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D8EEE-5213-4161-92F4-3D40098B7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7 (System development)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D4DAE-01A5-4250-8CCA-17004BD644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khansa saleem</a:t>
            </a:r>
          </a:p>
        </p:txBody>
      </p:sp>
    </p:spTree>
    <p:extLst>
      <p:ext uri="{BB962C8B-B14F-4D97-AF65-F5344CB8AC3E}">
        <p14:creationId xmlns:p14="http://schemas.microsoft.com/office/powerpoint/2010/main" val="348217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76C5-3DA5-4DF2-B930-11D737CEF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b="1" dirty="0"/>
              <a:t>THE SYSTEMS DEVELOPMENT LIFE CYCLE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02F76-B537-4DD1-A13B-715571CD0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• The </a:t>
            </a:r>
            <a:r>
              <a:rPr lang="en-US" sz="2000" b="1" dirty="0"/>
              <a:t>system life development cycle (SDLC) </a:t>
            </a:r>
            <a:r>
              <a:rPr lang="en-US" sz="2000" dirty="0"/>
              <a:t>is an application of the systems approach methodology to the development of an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162897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C4D78-019E-4214-B29F-A414921B6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TRADITIONAL SDLC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4F52B-4D1D-4903-B3F7-CFA6EA5DB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63623"/>
            <a:ext cx="11029615" cy="3678303"/>
          </a:xfrm>
        </p:spPr>
        <p:txBody>
          <a:bodyPr>
            <a:normAutofit/>
          </a:bodyPr>
          <a:lstStyle/>
          <a:p>
            <a:r>
              <a:rPr lang="en-US" dirty="0"/>
              <a:t>It didn’t take the first system developers long to recognize a sequence if the project was to have the best chance of success:</a:t>
            </a:r>
          </a:p>
          <a:p>
            <a:r>
              <a:rPr lang="en-US" dirty="0"/>
              <a:t>Planning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Implementation</a:t>
            </a:r>
          </a:p>
          <a:p>
            <a:r>
              <a:rPr lang="en-US" dirty="0"/>
              <a:t>Use</a:t>
            </a:r>
          </a:p>
          <a:p>
            <a:r>
              <a:rPr lang="en-US" dirty="0"/>
              <a:t>Figure 7.4 illustrates how the life cycle phases can fit into a circular pattern over time</a:t>
            </a:r>
          </a:p>
        </p:txBody>
      </p:sp>
    </p:spTree>
    <p:extLst>
      <p:ext uri="{BB962C8B-B14F-4D97-AF65-F5344CB8AC3E}">
        <p14:creationId xmlns:p14="http://schemas.microsoft.com/office/powerpoint/2010/main" val="243821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B6405-B710-4A8A-A28F-80E2B3D3B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7.4 the circular pattern of the system life cycle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4238559-C6E8-4BF4-B359-70A4E7126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759"/>
          <a:stretch/>
        </p:blipFill>
        <p:spPr>
          <a:xfrm>
            <a:off x="1503522" y="2022762"/>
            <a:ext cx="8000695" cy="465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707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730B4-9D0C-44A0-91BD-6BC8F1AB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PROTOTYPING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9DF57-2443-4220-942C-151CDAA0F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75722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prototype </a:t>
            </a:r>
            <a:r>
              <a:rPr lang="en-US" sz="2000" dirty="0"/>
              <a:t>is a version of a potential system that provides the developers and potential users with an idea of how the system will function when completed</a:t>
            </a:r>
          </a:p>
          <a:p>
            <a:r>
              <a:rPr lang="en-US" sz="2000" dirty="0"/>
              <a:t>In prototyping, a prototype is produced as quickly as possible, perhaps overnight, to obtain user feedback that will enable the prototype to be improved</a:t>
            </a:r>
          </a:p>
          <a:p>
            <a:r>
              <a:rPr lang="en-US" sz="2000" dirty="0"/>
              <a:t>Figure 7.5 shows the four steps involved in developing an evolutionary prototype</a:t>
            </a:r>
          </a:p>
          <a:p>
            <a:r>
              <a:rPr lang="en-US" sz="2000" dirty="0"/>
              <a:t>Figure 7.6 shows the steps involved in developing a requirements prototype</a:t>
            </a:r>
          </a:p>
          <a:p>
            <a:r>
              <a:rPr lang="en-US" sz="2000" dirty="0"/>
              <a:t>As prototyping has proven to be one of the most successful methodologies, it would be difficult to find a development project that didn’t use it to some degree</a:t>
            </a:r>
          </a:p>
        </p:txBody>
      </p:sp>
    </p:spTree>
    <p:extLst>
      <p:ext uri="{BB962C8B-B14F-4D97-AF65-F5344CB8AC3E}">
        <p14:creationId xmlns:p14="http://schemas.microsoft.com/office/powerpoint/2010/main" val="3691423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C7A0-4DE7-491B-A0F0-C1C98B4A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7.5 development of an evolutionary prototype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B551896-935B-47E7-BAA3-6ADADA73AB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005"/>
          <a:stretch/>
        </p:blipFill>
        <p:spPr>
          <a:xfrm>
            <a:off x="2273676" y="1939635"/>
            <a:ext cx="7644648" cy="476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82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B480-5352-4CEA-9826-8793DDEDB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7.6 development of a requirement prototype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E23A96-82CB-4853-B9AE-A6D1A89D4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411"/>
          <a:stretch/>
        </p:blipFill>
        <p:spPr>
          <a:xfrm>
            <a:off x="3629541" y="2008911"/>
            <a:ext cx="4600059" cy="474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75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7BB5-4D7A-482E-B309-5F5AEA07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RAPID APPLICATION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C8C59-0F2E-4E7D-A8C1-C8DA0D664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Rapid Application Development (RAD)</a:t>
            </a:r>
            <a:r>
              <a:rPr lang="en-US" sz="2400" dirty="0"/>
              <a:t>, is a term coined by James Martin. It refers to a development life cycle intended to produce systems quickly without sacrificing quality</a:t>
            </a:r>
          </a:p>
          <a:p>
            <a:r>
              <a:rPr lang="en-US" sz="2400" b="1" dirty="0"/>
              <a:t>Information engineering </a:t>
            </a:r>
            <a:r>
              <a:rPr lang="en-US" sz="2400" dirty="0"/>
              <a:t>is the name that Martin gave to his overall approach to system development, which treats it as a firm-wide activity, while the term </a:t>
            </a:r>
            <a:r>
              <a:rPr lang="en-US" sz="2400" b="1" dirty="0"/>
              <a:t>enterprise </a:t>
            </a:r>
            <a:r>
              <a:rPr lang="en-US" sz="2400" dirty="0"/>
              <a:t>is used to describe the entire firm </a:t>
            </a:r>
          </a:p>
          <a:p>
            <a:r>
              <a:rPr lang="en-US" sz="2400" dirty="0"/>
              <a:t>Figure 7.7 illustrates the top-down nature of information engineering, involving both data (the left face of the pyramid) and activities (the right face)</a:t>
            </a:r>
          </a:p>
        </p:txBody>
      </p:sp>
    </p:spTree>
    <p:extLst>
      <p:ext uri="{BB962C8B-B14F-4D97-AF65-F5344CB8AC3E}">
        <p14:creationId xmlns:p14="http://schemas.microsoft.com/office/powerpoint/2010/main" val="3173078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DEEBC-295B-4A70-80B8-A2331E57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7.7 rapid application development is an integral part of information engineering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FC0F73-851C-427D-8FF6-F34B70A9D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634"/>
          <a:stretch/>
        </p:blipFill>
        <p:spPr>
          <a:xfrm>
            <a:off x="2586346" y="2105891"/>
            <a:ext cx="6807036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68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482E0-889D-4209-96C3-142366538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E6CEC-1414-47A7-A5C3-055249746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RAD requires four essential ingredients:</a:t>
            </a:r>
          </a:p>
          <a:p>
            <a:r>
              <a:rPr lang="en-US" sz="2000" dirty="0"/>
              <a:t>Management</a:t>
            </a:r>
          </a:p>
          <a:p>
            <a:r>
              <a:rPr lang="en-US" sz="2000" dirty="0"/>
              <a:t>People</a:t>
            </a:r>
          </a:p>
          <a:p>
            <a:r>
              <a:rPr lang="en-US" sz="2000" dirty="0"/>
              <a:t>Methodologies</a:t>
            </a:r>
          </a:p>
          <a:p>
            <a:r>
              <a:rPr lang="en-US" sz="2000" dirty="0"/>
              <a:t>Tools</a:t>
            </a:r>
          </a:p>
          <a:p>
            <a:r>
              <a:rPr lang="en-US" sz="2000" dirty="0"/>
              <a:t>Of all the components of information engineering, RAD has probably enjoyed the greatest support</a:t>
            </a:r>
          </a:p>
        </p:txBody>
      </p:sp>
    </p:spTree>
    <p:extLst>
      <p:ext uri="{BB962C8B-B14F-4D97-AF65-F5344CB8AC3E}">
        <p14:creationId xmlns:p14="http://schemas.microsoft.com/office/powerpoint/2010/main" val="2137402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AD61B-1C3F-4A8E-8EF4-A335310A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PHASED DEVELOPMENT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2DF14-CE30-4BDD-8884-B3211A00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51031"/>
          </a:xfrm>
        </p:spPr>
        <p:txBody>
          <a:bodyPr>
            <a:normAutofit/>
          </a:bodyPr>
          <a:lstStyle/>
          <a:p>
            <a:r>
              <a:rPr lang="en-US" dirty="0"/>
              <a:t>This is an approach for developing information systems that consists of six stages:</a:t>
            </a:r>
          </a:p>
          <a:p>
            <a:pPr marL="0" indent="0">
              <a:buNone/>
            </a:pPr>
            <a:r>
              <a:rPr lang="en-US" dirty="0"/>
              <a:t>1. Preliminary investigation</a:t>
            </a:r>
          </a:p>
          <a:p>
            <a:pPr marL="0" indent="0">
              <a:buNone/>
            </a:pPr>
            <a:r>
              <a:rPr lang="en-US" dirty="0"/>
              <a:t>2. Analysis</a:t>
            </a:r>
          </a:p>
          <a:p>
            <a:pPr marL="0" indent="0">
              <a:buNone/>
            </a:pPr>
            <a:r>
              <a:rPr lang="en-US" dirty="0"/>
              <a:t>3. Design</a:t>
            </a:r>
          </a:p>
          <a:p>
            <a:pPr marL="0" indent="0">
              <a:buNone/>
            </a:pPr>
            <a:r>
              <a:rPr lang="en-US" dirty="0"/>
              <a:t>4. Preliminary construction</a:t>
            </a:r>
          </a:p>
          <a:p>
            <a:pPr marL="0" indent="0">
              <a:buNone/>
            </a:pPr>
            <a:r>
              <a:rPr lang="en-US" dirty="0"/>
              <a:t>5. Final construction</a:t>
            </a:r>
          </a:p>
          <a:p>
            <a:pPr marL="0" indent="0">
              <a:buNone/>
            </a:pPr>
            <a:r>
              <a:rPr lang="en-US" dirty="0"/>
              <a:t>6. System test and installation</a:t>
            </a:r>
          </a:p>
          <a:p>
            <a:r>
              <a:rPr lang="en-US" dirty="0"/>
              <a:t>The analysis, design, and preliminary construction stages are taken for each system module</a:t>
            </a:r>
          </a:p>
          <a:p>
            <a:r>
              <a:rPr lang="en-US" dirty="0"/>
              <a:t>The six phased development stages are illustrated in Figure 7.8</a:t>
            </a:r>
          </a:p>
          <a:p>
            <a:r>
              <a:rPr lang="en-US" dirty="0"/>
              <a:t>Figure 7.9 illustrates how the module phases are integrated into the system development</a:t>
            </a:r>
          </a:p>
        </p:txBody>
      </p:sp>
    </p:spTree>
    <p:extLst>
      <p:ext uri="{BB962C8B-B14F-4D97-AF65-F5344CB8AC3E}">
        <p14:creationId xmlns:p14="http://schemas.microsoft.com/office/powerpoint/2010/main" val="31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93452-DD26-4533-ACA4-3B5B7E55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CDA09-C40A-4186-B46A-223716D1E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Recognize the systems approach as the basic framework for solving problems of all kinds.</a:t>
            </a:r>
          </a:p>
          <a:p>
            <a:r>
              <a:rPr lang="en-US" sz="2000" dirty="0"/>
              <a:t>Know how to apply the systems approach in solving systems problems.</a:t>
            </a:r>
          </a:p>
          <a:p>
            <a:r>
              <a:rPr lang="en-US" sz="2000" dirty="0"/>
              <a:t>Understand that the systems development life cycle (SDLC) is a methodology—a recommended way to develop systems.</a:t>
            </a:r>
          </a:p>
          <a:p>
            <a:r>
              <a:rPr lang="en-US" sz="2000" dirty="0"/>
              <a:t>Be familiar with the main SDLC approaches—the traditional waterfall cycle, prototyping, rapid application development, phased development, and business process redesign.</a:t>
            </a:r>
          </a:p>
          <a:p>
            <a:r>
              <a:rPr lang="en-US" sz="2000" dirty="0"/>
              <a:t>Know the basics of modeling processes with data flow diagrams and use cases.</a:t>
            </a:r>
          </a:p>
          <a:p>
            <a:r>
              <a:rPr lang="en-US" sz="2000" dirty="0"/>
              <a:t>Understand how systems development projects are managed in a top-down fashion.</a:t>
            </a:r>
          </a:p>
        </p:txBody>
      </p:sp>
    </p:spTree>
    <p:extLst>
      <p:ext uri="{BB962C8B-B14F-4D97-AF65-F5344CB8AC3E}">
        <p14:creationId xmlns:p14="http://schemas.microsoft.com/office/powerpoint/2010/main" val="1564693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70280-987F-4E03-9C51-9A45B0680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7.8 the stages of the phased development methodology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342482-71F9-4600-AC41-96BB594E5E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421"/>
          <a:stretch/>
        </p:blipFill>
        <p:spPr>
          <a:xfrm>
            <a:off x="4886705" y="1943997"/>
            <a:ext cx="4420294" cy="491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89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9A868-5B34-44D8-A578-3D8871C0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7.9 ANALYSIS, DESIGN AND PRELIMINARY CONSTRUCTION ARE PERFORMED ON EACH SYSTEM MODULE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91FDAE2-6382-4D6F-9E4E-4AE46E84B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786"/>
          <a:stretch/>
        </p:blipFill>
        <p:spPr>
          <a:xfrm>
            <a:off x="4294211" y="1833793"/>
            <a:ext cx="6027426" cy="502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148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79ED-7E6C-4E02-9C6F-D8D2ED17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PROCESS REDESIGN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8C0BD-C9EC-44A5-A3E2-FC1367E14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94351"/>
            <a:ext cx="11029615" cy="4386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process of reworking the systems has been called </a:t>
            </a:r>
            <a:r>
              <a:rPr lang="en-US" sz="2000" b="1" dirty="0"/>
              <a:t>reengineering </a:t>
            </a:r>
            <a:r>
              <a:rPr lang="en-US" sz="2000" dirty="0"/>
              <a:t>or </a:t>
            </a:r>
            <a:r>
              <a:rPr lang="en-US" sz="2000" b="1" dirty="0"/>
              <a:t>business process redesign (BPR)</a:t>
            </a:r>
          </a:p>
          <a:p>
            <a:pPr marL="0" indent="0">
              <a:buNone/>
            </a:pPr>
            <a:r>
              <a:rPr lang="en-US" sz="2000" dirty="0"/>
              <a:t>BPR affects the firm’s IT operation in two ways:</a:t>
            </a:r>
          </a:p>
          <a:p>
            <a:pPr marL="0" indent="0">
              <a:buNone/>
            </a:pPr>
            <a:r>
              <a:rPr lang="en-US" sz="2000" dirty="0"/>
              <a:t>1. IT can apply BPR to the redesign of </a:t>
            </a:r>
            <a:r>
              <a:rPr lang="en-US" sz="2000" b="1" dirty="0"/>
              <a:t>legacy systems </a:t>
            </a:r>
            <a:r>
              <a:rPr lang="en-US" sz="2000" dirty="0"/>
              <a:t>that can no longer be kept alive by ordinary maintenance</a:t>
            </a:r>
          </a:p>
          <a:p>
            <a:pPr marL="0" indent="0">
              <a:buNone/>
            </a:pPr>
            <a:r>
              <a:rPr lang="en-US" sz="2000" dirty="0"/>
              <a:t>2. When a firm applies BPR to its major operations, the effort invariably has a ripple effect that results in the redesign of information systems</a:t>
            </a:r>
          </a:p>
          <a:p>
            <a:pPr marL="0" indent="0">
              <a:buNone/>
            </a:pPr>
            <a:r>
              <a:rPr lang="en-US" sz="2000" dirty="0"/>
              <a:t>IT has devised </a:t>
            </a:r>
            <a:r>
              <a:rPr lang="en-US" sz="2000" b="1" dirty="0"/>
              <a:t>reverse engineering</a:t>
            </a:r>
            <a:r>
              <a:rPr lang="en-US" sz="2000" dirty="0"/>
              <a:t>, </a:t>
            </a:r>
            <a:r>
              <a:rPr lang="en-US" sz="2000" b="1" dirty="0"/>
              <a:t>restructuring</a:t>
            </a:r>
            <a:r>
              <a:rPr lang="en-US" sz="2000" dirty="0"/>
              <a:t>, and </a:t>
            </a:r>
            <a:r>
              <a:rPr lang="en-US" sz="2000" b="1" dirty="0"/>
              <a:t>reengineering </a:t>
            </a:r>
            <a:r>
              <a:rPr lang="en-US" sz="2000" dirty="0"/>
              <a:t>that can be applied separately or in combination for applying BPR</a:t>
            </a:r>
          </a:p>
        </p:txBody>
      </p:sp>
    </p:spTree>
    <p:extLst>
      <p:ext uri="{BB962C8B-B14F-4D97-AF65-F5344CB8AC3E}">
        <p14:creationId xmlns:p14="http://schemas.microsoft.com/office/powerpoint/2010/main" val="3930305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D2E7C-6977-41AB-9971-308E8649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Techniques for Applying BPR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80D23-69D9-4015-9577-4B44D2356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1. As used in computing, </a:t>
            </a:r>
            <a:r>
              <a:rPr lang="en-US" sz="2000" b="1" dirty="0"/>
              <a:t>reverse engineering </a:t>
            </a:r>
            <a:r>
              <a:rPr lang="en-US" sz="2000" dirty="0"/>
              <a:t>is the process of analyzing an existing system to identify its elements and their interrelationships, as well as to create documentation in a higher level of abstraction than currently exists.</a:t>
            </a:r>
          </a:p>
          <a:p>
            <a:pPr marL="0" indent="0">
              <a:buNone/>
            </a:pPr>
            <a:r>
              <a:rPr lang="en-US" sz="2000" b="1" dirty="0"/>
              <a:t>2. Restructuring </a:t>
            </a:r>
            <a:r>
              <a:rPr lang="en-US" sz="2000" dirty="0"/>
              <a:t>is the </a:t>
            </a:r>
            <a:r>
              <a:rPr lang="en-US" sz="2000" dirty="0">
                <a:solidFill>
                  <a:srgbClr val="FF0000"/>
                </a:solidFill>
              </a:rPr>
              <a:t>transformation of a system </a:t>
            </a:r>
            <a:r>
              <a:rPr lang="en-US" sz="2000" dirty="0"/>
              <a:t>into another form </a:t>
            </a:r>
            <a:r>
              <a:rPr lang="en-US" sz="2000" dirty="0">
                <a:solidFill>
                  <a:srgbClr val="FF0000"/>
                </a:solidFill>
              </a:rPr>
              <a:t>without changing its functionality</a:t>
            </a:r>
          </a:p>
          <a:p>
            <a:pPr marL="0" indent="0">
              <a:buNone/>
            </a:pPr>
            <a:r>
              <a:rPr lang="en-US" sz="2000" b="1" dirty="0"/>
              <a:t>3. Reengineering </a:t>
            </a:r>
            <a:r>
              <a:rPr lang="en-US" sz="2000" dirty="0"/>
              <a:t>is the </a:t>
            </a:r>
            <a:r>
              <a:rPr lang="en-US" sz="2000" dirty="0">
                <a:solidFill>
                  <a:srgbClr val="FF0000"/>
                </a:solidFill>
              </a:rPr>
              <a:t>complete redesign of a system </a:t>
            </a:r>
            <a:r>
              <a:rPr lang="en-US" sz="2000" dirty="0"/>
              <a:t>with the objective of </a:t>
            </a:r>
            <a:r>
              <a:rPr lang="en-US" sz="2000" dirty="0">
                <a:solidFill>
                  <a:srgbClr val="FF0000"/>
                </a:solidFill>
              </a:rPr>
              <a:t>changing its functionality</a:t>
            </a:r>
          </a:p>
          <a:p>
            <a:pPr marL="0" indent="0">
              <a:buNone/>
            </a:pPr>
            <a:r>
              <a:rPr lang="en-US" sz="2000" dirty="0"/>
              <a:t>• The proper mix depends on the current state of the system in terms of its functional and technical quality. Figure 7.10 is a diagram that shows these two influences</a:t>
            </a:r>
          </a:p>
        </p:txBody>
      </p:sp>
    </p:spTree>
    <p:extLst>
      <p:ext uri="{BB962C8B-B14F-4D97-AF65-F5344CB8AC3E}">
        <p14:creationId xmlns:p14="http://schemas.microsoft.com/office/powerpoint/2010/main" val="534780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B1A6-A3EE-4DA0-8EC0-DE4C2DBB9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7.10 BPR COMPONENT SELECTION is based on both functional and technical quality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9E63FE-8A3D-48F5-B387-3F33A7C0CC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005"/>
          <a:stretch/>
        </p:blipFill>
        <p:spPr>
          <a:xfrm>
            <a:off x="1981200" y="2094139"/>
            <a:ext cx="8229600" cy="452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059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54325-EFB8-417E-97D0-B211281A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PUTTING THE TRADITIONAL SDLC, PROTOTYPING, RAD, PHASED DEVELOPMENT, AND BPR IN PERSPECTIVE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01484-3E02-4ED0-9890-C19F3C2F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traditional SDLC, prototyping, RAD, and BPR are methodologies that are recommended ways of developing an information system</a:t>
            </a:r>
          </a:p>
          <a:p>
            <a:r>
              <a:rPr lang="en-US" sz="2400" dirty="0"/>
              <a:t>Currently, firms are revamping many systems that were implemented with computer technology that is now obsolete</a:t>
            </a:r>
          </a:p>
          <a:p>
            <a:r>
              <a:rPr lang="en-US" sz="2400" dirty="0"/>
              <a:t>The name BPR is used for this. Prototyping, RAD, and phased development can be utilized in a BPR project to meet users’ needs in a responsive way</a:t>
            </a:r>
          </a:p>
        </p:txBody>
      </p:sp>
    </p:spTree>
    <p:extLst>
      <p:ext uri="{BB962C8B-B14F-4D97-AF65-F5344CB8AC3E}">
        <p14:creationId xmlns:p14="http://schemas.microsoft.com/office/powerpoint/2010/main" val="3794459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EFD62-3496-4657-844E-828D4E118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4D990-0273-420B-B7E7-EEFF7599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5104"/>
          </a:xfrm>
        </p:spPr>
        <p:txBody>
          <a:bodyPr>
            <a:noAutofit/>
          </a:bodyPr>
          <a:lstStyle/>
          <a:p>
            <a:r>
              <a:rPr lang="en-US" sz="2400" dirty="0"/>
              <a:t>As developers perform analysis and design, they model the system data, processes, and objects </a:t>
            </a:r>
          </a:p>
          <a:p>
            <a:r>
              <a:rPr lang="en-US" sz="2400" dirty="0"/>
              <a:t>A </a:t>
            </a:r>
            <a:r>
              <a:rPr lang="en-US" sz="2400" b="1" dirty="0"/>
              <a:t>data flow diagram (DFD) </a:t>
            </a:r>
            <a:r>
              <a:rPr lang="en-US" sz="2400" dirty="0"/>
              <a:t>is a graphic representation of a system that uses four symbol shapes representing: (1) environmental elements with which the system interfaces, (2) processes, (3) data flows, and (4) storage of data – to illustrate how data flows through interconnected processes</a:t>
            </a:r>
          </a:p>
          <a:p>
            <a:r>
              <a:rPr lang="en-US" sz="2400" dirty="0"/>
              <a:t>Figure 7.11 illustrates a DFD system that a firm might use to compute commissions for its sales representatives</a:t>
            </a:r>
          </a:p>
          <a:p>
            <a:r>
              <a:rPr lang="en-US" sz="2400" dirty="0"/>
              <a:t>Figure 7.12 is a context diagram of the sales commission system</a:t>
            </a:r>
          </a:p>
          <a:p>
            <a:r>
              <a:rPr lang="en-US" sz="2400" dirty="0"/>
              <a:t>Figure 7.13 shows a Figure 4 diagram</a:t>
            </a:r>
          </a:p>
        </p:txBody>
      </p:sp>
    </p:spTree>
    <p:extLst>
      <p:ext uri="{BB962C8B-B14F-4D97-AF65-F5344CB8AC3E}">
        <p14:creationId xmlns:p14="http://schemas.microsoft.com/office/powerpoint/2010/main" val="116017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7ADC7-9963-4499-8D5A-ABDD74EB2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7.11 a data flow diagram of a sales commission system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99028C-5B66-4B1A-B3F5-8C2E410327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458"/>
          <a:stretch/>
        </p:blipFill>
        <p:spPr>
          <a:xfrm>
            <a:off x="2906303" y="2119746"/>
            <a:ext cx="6867420" cy="460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87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EF74-D607-41D8-8D74-E6FD9D77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7.12  a context diagram of a sales commission system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6E7A07-5567-47BA-B68E-40EDFFA3A0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313"/>
          <a:stretch/>
        </p:blipFill>
        <p:spPr>
          <a:xfrm>
            <a:off x="1266690" y="2438400"/>
            <a:ext cx="9940889" cy="371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199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2927-623A-4BE6-A690-B5B535CA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7.13 a figure 4 diagram of a sales commission system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664871-BC83-4FFB-8365-F2EA52487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178"/>
          <a:stretch/>
        </p:blipFill>
        <p:spPr>
          <a:xfrm>
            <a:off x="780781" y="2288008"/>
            <a:ext cx="10630438" cy="393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2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B7FCA-43BD-484F-8EE6-D9873F6F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32990-328F-436D-8B66-0ECD2C71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413"/>
          </a:xfrm>
        </p:spPr>
        <p:txBody>
          <a:bodyPr>
            <a:noAutofit/>
          </a:bodyPr>
          <a:lstStyle/>
          <a:p>
            <a:r>
              <a:rPr lang="en-US" sz="2400" dirty="0"/>
              <a:t>Both managers and systems developers can apply the systems approach when solving problems</a:t>
            </a:r>
          </a:p>
          <a:p>
            <a:pPr marL="0" indent="0">
              <a:buNone/>
            </a:pPr>
            <a:r>
              <a:rPr lang="en-US" sz="2400" dirty="0"/>
              <a:t>	The approach consists of three phases of effort:</a:t>
            </a:r>
          </a:p>
          <a:p>
            <a:pPr lvl="1"/>
            <a:r>
              <a:rPr lang="en-US" sz="2400" dirty="0"/>
              <a:t>– </a:t>
            </a:r>
            <a:r>
              <a:rPr lang="en-US" sz="2400" b="1" dirty="0"/>
              <a:t>Preparation </a:t>
            </a:r>
            <a:r>
              <a:rPr lang="en-US" sz="2400" dirty="0"/>
              <a:t>consists of viewing the firm as a system, recognizing the environmental system, and identifying the firm’s subsystems</a:t>
            </a:r>
          </a:p>
          <a:p>
            <a:pPr lvl="1"/>
            <a:r>
              <a:rPr lang="en-US" sz="2400" dirty="0"/>
              <a:t>– </a:t>
            </a:r>
            <a:r>
              <a:rPr lang="en-US" sz="2400" b="1" dirty="0"/>
              <a:t>Definition </a:t>
            </a:r>
            <a:r>
              <a:rPr lang="en-US" sz="2400" dirty="0"/>
              <a:t>involves proceeding from a system to a subsystem level and analyzing system parts in a certain sequence</a:t>
            </a:r>
          </a:p>
          <a:p>
            <a:pPr lvl="1"/>
            <a:r>
              <a:rPr lang="en-US" sz="2400" dirty="0"/>
              <a:t>– </a:t>
            </a:r>
            <a:r>
              <a:rPr lang="en-US" sz="2400" b="1" dirty="0"/>
              <a:t>Solution </a:t>
            </a:r>
            <a:r>
              <a:rPr lang="en-US" sz="2400" dirty="0"/>
              <a:t>involves identifying the alternative solutions, evaluating them, and selecting the best one</a:t>
            </a:r>
          </a:p>
        </p:txBody>
      </p:sp>
    </p:spTree>
    <p:extLst>
      <p:ext uri="{BB962C8B-B14F-4D97-AF65-F5344CB8AC3E}">
        <p14:creationId xmlns:p14="http://schemas.microsoft.com/office/powerpoint/2010/main" val="689218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F7585-D786-4202-8320-37B6DCAB7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48BE6-83E7-444F-BCF3-6846F79CA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31140"/>
          </a:xfrm>
        </p:spPr>
        <p:txBody>
          <a:bodyPr>
            <a:noAutofit/>
          </a:bodyPr>
          <a:lstStyle/>
          <a:p>
            <a:r>
              <a:rPr lang="en-US" sz="2400" dirty="0"/>
              <a:t>• A </a:t>
            </a:r>
            <a:r>
              <a:rPr lang="en-US" sz="2400" b="1" dirty="0"/>
              <a:t>use case </a:t>
            </a:r>
            <a:r>
              <a:rPr lang="en-US" sz="2400" dirty="0"/>
              <a:t>is a narrative description in an outline form of the dialog that occurs between a primary (usually a computer program) and a secondary system (a person interacting with the computer program)</a:t>
            </a:r>
          </a:p>
          <a:p>
            <a:r>
              <a:rPr lang="en-US" sz="2400" dirty="0"/>
              <a:t>There are two use case formats:</a:t>
            </a:r>
          </a:p>
          <a:p>
            <a:r>
              <a:rPr lang="en-US" sz="2400" dirty="0"/>
              <a:t>• A continuous narrative with each action numbered sequentially; and</a:t>
            </a:r>
          </a:p>
          <a:p>
            <a:r>
              <a:rPr lang="en-US" sz="2400" dirty="0"/>
              <a:t>• The other is called the </a:t>
            </a:r>
            <a:r>
              <a:rPr lang="en-US" sz="2400" b="1" dirty="0"/>
              <a:t>ping pong format </a:t>
            </a:r>
            <a:r>
              <a:rPr lang="en-US" sz="2400" dirty="0"/>
              <a:t>because it consists of two narratives and the numbering indicates how the tasks alternate between the primary and secondary systems (Figure 7.14)</a:t>
            </a:r>
          </a:p>
          <a:p>
            <a:r>
              <a:rPr lang="en-US" sz="2400" dirty="0"/>
              <a:t>• A set of guidelines for preparing a use case in the ping pong format is shown in Figure 7.15</a:t>
            </a:r>
          </a:p>
        </p:txBody>
      </p:sp>
    </p:spTree>
    <p:extLst>
      <p:ext uri="{BB962C8B-B14F-4D97-AF65-F5344CB8AC3E}">
        <p14:creationId xmlns:p14="http://schemas.microsoft.com/office/powerpoint/2010/main" val="2012075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498E-668C-4444-BA32-F54C57D5C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7.14 a use case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57019C4-164C-4727-8F47-3F5CF36B9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726" t="15523" r="6195" b="4079"/>
          <a:stretch/>
        </p:blipFill>
        <p:spPr>
          <a:xfrm>
            <a:off x="1523999" y="1915980"/>
            <a:ext cx="7135091" cy="487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99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D55D-9D00-423B-B1F1-E45F619E0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7.15 use case guidelines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5986E6-3588-469E-AA50-97A3DDF944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52" t="10938" r="6630" b="5407"/>
          <a:stretch/>
        </p:blipFill>
        <p:spPr>
          <a:xfrm>
            <a:off x="6394773" y="1480456"/>
            <a:ext cx="5361797" cy="526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196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F60DD-011A-4524-8F85-60C82C94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MANAGEMENT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ED8B1-31E2-44F6-B630-BB3D3AAE3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Today, it is possible for life cycle management to span several organizational levels and involve managers outside of IT</a:t>
            </a:r>
          </a:p>
          <a:p>
            <a:r>
              <a:rPr lang="en-US" sz="2400" dirty="0"/>
              <a:t>Figure 7.16 shows the hierarchical nature of project management</a:t>
            </a:r>
          </a:p>
          <a:p>
            <a:r>
              <a:rPr lang="en-US" sz="2400" dirty="0"/>
              <a:t>In this example, there are five development projects going at the same time, all managed by the MIS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174794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2DCA5-036F-4686-8B0B-7CC15024B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7.16 managers of a system life cycle are arranged in hierarchy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A6A8946-008D-4983-9BF6-C30F8B7D2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12" t="8911" r="3865" b="3202"/>
          <a:stretch/>
        </p:blipFill>
        <p:spPr>
          <a:xfrm>
            <a:off x="3149601" y="1890126"/>
            <a:ext cx="4426160" cy="492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811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04A14-AA46-4BCE-95DE-2789B4AC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MIS Steering Committee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F1D23-BC7F-4DFD-9B60-87AFCFA8D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b="1" dirty="0"/>
              <a:t>MIS Steering Committee </a:t>
            </a:r>
            <a:r>
              <a:rPr lang="en-US" sz="2400" dirty="0"/>
              <a:t>performs three main functions:</a:t>
            </a:r>
          </a:p>
          <a:p>
            <a:pPr marL="0" indent="0">
              <a:buNone/>
            </a:pPr>
            <a:r>
              <a:rPr lang="en-US" sz="2400" dirty="0"/>
              <a:t>– It </a:t>
            </a:r>
            <a:r>
              <a:rPr lang="en-US" sz="2400" b="1" dirty="0"/>
              <a:t>establishes policies </a:t>
            </a:r>
            <a:r>
              <a:rPr lang="en-US" sz="2400" dirty="0"/>
              <a:t>that ensure computer support for achieving the strategic objectives of the firm</a:t>
            </a:r>
          </a:p>
          <a:p>
            <a:pPr marL="0" indent="0">
              <a:buNone/>
            </a:pPr>
            <a:r>
              <a:rPr lang="en-US" sz="2400" dirty="0"/>
              <a:t>– It </a:t>
            </a:r>
            <a:r>
              <a:rPr lang="en-US" sz="2400" b="1" dirty="0"/>
              <a:t>provides fiscal control </a:t>
            </a:r>
            <a:r>
              <a:rPr lang="en-US" sz="2400" dirty="0"/>
              <a:t>by serving as the approval authority for all requests for computer-related funds</a:t>
            </a:r>
          </a:p>
          <a:p>
            <a:pPr marL="0" indent="0">
              <a:buNone/>
            </a:pPr>
            <a:r>
              <a:rPr lang="en-US" sz="2400" dirty="0"/>
              <a:t>– It </a:t>
            </a:r>
            <a:r>
              <a:rPr lang="en-US" sz="2400" b="1" dirty="0"/>
              <a:t>resolves conflicts </a:t>
            </a:r>
            <a:r>
              <a:rPr lang="en-US" sz="2400" dirty="0"/>
              <a:t>that arise concerning priorities for computer use</a:t>
            </a:r>
          </a:p>
        </p:txBody>
      </p:sp>
    </p:spTree>
    <p:extLst>
      <p:ext uri="{BB962C8B-B14F-4D97-AF65-F5344CB8AC3E}">
        <p14:creationId xmlns:p14="http://schemas.microsoft.com/office/powerpoint/2010/main" val="759298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6F7D5-A578-453B-837B-E21AC425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10E69-F3BB-4BB2-B9BA-36993DF4C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• A </a:t>
            </a:r>
            <a:r>
              <a:rPr lang="en-US" sz="2400" b="1" dirty="0"/>
              <a:t>project team </a:t>
            </a:r>
            <a:r>
              <a:rPr lang="en-US" sz="2400" dirty="0"/>
              <a:t>includes all of the persons who participate in the development of an information system</a:t>
            </a:r>
          </a:p>
          <a:p>
            <a:pPr marL="0" indent="0">
              <a:buNone/>
            </a:pPr>
            <a:r>
              <a:rPr lang="en-US" sz="2400" dirty="0"/>
              <a:t>• A team might have as many as a dozen members, consisting of some combination of users, information specialists, and may include an internal auditor </a:t>
            </a:r>
          </a:p>
          <a:p>
            <a:pPr marL="0" indent="0">
              <a:buNone/>
            </a:pPr>
            <a:r>
              <a:rPr lang="en-US" sz="2400" dirty="0"/>
              <a:t>• A team or project leader, who provides direction throughout the life of the project, directs the team activity</a:t>
            </a:r>
          </a:p>
        </p:txBody>
      </p:sp>
    </p:spTree>
    <p:extLst>
      <p:ext uri="{BB962C8B-B14F-4D97-AF65-F5344CB8AC3E}">
        <p14:creationId xmlns:p14="http://schemas.microsoft.com/office/powerpoint/2010/main" val="5885562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DA2A3-7600-4A7C-8D3E-337715C45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 Management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F924F-CF10-41D0-8DF2-769888B6D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• The basis for project management is the project plan</a:t>
            </a:r>
          </a:p>
          <a:p>
            <a:pPr marL="0" indent="0">
              <a:buNone/>
            </a:pPr>
            <a:r>
              <a:rPr lang="en-US" sz="2400" dirty="0"/>
              <a:t>• A popular format for a detailed plan is a Gantt chart, which identifies the tasks, who will perform them, and when they will be performed</a:t>
            </a:r>
          </a:p>
          <a:p>
            <a:pPr marL="0" indent="0">
              <a:buNone/>
            </a:pPr>
            <a:r>
              <a:rPr lang="en-US" sz="2400" dirty="0"/>
              <a:t>• A </a:t>
            </a:r>
            <a:r>
              <a:rPr lang="en-US" sz="2400" b="1" dirty="0"/>
              <a:t>Gantt chart </a:t>
            </a:r>
            <a:r>
              <a:rPr lang="en-US" sz="2400" dirty="0"/>
              <a:t>is a horizontal bar chart that includes a bar for each task to be performed arranged in a time sequence</a:t>
            </a:r>
          </a:p>
          <a:p>
            <a:pPr marL="0" indent="0">
              <a:buNone/>
            </a:pPr>
            <a:r>
              <a:rPr lang="en-US" sz="2400" dirty="0"/>
              <a:t>• Figure 7.17 is the first part of a Gantt chart, prepared using a Microsoft Excel spreadsheet</a:t>
            </a:r>
          </a:p>
          <a:p>
            <a:pPr marL="0" indent="0">
              <a:buNone/>
            </a:pPr>
            <a:r>
              <a:rPr lang="en-US" sz="2400" dirty="0"/>
              <a:t>• A complement to the Gantt chart is the </a:t>
            </a:r>
            <a:r>
              <a:rPr lang="en-US" sz="2400" b="1" dirty="0"/>
              <a:t>network diagram. </a:t>
            </a:r>
            <a:r>
              <a:rPr lang="en-US" sz="2400" dirty="0"/>
              <a:t>Figure 7.18 is a high-level network diagram that identifies the phases of a project</a:t>
            </a:r>
          </a:p>
        </p:txBody>
      </p:sp>
    </p:spTree>
    <p:extLst>
      <p:ext uri="{BB962C8B-B14F-4D97-AF65-F5344CB8AC3E}">
        <p14:creationId xmlns:p14="http://schemas.microsoft.com/office/powerpoint/2010/main" val="22026505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44503-19B3-4D1D-8B65-1B19EF29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7.17 a Gantt chart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4ABD4E-5F47-422E-8180-64C55D67A7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90" t="8571" r="2329" b="3434"/>
          <a:stretch/>
        </p:blipFill>
        <p:spPr>
          <a:xfrm>
            <a:off x="4753124" y="1760455"/>
            <a:ext cx="6857684" cy="509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033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ABF0-A88B-4708-A0F8-966F908DC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7.18 a network diagram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1A1922E-B053-4FAF-878D-38758F5C18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955"/>
          <a:stretch/>
        </p:blipFill>
        <p:spPr>
          <a:xfrm>
            <a:off x="727932" y="2264228"/>
            <a:ext cx="11159270" cy="413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4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59D8F-14C2-42EE-BA45-1FE515FC3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SYSTEMS APPROACH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821B5-3D50-4F8C-B21D-2A6049F91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1911927"/>
            <a:ext cx="11029615" cy="4558146"/>
          </a:xfrm>
        </p:spPr>
        <p:txBody>
          <a:bodyPr>
            <a:normAutofit/>
          </a:bodyPr>
          <a:lstStyle/>
          <a:p>
            <a:r>
              <a:rPr lang="en-US" sz="2000" dirty="0"/>
              <a:t>John Dewey identified three series of judgments involved in adequately resolving a controversy</a:t>
            </a:r>
          </a:p>
          <a:p>
            <a:pPr lvl="1"/>
            <a:r>
              <a:rPr lang="en-US" sz="2000" dirty="0"/>
              <a:t> Recognize the controversy</a:t>
            </a:r>
          </a:p>
          <a:p>
            <a:pPr lvl="1"/>
            <a:r>
              <a:rPr lang="en-US" sz="2000" dirty="0"/>
              <a:t> Weigh alternative claims</a:t>
            </a:r>
          </a:p>
          <a:p>
            <a:pPr lvl="1"/>
            <a:r>
              <a:rPr lang="en-US" sz="2000" dirty="0"/>
              <a:t> Form a judgment</a:t>
            </a:r>
          </a:p>
          <a:p>
            <a:r>
              <a:rPr lang="en-US" sz="2000" dirty="0"/>
              <a:t>During the late 1960s/early 1970s, interest in </a:t>
            </a:r>
            <a:r>
              <a:rPr lang="en-US" sz="2000" dirty="0">
                <a:solidFill>
                  <a:srgbClr val="FF0000"/>
                </a:solidFill>
              </a:rPr>
              <a:t>systematic problem solving </a:t>
            </a:r>
            <a:r>
              <a:rPr lang="en-US" sz="2000" dirty="0"/>
              <a:t>strengthened</a:t>
            </a:r>
          </a:p>
          <a:p>
            <a:r>
              <a:rPr lang="en-US" sz="2000" dirty="0"/>
              <a:t>Management scientists and information specialists produced a recommended framework that became known as the </a:t>
            </a:r>
            <a:r>
              <a:rPr lang="en-US" sz="2000" b="1" dirty="0"/>
              <a:t>systems approach</a:t>
            </a:r>
            <a:r>
              <a:rPr lang="en-US" sz="2000" dirty="0"/>
              <a:t>—a series of problem-solving steps that ensure the problem is first understood, alternative solutions are considered, and the selected solution works (Figure 7.1)</a:t>
            </a:r>
          </a:p>
        </p:txBody>
      </p:sp>
    </p:spTree>
    <p:extLst>
      <p:ext uri="{BB962C8B-B14F-4D97-AF65-F5344CB8AC3E}">
        <p14:creationId xmlns:p14="http://schemas.microsoft.com/office/powerpoint/2010/main" val="126832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929C-8174-4EFC-8F60-07E2F536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7.1 phases and steps of the system approach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BAFE6DE-7F46-47BF-BA9F-28E8AECD8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538"/>
          <a:stretch/>
        </p:blipFill>
        <p:spPr>
          <a:xfrm>
            <a:off x="1177637" y="2036617"/>
            <a:ext cx="9421090" cy="471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CAFBA-5986-4CBF-B013-836414506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System’s Approach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89168-BAE4-49E0-8B87-CFA577DCD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36142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1. If a manager can also regard the levels of management as subsystems, the importance of information flows becomes clear</a:t>
            </a:r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>
                <a:solidFill>
                  <a:srgbClr val="FF0000"/>
                </a:solidFill>
              </a:rPr>
              <a:t>A problem trigger </a:t>
            </a:r>
            <a:r>
              <a:rPr lang="en-US" sz="2400" dirty="0"/>
              <a:t>– a signal that things are going better/worse than planned – usually stimulates a definition effort</a:t>
            </a:r>
          </a:p>
          <a:p>
            <a:pPr marL="0" indent="0">
              <a:buNone/>
            </a:pPr>
            <a:r>
              <a:rPr lang="en-US" sz="2400" dirty="0"/>
              <a:t>3. A </a:t>
            </a:r>
            <a:r>
              <a:rPr lang="en-US" sz="2400" dirty="0">
                <a:solidFill>
                  <a:srgbClr val="FF0000"/>
                </a:solidFill>
              </a:rPr>
              <a:t>top-down analysis </a:t>
            </a:r>
            <a:r>
              <a:rPr lang="en-US" sz="2400" dirty="0"/>
              <a:t>then begins of the system for which the manager is responsible </a:t>
            </a:r>
          </a:p>
          <a:p>
            <a:pPr marL="0" indent="0">
              <a:buNone/>
            </a:pPr>
            <a:r>
              <a:rPr lang="en-US" sz="2400" dirty="0"/>
              <a:t>4. As the manager studies each system level, the system elements are analyzed in sequence (Figure 7.3)</a:t>
            </a:r>
          </a:p>
        </p:txBody>
      </p:sp>
    </p:spTree>
    <p:extLst>
      <p:ext uri="{BB962C8B-B14F-4D97-AF65-F5344CB8AC3E}">
        <p14:creationId xmlns:p14="http://schemas.microsoft.com/office/powerpoint/2010/main" val="177030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CB13-54B7-4253-9CE5-4D64B120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7.2 each business area is a system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0EB0857-2995-41BB-9D02-6DE647662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3772"/>
          <a:stretch/>
        </p:blipFill>
        <p:spPr>
          <a:xfrm>
            <a:off x="1547569" y="1908592"/>
            <a:ext cx="8410266" cy="445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5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F9F82-96A1-4E10-AD15-FB5C88D6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7.3 each part of a system is analyzed in sequence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1AE81CF-DEC7-419C-9078-EF6E7F4F1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310"/>
          <a:stretch/>
        </p:blipFill>
        <p:spPr>
          <a:xfrm>
            <a:off x="581192" y="2161336"/>
            <a:ext cx="10920016" cy="433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0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75255-100F-49B3-B52C-77BAC2D1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towards a 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0B579-B853-4734-B9D1-1E84DA2FC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Identify Alternative Solutions</a:t>
            </a:r>
          </a:p>
          <a:p>
            <a:pPr marL="0" indent="0">
              <a:buNone/>
            </a:pPr>
            <a:r>
              <a:rPr lang="en-US" dirty="0"/>
              <a:t>2. Evaluate the Alternative Solutions</a:t>
            </a:r>
          </a:p>
          <a:p>
            <a:pPr marL="0" indent="0">
              <a:buNone/>
            </a:pPr>
            <a:r>
              <a:rPr lang="en-US" dirty="0"/>
              <a:t>3. Selecting the Best Solution Involves:</a:t>
            </a:r>
          </a:p>
          <a:p>
            <a:pPr marL="0" indent="0">
              <a:buNone/>
            </a:pPr>
            <a:r>
              <a:rPr lang="en-US" dirty="0"/>
              <a:t>• Analysis</a:t>
            </a:r>
          </a:p>
          <a:p>
            <a:pPr marL="0" indent="0">
              <a:buNone/>
            </a:pPr>
            <a:r>
              <a:rPr lang="en-US" dirty="0"/>
              <a:t>• Judgment</a:t>
            </a:r>
          </a:p>
          <a:p>
            <a:pPr marL="0" indent="0">
              <a:buNone/>
            </a:pPr>
            <a:r>
              <a:rPr lang="en-US" dirty="0"/>
              <a:t>• Bargaining</a:t>
            </a:r>
          </a:p>
          <a:p>
            <a:pPr marL="0" indent="0">
              <a:buNone/>
            </a:pPr>
            <a:r>
              <a:rPr lang="en-US" dirty="0"/>
              <a:t>4. Implement the Solution</a:t>
            </a:r>
          </a:p>
          <a:p>
            <a:pPr marL="0" indent="0">
              <a:buNone/>
            </a:pPr>
            <a:r>
              <a:rPr lang="en-US" dirty="0"/>
              <a:t>5. Follow Up to Ensure That the Solution Is Effective</a:t>
            </a:r>
          </a:p>
        </p:txBody>
      </p:sp>
    </p:spTree>
    <p:extLst>
      <p:ext uri="{BB962C8B-B14F-4D97-AF65-F5344CB8AC3E}">
        <p14:creationId xmlns:p14="http://schemas.microsoft.com/office/powerpoint/2010/main" val="87286034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259</TotalTime>
  <Words>1706</Words>
  <Application>Microsoft Office PowerPoint</Application>
  <PresentationFormat>Widescreen</PresentationFormat>
  <Paragraphs>138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Gill Sans MT</vt:lpstr>
      <vt:lpstr>Wingdings 2</vt:lpstr>
      <vt:lpstr>Dividend</vt:lpstr>
      <vt:lpstr>Chapter 7 (System development)</vt:lpstr>
      <vt:lpstr>Learning Objectives </vt:lpstr>
      <vt:lpstr>Introduction </vt:lpstr>
      <vt:lpstr>THE SYSTEMS APPROACH </vt:lpstr>
      <vt:lpstr>Figure 7.1 phases and steps of the system approach</vt:lpstr>
      <vt:lpstr>The System’s Approach (cont.)</vt:lpstr>
      <vt:lpstr>Figure 7.2 each business area is a system</vt:lpstr>
      <vt:lpstr>Figure 7.3 each part of a system is analyzed in sequence</vt:lpstr>
      <vt:lpstr>Steps towards a Solution </vt:lpstr>
      <vt:lpstr>THE SYSTEMS DEVELOPMENT LIFE CYCLE</vt:lpstr>
      <vt:lpstr>THE TRADITIONAL SDLC </vt:lpstr>
      <vt:lpstr>Figure 7.4 the circular pattern of the system life cycle</vt:lpstr>
      <vt:lpstr>PROTOTYPING </vt:lpstr>
      <vt:lpstr>Figure 7.5 development of an evolutionary prototype</vt:lpstr>
      <vt:lpstr>Figure 7.6 development of a requirement prototype</vt:lpstr>
      <vt:lpstr>RAPID APPLICATION DEVELOPMENT</vt:lpstr>
      <vt:lpstr>Figure 7.7 rapid application development is an integral part of information engineering</vt:lpstr>
      <vt:lpstr>RAD (cont.)</vt:lpstr>
      <vt:lpstr>PHASED DEVELOPMENT</vt:lpstr>
      <vt:lpstr>Figure 7.8 the stages of the phased development methodology</vt:lpstr>
      <vt:lpstr>Figure 7.9 ANALYSIS, DESIGN AND PRELIMINARY CONSTRUCTION ARE PERFORMED ON EACH SYSTEM MODULE</vt:lpstr>
      <vt:lpstr>BUSINESS PROCESS REDESIGN</vt:lpstr>
      <vt:lpstr>Three Techniques for Applying BPR</vt:lpstr>
      <vt:lpstr>Figure 7.10 BPR COMPONENT SELECTION is based on both functional and technical quality</vt:lpstr>
      <vt:lpstr>PUTTING THE TRADITIONAL SDLC, PROTOTYPING, RAD, PHASED DEVELOPMENT, AND BPR IN PERSPECTIVE</vt:lpstr>
      <vt:lpstr>Process Modeling</vt:lpstr>
      <vt:lpstr>Figure 7.11 a data flow diagram of a sales commission system</vt:lpstr>
      <vt:lpstr>Figure 7.12  a context diagram of a sales commission system</vt:lpstr>
      <vt:lpstr>Figure 7.13 a figure 4 diagram of a sales commission system</vt:lpstr>
      <vt:lpstr>Use Cases</vt:lpstr>
      <vt:lpstr>Figure 7.14 a use case</vt:lpstr>
      <vt:lpstr>Figure 7.15 use case guidelines</vt:lpstr>
      <vt:lpstr>PROJECT MANAGEMENT </vt:lpstr>
      <vt:lpstr>Figure 7.16 managers of a system life cycle are arranged in hierarchy</vt:lpstr>
      <vt:lpstr>The MIS Steering Committee </vt:lpstr>
      <vt:lpstr>Project Leadership</vt:lpstr>
      <vt:lpstr>The Project Management Mechanism</vt:lpstr>
      <vt:lpstr>Figure 7.17 a Gantt chart</vt:lpstr>
      <vt:lpstr>Figure 7.18 a network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 (System development)</dc:title>
  <dc:creator>Khansa</dc:creator>
  <cp:lastModifiedBy>Khansa</cp:lastModifiedBy>
  <cp:revision>23</cp:revision>
  <dcterms:created xsi:type="dcterms:W3CDTF">2020-04-01T11:06:27Z</dcterms:created>
  <dcterms:modified xsi:type="dcterms:W3CDTF">2020-04-03T14:41:08Z</dcterms:modified>
</cp:coreProperties>
</file>