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300" r:id="rId5"/>
    <p:sldId id="301" r:id="rId6"/>
    <p:sldId id="302" r:id="rId7"/>
    <p:sldId id="303" r:id="rId8"/>
    <p:sldId id="30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65" autoAdjust="0"/>
    <p:restoredTop sz="94619" autoAdjust="0"/>
  </p:normalViewPr>
  <p:slideViewPr>
    <p:cSldViewPr snapToGrid="0">
      <p:cViewPr varScale="1">
        <p:scale>
          <a:sx n="72" d="100"/>
          <a:sy n="72" d="100"/>
        </p:scale>
        <p:origin x="6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4/13/2021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43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4/13/2021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46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4/13/2021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xmlns="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783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4/13/2021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359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4/13/2021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xmlns="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925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4/13/2021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xmlns="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543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4/13/2021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93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4/13/2021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184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4/13/2021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613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603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AC86D3-8FD1-4F47-A319-7D0542E48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History of Statistics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C266CDD0-3E96-40BD-8324-62D1DD8615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8456106"/>
              </p:ext>
            </p:extLst>
          </p:nvPr>
        </p:nvGraphicFramePr>
        <p:xfrm>
          <a:off x="1096963" y="2216879"/>
          <a:ext cx="10058400" cy="3799608"/>
        </p:xfrm>
        <a:graphic>
          <a:graphicData uri="http://schemas.openxmlformats.org/drawingml/2006/table">
            <a:tbl>
              <a:tblPr firstRow="1" bandRow="1">
                <a:noFill/>
                <a:tableStyleId>{3B4B98B0-60AC-42C2-AFA5-B58CD77FA1E5}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xmlns="" val="2981917977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xmlns="" val="945233394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xmlns="" val="257226316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xmlns="" val="1765783061"/>
                    </a:ext>
                  </a:extLst>
                </a:gridCol>
              </a:tblGrid>
              <a:tr h="1616859">
                <a:tc>
                  <a:txBody>
                    <a:bodyPr/>
                    <a:lstStyle/>
                    <a:p>
                      <a:r>
                        <a:rPr lang="en-US" sz="2400" b="0" cap="all" spc="150" dirty="0">
                          <a:solidFill>
                            <a:schemeClr val="lt1"/>
                          </a:solidFill>
                        </a:rPr>
                        <a:t>Latin word</a:t>
                      </a:r>
                    </a:p>
                  </a:txBody>
                  <a:tcPr marL="151061" marR="151061" marT="151061" marB="15106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cap="all" spc="150" dirty="0">
                          <a:solidFill>
                            <a:schemeClr val="lt1"/>
                          </a:solidFill>
                        </a:rPr>
                        <a:t>Italian word</a:t>
                      </a:r>
                    </a:p>
                  </a:txBody>
                  <a:tcPr marL="151061" marR="151061" marT="151061" marB="15106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cap="all" spc="150" dirty="0">
                          <a:solidFill>
                            <a:schemeClr val="lt1"/>
                          </a:solidFill>
                        </a:rPr>
                        <a:t>German word</a:t>
                      </a:r>
                    </a:p>
                  </a:txBody>
                  <a:tcPr marL="151061" marR="151061" marT="151061" marB="15106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cap="all" spc="150" dirty="0">
                          <a:solidFill>
                            <a:schemeClr val="lt1"/>
                          </a:solidFill>
                        </a:rPr>
                        <a:t>French word</a:t>
                      </a:r>
                    </a:p>
                  </a:txBody>
                  <a:tcPr marL="151061" marR="151061" marT="151061" marB="15106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80512675"/>
                  </a:ext>
                </a:extLst>
              </a:tr>
              <a:tr h="1140080">
                <a:tc>
                  <a:txBody>
                    <a:bodyPr/>
                    <a:lstStyle/>
                    <a:p>
                      <a:r>
                        <a:rPr lang="en-US" sz="2400" cap="none" spc="0" dirty="0">
                          <a:solidFill>
                            <a:schemeClr val="tx1"/>
                          </a:solidFill>
                        </a:rPr>
                        <a:t>Status</a:t>
                      </a:r>
                    </a:p>
                  </a:txBody>
                  <a:tcPr marL="151061" marR="151061" marT="151061" marB="15106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 err="1">
                          <a:solidFill>
                            <a:schemeClr val="tx1"/>
                          </a:solidFill>
                        </a:rPr>
                        <a:t>Statistica</a:t>
                      </a:r>
                      <a:endParaRPr lang="en-US" sz="2400" cap="none" spc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51061" marR="151061" marT="151061" marB="15106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 err="1">
                          <a:solidFill>
                            <a:schemeClr val="tx1"/>
                          </a:solidFill>
                        </a:rPr>
                        <a:t>Statistick</a:t>
                      </a:r>
                      <a:endParaRPr lang="en-US" sz="2400" cap="none" spc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51061" marR="151061" marT="151061" marB="15106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 err="1">
                          <a:solidFill>
                            <a:schemeClr val="tx1"/>
                          </a:solidFill>
                        </a:rPr>
                        <a:t>Statistique</a:t>
                      </a:r>
                      <a:endParaRPr lang="en-US" sz="2400" cap="none" spc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51061" marR="151061" marT="151061" marB="15106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85369860"/>
                  </a:ext>
                </a:extLst>
              </a:tr>
              <a:tr h="1042669">
                <a:tc>
                  <a:txBody>
                    <a:bodyPr/>
                    <a:lstStyle/>
                    <a:p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51061" marR="151061" marT="151061" marB="15106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51061" marR="151061" marT="151061" marB="15106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51061" marR="151061" marT="151061" marB="15106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51061" marR="151061" marT="151061" marB="15106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522283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3514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2BD127-2855-408A-8B43-2D2806174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Statistics?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4223DEB-F78F-4BA7-9AB1-54445726D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Collection of DATA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Summarization of DATA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Analysis of DATA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Presentation of DATA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Interpretation of DATA</a:t>
            </a:r>
          </a:p>
        </p:txBody>
      </p:sp>
    </p:spTree>
    <p:extLst>
      <p:ext uri="{BB962C8B-B14F-4D97-AF65-F5344CB8AC3E}">
        <p14:creationId xmlns:p14="http://schemas.microsoft.com/office/powerpoint/2010/main" val="949210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2D135A-FA6F-4B3A-AF82-AE6DAB408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Uses and 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48D333-FAF0-496F-80BE-3BF805FA15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Information to general public.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Facilitates comparison.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Simplifies the message.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Helpful in testing and formulating hypothesis.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Helps in prediction.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Association and relationship between factors.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739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40F6D0-DBFE-4F3F-9B25-E5135BE4C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 of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56FBB3B-9CF9-4B5F-84A2-30335CCBE8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Statistics in Planning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Statistics in Research work 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7652DB6-9D92-40F7-9A73-183A83C609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6661" y="2108201"/>
            <a:ext cx="2438400" cy="16276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35CBC808-2A89-4946-A32D-BDA84B37C1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6748" y="3988646"/>
            <a:ext cx="3198225" cy="2238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052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548752-356B-4D33-AE27-F046DCDB0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 of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C58527E-622A-4632-86FA-FEC92F7C90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Statistics in Government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Statistics in Health Industry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84AE2FB-7F18-4045-A8D7-10A1BEF26A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5861" y="2108201"/>
            <a:ext cx="2496608" cy="187245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ED2BEE7F-E2C5-46A6-BD08-D9F4ABC2F4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85861" y="3988646"/>
            <a:ext cx="2672798" cy="1780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057375"/>
      </p:ext>
    </p:extLst>
  </p:cSld>
  <p:clrMapOvr>
    <a:masterClrMapping/>
  </p:clrMapOvr>
</p:sld>
</file>

<file path=ppt/theme/theme1.xml><?xml version="1.0" encoding="utf-8"?>
<a:theme xmlns:a="http://schemas.openxmlformats.org/drawingml/2006/main" name="1_RetrospectVTI">
  <a:themeElements>
    <a:clrScheme name="Custom 34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C7016"/>
      </a:accent1>
      <a:accent2>
        <a:srgbClr val="F8931D"/>
      </a:accent2>
      <a:accent3>
        <a:srgbClr val="CE8D3E"/>
      </a:accent3>
      <a:accent4>
        <a:srgbClr val="E64823"/>
      </a:accent4>
      <a:accent5>
        <a:srgbClr val="FFCA08"/>
      </a:accent5>
      <a:accent6>
        <a:srgbClr val="9C6A6A"/>
      </a:accent6>
      <a:hlink>
        <a:srgbClr val="2998E3"/>
      </a:hlink>
      <a:folHlink>
        <a:srgbClr val="7F723D"/>
      </a:folHlink>
    </a:clrScheme>
    <a:fontScheme name="Retrospect">
      <a:majorFont>
        <a:latin typeface="Bookman Old Style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ppt/theme/themeOverride1.xml><?xml version="1.0" encoding="utf-8"?>
<a:themeOverride xmlns:a="http://schemas.openxmlformats.org/drawingml/2006/main">
  <a:clrScheme name="Parcel">
    <a:dk1>
      <a:srgbClr val="000000"/>
    </a:dk1>
    <a:lt1>
      <a:srgbClr val="FFFFFF"/>
    </a:lt1>
    <a:dk2>
      <a:srgbClr val="4A5356"/>
    </a:dk2>
    <a:lt2>
      <a:srgbClr val="E8E3CE"/>
    </a:lt2>
    <a:accent1>
      <a:srgbClr val="F6A21D"/>
    </a:accent1>
    <a:accent2>
      <a:srgbClr val="9BAFB5"/>
    </a:accent2>
    <a:accent3>
      <a:srgbClr val="C96731"/>
    </a:accent3>
    <a:accent4>
      <a:srgbClr val="9CA383"/>
    </a:accent4>
    <a:accent5>
      <a:srgbClr val="87795D"/>
    </a:accent5>
    <a:accent6>
      <a:srgbClr val="A0988C"/>
    </a:accent6>
    <a:hlink>
      <a:srgbClr val="00B0F0"/>
    </a:hlink>
    <a:folHlink>
      <a:srgbClr val="738F97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03EEFF0-FB57-4CB4-8BFC-DF397689E2ED}">
  <ds:schemaRefs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16c05727-aa75-4e4a-9b5f-8a80a1165891"/>
    <ds:schemaRef ds:uri="71af3243-3dd4-4a8d-8c0d-dd76da1f02a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3932EF5-314F-409E-8020-FEE5FA0795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A3F7EDC-E5B4-4BBC-9D2A-CBE6D46C37A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Statistics focus</Template>
  <TotalTime>80</TotalTime>
  <Words>91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Bookman Old Style</vt:lpstr>
      <vt:lpstr>Calibri</vt:lpstr>
      <vt:lpstr>Franklin Gothic Book</vt:lpstr>
      <vt:lpstr>Wingdings</vt:lpstr>
      <vt:lpstr>1_RetrospectVTI</vt:lpstr>
      <vt:lpstr>History of Statistics</vt:lpstr>
      <vt:lpstr>What is Statistics?</vt:lpstr>
      <vt:lpstr>Uses and Application</vt:lpstr>
      <vt:lpstr>Importance of Statistics</vt:lpstr>
      <vt:lpstr>Importance of Statistics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Statistics  Presentation</dc:title>
  <dc:creator>Talha Touseef</dc:creator>
  <cp:lastModifiedBy>Tehreem</cp:lastModifiedBy>
  <cp:revision>6</cp:revision>
  <dcterms:created xsi:type="dcterms:W3CDTF">2021-04-05T18:13:14Z</dcterms:created>
  <dcterms:modified xsi:type="dcterms:W3CDTF">2021-04-13T05:05:52Z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