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EEAC2-49B3-43E7-8331-5963939D6D4C}" type="datetimeFigureOut">
              <a:rPr lang="en-US" smtClean="0"/>
              <a:t>09-Nov-20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22E2D9-2CB3-4488-930F-D86CFFE97F2A}" type="slidenum">
              <a:rPr lang="en-US" smtClean="0"/>
              <a:t>‹#›</a:t>
            </a:fld>
            <a:endParaRPr lang="en-US"/>
          </a:p>
        </p:txBody>
      </p:sp>
    </p:spTree>
    <p:extLst>
      <p:ext uri="{BB962C8B-B14F-4D97-AF65-F5344CB8AC3E}">
        <p14:creationId xmlns:p14="http://schemas.microsoft.com/office/powerpoint/2010/main" val="3588515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EC1180C3-32BD-41EF-BFB6-85DEC15A9D14}" type="slidenum">
              <a:rPr lang="en-US" altLang="en-US" sz="1200" smtClean="0"/>
              <a:pPr/>
              <a:t>2</a:t>
            </a:fld>
            <a:endParaRPr lang="en-US" altLang="en-US" sz="1200" smtClean="0"/>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76C8D9D1-49D0-417E-9805-BB18BBBC6FF8}" type="slidenum">
              <a:rPr lang="en-US" altLang="en-US" sz="1200" smtClean="0"/>
              <a:pPr/>
              <a:t>6</a:t>
            </a:fld>
            <a:endParaRPr lang="en-US" altLang="en-US" sz="1200" smtClean="0"/>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r>
              <a:rPr lang="en-US" altLang="en-US" smtClean="0"/>
              <a:t>May want to refer back to Chapter 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D6DF8C2D-1F10-44FF-BE12-A4C26E413577}" type="slidenum">
              <a:rPr lang="en-US" altLang="en-US" sz="1200" smtClean="0"/>
              <a:pPr/>
              <a:t>7</a:t>
            </a:fld>
            <a:endParaRPr lang="en-US" altLang="en-US" sz="1200" smtClean="0"/>
          </a:p>
        </p:txBody>
      </p:sp>
      <p:sp>
        <p:nvSpPr>
          <p:cNvPr id="68611" name="Rectangle 2"/>
          <p:cNvSpPr>
            <a:spLocks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EF16BA22-EA0F-4465-A674-8E8402F17AE6}" type="slidenum">
              <a:rPr lang="en-US" altLang="en-US" sz="1200" smtClean="0"/>
              <a:pPr/>
              <a:t>8</a:t>
            </a:fld>
            <a:endParaRPr lang="en-US" altLang="en-US" sz="1200" smtClean="0"/>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EEB3F005-0E6A-48C2-8522-84ADE34D3528}" type="slidenum">
              <a:rPr lang="en-US" altLang="en-US" sz="1200" smtClean="0"/>
              <a:pPr/>
              <a:t>9</a:t>
            </a:fld>
            <a:endParaRPr lang="en-US" altLang="en-US" sz="1200" smtClean="0"/>
          </a:p>
        </p:txBody>
      </p:sp>
      <p:sp>
        <p:nvSpPr>
          <p:cNvPr id="70659" name="Rectangle 2"/>
          <p:cNvSpPr>
            <a:spLocks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61889514-643C-4EFA-8527-3FF1B78E89B5}" type="slidenum">
              <a:rPr lang="en-US" altLang="en-US" sz="1200" smtClean="0"/>
              <a:pPr/>
              <a:t>10</a:t>
            </a:fld>
            <a:endParaRPr lang="en-US" altLang="en-US" sz="1200" smtClean="0"/>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E115F-8A4C-453B-AAA6-E8949C8D5DC1}"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3542648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E115F-8A4C-453B-AAA6-E8949C8D5DC1}"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4267131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E115F-8A4C-453B-AAA6-E8949C8D5DC1}"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347866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E115F-8A4C-453B-AAA6-E8949C8D5DC1}"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4293982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E115F-8A4C-453B-AAA6-E8949C8D5DC1}" type="datetimeFigureOut">
              <a:rPr lang="en-US" smtClean="0"/>
              <a:t>09-Nov-20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3777811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E115F-8A4C-453B-AAA6-E8949C8D5DC1}"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107043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E115F-8A4C-453B-AAA6-E8949C8D5DC1}" type="datetimeFigureOut">
              <a:rPr lang="en-US" smtClean="0"/>
              <a:t>09-Nov-20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67145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E115F-8A4C-453B-AAA6-E8949C8D5DC1}" type="datetimeFigureOut">
              <a:rPr lang="en-US" smtClean="0"/>
              <a:t>09-Nov-20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2362087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E115F-8A4C-453B-AAA6-E8949C8D5DC1}" type="datetimeFigureOut">
              <a:rPr lang="en-US" smtClean="0"/>
              <a:t>09-Nov-20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1472119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E115F-8A4C-453B-AAA6-E8949C8D5DC1}"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1292544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E115F-8A4C-453B-AAA6-E8949C8D5DC1}" type="datetimeFigureOut">
              <a:rPr lang="en-US" smtClean="0"/>
              <a:t>09-Nov-20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18E5D-2CF9-42C5-8052-E306FAF18D6D}" type="slidenum">
              <a:rPr lang="en-US" smtClean="0"/>
              <a:t>‹#›</a:t>
            </a:fld>
            <a:endParaRPr lang="en-US"/>
          </a:p>
        </p:txBody>
      </p:sp>
    </p:spTree>
    <p:extLst>
      <p:ext uri="{BB962C8B-B14F-4D97-AF65-F5344CB8AC3E}">
        <p14:creationId xmlns:p14="http://schemas.microsoft.com/office/powerpoint/2010/main" val="3456598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E115F-8A4C-453B-AAA6-E8949C8D5DC1}" type="datetimeFigureOut">
              <a:rPr lang="en-US" smtClean="0"/>
              <a:t>09-Nov-20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18E5D-2CF9-42C5-8052-E306FAF18D6D}" type="slidenum">
              <a:rPr lang="en-US" smtClean="0"/>
              <a:t>‹#›</a:t>
            </a:fld>
            <a:endParaRPr lang="en-US"/>
          </a:p>
        </p:txBody>
      </p:sp>
    </p:spTree>
    <p:extLst>
      <p:ext uri="{BB962C8B-B14F-4D97-AF65-F5344CB8AC3E}">
        <p14:creationId xmlns:p14="http://schemas.microsoft.com/office/powerpoint/2010/main" val="155040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smtClean="0"/>
              <a:t>Psychomotor Domain &amp; Solo </a:t>
            </a:r>
            <a:r>
              <a:rPr lang="en-US" altLang="en-US" dirty="0" err="1" smtClean="0"/>
              <a:t>Taxanomy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40544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4294967295"/>
          </p:nvPr>
        </p:nvSpPr>
        <p:spPr>
          <a:xfrm>
            <a:off x="457200" y="1981200"/>
            <a:ext cx="7772400" cy="4114800"/>
          </a:xfrm>
        </p:spPr>
        <p:txBody>
          <a:bodyPr rtlCol="0">
            <a:normAutofit/>
          </a:bodyPr>
          <a:lstStyle/>
          <a:p>
            <a:pPr marL="573088" indent="-457200" eaLnBrk="1" fontAlgn="auto" hangingPunct="1">
              <a:buFont typeface="Arial" pitchFamily="34" charset="0"/>
              <a:buChar char="•"/>
              <a:defRPr/>
            </a:pPr>
            <a:r>
              <a:rPr lang="en-US" altLang="en-US" sz="3200" dirty="0" smtClean="0"/>
              <a:t>Political and social posture with a theoretical critique</a:t>
            </a:r>
          </a:p>
          <a:p>
            <a:pPr marL="573088" indent="-457200" eaLnBrk="1" fontAlgn="auto" hangingPunct="1">
              <a:buFont typeface="Arial" pitchFamily="34" charset="0"/>
              <a:buChar char="•"/>
              <a:defRPr/>
            </a:pPr>
            <a:r>
              <a:rPr lang="en-US" altLang="en-US" sz="3200" dirty="0" smtClean="0"/>
              <a:t>Empower individual to be more fully human, socially sensitive, and existential</a:t>
            </a:r>
          </a:p>
          <a:p>
            <a:pPr marL="573088" indent="-457200" eaLnBrk="1" fontAlgn="auto" hangingPunct="1">
              <a:buFont typeface="Arial" pitchFamily="34" charset="0"/>
              <a:buChar char="•"/>
              <a:defRPr/>
            </a:pPr>
            <a:r>
              <a:rPr lang="en-US" altLang="en-US" sz="3200" dirty="0" smtClean="0"/>
              <a:t>Curriculum is emergent- concern with those processes that allow for control of one’s learning</a:t>
            </a:r>
          </a:p>
          <a:p>
            <a:pPr marL="0" indent="0" eaLnBrk="1" fontAlgn="auto" hangingPunct="1">
              <a:buFont typeface="Arial" pitchFamily="34" charset="0"/>
              <a:buNone/>
              <a:defRPr/>
            </a:pPr>
            <a:endParaRPr lang="en-US" altLang="en-US" sz="2800" dirty="0" smtClean="0"/>
          </a:p>
          <a:p>
            <a:pPr marL="0" indent="0" eaLnBrk="1" fontAlgn="auto" hangingPunct="1">
              <a:buFont typeface="Arial" pitchFamily="34" charset="0"/>
              <a:buNone/>
              <a:defRPr/>
            </a:pPr>
            <a:endParaRPr lang="en-US" altLang="en-US" sz="2800" dirty="0" smtClean="0"/>
          </a:p>
          <a:p>
            <a:pPr marL="0" indent="0" eaLnBrk="1" fontAlgn="auto" hangingPunct="1">
              <a:buFont typeface="Arial" pitchFamily="34" charset="0"/>
              <a:buNone/>
              <a:defRPr/>
            </a:pPr>
            <a:endParaRPr lang="en-US" altLang="en-US" dirty="0" smtClean="0"/>
          </a:p>
          <a:p>
            <a:pPr marL="0" indent="0" eaLnBrk="1" fontAlgn="auto" hangingPunct="1">
              <a:buFont typeface="Arial" pitchFamily="34" charset="0"/>
              <a:buNone/>
              <a:defRPr/>
            </a:pPr>
            <a:endParaRPr lang="en-US" altLang="en-US" dirty="0" smtClean="0"/>
          </a:p>
        </p:txBody>
      </p:sp>
      <p:sp>
        <p:nvSpPr>
          <p:cNvPr id="23555" name="Rectangle 3"/>
          <p:cNvSpPr>
            <a:spLocks noGrp="1" noChangeArrowheads="1"/>
          </p:cNvSpPr>
          <p:nvPr>
            <p:ph type="title" idx="4294967295"/>
          </p:nvPr>
        </p:nvSpPr>
        <p:spPr>
          <a:xfrm>
            <a:off x="0" y="609600"/>
            <a:ext cx="7772400" cy="1143000"/>
          </a:xfrm>
        </p:spPr>
        <p:txBody>
          <a:bodyPr/>
          <a:lstStyle/>
          <a:p>
            <a:pPr eaLnBrk="1" fontAlgn="auto" hangingPunct="1">
              <a:spcAft>
                <a:spcPts val="0"/>
              </a:spcAft>
              <a:defRPr/>
            </a:pPr>
            <a:r>
              <a:rPr lang="en-US" altLang="en-US" sz="4000" smtClean="0"/>
              <a:t>Reconceptualists</a:t>
            </a:r>
          </a:p>
        </p:txBody>
      </p:sp>
    </p:spTree>
    <p:extLst>
      <p:ext uri="{BB962C8B-B14F-4D97-AF65-F5344CB8AC3E}">
        <p14:creationId xmlns:p14="http://schemas.microsoft.com/office/powerpoint/2010/main" val="208911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76200"/>
            <a:ext cx="8229600" cy="792163"/>
          </a:xfrm>
        </p:spPr>
        <p:txBody>
          <a:bodyPr>
            <a:normAutofit/>
          </a:bodyPr>
          <a:lstStyle/>
          <a:p>
            <a:pPr eaLnBrk="1" fontAlgn="auto" hangingPunct="1">
              <a:spcAft>
                <a:spcPts val="0"/>
              </a:spcAft>
              <a:defRPr/>
            </a:pPr>
            <a:r>
              <a:rPr lang="en-US" b="1" dirty="0" smtClean="0"/>
              <a:t>Aims of secondary education </a:t>
            </a:r>
            <a:endParaRPr lang="en-US" dirty="0" smtClean="0"/>
          </a:p>
        </p:txBody>
      </p:sp>
      <p:sp>
        <p:nvSpPr>
          <p:cNvPr id="39939" name="Content Placeholder 2"/>
          <p:cNvSpPr>
            <a:spLocks noGrp="1"/>
          </p:cNvSpPr>
          <p:nvPr>
            <p:ph idx="1"/>
          </p:nvPr>
        </p:nvSpPr>
        <p:spPr>
          <a:xfrm>
            <a:off x="152400" y="762000"/>
            <a:ext cx="8839200" cy="5867400"/>
          </a:xfrm>
        </p:spPr>
        <p:txBody>
          <a:bodyPr/>
          <a:lstStyle/>
          <a:p>
            <a:pPr marL="349250" indent="-349250" eaLnBrk="1" hangingPunct="1">
              <a:buFontTx/>
              <a:buNone/>
            </a:pPr>
            <a:r>
              <a:rPr lang="en-US" sz="2800" smtClean="0"/>
              <a:t>1. To prepare the students for the world of work, as well as pursuit of professional and specialized education.</a:t>
            </a:r>
          </a:p>
          <a:p>
            <a:pPr marL="349250" indent="-349250" eaLnBrk="1" hangingPunct="1">
              <a:buFontTx/>
              <a:buNone/>
            </a:pPr>
            <a:r>
              <a:rPr lang="en-US" sz="2800" smtClean="0"/>
              <a:t>2.To develop the personality of students as enlightened citizen of an Islamic state and peace loving citizens of the world at large.</a:t>
            </a:r>
          </a:p>
          <a:p>
            <a:pPr marL="349250" indent="-349250" eaLnBrk="1" hangingPunct="1">
              <a:buFontTx/>
              <a:buNone/>
            </a:pPr>
            <a:r>
              <a:rPr lang="en-US" sz="2800" smtClean="0"/>
              <a:t>3.To ensure that all boys and girls who are desirous of entering secondary education, are not deprived of their basic right because of non-availability of the schools.</a:t>
            </a:r>
          </a:p>
          <a:p>
            <a:pPr marL="349250" indent="-349250" eaLnBrk="1" hangingPunct="1">
              <a:buFontTx/>
              <a:buNone/>
            </a:pPr>
            <a:r>
              <a:rPr lang="en-US" sz="2800" smtClean="0"/>
              <a:t>4. To design a system of recruitment, training and selection of teachers are available for all subjects at offered at secondary level.</a:t>
            </a:r>
          </a:p>
        </p:txBody>
      </p:sp>
    </p:spTree>
    <p:extLst>
      <p:ext uri="{BB962C8B-B14F-4D97-AF65-F5344CB8AC3E}">
        <p14:creationId xmlns:p14="http://schemas.microsoft.com/office/powerpoint/2010/main" val="4268411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58200" cy="792163"/>
          </a:xfrm>
        </p:spPr>
        <p:txBody>
          <a:bodyPr>
            <a:noAutofit/>
          </a:bodyPr>
          <a:lstStyle/>
          <a:p>
            <a:pPr eaLnBrk="1" fontAlgn="auto" hangingPunct="1">
              <a:spcAft>
                <a:spcPts val="0"/>
              </a:spcAft>
              <a:defRPr/>
            </a:pPr>
            <a:r>
              <a:rPr lang="en-US" sz="2800" b="1" dirty="0" smtClean="0"/>
              <a:t>Aims of secondary education  (cont.)</a:t>
            </a:r>
            <a:endParaRPr lang="en-US" sz="2800" dirty="0" smtClean="0"/>
          </a:p>
        </p:txBody>
      </p:sp>
      <p:sp>
        <p:nvSpPr>
          <p:cNvPr id="40963" name="Content Placeholder 2"/>
          <p:cNvSpPr>
            <a:spLocks noGrp="1"/>
          </p:cNvSpPr>
          <p:nvPr>
            <p:ph idx="1"/>
          </p:nvPr>
        </p:nvSpPr>
        <p:spPr>
          <a:xfrm>
            <a:off x="457200" y="914400"/>
            <a:ext cx="8229600" cy="5791200"/>
          </a:xfrm>
        </p:spPr>
        <p:txBody>
          <a:bodyPr/>
          <a:lstStyle/>
          <a:p>
            <a:pPr marL="0" indent="0" eaLnBrk="1" hangingPunct="1">
              <a:buFontTx/>
              <a:buNone/>
            </a:pPr>
            <a:r>
              <a:rPr lang="en-US" sz="2400" smtClean="0"/>
              <a:t>5. . TO prepare and make available teaching learning material which makes learning rewarding and attractive.</a:t>
            </a:r>
          </a:p>
          <a:p>
            <a:pPr marL="0" indent="0" eaLnBrk="1" hangingPunct="1">
              <a:buFontTx/>
              <a:buNone/>
            </a:pPr>
            <a:r>
              <a:rPr lang="en-US" sz="2400" smtClean="0"/>
              <a:t>6. To introduce a system of evaluation that emphasizes learning of concepts and discourages rote memorization.</a:t>
            </a:r>
          </a:p>
          <a:p>
            <a:pPr marL="0" indent="0" eaLnBrk="1" hangingPunct="1">
              <a:buFontTx/>
              <a:buNone/>
            </a:pPr>
            <a:r>
              <a:rPr lang="en-US" sz="2400" smtClean="0"/>
              <a:t>7. To remove ambiguities and contradictions in the operation of 3-tier system of education and design rules, regulations and practices that ensure smooth functioning of the system.</a:t>
            </a:r>
          </a:p>
          <a:p>
            <a:pPr marL="0" indent="0" eaLnBrk="1" hangingPunct="1">
              <a:buFontTx/>
              <a:buNone/>
            </a:pPr>
            <a:r>
              <a:rPr lang="en-US" sz="2400" smtClean="0"/>
              <a:t>8.  To adopt a balanced approach towards integration of technical/ vocational education and evolve a system, which is cost-effective and practicable.</a:t>
            </a:r>
          </a:p>
        </p:txBody>
      </p:sp>
    </p:spTree>
    <p:extLst>
      <p:ext uri="{BB962C8B-B14F-4D97-AF65-F5344CB8AC3E}">
        <p14:creationId xmlns:p14="http://schemas.microsoft.com/office/powerpoint/2010/main" val="3328744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2000"/>
          </a:xfrm>
        </p:spPr>
        <p:txBody>
          <a:bodyPr/>
          <a:lstStyle/>
          <a:p>
            <a:pPr>
              <a:defRPr/>
            </a:pPr>
            <a:r>
              <a:rPr lang="en-US" b="1" dirty="0" smtClean="0"/>
              <a:t>SOLO Taxonomy </a:t>
            </a:r>
            <a:endParaRPr lang="en-US" b="1" dirty="0"/>
          </a:p>
        </p:txBody>
      </p:sp>
      <p:sp>
        <p:nvSpPr>
          <p:cNvPr id="3" name="Subtitle 2"/>
          <p:cNvSpPr>
            <a:spLocks noGrp="1"/>
          </p:cNvSpPr>
          <p:nvPr>
            <p:ph type="subTitle" idx="1"/>
          </p:nvPr>
        </p:nvSpPr>
        <p:spPr/>
        <p:txBody>
          <a:bodyPr/>
          <a:lstStyle/>
          <a:p>
            <a:pPr>
              <a:defRPr/>
            </a:pPr>
            <a:endParaRPr lang="en-US"/>
          </a:p>
        </p:txBody>
      </p:sp>
    </p:spTree>
    <p:extLst>
      <p:ext uri="{BB962C8B-B14F-4D97-AF65-F5344CB8AC3E}">
        <p14:creationId xmlns:p14="http://schemas.microsoft.com/office/powerpoint/2010/main" val="1839746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838200"/>
          </a:xfrm>
        </p:spPr>
        <p:txBody>
          <a:bodyPr/>
          <a:lstStyle/>
          <a:p>
            <a:pPr>
              <a:defRPr/>
            </a:pPr>
            <a:r>
              <a:rPr lang="en-US" dirty="0" smtClean="0"/>
              <a:t>SOLO Taxonomy</a:t>
            </a:r>
            <a:endParaRPr lang="en-US" dirty="0"/>
          </a:p>
        </p:txBody>
      </p:sp>
      <p:pic>
        <p:nvPicPr>
          <p:cNvPr id="43011" name="Picture 2"/>
          <p:cNvPicPr>
            <a:picLocks noChangeAspect="1" noChangeArrowheads="1"/>
          </p:cNvPicPr>
          <p:nvPr/>
        </p:nvPicPr>
        <p:blipFill>
          <a:blip r:embed="rId2">
            <a:extLst>
              <a:ext uri="{28A0092B-C50C-407E-A947-70E740481C1C}">
                <a14:useLocalDpi xmlns:a14="http://schemas.microsoft.com/office/drawing/2010/main" val="0"/>
              </a:ext>
            </a:extLst>
          </a:blip>
          <a:srcRect l="17023" t="24722" r="40186" b="18333"/>
          <a:stretch>
            <a:fillRect/>
          </a:stretch>
        </p:blipFill>
        <p:spPr bwMode="auto">
          <a:xfrm>
            <a:off x="304800" y="928688"/>
            <a:ext cx="8534400" cy="5722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8885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oloSymbols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35025" y="3316288"/>
            <a:ext cx="9572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oloSymbols3.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1213" y="2230438"/>
            <a:ext cx="906462"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SoloSymbols2.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9488" y="1185863"/>
            <a:ext cx="585787"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SoloSymbols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31888" y="149225"/>
            <a:ext cx="360362"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SoloSymbols5.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9950" y="4483100"/>
            <a:ext cx="1246188"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a:spLocks noChangeArrowheads="1"/>
          </p:cNvSpPr>
          <p:nvPr/>
        </p:nvSpPr>
        <p:spPr bwMode="auto">
          <a:xfrm>
            <a:off x="2116138" y="538163"/>
            <a:ext cx="35226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solidFill>
                  <a:srgbClr val="5F513E"/>
                </a:solidFill>
              </a:rPr>
              <a:t>Prestructural: I am not sure about… </a:t>
            </a:r>
          </a:p>
        </p:txBody>
      </p:sp>
      <p:sp>
        <p:nvSpPr>
          <p:cNvPr id="13" name="TextBox 12"/>
          <p:cNvSpPr txBox="1">
            <a:spLocks noChangeArrowheads="1"/>
          </p:cNvSpPr>
          <p:nvPr/>
        </p:nvSpPr>
        <p:spPr bwMode="auto">
          <a:xfrm>
            <a:off x="2116138" y="1530350"/>
            <a:ext cx="3717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solidFill>
                  <a:srgbClr val="5F513E"/>
                </a:solidFill>
              </a:rPr>
              <a:t>Unistructural: I have one idea about…</a:t>
            </a:r>
          </a:p>
        </p:txBody>
      </p:sp>
      <p:sp>
        <p:nvSpPr>
          <p:cNvPr id="14" name="TextBox 13"/>
          <p:cNvSpPr txBox="1">
            <a:spLocks noChangeArrowheads="1"/>
          </p:cNvSpPr>
          <p:nvPr/>
        </p:nvSpPr>
        <p:spPr bwMode="auto">
          <a:xfrm>
            <a:off x="2116138" y="2519363"/>
            <a:ext cx="42957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solidFill>
                  <a:srgbClr val="5F513E"/>
                </a:solidFill>
              </a:rPr>
              <a:t>Multistructural: I have several ideas about…</a:t>
            </a:r>
          </a:p>
        </p:txBody>
      </p:sp>
      <p:sp>
        <p:nvSpPr>
          <p:cNvPr id="15" name="TextBox 14"/>
          <p:cNvSpPr txBox="1">
            <a:spLocks noChangeArrowheads="1"/>
          </p:cNvSpPr>
          <p:nvPr/>
        </p:nvSpPr>
        <p:spPr bwMode="auto">
          <a:xfrm>
            <a:off x="2116138" y="3587750"/>
            <a:ext cx="3883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solidFill>
                  <a:srgbClr val="5F513E"/>
                </a:solidFill>
              </a:rPr>
              <a:t>Relational: I have several ideas about…. </a:t>
            </a:r>
          </a:p>
          <a:p>
            <a:r>
              <a:rPr lang="en-US">
                <a:solidFill>
                  <a:srgbClr val="5F513E"/>
                </a:solidFill>
              </a:rPr>
              <a:t>I can link them together</a:t>
            </a:r>
          </a:p>
        </p:txBody>
      </p:sp>
      <p:sp>
        <p:nvSpPr>
          <p:cNvPr id="16" name="TextBox 15"/>
          <p:cNvSpPr txBox="1">
            <a:spLocks noChangeArrowheads="1"/>
          </p:cNvSpPr>
          <p:nvPr/>
        </p:nvSpPr>
        <p:spPr bwMode="auto">
          <a:xfrm>
            <a:off x="2116138" y="4779963"/>
            <a:ext cx="46101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r>
              <a:rPr lang="en-US">
                <a:solidFill>
                  <a:srgbClr val="5F513E"/>
                </a:solidFill>
              </a:rPr>
              <a:t>Extended Abstract: I have several ideas about… </a:t>
            </a:r>
          </a:p>
          <a:p>
            <a:r>
              <a:rPr lang="en-US">
                <a:solidFill>
                  <a:srgbClr val="5F513E"/>
                </a:solidFill>
              </a:rPr>
              <a:t>I can link them together..</a:t>
            </a:r>
          </a:p>
          <a:p>
            <a:r>
              <a:rPr lang="en-US">
                <a:solidFill>
                  <a:srgbClr val="5F513E"/>
                </a:solidFill>
              </a:rPr>
              <a:t>and apply them to another context</a:t>
            </a:r>
          </a:p>
        </p:txBody>
      </p:sp>
      <p:sp>
        <p:nvSpPr>
          <p:cNvPr id="17" name="Right Brace 16"/>
          <p:cNvSpPr/>
          <p:nvPr/>
        </p:nvSpPr>
        <p:spPr>
          <a:xfrm>
            <a:off x="6438900" y="538163"/>
            <a:ext cx="903288" cy="2652712"/>
          </a:xfrm>
          <a:prstGeom prst="rightBrace">
            <a:avLst/>
          </a:prstGeom>
          <a:noFill/>
          <a:ln>
            <a:solidFill>
              <a:srgbClr val="0C5986"/>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solidFill>
                <a:srgbClr val="FF0000"/>
              </a:solidFill>
            </a:endParaRPr>
          </a:p>
        </p:txBody>
      </p:sp>
      <p:sp>
        <p:nvSpPr>
          <p:cNvPr id="18" name="Right Brace 17"/>
          <p:cNvSpPr/>
          <p:nvPr/>
        </p:nvSpPr>
        <p:spPr>
          <a:xfrm>
            <a:off x="6567488" y="3587750"/>
            <a:ext cx="1176337" cy="2330450"/>
          </a:xfrm>
          <a:prstGeom prst="rightBrace">
            <a:avLst/>
          </a:prstGeom>
          <a:ln>
            <a:solidFill>
              <a:srgbClr val="0C5986"/>
            </a:solidFill>
          </a:ln>
        </p:spPr>
        <p:style>
          <a:lnRef idx="2">
            <a:schemeClr val="accent1"/>
          </a:lnRef>
          <a:fillRef idx="0">
            <a:schemeClr val="accent1"/>
          </a:fillRef>
          <a:effectRef idx="1">
            <a:schemeClr val="accent1"/>
          </a:effectRef>
          <a:fontRef idx="minor">
            <a:schemeClr val="tx1"/>
          </a:fontRef>
        </p:style>
        <p:txBody>
          <a:bodyPr anchor="ctr"/>
          <a:lstStyle/>
          <a:p>
            <a:pPr algn="ctr">
              <a:defRPr/>
            </a:pPr>
            <a:endParaRPr lang="en-US"/>
          </a:p>
        </p:txBody>
      </p:sp>
      <p:sp>
        <p:nvSpPr>
          <p:cNvPr id="19" name="TextBox 18"/>
          <p:cNvSpPr txBox="1"/>
          <p:nvPr/>
        </p:nvSpPr>
        <p:spPr>
          <a:xfrm>
            <a:off x="7342188" y="1362075"/>
            <a:ext cx="460375" cy="1131888"/>
          </a:xfrm>
          <a:prstGeom prst="rect">
            <a:avLst/>
          </a:prstGeom>
          <a:noFill/>
        </p:spPr>
        <p:txBody>
          <a:bodyPr vert="vert" wrap="none">
            <a:spAutoFit/>
          </a:bodyPr>
          <a:lstStyle/>
          <a:p>
            <a:pPr>
              <a:defRPr/>
            </a:pPr>
            <a:r>
              <a:rPr lang="en-US" dirty="0">
                <a:solidFill>
                  <a:schemeClr val="accent6">
                    <a:lumMod val="50000"/>
                  </a:schemeClr>
                </a:solidFill>
              </a:rPr>
              <a:t>Knowledge</a:t>
            </a:r>
            <a:endParaRPr lang="en-US" dirty="0">
              <a:solidFill>
                <a:schemeClr val="accent6">
                  <a:lumMod val="50000"/>
                </a:schemeClr>
              </a:solidFill>
            </a:endParaRPr>
          </a:p>
        </p:txBody>
      </p:sp>
      <p:sp>
        <p:nvSpPr>
          <p:cNvPr id="20" name="TextBox 19"/>
          <p:cNvSpPr txBox="1"/>
          <p:nvPr/>
        </p:nvSpPr>
        <p:spPr>
          <a:xfrm>
            <a:off x="7769225" y="4038600"/>
            <a:ext cx="461963" cy="1481138"/>
          </a:xfrm>
          <a:prstGeom prst="rect">
            <a:avLst/>
          </a:prstGeom>
          <a:noFill/>
        </p:spPr>
        <p:txBody>
          <a:bodyPr vert="vert" wrap="none">
            <a:spAutoFit/>
          </a:bodyPr>
          <a:lstStyle/>
          <a:p>
            <a:pPr>
              <a:defRPr/>
            </a:pPr>
            <a:r>
              <a:rPr lang="en-US" dirty="0">
                <a:solidFill>
                  <a:srgbClr val="5F513E"/>
                </a:solidFill>
              </a:rPr>
              <a:t>Understanding</a:t>
            </a:r>
            <a:endParaRPr lang="en-US" dirty="0">
              <a:solidFill>
                <a:srgbClr val="5F513E"/>
              </a:solidFill>
            </a:endParaRPr>
          </a:p>
        </p:txBody>
      </p:sp>
    </p:spTree>
    <p:extLst>
      <p:ext uri="{BB962C8B-B14F-4D97-AF65-F5344CB8AC3E}">
        <p14:creationId xmlns:p14="http://schemas.microsoft.com/office/powerpoint/2010/main" val="31471541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animBg="1"/>
      <p:bldP spid="18" grpId="0" animBg="1"/>
      <p:bldP spid="19" grpId="0"/>
      <p:bldP spid="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Prestructural</a:t>
            </a:r>
            <a:endParaRPr lang="en-US" dirty="0"/>
          </a:p>
        </p:txBody>
      </p:sp>
      <p:sp>
        <p:nvSpPr>
          <p:cNvPr id="45059" name="Content Placeholder 2"/>
          <p:cNvSpPr>
            <a:spLocks noGrp="1"/>
          </p:cNvSpPr>
          <p:nvPr>
            <p:ph idx="1"/>
          </p:nvPr>
        </p:nvSpPr>
        <p:spPr/>
        <p:txBody>
          <a:bodyPr/>
          <a:lstStyle/>
          <a:p>
            <a:r>
              <a:rPr lang="en-US" sz="3200" i="1" smtClean="0"/>
              <a:t>‘</a:t>
            </a:r>
            <a:r>
              <a:rPr lang="en-US" sz="3200" smtClean="0"/>
              <a:t>Atomic radius increases. More particles in nucleus means bigger atoms’</a:t>
            </a:r>
          </a:p>
          <a:p>
            <a:r>
              <a:rPr lang="en-US" sz="3200" smtClean="0"/>
              <a:t>Or…….</a:t>
            </a:r>
          </a:p>
          <a:p>
            <a:r>
              <a:rPr lang="en-US" sz="3200" smtClean="0"/>
              <a:t>‘I have no idea about atomic radius’</a:t>
            </a:r>
          </a:p>
          <a:p>
            <a:endParaRPr lang="en-US" smtClean="0"/>
          </a:p>
        </p:txBody>
      </p:sp>
      <p:pic>
        <p:nvPicPr>
          <p:cNvPr id="4" name="Picture 3" descr="SoloSymbols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33813" y="274638"/>
            <a:ext cx="360362" cy="105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3215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Unistructural</a:t>
            </a:r>
            <a:endParaRPr lang="en-US" dirty="0"/>
          </a:p>
        </p:txBody>
      </p:sp>
      <p:sp>
        <p:nvSpPr>
          <p:cNvPr id="46083" name="Content Placeholder 2"/>
          <p:cNvSpPr>
            <a:spLocks noGrp="1"/>
          </p:cNvSpPr>
          <p:nvPr>
            <p:ph idx="1"/>
          </p:nvPr>
        </p:nvSpPr>
        <p:spPr/>
        <p:txBody>
          <a:bodyPr/>
          <a:lstStyle/>
          <a:p>
            <a:r>
              <a:rPr lang="en-US" sz="3200" smtClean="0"/>
              <a:t>‘</a:t>
            </a:r>
            <a:r>
              <a:rPr lang="en-US" sz="4400" smtClean="0"/>
              <a:t>Atomic radius decreases left to right in the periodic table.’</a:t>
            </a:r>
          </a:p>
          <a:p>
            <a:endParaRPr lang="en-US" sz="3200" smtClean="0"/>
          </a:p>
        </p:txBody>
      </p:sp>
      <p:pic>
        <p:nvPicPr>
          <p:cNvPr id="4" name="Picture 3" descr="SoloSymbols2.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274638"/>
            <a:ext cx="587375"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7209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Multistructural</a:t>
            </a:r>
            <a:endParaRPr lang="en-US" dirty="0"/>
          </a:p>
        </p:txBody>
      </p:sp>
      <p:sp>
        <p:nvSpPr>
          <p:cNvPr id="47107" name="Content Placeholder 2"/>
          <p:cNvSpPr>
            <a:spLocks noGrp="1"/>
          </p:cNvSpPr>
          <p:nvPr>
            <p:ph idx="1"/>
          </p:nvPr>
        </p:nvSpPr>
        <p:spPr/>
        <p:txBody>
          <a:bodyPr/>
          <a:lstStyle/>
          <a:p>
            <a:r>
              <a:rPr lang="en-US" sz="4000" smtClean="0"/>
              <a:t>‘Atomic radius decreases left to right in the Periodic Table. 1</a:t>
            </a:r>
            <a:r>
              <a:rPr lang="en-US" sz="4000" baseline="30000" smtClean="0"/>
              <a:t>st</a:t>
            </a:r>
            <a:r>
              <a:rPr lang="en-US" sz="4000" smtClean="0"/>
              <a:t> Ionization energy increases left to right in the Periodic Table.’ </a:t>
            </a:r>
          </a:p>
          <a:p>
            <a:endParaRPr lang="en-US" smtClean="0"/>
          </a:p>
        </p:txBody>
      </p:sp>
      <p:pic>
        <p:nvPicPr>
          <p:cNvPr id="4" name="Picture 3" descr="SoloSymbols3.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274638"/>
            <a:ext cx="906463"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230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888"/>
            <a:ext cx="8229600" cy="1143000"/>
          </a:xfrm>
        </p:spPr>
        <p:txBody>
          <a:bodyPr/>
          <a:lstStyle/>
          <a:p>
            <a:pPr>
              <a:defRPr/>
            </a:pPr>
            <a:r>
              <a:rPr lang="en-US" dirty="0" smtClean="0"/>
              <a:t>Relational</a:t>
            </a:r>
            <a:endParaRPr lang="en-US" dirty="0"/>
          </a:p>
        </p:txBody>
      </p:sp>
      <p:sp>
        <p:nvSpPr>
          <p:cNvPr id="48131" name="Content Placeholder 2"/>
          <p:cNvSpPr>
            <a:spLocks noGrp="1"/>
          </p:cNvSpPr>
          <p:nvPr>
            <p:ph idx="1"/>
          </p:nvPr>
        </p:nvSpPr>
        <p:spPr/>
        <p:txBody>
          <a:bodyPr/>
          <a:lstStyle/>
          <a:p>
            <a:r>
              <a:rPr lang="en-US" sz="4400" smtClean="0"/>
              <a:t>‘Atomic radius decreases left to right because nuclear charge increases but shielding stays the same. Electrons are pulled closer and so ionization energy increases.’</a:t>
            </a:r>
          </a:p>
          <a:p>
            <a:endParaRPr lang="en-US" smtClean="0"/>
          </a:p>
        </p:txBody>
      </p:sp>
      <p:pic>
        <p:nvPicPr>
          <p:cNvPr id="4" name="Picture 3" descr="SoloSymbols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49238"/>
            <a:ext cx="95885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9988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0" y="609600"/>
            <a:ext cx="7772400" cy="1143000"/>
          </a:xfrm>
        </p:spPr>
        <p:txBody>
          <a:bodyPr/>
          <a:lstStyle/>
          <a:p>
            <a:pPr eaLnBrk="1" fontAlgn="auto" hangingPunct="1">
              <a:spcAft>
                <a:spcPts val="0"/>
              </a:spcAft>
              <a:defRPr/>
            </a:pPr>
            <a:r>
              <a:rPr lang="en-US" altLang="en-US" dirty="0" smtClean="0"/>
              <a:t>Psychomotor Domain</a:t>
            </a:r>
          </a:p>
        </p:txBody>
      </p:sp>
      <p:sp>
        <p:nvSpPr>
          <p:cNvPr id="19459" name="Rectangle 3"/>
          <p:cNvSpPr>
            <a:spLocks noGrp="1" noChangeArrowheads="1"/>
          </p:cNvSpPr>
          <p:nvPr>
            <p:ph type="body" idx="4294967295"/>
          </p:nvPr>
        </p:nvSpPr>
        <p:spPr>
          <a:xfrm>
            <a:off x="457200" y="1981200"/>
            <a:ext cx="7772400" cy="4114800"/>
          </a:xfrm>
        </p:spPr>
        <p:txBody>
          <a:bodyPr/>
          <a:lstStyle/>
          <a:p>
            <a:pPr marL="0" indent="0" eaLnBrk="1" hangingPunct="1"/>
            <a:r>
              <a:rPr lang="en-US" altLang="en-US" sz="3200" smtClean="0"/>
              <a:t>Harrow’s Taxonomy</a:t>
            </a:r>
          </a:p>
          <a:p>
            <a:pPr lvl="1" eaLnBrk="1" hangingPunct="1"/>
            <a:r>
              <a:rPr lang="en-US" altLang="en-US" sz="3200" smtClean="0"/>
              <a:t>Reflex Movements</a:t>
            </a:r>
          </a:p>
          <a:p>
            <a:pPr lvl="1" eaLnBrk="1" hangingPunct="1"/>
            <a:r>
              <a:rPr lang="en-US" altLang="en-US" sz="3200" smtClean="0"/>
              <a:t>Fundamental Movements</a:t>
            </a:r>
          </a:p>
          <a:p>
            <a:pPr lvl="1" eaLnBrk="1" hangingPunct="1"/>
            <a:r>
              <a:rPr lang="en-US" altLang="en-US" sz="3200" smtClean="0"/>
              <a:t>Perceptual Abilities</a:t>
            </a:r>
          </a:p>
          <a:p>
            <a:pPr lvl="1" eaLnBrk="1" hangingPunct="1"/>
            <a:r>
              <a:rPr lang="en-US" altLang="en-US" sz="3200" smtClean="0"/>
              <a:t>Physical Abilities</a:t>
            </a:r>
          </a:p>
          <a:p>
            <a:pPr lvl="1" eaLnBrk="1" hangingPunct="1"/>
            <a:r>
              <a:rPr lang="en-US" altLang="en-US" sz="3200" smtClean="0"/>
              <a:t>Skilled Movements</a:t>
            </a:r>
          </a:p>
          <a:p>
            <a:pPr lvl="1" eaLnBrk="1" hangingPunct="1"/>
            <a:r>
              <a:rPr lang="en-US" altLang="en-US" sz="3200" smtClean="0"/>
              <a:t>Nondiscursive Communication</a:t>
            </a:r>
          </a:p>
        </p:txBody>
      </p:sp>
    </p:spTree>
    <p:extLst>
      <p:ext uri="{BB962C8B-B14F-4D97-AF65-F5344CB8AC3E}">
        <p14:creationId xmlns:p14="http://schemas.microsoft.com/office/powerpoint/2010/main" val="1529285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717550"/>
          </a:xfrm>
        </p:spPr>
        <p:txBody>
          <a:bodyPr>
            <a:normAutofit fontScale="90000"/>
          </a:bodyPr>
          <a:lstStyle/>
          <a:p>
            <a:pPr>
              <a:defRPr/>
            </a:pPr>
            <a:r>
              <a:rPr lang="en-US" dirty="0" smtClean="0"/>
              <a:t>Extended Abstract</a:t>
            </a:r>
            <a:endParaRPr lang="en-US" dirty="0"/>
          </a:p>
        </p:txBody>
      </p:sp>
      <p:sp>
        <p:nvSpPr>
          <p:cNvPr id="49155" name="Content Placeholder 2"/>
          <p:cNvSpPr>
            <a:spLocks noGrp="1"/>
          </p:cNvSpPr>
          <p:nvPr>
            <p:ph idx="1"/>
          </p:nvPr>
        </p:nvSpPr>
        <p:spPr>
          <a:xfrm>
            <a:off x="228600" y="1219200"/>
            <a:ext cx="8485188" cy="4373563"/>
          </a:xfrm>
        </p:spPr>
        <p:txBody>
          <a:bodyPr>
            <a:normAutofit lnSpcReduction="10000"/>
          </a:bodyPr>
          <a:lstStyle/>
          <a:p>
            <a:r>
              <a:rPr lang="en-US" sz="3600" smtClean="0"/>
              <a:t> ‘Atomic radius decreases left to right because nuclear charge increases but shielding stays the same. Electrons are pulled closer and so ionization energy increases. This also explains why electronegativity of fluorine is so high. It has a small radius and so electrons will be strongly attracted to it’s nucleus.’</a:t>
            </a:r>
          </a:p>
          <a:p>
            <a:endParaRPr lang="en-US" smtClean="0"/>
          </a:p>
        </p:txBody>
      </p:sp>
      <p:pic>
        <p:nvPicPr>
          <p:cNvPr id="4" name="Picture 3" descr="SoloSymbols5.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52400"/>
            <a:ext cx="1246188" cy="143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85007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914400"/>
          </a:xfrm>
        </p:spPr>
        <p:txBody>
          <a:bodyPr>
            <a:normAutofit fontScale="90000"/>
          </a:bodyPr>
          <a:lstStyle/>
          <a:p>
            <a:pPr eaLnBrk="1" fontAlgn="auto" hangingPunct="1">
              <a:spcAft>
                <a:spcPts val="0"/>
              </a:spcAft>
              <a:defRPr/>
            </a:pPr>
            <a:r>
              <a:rPr lang="en-US" dirty="0"/>
              <a:t/>
            </a:r>
            <a:br>
              <a:rPr lang="en-US" dirty="0"/>
            </a:br>
            <a:r>
              <a:rPr lang="en-US" b="1" dirty="0"/>
              <a:t>Taxonomy of Psychomotor </a:t>
            </a:r>
            <a:r>
              <a:rPr lang="en-US" b="1" dirty="0" smtClean="0"/>
              <a:t>Domain</a:t>
            </a:r>
            <a:endParaRPr lang="en-US" dirty="0"/>
          </a:p>
        </p:txBody>
      </p:sp>
      <p:sp>
        <p:nvSpPr>
          <p:cNvPr id="31747" name="Content Placeholder 2"/>
          <p:cNvSpPr>
            <a:spLocks noGrp="1"/>
          </p:cNvSpPr>
          <p:nvPr>
            <p:ph idx="1"/>
          </p:nvPr>
        </p:nvSpPr>
        <p:spPr>
          <a:xfrm>
            <a:off x="457200" y="1219200"/>
            <a:ext cx="7620000" cy="4906963"/>
          </a:xfrm>
        </p:spPr>
        <p:txBody>
          <a:bodyPr/>
          <a:lstStyle/>
          <a:p>
            <a:pPr marL="0" indent="0" eaLnBrk="1" hangingPunct="1"/>
            <a:r>
              <a:rPr lang="en-US" sz="2800" smtClean="0"/>
              <a:t>Level 1: Imitations</a:t>
            </a:r>
          </a:p>
          <a:p>
            <a:pPr marL="0" indent="0" eaLnBrk="1" hangingPunct="1"/>
            <a:r>
              <a:rPr lang="en-US" sz="2800" smtClean="0"/>
              <a:t> e.g.  To differentiate different foods by their odors</a:t>
            </a:r>
          </a:p>
          <a:p>
            <a:pPr marL="0" indent="0" eaLnBrk="1" hangingPunct="1"/>
            <a:r>
              <a:rPr lang="en-US" sz="2800" smtClean="0"/>
              <a:t>Level 2.: Manipulation </a:t>
            </a:r>
          </a:p>
          <a:p>
            <a:pPr marL="0" indent="0" eaLnBrk="1" hangingPunct="1"/>
            <a:r>
              <a:rPr lang="en-US" sz="2800" smtClean="0"/>
              <a:t> e.g.To demonstrate knowledge of laws of motions. </a:t>
            </a:r>
          </a:p>
          <a:p>
            <a:pPr marL="0" indent="0" eaLnBrk="1" hangingPunct="1"/>
            <a:r>
              <a:rPr lang="en-US" sz="2800" smtClean="0"/>
              <a:t>To manipulate objects on the basis of directions</a:t>
            </a:r>
          </a:p>
        </p:txBody>
      </p:sp>
    </p:spTree>
    <p:extLst>
      <p:ext uri="{BB962C8B-B14F-4D97-AF65-F5344CB8AC3E}">
        <p14:creationId xmlns:p14="http://schemas.microsoft.com/office/powerpoint/2010/main" val="1851700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3" name="Content Placeholder 2"/>
          <p:cNvSpPr>
            <a:spLocks noGrp="1"/>
          </p:cNvSpPr>
          <p:nvPr>
            <p:ph idx="1"/>
          </p:nvPr>
        </p:nvSpPr>
        <p:spPr>
          <a:xfrm>
            <a:off x="304800" y="1752600"/>
            <a:ext cx="8610600" cy="4876800"/>
          </a:xfrm>
        </p:spPr>
        <p:txBody>
          <a:bodyPr rtlCol="0">
            <a:normAutofit/>
          </a:bodyPr>
          <a:lstStyle/>
          <a:p>
            <a:pPr marL="0" indent="0" eaLnBrk="1" fontAlgn="auto" hangingPunct="1">
              <a:buFont typeface="Arial" pitchFamily="34" charset="0"/>
              <a:buNone/>
              <a:defRPr/>
            </a:pPr>
            <a:r>
              <a:rPr lang="en-US" sz="3000" dirty="0"/>
              <a:t>Level 3: Precision </a:t>
            </a:r>
          </a:p>
          <a:p>
            <a:pPr marL="0" indent="0" eaLnBrk="1" fontAlgn="auto" hangingPunct="1">
              <a:buFont typeface="Arial" pitchFamily="34" charset="0"/>
              <a:buNone/>
              <a:defRPr/>
            </a:pPr>
            <a:r>
              <a:rPr lang="en-US" sz="3000" dirty="0"/>
              <a:t>To  demonstrate correct form of experiment setting.</a:t>
            </a:r>
          </a:p>
          <a:p>
            <a:pPr marL="515938" indent="-515938" eaLnBrk="1" fontAlgn="auto" hangingPunct="1">
              <a:buFont typeface="Arial" pitchFamily="34" charset="0"/>
              <a:buNone/>
              <a:defRPr/>
            </a:pPr>
            <a:r>
              <a:rPr lang="en-US" sz="3000" dirty="0" smtClean="0"/>
              <a:t>e.g</a:t>
            </a:r>
            <a:r>
              <a:rPr lang="en-US" sz="3000" dirty="0"/>
              <a:t>.   </a:t>
            </a:r>
            <a:r>
              <a:rPr lang="en-US" sz="3000" dirty="0" smtClean="0"/>
              <a:t>To </a:t>
            </a:r>
            <a:r>
              <a:rPr lang="en-US" sz="3000" dirty="0"/>
              <a:t>construct a model of a building or volcano.</a:t>
            </a:r>
          </a:p>
          <a:p>
            <a:pPr marL="0" indent="0" eaLnBrk="1" fontAlgn="auto" hangingPunct="1">
              <a:buFont typeface="Arial" pitchFamily="34" charset="0"/>
              <a:buNone/>
              <a:defRPr/>
            </a:pPr>
            <a:r>
              <a:rPr lang="en-US" sz="3000" dirty="0"/>
              <a:t>   </a:t>
            </a:r>
          </a:p>
          <a:p>
            <a:pPr marL="0" indent="0" eaLnBrk="1" fontAlgn="auto" hangingPunct="1">
              <a:buFont typeface="Arial" pitchFamily="34" charset="0"/>
              <a:buNone/>
              <a:defRPr/>
            </a:pPr>
            <a:r>
              <a:rPr lang="en-US" sz="3000" dirty="0"/>
              <a:t>Level 4: Articulation </a:t>
            </a:r>
          </a:p>
          <a:p>
            <a:pPr marL="0" indent="0" eaLnBrk="1" fontAlgn="auto" hangingPunct="1">
              <a:buFont typeface="Arial" pitchFamily="34" charset="0"/>
              <a:buNone/>
              <a:defRPr/>
            </a:pPr>
            <a:r>
              <a:rPr lang="en-US" sz="3000" dirty="0" smtClean="0"/>
              <a:t>To </a:t>
            </a:r>
            <a:r>
              <a:rPr lang="en-US" sz="3000" dirty="0"/>
              <a:t>change method to speed up the </a:t>
            </a:r>
            <a:r>
              <a:rPr lang="en-US" sz="3000" dirty="0" smtClean="0"/>
              <a:t>process</a:t>
            </a:r>
          </a:p>
          <a:p>
            <a:pPr marL="0" indent="0" eaLnBrk="1" fontAlgn="auto" hangingPunct="1">
              <a:buFont typeface="Arial" pitchFamily="34" charset="0"/>
              <a:buNone/>
              <a:defRPr/>
            </a:pPr>
            <a:r>
              <a:rPr lang="en-US" sz="3000" dirty="0" smtClean="0"/>
              <a:t>e.g</a:t>
            </a:r>
            <a:r>
              <a:rPr lang="en-US" sz="3000" dirty="0"/>
              <a:t>.  </a:t>
            </a:r>
            <a:r>
              <a:rPr lang="en-US" sz="3000" dirty="0" smtClean="0"/>
              <a:t>To </a:t>
            </a:r>
            <a:r>
              <a:rPr lang="en-US" sz="3000" dirty="0"/>
              <a:t>develop an innovative method to purify water</a:t>
            </a:r>
          </a:p>
          <a:p>
            <a:pPr marL="0" indent="0" eaLnBrk="1" fontAlgn="auto" hangingPunct="1">
              <a:buFont typeface="Arial" pitchFamily="34" charset="0"/>
              <a:buNone/>
              <a:defRPr/>
            </a:pPr>
            <a:endParaRPr lang="en-US" dirty="0"/>
          </a:p>
        </p:txBody>
      </p:sp>
    </p:spTree>
    <p:extLst>
      <p:ext uri="{BB962C8B-B14F-4D97-AF65-F5344CB8AC3E}">
        <p14:creationId xmlns:p14="http://schemas.microsoft.com/office/powerpoint/2010/main" val="51445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304800" y="152400"/>
            <a:ext cx="8610600" cy="6172200"/>
          </a:xfrm>
        </p:spPr>
        <p:txBody>
          <a:bodyPr/>
          <a:lstStyle/>
          <a:p>
            <a:pPr marL="0" indent="0" eaLnBrk="1" hangingPunct="1"/>
            <a:r>
              <a:rPr lang="en-US" sz="2800" smtClean="0"/>
              <a:t>Level 3: Precision </a:t>
            </a:r>
          </a:p>
          <a:p>
            <a:pPr marL="0" indent="0" eaLnBrk="1" hangingPunct="1"/>
            <a:r>
              <a:rPr lang="en-US" sz="2800" smtClean="0"/>
              <a:t>To  demonstrate correct form of experiment setting.</a:t>
            </a:r>
          </a:p>
          <a:p>
            <a:pPr marL="0" indent="0" eaLnBrk="1" hangingPunct="1"/>
            <a:r>
              <a:rPr lang="en-US" sz="2800" smtClean="0"/>
              <a:t>e.g.     To construct a model of a building or volcano.</a:t>
            </a:r>
          </a:p>
          <a:p>
            <a:pPr marL="0" indent="0" eaLnBrk="1" hangingPunct="1"/>
            <a:r>
              <a:rPr lang="en-US" sz="2800" smtClean="0"/>
              <a:t>Level 4: Articulation </a:t>
            </a:r>
          </a:p>
          <a:p>
            <a:pPr marL="0" indent="0" eaLnBrk="1" hangingPunct="1"/>
            <a:r>
              <a:rPr lang="en-US" sz="2800" smtClean="0"/>
              <a:t>             To change method to speed up the process</a:t>
            </a:r>
          </a:p>
          <a:p>
            <a:pPr marL="0" indent="0" eaLnBrk="1" hangingPunct="1"/>
            <a:r>
              <a:rPr lang="en-US" sz="2800" smtClean="0"/>
              <a:t>e.g.    To develop an innovative method to purify water</a:t>
            </a:r>
          </a:p>
          <a:p>
            <a:pPr marL="0" indent="0" eaLnBrk="1" hangingPunct="1"/>
            <a:r>
              <a:rPr lang="en-US" sz="2800" smtClean="0"/>
              <a:t>Level 5: Naturalization </a:t>
            </a:r>
          </a:p>
          <a:p>
            <a:pPr marL="0" indent="0" eaLnBrk="1" hangingPunct="1"/>
            <a:r>
              <a:rPr lang="en-US" sz="2800" smtClean="0"/>
              <a:t> e.g.    To make part of life </a:t>
            </a:r>
          </a:p>
        </p:txBody>
      </p:sp>
    </p:spTree>
    <p:extLst>
      <p:ext uri="{BB962C8B-B14F-4D97-AF65-F5344CB8AC3E}">
        <p14:creationId xmlns:p14="http://schemas.microsoft.com/office/powerpoint/2010/main" val="2507282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609600"/>
            <a:ext cx="7772400" cy="1143000"/>
          </a:xfrm>
        </p:spPr>
        <p:txBody>
          <a:bodyPr>
            <a:normAutofit fontScale="90000"/>
          </a:bodyPr>
          <a:lstStyle/>
          <a:p>
            <a:pPr eaLnBrk="1" fontAlgn="auto" hangingPunct="1">
              <a:spcAft>
                <a:spcPts val="0"/>
              </a:spcAft>
              <a:defRPr/>
            </a:pPr>
            <a:r>
              <a:rPr lang="en-US" altLang="en-US" smtClean="0"/>
              <a:t>Approaches to Educational Objectives</a:t>
            </a:r>
          </a:p>
        </p:txBody>
      </p:sp>
      <p:sp>
        <p:nvSpPr>
          <p:cNvPr id="34819" name="Rectangle 3"/>
          <p:cNvSpPr>
            <a:spLocks noGrp="1" noChangeArrowheads="1"/>
          </p:cNvSpPr>
          <p:nvPr>
            <p:ph type="body" idx="4294967295"/>
          </p:nvPr>
        </p:nvSpPr>
        <p:spPr>
          <a:xfrm>
            <a:off x="533400" y="1981200"/>
            <a:ext cx="7772400" cy="4114800"/>
          </a:xfrm>
        </p:spPr>
        <p:txBody>
          <a:bodyPr/>
          <a:lstStyle/>
          <a:p>
            <a:pPr marL="0" indent="0" eaLnBrk="1" hangingPunct="1"/>
            <a:r>
              <a:rPr lang="en-US" altLang="en-US" sz="3200" smtClean="0"/>
              <a:t>Behaviorist</a:t>
            </a:r>
          </a:p>
          <a:p>
            <a:pPr marL="0" indent="0" eaLnBrk="1" hangingPunct="1"/>
            <a:r>
              <a:rPr lang="en-US" altLang="en-US" sz="3200" smtClean="0"/>
              <a:t>Managerial </a:t>
            </a:r>
          </a:p>
          <a:p>
            <a:pPr marL="0" indent="0" eaLnBrk="1" hangingPunct="1"/>
            <a:r>
              <a:rPr lang="en-US" altLang="en-US" sz="3200" smtClean="0"/>
              <a:t>Systems</a:t>
            </a:r>
          </a:p>
          <a:p>
            <a:pPr marL="0" indent="0" eaLnBrk="1" hangingPunct="1"/>
            <a:r>
              <a:rPr lang="en-US" altLang="en-US" sz="3200" smtClean="0"/>
              <a:t>Humanistic</a:t>
            </a:r>
          </a:p>
          <a:p>
            <a:pPr marL="0" indent="0" eaLnBrk="1" hangingPunct="1"/>
            <a:r>
              <a:rPr lang="en-US" altLang="en-US" sz="3200" smtClean="0"/>
              <a:t>Reconceptualist</a:t>
            </a:r>
          </a:p>
        </p:txBody>
      </p:sp>
    </p:spTree>
    <p:extLst>
      <p:ext uri="{BB962C8B-B14F-4D97-AF65-F5344CB8AC3E}">
        <p14:creationId xmlns:p14="http://schemas.microsoft.com/office/powerpoint/2010/main" val="390074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0" y="609600"/>
            <a:ext cx="7772400" cy="1143000"/>
          </a:xfrm>
        </p:spPr>
        <p:txBody>
          <a:bodyPr/>
          <a:lstStyle/>
          <a:p>
            <a:pPr eaLnBrk="1" fontAlgn="auto" hangingPunct="1">
              <a:spcAft>
                <a:spcPts val="0"/>
              </a:spcAft>
              <a:defRPr/>
            </a:pPr>
            <a:r>
              <a:rPr lang="en-US" altLang="en-US" smtClean="0"/>
              <a:t>Behavioral</a:t>
            </a:r>
          </a:p>
        </p:txBody>
      </p:sp>
      <p:sp>
        <p:nvSpPr>
          <p:cNvPr id="35843" name="Rectangle 3"/>
          <p:cNvSpPr>
            <a:spLocks noGrp="1" noChangeArrowheads="1"/>
          </p:cNvSpPr>
          <p:nvPr>
            <p:ph type="body" idx="4294967295"/>
          </p:nvPr>
        </p:nvSpPr>
        <p:spPr>
          <a:xfrm>
            <a:off x="228600" y="1981200"/>
            <a:ext cx="8458200" cy="4114800"/>
          </a:xfrm>
        </p:spPr>
        <p:txBody>
          <a:bodyPr/>
          <a:lstStyle/>
          <a:p>
            <a:pPr marL="690563" indent="-457200" eaLnBrk="1" hangingPunct="1">
              <a:buFont typeface="Arial" charset="0"/>
              <a:buChar char="•"/>
            </a:pPr>
            <a:r>
              <a:rPr lang="en-US" altLang="en-US" sz="3200" smtClean="0"/>
              <a:t>technical/scientific</a:t>
            </a:r>
          </a:p>
          <a:p>
            <a:pPr marL="690563" indent="-457200" eaLnBrk="1" hangingPunct="1">
              <a:buFont typeface="Arial" charset="0"/>
              <a:buChar char="•"/>
            </a:pPr>
            <a:r>
              <a:rPr lang="en-US" altLang="en-US" sz="3200" smtClean="0"/>
              <a:t>concern for specificity</a:t>
            </a:r>
          </a:p>
          <a:p>
            <a:pPr marL="690563" indent="-457200" eaLnBrk="1" hangingPunct="1">
              <a:buFont typeface="Arial" charset="0"/>
              <a:buChar char="•"/>
            </a:pPr>
            <a:r>
              <a:rPr lang="en-US" altLang="en-US" sz="3200" smtClean="0"/>
              <a:t>we can identify essential learning</a:t>
            </a:r>
          </a:p>
          <a:p>
            <a:pPr marL="690563" indent="-457200" eaLnBrk="1" hangingPunct="1">
              <a:buFont typeface="Arial" charset="0"/>
              <a:buChar char="•"/>
            </a:pPr>
            <a:r>
              <a:rPr lang="en-US" altLang="en-US" sz="3200" smtClean="0"/>
              <a:t>compartmentalization of curriculum</a:t>
            </a:r>
          </a:p>
          <a:p>
            <a:pPr marL="690563" indent="-457200" eaLnBrk="1" hangingPunct="1">
              <a:buFont typeface="Arial" charset="0"/>
              <a:buChar char="•"/>
            </a:pPr>
            <a:r>
              <a:rPr lang="en-US" altLang="en-US" sz="3200" smtClean="0"/>
              <a:t>defined scope and sequence</a:t>
            </a:r>
          </a:p>
          <a:p>
            <a:pPr marL="690563" indent="-457200" eaLnBrk="1" hangingPunct="1">
              <a:buFont typeface="Arial" charset="0"/>
              <a:buChar char="•"/>
            </a:pPr>
            <a:r>
              <a:rPr lang="en-US" altLang="en-US" sz="3200" smtClean="0"/>
              <a:t>convergent emphasis on curricular learning</a:t>
            </a:r>
          </a:p>
        </p:txBody>
      </p:sp>
    </p:spTree>
    <p:extLst>
      <p:ext uri="{BB962C8B-B14F-4D97-AF65-F5344CB8AC3E}">
        <p14:creationId xmlns:p14="http://schemas.microsoft.com/office/powerpoint/2010/main" val="765294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228600"/>
            <a:ext cx="7772400" cy="1143000"/>
          </a:xfrm>
        </p:spPr>
        <p:txBody>
          <a:bodyPr/>
          <a:lstStyle/>
          <a:p>
            <a:pPr eaLnBrk="1" fontAlgn="auto" hangingPunct="1">
              <a:spcAft>
                <a:spcPts val="0"/>
              </a:spcAft>
              <a:defRPr/>
            </a:pPr>
            <a:r>
              <a:rPr lang="en-US" altLang="en-US" dirty="0" smtClean="0"/>
              <a:t>Systems/Managerial</a:t>
            </a:r>
          </a:p>
        </p:txBody>
      </p:sp>
      <p:sp>
        <p:nvSpPr>
          <p:cNvPr id="36867" name="Rectangle 3"/>
          <p:cNvSpPr>
            <a:spLocks noGrp="1" noChangeArrowheads="1"/>
          </p:cNvSpPr>
          <p:nvPr>
            <p:ph type="body" idx="4294967295"/>
          </p:nvPr>
        </p:nvSpPr>
        <p:spPr>
          <a:xfrm>
            <a:off x="228600" y="1752600"/>
            <a:ext cx="8229600" cy="4724400"/>
          </a:xfrm>
        </p:spPr>
        <p:txBody>
          <a:bodyPr/>
          <a:lstStyle/>
          <a:p>
            <a:pPr marL="623888" indent="-457200" eaLnBrk="1" hangingPunct="1">
              <a:buFont typeface="Arial" charset="0"/>
              <a:buChar char="•"/>
            </a:pPr>
            <a:r>
              <a:rPr lang="en-US" altLang="en-US" sz="2800" smtClean="0"/>
              <a:t>Systems and organizational Theories</a:t>
            </a:r>
          </a:p>
          <a:p>
            <a:pPr marL="623888" indent="-457200" eaLnBrk="1" hangingPunct="1">
              <a:buFont typeface="Arial" charset="0"/>
              <a:buChar char="•"/>
            </a:pPr>
            <a:r>
              <a:rPr lang="en-US" altLang="en-US" sz="2800" smtClean="0"/>
              <a:t>Interrelatedness of the parts of the organization</a:t>
            </a:r>
          </a:p>
          <a:p>
            <a:pPr marL="623888" indent="-457200" eaLnBrk="1" hangingPunct="1">
              <a:buFont typeface="Arial" charset="0"/>
              <a:buChar char="•"/>
            </a:pPr>
            <a:r>
              <a:rPr lang="en-US" altLang="en-US" sz="2800" smtClean="0"/>
              <a:t>Objectives are part of the total process of decision making and curriculum implementation</a:t>
            </a:r>
          </a:p>
          <a:p>
            <a:pPr marL="623888" indent="-457200" eaLnBrk="1" hangingPunct="1">
              <a:buFont typeface="Arial" charset="0"/>
              <a:buChar char="•"/>
            </a:pPr>
            <a:r>
              <a:rPr lang="en-US" altLang="en-US" sz="2800" smtClean="0"/>
              <a:t>Management by objectives</a:t>
            </a:r>
          </a:p>
          <a:p>
            <a:pPr marL="623888" indent="-457200" eaLnBrk="1" hangingPunct="1">
              <a:buFont typeface="Arial" charset="0"/>
              <a:buChar char="•"/>
            </a:pPr>
            <a:r>
              <a:rPr lang="en-US" altLang="en-US" sz="2800" smtClean="0"/>
              <a:t>Curriculum as a system of related components</a:t>
            </a:r>
          </a:p>
        </p:txBody>
      </p:sp>
    </p:spTree>
    <p:extLst>
      <p:ext uri="{BB962C8B-B14F-4D97-AF65-F5344CB8AC3E}">
        <p14:creationId xmlns:p14="http://schemas.microsoft.com/office/powerpoint/2010/main" val="1870235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4294967295"/>
          </p:nvPr>
        </p:nvSpPr>
        <p:spPr>
          <a:xfrm>
            <a:off x="457200" y="1981200"/>
            <a:ext cx="7772400" cy="4114800"/>
          </a:xfrm>
        </p:spPr>
        <p:txBody>
          <a:bodyPr/>
          <a:lstStyle/>
          <a:p>
            <a:pPr marL="166688" indent="0" eaLnBrk="1" hangingPunct="1"/>
            <a:r>
              <a:rPr lang="en-US" altLang="en-US" sz="3200" smtClean="0"/>
              <a:t>Focus on the person</a:t>
            </a:r>
          </a:p>
          <a:p>
            <a:pPr marL="166688" indent="0" eaLnBrk="1" hangingPunct="1"/>
            <a:r>
              <a:rPr lang="en-US" altLang="en-US" sz="3200" smtClean="0"/>
              <a:t>Personal growth, joy of learning, respect for others</a:t>
            </a:r>
          </a:p>
          <a:p>
            <a:pPr marL="166688" indent="0" eaLnBrk="1" hangingPunct="1"/>
            <a:r>
              <a:rPr lang="en-US" altLang="en-US" sz="3200" smtClean="0"/>
              <a:t>Curriculum seen as divergent</a:t>
            </a:r>
          </a:p>
          <a:p>
            <a:pPr marL="166688" indent="0" eaLnBrk="1" hangingPunct="1"/>
            <a:r>
              <a:rPr lang="en-US" altLang="en-US" sz="3200" smtClean="0"/>
              <a:t>Opportunities for students to explore, to become self-directed</a:t>
            </a:r>
          </a:p>
        </p:txBody>
      </p:sp>
      <p:sp>
        <p:nvSpPr>
          <p:cNvPr id="22531" name="Rectangle 3"/>
          <p:cNvSpPr>
            <a:spLocks noGrp="1" noChangeArrowheads="1"/>
          </p:cNvSpPr>
          <p:nvPr>
            <p:ph type="title" idx="4294967295"/>
          </p:nvPr>
        </p:nvSpPr>
        <p:spPr>
          <a:xfrm>
            <a:off x="0" y="609600"/>
            <a:ext cx="7772400" cy="1143000"/>
          </a:xfrm>
        </p:spPr>
        <p:txBody>
          <a:bodyPr/>
          <a:lstStyle/>
          <a:p>
            <a:pPr eaLnBrk="1" fontAlgn="auto" hangingPunct="1">
              <a:spcAft>
                <a:spcPts val="0"/>
              </a:spcAft>
              <a:defRPr/>
            </a:pPr>
            <a:r>
              <a:rPr lang="en-US" altLang="en-US" sz="4000" smtClean="0"/>
              <a:t>Humanistic</a:t>
            </a:r>
          </a:p>
        </p:txBody>
      </p:sp>
    </p:spTree>
    <p:extLst>
      <p:ext uri="{BB962C8B-B14F-4D97-AF65-F5344CB8AC3E}">
        <p14:creationId xmlns:p14="http://schemas.microsoft.com/office/powerpoint/2010/main" val="415884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719</Words>
  <Application>Microsoft Office PowerPoint</Application>
  <PresentationFormat>On-screen Show (4:3)</PresentationFormat>
  <Paragraphs>101</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Psychomotor Domain &amp; Solo Taxanomy</vt:lpstr>
      <vt:lpstr>Psychomotor Domain</vt:lpstr>
      <vt:lpstr> Taxonomy of Psychomotor Domain</vt:lpstr>
      <vt:lpstr>PowerPoint Presentation</vt:lpstr>
      <vt:lpstr>PowerPoint Presentation</vt:lpstr>
      <vt:lpstr>Approaches to Educational Objectives</vt:lpstr>
      <vt:lpstr>Behavioral</vt:lpstr>
      <vt:lpstr>Systems/Managerial</vt:lpstr>
      <vt:lpstr>Humanistic</vt:lpstr>
      <vt:lpstr>Reconceptualists</vt:lpstr>
      <vt:lpstr>Aims of secondary education </vt:lpstr>
      <vt:lpstr>Aims of secondary education  (cont.)</vt:lpstr>
      <vt:lpstr>SOLO Taxonomy </vt:lpstr>
      <vt:lpstr>SOLO Taxonomy</vt:lpstr>
      <vt:lpstr>PowerPoint Presentation</vt:lpstr>
      <vt:lpstr>Prestructural</vt:lpstr>
      <vt:lpstr>Unistructural</vt:lpstr>
      <vt:lpstr>Multistructural</vt:lpstr>
      <vt:lpstr>Relational</vt:lpstr>
      <vt:lpstr>Extended Abstract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Psychomotor Domain &amp; Solo Taxanomy</dc:title>
  <dc:creator>Dr. Malik</dc:creator>
  <cp:lastModifiedBy>Dr. Malik</cp:lastModifiedBy>
  <cp:revision>1</cp:revision>
  <dcterms:created xsi:type="dcterms:W3CDTF">2020-11-09T13:40:46Z</dcterms:created>
  <dcterms:modified xsi:type="dcterms:W3CDTF">2020-11-09T13:42:06Z</dcterms:modified>
</cp:coreProperties>
</file>