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2484" y="1517903"/>
              <a:ext cx="9022080" cy="1458595"/>
            </a:xfrm>
            <a:custGeom>
              <a:avLst/>
              <a:gdLst/>
              <a:ahLst/>
              <a:cxnLst/>
              <a:rect l="l" t="t" r="r" b="b"/>
              <a:pathLst>
                <a:path w="9022080" h="1458595">
                  <a:moveTo>
                    <a:pt x="0" y="1458468"/>
                  </a:moveTo>
                  <a:lnTo>
                    <a:pt x="9022080" y="1458468"/>
                  </a:lnTo>
                  <a:lnTo>
                    <a:pt x="9022080" y="0"/>
                  </a:lnTo>
                  <a:lnTo>
                    <a:pt x="0" y="0"/>
                  </a:lnTo>
                  <a:lnTo>
                    <a:pt x="0" y="1458468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484" y="1395983"/>
              <a:ext cx="9022080" cy="121920"/>
            </a:xfrm>
            <a:custGeom>
              <a:avLst/>
              <a:gdLst/>
              <a:ahLst/>
              <a:cxnLst/>
              <a:rect l="l" t="t" r="r" b="b"/>
              <a:pathLst>
                <a:path w="9022080" h="121919">
                  <a:moveTo>
                    <a:pt x="9022080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9022080" y="121920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484" y="2976372"/>
              <a:ext cx="9022080" cy="111760"/>
            </a:xfrm>
            <a:custGeom>
              <a:avLst/>
              <a:gdLst/>
              <a:ahLst/>
              <a:cxnLst/>
              <a:rect l="l" t="t" r="r" b="b"/>
              <a:pathLst>
                <a:path w="9022080" h="111760">
                  <a:moveTo>
                    <a:pt x="9022080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9022080" y="111251"/>
                  </a:lnTo>
                  <a:lnTo>
                    <a:pt x="9022080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14272" y="1897379"/>
            <a:ext cx="6322060" cy="737870"/>
            <a:chOff x="1414272" y="1897379"/>
            <a:chExt cx="6322060" cy="737870"/>
          </a:xfrm>
        </p:grpSpPr>
        <p:sp>
          <p:nvSpPr>
            <p:cNvPr id="8" name="object 8"/>
            <p:cNvSpPr/>
            <p:nvPr/>
          </p:nvSpPr>
          <p:spPr>
            <a:xfrm>
              <a:off x="1414272" y="1897379"/>
              <a:ext cx="6321552" cy="7376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56563" y="1970277"/>
              <a:ext cx="6236081" cy="6527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504" y="1025652"/>
            <a:ext cx="996950" cy="340360"/>
          </a:xfrm>
          <a:custGeom>
            <a:avLst/>
            <a:gdLst/>
            <a:ahLst/>
            <a:cxnLst/>
            <a:rect l="l" t="t" r="r" b="b"/>
            <a:pathLst>
              <a:path w="996950" h="340359">
                <a:moveTo>
                  <a:pt x="0" y="339851"/>
                </a:moveTo>
                <a:lnTo>
                  <a:pt x="996695" y="339851"/>
                </a:lnTo>
                <a:lnTo>
                  <a:pt x="996695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ln w="914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2244" y="1054988"/>
            <a:ext cx="8343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0" dirty="0">
                <a:solidFill>
                  <a:srgbClr val="00AFEF"/>
                </a:solidFill>
                <a:latin typeface="DejaVu Sans"/>
                <a:cs typeface="DejaVu Sans"/>
              </a:rPr>
              <a:t>Cont’d...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504" y="1351788"/>
            <a:ext cx="6254750" cy="527685"/>
          </a:xfrm>
          <a:custGeom>
            <a:avLst/>
            <a:gdLst/>
            <a:ahLst/>
            <a:cxnLst/>
            <a:rect l="l" t="t" r="r" b="b"/>
            <a:pathLst>
              <a:path w="6254750" h="527685">
                <a:moveTo>
                  <a:pt x="6254496" y="0"/>
                </a:moveTo>
                <a:lnTo>
                  <a:pt x="0" y="0"/>
                </a:lnTo>
                <a:lnTo>
                  <a:pt x="0" y="527303"/>
                </a:lnTo>
                <a:lnTo>
                  <a:pt x="41757" y="523748"/>
                </a:lnTo>
                <a:lnTo>
                  <a:pt x="41757" y="56387"/>
                </a:lnTo>
                <a:lnTo>
                  <a:pt x="5585841" y="56387"/>
                </a:lnTo>
                <a:lnTo>
                  <a:pt x="6254496" y="0"/>
                </a:lnTo>
                <a:close/>
              </a:path>
            </a:pathLst>
          </a:custGeom>
          <a:solidFill>
            <a:srgbClr val="FFD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2244" y="1710943"/>
            <a:ext cx="78886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8440" marR="5080" indent="-205740">
              <a:lnSpc>
                <a:spcPct val="100000"/>
              </a:lnSpc>
              <a:spcBef>
                <a:spcPts val="95"/>
              </a:spcBef>
            </a:pPr>
            <a:r>
              <a:rPr sz="2350" b="0" spc="-160" dirty="0">
                <a:solidFill>
                  <a:srgbClr val="D24717"/>
                </a:solidFill>
                <a:latin typeface="DejaVu Sans"/>
                <a:cs typeface="DejaVu Sans"/>
              </a:rPr>
              <a:t> </a:t>
            </a:r>
            <a:r>
              <a:rPr sz="2800" b="0" spc="-5" dirty="0">
                <a:solidFill>
                  <a:srgbClr val="000000"/>
                </a:solidFill>
                <a:latin typeface="Nimbus Sans L"/>
                <a:cs typeface="Nimbus Sans L"/>
              </a:rPr>
              <a:t>If Dx of </a:t>
            </a:r>
            <a:r>
              <a:rPr sz="2800" b="0" dirty="0">
                <a:solidFill>
                  <a:srgbClr val="000000"/>
                </a:solidFill>
                <a:latin typeface="Nimbus Sans L"/>
                <a:cs typeface="Nimbus Sans L"/>
              </a:rPr>
              <a:t>Cushing </a:t>
            </a:r>
            <a:r>
              <a:rPr sz="2800" b="0" spc="-5" dirty="0">
                <a:solidFill>
                  <a:srgbClr val="000000"/>
                </a:solidFill>
                <a:latin typeface="Nimbus Sans L"/>
                <a:cs typeface="Nimbus Sans L"/>
              </a:rPr>
              <a:t>syndrome has </a:t>
            </a:r>
            <a:r>
              <a:rPr sz="2800" b="0" dirty="0">
                <a:solidFill>
                  <a:srgbClr val="000000"/>
                </a:solidFill>
                <a:latin typeface="Nimbus Sans L"/>
                <a:cs typeface="Nimbus Sans L"/>
              </a:rPr>
              <a:t>been</a:t>
            </a:r>
            <a:r>
              <a:rPr sz="2800" b="0" spc="-245" dirty="0">
                <a:solidFill>
                  <a:srgbClr val="000000"/>
                </a:solidFill>
                <a:latin typeface="Nimbus Sans L"/>
                <a:cs typeface="Nimbus Sans L"/>
              </a:rPr>
              <a:t> </a:t>
            </a:r>
            <a:r>
              <a:rPr sz="2800" b="0" spc="-80" dirty="0">
                <a:solidFill>
                  <a:srgbClr val="000000"/>
                </a:solidFill>
                <a:latin typeface="Nimbus Sans L"/>
                <a:cs typeface="Nimbus Sans L"/>
              </a:rPr>
              <a:t>established  </a:t>
            </a:r>
            <a:r>
              <a:rPr sz="2800" b="0" dirty="0">
                <a:solidFill>
                  <a:srgbClr val="000000"/>
                </a:solidFill>
                <a:latin typeface="Nimbus Sans L"/>
                <a:cs typeface="Nimbus Sans L"/>
              </a:rPr>
              <a:t>then,</a:t>
            </a:r>
            <a:endParaRPr sz="2800">
              <a:latin typeface="Nimbus Sans L"/>
              <a:cs typeface="Nimbus Sans 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3124" y="2837383"/>
            <a:ext cx="102819" cy="10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3124" y="4247083"/>
            <a:ext cx="102819" cy="10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3124" y="5068519"/>
            <a:ext cx="102819" cy="10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3391" y="2562766"/>
            <a:ext cx="7712709" cy="302895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82905">
              <a:lnSpc>
                <a:spcPct val="100000"/>
              </a:lnSpc>
              <a:spcBef>
                <a:spcPts val="615"/>
              </a:spcBef>
            </a:pPr>
            <a:r>
              <a:rPr sz="2400" dirty="0">
                <a:latin typeface="Nimbus Sans L"/>
                <a:cs typeface="Nimbus Sans L"/>
              </a:rPr>
              <a:t>The </a:t>
            </a:r>
            <a:r>
              <a:rPr sz="2400" spc="-5" dirty="0">
                <a:latin typeface="Nimbus Sans L"/>
                <a:cs typeface="Nimbus Sans L"/>
              </a:rPr>
              <a:t>next </a:t>
            </a:r>
            <a:r>
              <a:rPr sz="2400" dirty="0">
                <a:latin typeface="Nimbus Sans L"/>
                <a:cs typeface="Nimbus Sans L"/>
              </a:rPr>
              <a:t>step is to find out the</a:t>
            </a:r>
            <a:r>
              <a:rPr sz="2400" spc="-45" dirty="0">
                <a:latin typeface="Nimbus Sans L"/>
                <a:cs typeface="Nimbus Sans L"/>
              </a:rPr>
              <a:t> </a:t>
            </a:r>
            <a:r>
              <a:rPr sz="2400" dirty="0">
                <a:latin typeface="Nimbus Sans L"/>
                <a:cs typeface="Nimbus Sans L"/>
              </a:rPr>
              <a:t>cause</a:t>
            </a:r>
            <a:endParaRPr sz="2400">
              <a:latin typeface="Nimbus Sans L"/>
              <a:cs typeface="Nimbus Sans L"/>
            </a:endParaRPr>
          </a:p>
          <a:p>
            <a:pPr marL="885825">
              <a:lnSpc>
                <a:spcPct val="100000"/>
              </a:lnSpc>
              <a:spcBef>
                <a:spcPts val="600"/>
              </a:spcBef>
            </a:pPr>
            <a:r>
              <a:rPr sz="2800" b="1" spc="-950" dirty="0">
                <a:latin typeface="DejaVu Sans"/>
                <a:cs typeface="DejaVu Sans"/>
              </a:rPr>
              <a:t>↓</a:t>
            </a:r>
            <a:endParaRPr sz="2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800" b="1" u="heavy" spc="-30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Serum </a:t>
            </a:r>
            <a:r>
              <a:rPr sz="2800" b="1" u="heavy" spc="-18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ACTH</a:t>
            </a:r>
            <a:r>
              <a:rPr sz="2800" b="1" u="heavy" spc="-15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800" b="1" u="heavy" spc="-26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level</a:t>
            </a:r>
            <a:endParaRPr sz="2800">
              <a:latin typeface="DejaVu Sans"/>
              <a:cs typeface="DejaVu Sans"/>
            </a:endParaRPr>
          </a:p>
          <a:p>
            <a:pPr marL="382905" marR="692785">
              <a:lnSpc>
                <a:spcPct val="100000"/>
              </a:lnSpc>
              <a:spcBef>
                <a:spcPts val="505"/>
              </a:spcBef>
            </a:pPr>
            <a:r>
              <a:rPr sz="2400" dirty="0">
                <a:latin typeface="Nimbus Sans L"/>
                <a:cs typeface="Nimbus Sans L"/>
              </a:rPr>
              <a:t>If </a:t>
            </a:r>
            <a:r>
              <a:rPr sz="2400" spc="-5" dirty="0">
                <a:latin typeface="Nimbus Sans L"/>
                <a:cs typeface="Nimbus Sans L"/>
              </a:rPr>
              <a:t>low </a:t>
            </a:r>
            <a:r>
              <a:rPr sz="2400" dirty="0">
                <a:latin typeface="Nimbus Sans L"/>
                <a:cs typeface="Nimbus Sans L"/>
              </a:rPr>
              <a:t>or </a:t>
            </a:r>
            <a:r>
              <a:rPr sz="2400" spc="5" dirty="0">
                <a:latin typeface="Nimbus Sans L"/>
                <a:cs typeface="Nimbus Sans L"/>
              </a:rPr>
              <a:t>undetectable</a:t>
            </a:r>
            <a:r>
              <a:rPr sz="2400" spc="5" dirty="0">
                <a:latin typeface="DejaVu Sans"/>
                <a:cs typeface="DejaVu Sans"/>
              </a:rPr>
              <a:t>– </a:t>
            </a:r>
            <a:r>
              <a:rPr sz="2400" spc="-5" dirty="0">
                <a:latin typeface="Nimbus Sans L"/>
                <a:cs typeface="Nimbus Sans L"/>
              </a:rPr>
              <a:t>ACTH independent</a:t>
            </a:r>
            <a:r>
              <a:rPr sz="2400" spc="-170" dirty="0">
                <a:latin typeface="Nimbus Sans L"/>
                <a:cs typeface="Nimbus Sans L"/>
              </a:rPr>
              <a:t> </a:t>
            </a:r>
            <a:r>
              <a:rPr sz="2400" dirty="0">
                <a:latin typeface="Nimbus Sans L"/>
                <a:cs typeface="Nimbus Sans L"/>
              </a:rPr>
              <a:t>cause  </a:t>
            </a:r>
            <a:r>
              <a:rPr sz="2400" spc="-5" dirty="0">
                <a:latin typeface="Nimbus Sans L"/>
                <a:cs typeface="Nimbus Sans L"/>
              </a:rPr>
              <a:t>[Adrenal cause</a:t>
            </a:r>
            <a:r>
              <a:rPr sz="2400" spc="15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likely]</a:t>
            </a:r>
            <a:endParaRPr sz="2400">
              <a:latin typeface="Nimbus Sans L"/>
              <a:cs typeface="Nimbus Sans L"/>
            </a:endParaRPr>
          </a:p>
          <a:p>
            <a:pPr marL="382905">
              <a:lnSpc>
                <a:spcPct val="100000"/>
              </a:lnSpc>
              <a:spcBef>
                <a:spcPts val="715"/>
              </a:spcBef>
            </a:pPr>
            <a:r>
              <a:rPr sz="2400" dirty="0">
                <a:latin typeface="Nimbus Sans L"/>
                <a:cs typeface="Nimbus Sans L"/>
              </a:rPr>
              <a:t>If </a:t>
            </a:r>
            <a:r>
              <a:rPr sz="2400" spc="20" dirty="0">
                <a:latin typeface="Nimbus Sans L"/>
                <a:cs typeface="Nimbus Sans L"/>
              </a:rPr>
              <a:t>high</a:t>
            </a:r>
            <a:r>
              <a:rPr sz="2400" spc="20" dirty="0">
                <a:latin typeface="DejaVu Sans"/>
                <a:cs typeface="DejaVu Sans"/>
              </a:rPr>
              <a:t>– </a:t>
            </a:r>
            <a:r>
              <a:rPr sz="2400" spc="-140" dirty="0">
                <a:latin typeface="DejaVu Sans"/>
                <a:cs typeface="DejaVu Sans"/>
              </a:rPr>
              <a:t>Cushing’s </a:t>
            </a:r>
            <a:r>
              <a:rPr sz="2400" spc="-125" dirty="0">
                <a:latin typeface="DejaVu Sans"/>
                <a:cs typeface="DejaVu Sans"/>
              </a:rPr>
              <a:t>disease </a:t>
            </a:r>
            <a:r>
              <a:rPr sz="2400" spc="-165" dirty="0">
                <a:latin typeface="DejaVu Sans"/>
                <a:cs typeface="DejaVu Sans"/>
              </a:rPr>
              <a:t>or </a:t>
            </a:r>
            <a:r>
              <a:rPr sz="2400" spc="-130" dirty="0">
                <a:latin typeface="DejaVu Sans"/>
                <a:cs typeface="DejaVu Sans"/>
              </a:rPr>
              <a:t>Ectopic </a:t>
            </a:r>
            <a:r>
              <a:rPr sz="2400" spc="-20" dirty="0">
                <a:latin typeface="DejaVu Sans"/>
                <a:cs typeface="DejaVu Sans"/>
              </a:rPr>
              <a:t>ACTH</a:t>
            </a:r>
            <a:r>
              <a:rPr sz="2400" spc="-85" dirty="0">
                <a:latin typeface="DejaVu Sans"/>
                <a:cs typeface="DejaVu Sans"/>
              </a:rPr>
              <a:t> </a:t>
            </a:r>
            <a:r>
              <a:rPr sz="2400" spc="-185" dirty="0">
                <a:latin typeface="DejaVu Sans"/>
                <a:cs typeface="DejaVu Sans"/>
              </a:rPr>
              <a:t>syndrome</a:t>
            </a:r>
            <a:endParaRPr sz="2400">
              <a:latin typeface="DejaVu Sans"/>
              <a:cs typeface="DejaVu Sans"/>
            </a:endParaRPr>
          </a:p>
          <a:p>
            <a:pPr marL="417830">
              <a:lnSpc>
                <a:spcPct val="100000"/>
              </a:lnSpc>
              <a:spcBef>
                <a:spcPts val="515"/>
              </a:spcBef>
            </a:pPr>
            <a:r>
              <a:rPr sz="1500" spc="-85" dirty="0">
                <a:solidFill>
                  <a:srgbClr val="E6B0AB"/>
                </a:solidFill>
                <a:latin typeface="DejaVu Sans"/>
                <a:cs typeface="DejaVu Sans"/>
              </a:rPr>
              <a:t> </a:t>
            </a:r>
            <a:r>
              <a:rPr sz="1800" spc="-40" dirty="0">
                <a:latin typeface="Nimbus Sans L"/>
                <a:cs typeface="Nimbus Sans L"/>
              </a:rPr>
              <a:t>Two </a:t>
            </a:r>
            <a:r>
              <a:rPr sz="1800" spc="-5" dirty="0">
                <a:latin typeface="Nimbus Sans L"/>
                <a:cs typeface="Nimbus Sans L"/>
              </a:rPr>
              <a:t>differentiate </a:t>
            </a:r>
            <a:r>
              <a:rPr sz="1800" spc="-10" dirty="0">
                <a:latin typeface="Nimbus Sans L"/>
                <a:cs typeface="Nimbus Sans L"/>
              </a:rPr>
              <a:t>between </a:t>
            </a:r>
            <a:r>
              <a:rPr sz="1800" spc="-5" dirty="0">
                <a:latin typeface="Nimbus Sans L"/>
                <a:cs typeface="Nimbus Sans L"/>
              </a:rPr>
              <a:t>these </a:t>
            </a:r>
            <a:r>
              <a:rPr sz="1800" spc="-10" dirty="0">
                <a:latin typeface="Nimbus Sans L"/>
                <a:cs typeface="Nimbus Sans L"/>
              </a:rPr>
              <a:t>two: </a:t>
            </a:r>
            <a:r>
              <a:rPr sz="1800" spc="-5" dirty="0">
                <a:latin typeface="Nimbus Sans L"/>
                <a:cs typeface="Nimbus Sans L"/>
              </a:rPr>
              <a:t>High dose </a:t>
            </a:r>
            <a:r>
              <a:rPr sz="1800" dirty="0">
                <a:latin typeface="Nimbus Sans L"/>
                <a:cs typeface="Nimbus Sans L"/>
              </a:rPr>
              <a:t>DST is to be</a:t>
            </a:r>
            <a:r>
              <a:rPr sz="1800" spc="220" dirty="0">
                <a:latin typeface="Nimbus Sans L"/>
                <a:cs typeface="Nimbus Sans L"/>
              </a:rPr>
              <a:t> </a:t>
            </a:r>
            <a:r>
              <a:rPr sz="1800" spc="-5" dirty="0">
                <a:latin typeface="Nimbus Sans L"/>
                <a:cs typeface="Nimbus Sans L"/>
              </a:rPr>
              <a:t>done</a:t>
            </a:r>
            <a:endParaRPr sz="1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504" y="1025652"/>
            <a:ext cx="996950" cy="340360"/>
          </a:xfrm>
          <a:custGeom>
            <a:avLst/>
            <a:gdLst/>
            <a:ahLst/>
            <a:cxnLst/>
            <a:rect l="l" t="t" r="r" b="b"/>
            <a:pathLst>
              <a:path w="996950" h="340359">
                <a:moveTo>
                  <a:pt x="0" y="339851"/>
                </a:moveTo>
                <a:lnTo>
                  <a:pt x="996695" y="339851"/>
                </a:lnTo>
                <a:lnTo>
                  <a:pt x="996695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ln w="914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2244" y="1054988"/>
            <a:ext cx="8343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0" dirty="0">
                <a:solidFill>
                  <a:srgbClr val="00AFEF"/>
                </a:solidFill>
                <a:latin typeface="DejaVu Sans"/>
                <a:cs typeface="DejaVu Sans"/>
              </a:rPr>
              <a:t>Cont’d...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504" y="1351788"/>
            <a:ext cx="6254750" cy="527685"/>
          </a:xfrm>
          <a:custGeom>
            <a:avLst/>
            <a:gdLst/>
            <a:ahLst/>
            <a:cxnLst/>
            <a:rect l="l" t="t" r="r" b="b"/>
            <a:pathLst>
              <a:path w="6254750" h="527685">
                <a:moveTo>
                  <a:pt x="6254496" y="0"/>
                </a:moveTo>
                <a:lnTo>
                  <a:pt x="0" y="0"/>
                </a:lnTo>
                <a:lnTo>
                  <a:pt x="0" y="527303"/>
                </a:lnTo>
                <a:lnTo>
                  <a:pt x="41757" y="523748"/>
                </a:lnTo>
                <a:lnTo>
                  <a:pt x="41757" y="56387"/>
                </a:lnTo>
                <a:lnTo>
                  <a:pt x="5585841" y="56387"/>
                </a:lnTo>
                <a:lnTo>
                  <a:pt x="6254496" y="0"/>
                </a:lnTo>
                <a:close/>
              </a:path>
            </a:pathLst>
          </a:custGeom>
          <a:solidFill>
            <a:srgbClr val="FFD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4592" y="1151001"/>
            <a:ext cx="23749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u="heavy" spc="-2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High </a:t>
            </a:r>
            <a:r>
              <a:rPr sz="2600" u="heavy" spc="-2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dose</a:t>
            </a:r>
            <a:r>
              <a:rPr sz="2600" u="heavy" spc="-2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600" u="heavy" spc="-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DST</a:t>
            </a:r>
            <a:endParaRPr sz="2600"/>
          </a:p>
        </p:txBody>
      </p:sp>
      <p:sp>
        <p:nvSpPr>
          <p:cNvPr id="6" name="object 6"/>
          <p:cNvSpPr txBox="1"/>
          <p:nvPr/>
        </p:nvSpPr>
        <p:spPr>
          <a:xfrm>
            <a:off x="993444" y="1557908"/>
            <a:ext cx="7195820" cy="516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DejaVu Sans"/>
              <a:buChar char=""/>
              <a:tabLst>
                <a:tab pos="218440" algn="l"/>
              </a:tabLst>
            </a:pPr>
            <a:r>
              <a:rPr sz="2600" dirty="0">
                <a:latin typeface="Nimbus Sans L"/>
                <a:cs typeface="Nimbus Sans L"/>
              </a:rPr>
              <a:t>2 mg 6 hrly for 2</a:t>
            </a:r>
            <a:r>
              <a:rPr sz="2600" spc="-10" dirty="0">
                <a:latin typeface="Nimbus Sans L"/>
                <a:cs typeface="Nimbus Sans L"/>
              </a:rPr>
              <a:t> </a:t>
            </a:r>
            <a:r>
              <a:rPr sz="2600" dirty="0">
                <a:latin typeface="Nimbus Sans L"/>
                <a:cs typeface="Nimbus Sans L"/>
              </a:rPr>
              <a:t>days</a:t>
            </a:r>
            <a:endParaRPr sz="2600">
              <a:latin typeface="Nimbus Sans L"/>
              <a:cs typeface="Nimbus Sans L"/>
            </a:endParaRPr>
          </a:p>
          <a:p>
            <a:pPr marL="218440" marR="245110" indent="-205740">
              <a:lnSpc>
                <a:spcPts val="2810"/>
              </a:lnSpc>
              <a:spcBef>
                <a:spcPts val="434"/>
              </a:spcBef>
              <a:buClr>
                <a:srgbClr val="D24717"/>
              </a:buClr>
              <a:buSzPct val="84615"/>
              <a:buFont typeface="DejaVu Sans"/>
              <a:buChar char=""/>
              <a:tabLst>
                <a:tab pos="218440" algn="l"/>
              </a:tabLst>
            </a:pPr>
            <a:r>
              <a:rPr sz="2600" dirty="0">
                <a:latin typeface="Nimbus Sans L"/>
                <a:cs typeface="Nimbus Sans L"/>
              </a:rPr>
              <a:t>Cortisol level measured at 8 AM on Day 0 </a:t>
            </a:r>
            <a:r>
              <a:rPr sz="2600" spc="-275" dirty="0">
                <a:latin typeface="Nimbus Sans L"/>
                <a:cs typeface="Nimbus Sans L"/>
              </a:rPr>
              <a:t>and  </a:t>
            </a:r>
            <a:r>
              <a:rPr sz="2600" dirty="0">
                <a:latin typeface="Nimbus Sans L"/>
                <a:cs typeface="Nimbus Sans L"/>
              </a:rPr>
              <a:t>Day</a:t>
            </a:r>
            <a:r>
              <a:rPr sz="2600" spc="-15" dirty="0">
                <a:latin typeface="Nimbus Sans L"/>
                <a:cs typeface="Nimbus Sans L"/>
              </a:rPr>
              <a:t> </a:t>
            </a:r>
            <a:r>
              <a:rPr sz="2600" dirty="0">
                <a:latin typeface="Nimbus Sans L"/>
                <a:cs typeface="Nimbus Sans L"/>
              </a:rPr>
              <a:t>2</a:t>
            </a:r>
            <a:endParaRPr sz="2600">
              <a:latin typeface="Nimbus Sans L"/>
              <a:cs typeface="Nimbus Sans L"/>
            </a:endParaRPr>
          </a:p>
          <a:p>
            <a:pPr marL="218440" marR="145415" indent="-205740">
              <a:lnSpc>
                <a:spcPts val="2810"/>
              </a:lnSpc>
              <a:spcBef>
                <a:spcPts val="405"/>
              </a:spcBef>
              <a:buClr>
                <a:srgbClr val="D24717"/>
              </a:buClr>
              <a:buSzPct val="84615"/>
              <a:buFont typeface="DejaVu Sans"/>
              <a:buChar char=""/>
              <a:tabLst>
                <a:tab pos="218440" algn="l"/>
              </a:tabLst>
            </a:pPr>
            <a:r>
              <a:rPr sz="2600" u="heavy" dirty="0">
                <a:uFill>
                  <a:solidFill>
                    <a:srgbClr val="000000"/>
                  </a:solidFill>
                </a:uFill>
                <a:latin typeface="Nimbus Sans L"/>
                <a:cs typeface="Nimbus Sans L"/>
              </a:rPr>
              <a:t>Partial suppression</a:t>
            </a:r>
            <a:r>
              <a:rPr sz="2600" dirty="0">
                <a:latin typeface="Nimbus Sans L"/>
                <a:cs typeface="Nimbus Sans L"/>
              </a:rPr>
              <a:t> of cortisol (&gt;50%) </a:t>
            </a:r>
            <a:r>
              <a:rPr sz="2600" spc="-105" dirty="0">
                <a:latin typeface="Nimbus Sans L"/>
                <a:cs typeface="Nimbus Sans L"/>
              </a:rPr>
              <a:t>confirms  </a:t>
            </a:r>
            <a:r>
              <a:rPr sz="2600" dirty="0">
                <a:latin typeface="Nimbus Sans L"/>
                <a:cs typeface="Nimbus Sans L"/>
              </a:rPr>
              <a:t>Pituitary cause (Cushing</a:t>
            </a:r>
            <a:r>
              <a:rPr sz="2600" spc="-50" dirty="0">
                <a:latin typeface="Nimbus Sans L"/>
                <a:cs typeface="Nimbus Sans L"/>
              </a:rPr>
              <a:t> </a:t>
            </a:r>
            <a:r>
              <a:rPr sz="2600" dirty="0">
                <a:latin typeface="Nimbus Sans L"/>
                <a:cs typeface="Nimbus Sans L"/>
              </a:rPr>
              <a:t>disease)</a:t>
            </a:r>
            <a:endParaRPr sz="2600">
              <a:latin typeface="Nimbus Sans L"/>
              <a:cs typeface="Nimbus Sans L"/>
            </a:endParaRPr>
          </a:p>
          <a:p>
            <a:pPr marL="218440" marR="756285" indent="-205740">
              <a:lnSpc>
                <a:spcPts val="2810"/>
              </a:lnSpc>
              <a:spcBef>
                <a:spcPts val="395"/>
              </a:spcBef>
              <a:buClr>
                <a:srgbClr val="D24717"/>
              </a:buClr>
              <a:buSzPct val="84615"/>
              <a:buFont typeface="DejaVu Sans"/>
              <a:buChar char=""/>
              <a:tabLst>
                <a:tab pos="218440" algn="l"/>
              </a:tabLst>
            </a:pPr>
            <a:r>
              <a:rPr sz="2600" u="heavy" dirty="0">
                <a:uFill>
                  <a:solidFill>
                    <a:srgbClr val="000000"/>
                  </a:solidFill>
                </a:uFill>
                <a:latin typeface="Nimbus Sans L"/>
                <a:cs typeface="Nimbus Sans L"/>
              </a:rPr>
              <a:t>Failure to suppress</a:t>
            </a:r>
            <a:r>
              <a:rPr sz="2600" dirty="0">
                <a:latin typeface="Nimbus Sans L"/>
                <a:cs typeface="Nimbus Sans L"/>
              </a:rPr>
              <a:t> suggest Ectopic </a:t>
            </a:r>
            <a:r>
              <a:rPr sz="2600" spc="-204" dirty="0">
                <a:latin typeface="Nimbus Sans L"/>
                <a:cs typeface="Nimbus Sans L"/>
              </a:rPr>
              <a:t>ACTH  </a:t>
            </a:r>
            <a:r>
              <a:rPr sz="2600" dirty="0">
                <a:latin typeface="Nimbus Sans L"/>
                <a:cs typeface="Nimbus Sans L"/>
              </a:rPr>
              <a:t>syndrome</a:t>
            </a:r>
            <a:endParaRPr sz="2600">
              <a:latin typeface="Nimbus Sans L"/>
              <a:cs typeface="Nimbus Sans 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D24717"/>
              </a:buClr>
              <a:buFont typeface="DejaVu Sans"/>
              <a:buChar char=""/>
            </a:pPr>
            <a:endParaRPr sz="2600">
              <a:latin typeface="Nimbus Sans L"/>
              <a:cs typeface="Nimbus Sans L"/>
            </a:endParaRPr>
          </a:p>
          <a:p>
            <a:pPr marL="53340">
              <a:lnSpc>
                <a:spcPct val="100000"/>
              </a:lnSpc>
            </a:pPr>
            <a:r>
              <a:rPr sz="2600" b="1" u="heavy" spc="-15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CRH</a:t>
            </a:r>
            <a:r>
              <a:rPr sz="2600" b="1" u="heavy" spc="-21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600" b="1" u="heavy" spc="-29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test</a:t>
            </a:r>
            <a:endParaRPr sz="2600">
              <a:latin typeface="DejaVu Sans"/>
              <a:cs typeface="DejaVu Sans"/>
            </a:endParaRPr>
          </a:p>
          <a:p>
            <a:pPr marL="218440" indent="-205740">
              <a:lnSpc>
                <a:spcPct val="100000"/>
              </a:lnSpc>
              <a:spcBef>
                <a:spcPts val="85"/>
              </a:spcBef>
              <a:buClr>
                <a:srgbClr val="D24717"/>
              </a:buClr>
              <a:buSzPct val="84615"/>
              <a:buFont typeface="DejaVu Sans"/>
              <a:buChar char=""/>
              <a:tabLst>
                <a:tab pos="218440" algn="l"/>
              </a:tabLst>
            </a:pPr>
            <a:r>
              <a:rPr sz="2600" dirty="0">
                <a:latin typeface="Nimbus Sans L"/>
                <a:cs typeface="Nimbus Sans L"/>
              </a:rPr>
              <a:t>100 </a:t>
            </a:r>
            <a:r>
              <a:rPr sz="2600" spc="25" dirty="0">
                <a:latin typeface="Nimbus Sans L"/>
                <a:cs typeface="Nimbus Sans L"/>
              </a:rPr>
              <a:t>µg </a:t>
            </a:r>
            <a:r>
              <a:rPr sz="2600" dirty="0">
                <a:latin typeface="Nimbus Sans L"/>
                <a:cs typeface="Nimbus Sans L"/>
              </a:rPr>
              <a:t>bovine CRH IV is</a:t>
            </a:r>
            <a:r>
              <a:rPr sz="2600" spc="-65" dirty="0">
                <a:latin typeface="Nimbus Sans L"/>
                <a:cs typeface="Nimbus Sans L"/>
              </a:rPr>
              <a:t> </a:t>
            </a:r>
            <a:r>
              <a:rPr sz="2600" dirty="0">
                <a:latin typeface="Nimbus Sans L"/>
                <a:cs typeface="Nimbus Sans L"/>
              </a:rPr>
              <a:t>given</a:t>
            </a:r>
            <a:endParaRPr sz="2600">
              <a:latin typeface="Nimbus Sans L"/>
              <a:cs typeface="Nimbus Sans L"/>
            </a:endParaRPr>
          </a:p>
          <a:p>
            <a:pPr marL="218440" indent="-205740">
              <a:lnSpc>
                <a:spcPct val="100000"/>
              </a:lnSpc>
              <a:spcBef>
                <a:spcPts val="85"/>
              </a:spcBef>
              <a:buClr>
                <a:srgbClr val="D24717"/>
              </a:buClr>
              <a:buSzPct val="84615"/>
              <a:buFont typeface="DejaVu Sans"/>
              <a:buChar char=""/>
              <a:tabLst>
                <a:tab pos="218440" algn="l"/>
              </a:tabLst>
            </a:pPr>
            <a:r>
              <a:rPr sz="2600" dirty="0">
                <a:latin typeface="Nimbus Sans L"/>
                <a:cs typeface="Nimbus Sans L"/>
              </a:rPr>
              <a:t>Serum ACTH and cortisol measured for 2</a:t>
            </a:r>
            <a:r>
              <a:rPr sz="2600" spc="-190" dirty="0">
                <a:latin typeface="Nimbus Sans L"/>
                <a:cs typeface="Nimbus Sans L"/>
              </a:rPr>
              <a:t> </a:t>
            </a:r>
            <a:r>
              <a:rPr sz="2600" spc="-150" dirty="0">
                <a:latin typeface="Nimbus Sans L"/>
                <a:cs typeface="Nimbus Sans L"/>
              </a:rPr>
              <a:t>hours</a:t>
            </a:r>
            <a:endParaRPr sz="2600">
              <a:latin typeface="Nimbus Sans L"/>
              <a:cs typeface="Nimbus Sans L"/>
            </a:endParaRPr>
          </a:p>
          <a:p>
            <a:pPr marL="218440" indent="-20574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4615"/>
              <a:buFont typeface="DejaVu Sans"/>
              <a:buChar char=""/>
              <a:tabLst>
                <a:tab pos="218440" algn="l"/>
              </a:tabLst>
            </a:pPr>
            <a:r>
              <a:rPr sz="2600" dirty="0">
                <a:latin typeface="Nimbus Sans L"/>
                <a:cs typeface="Nimbus Sans L"/>
              </a:rPr>
              <a:t>Incresed </a:t>
            </a:r>
            <a:r>
              <a:rPr sz="2600" spc="5" dirty="0">
                <a:latin typeface="Nimbus Sans L"/>
                <a:cs typeface="Nimbus Sans L"/>
              </a:rPr>
              <a:t>ACTH </a:t>
            </a:r>
            <a:r>
              <a:rPr sz="2600" dirty="0">
                <a:latin typeface="Nimbus Sans L"/>
                <a:cs typeface="Nimbus Sans L"/>
              </a:rPr>
              <a:t>and </a:t>
            </a:r>
            <a:r>
              <a:rPr sz="2600" spc="15" dirty="0">
                <a:latin typeface="Nimbus Sans L"/>
                <a:cs typeface="Nimbus Sans L"/>
              </a:rPr>
              <a:t>cortisol</a:t>
            </a:r>
            <a:r>
              <a:rPr sz="2600" spc="15" dirty="0">
                <a:latin typeface="DejaVu Sans"/>
                <a:cs typeface="DejaVu Sans"/>
              </a:rPr>
              <a:t>– </a:t>
            </a:r>
            <a:r>
              <a:rPr sz="2600" dirty="0">
                <a:latin typeface="Nimbus Sans L"/>
                <a:cs typeface="Nimbus Sans L"/>
              </a:rPr>
              <a:t>Pituitary</a:t>
            </a:r>
            <a:r>
              <a:rPr sz="2600" spc="-320" dirty="0">
                <a:latin typeface="Nimbus Sans L"/>
                <a:cs typeface="Nimbus Sans L"/>
              </a:rPr>
              <a:t> </a:t>
            </a:r>
            <a:r>
              <a:rPr sz="2600" dirty="0">
                <a:latin typeface="Nimbus Sans L"/>
                <a:cs typeface="Nimbus Sans L"/>
              </a:rPr>
              <a:t>Cushing</a:t>
            </a:r>
            <a:endParaRPr sz="2600">
              <a:latin typeface="Nimbus Sans L"/>
              <a:cs typeface="Nimbus Sans L"/>
            </a:endParaRPr>
          </a:p>
          <a:p>
            <a:pPr marL="218440" indent="-205740">
              <a:lnSpc>
                <a:spcPct val="100000"/>
              </a:lnSpc>
              <a:spcBef>
                <a:spcPts val="80"/>
              </a:spcBef>
              <a:buClr>
                <a:srgbClr val="D24717"/>
              </a:buClr>
              <a:buSzPct val="84615"/>
              <a:buFont typeface="DejaVu Sans"/>
              <a:buChar char=""/>
              <a:tabLst>
                <a:tab pos="218440" algn="l"/>
              </a:tabLst>
            </a:pPr>
            <a:r>
              <a:rPr sz="2600" dirty="0">
                <a:latin typeface="Nimbus Sans L"/>
                <a:cs typeface="Nimbus Sans L"/>
              </a:rPr>
              <a:t>No </a:t>
            </a:r>
            <a:r>
              <a:rPr sz="2600" spc="20" dirty="0">
                <a:latin typeface="Nimbus Sans L"/>
                <a:cs typeface="Nimbus Sans L"/>
              </a:rPr>
              <a:t>response</a:t>
            </a:r>
            <a:r>
              <a:rPr sz="2600" spc="20" dirty="0">
                <a:latin typeface="DejaVu Sans"/>
                <a:cs typeface="DejaVu Sans"/>
              </a:rPr>
              <a:t>– </a:t>
            </a:r>
            <a:r>
              <a:rPr sz="2600" dirty="0">
                <a:latin typeface="Nimbus Sans L"/>
                <a:cs typeface="Nimbus Sans L"/>
              </a:rPr>
              <a:t>Ectopic </a:t>
            </a:r>
            <a:r>
              <a:rPr sz="2600" spc="5" dirty="0">
                <a:latin typeface="Nimbus Sans L"/>
                <a:cs typeface="Nimbus Sans L"/>
              </a:rPr>
              <a:t>ACTH</a:t>
            </a:r>
            <a:r>
              <a:rPr sz="2600" spc="-350" dirty="0">
                <a:latin typeface="Nimbus Sans L"/>
                <a:cs typeface="Nimbus Sans L"/>
              </a:rPr>
              <a:t> </a:t>
            </a:r>
            <a:r>
              <a:rPr sz="2600" dirty="0">
                <a:latin typeface="Nimbus Sans L"/>
                <a:cs typeface="Nimbus Sans L"/>
              </a:rPr>
              <a:t>syndrome</a:t>
            </a:r>
            <a:endParaRPr sz="26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504" y="775715"/>
            <a:ext cx="6254750" cy="601980"/>
          </a:xfrm>
          <a:custGeom>
            <a:avLst/>
            <a:gdLst/>
            <a:ahLst/>
            <a:cxnLst/>
            <a:rect l="l" t="t" r="r" b="b"/>
            <a:pathLst>
              <a:path w="6254750" h="601980">
                <a:moveTo>
                  <a:pt x="6254496" y="601980"/>
                </a:moveTo>
                <a:lnTo>
                  <a:pt x="5585841" y="537591"/>
                </a:lnTo>
                <a:lnTo>
                  <a:pt x="47663" y="537591"/>
                </a:lnTo>
                <a:lnTo>
                  <a:pt x="47663" y="4572"/>
                </a:lnTo>
                <a:lnTo>
                  <a:pt x="0" y="0"/>
                </a:lnTo>
                <a:lnTo>
                  <a:pt x="0" y="601980"/>
                </a:lnTo>
                <a:lnTo>
                  <a:pt x="6254496" y="601980"/>
                </a:lnTo>
                <a:close/>
              </a:path>
            </a:pathLst>
          </a:custGeom>
          <a:solidFill>
            <a:srgbClr val="FFD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345" dirty="0"/>
              <a:t>Common </a:t>
            </a:r>
            <a:r>
              <a:rPr sz="3600" spc="-270" dirty="0"/>
              <a:t>causes: </a:t>
            </a:r>
            <a:r>
              <a:rPr sz="3600" spc="-405" dirty="0"/>
              <a:t>Summary </a:t>
            </a:r>
            <a:r>
              <a:rPr sz="3600" spc="-325" dirty="0"/>
              <a:t>of  </a:t>
            </a:r>
            <a:r>
              <a:rPr sz="3600" spc="-310" dirty="0"/>
              <a:t>findings</a:t>
            </a:r>
            <a:endParaRPr sz="36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4150" y="2127250"/>
          <a:ext cx="8765539" cy="3886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0805"/>
                <a:gridCol w="1035684"/>
                <a:gridCol w="1962150"/>
                <a:gridCol w="1704975"/>
                <a:gridCol w="1431925"/>
              </a:tblGrid>
              <a:tr h="4366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180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Disorder</a:t>
                      </a:r>
                      <a:endParaRPr sz="2000">
                        <a:latin typeface="DejaVu Sans"/>
                        <a:cs typeface="DejaVu San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114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UFC</a:t>
                      </a:r>
                      <a:endParaRPr sz="2000">
                        <a:latin typeface="DejaVu Sans"/>
                        <a:cs typeface="DejaVu San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180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HDDST</a:t>
                      </a:r>
                      <a:endParaRPr sz="2000">
                        <a:latin typeface="DejaVu Sans"/>
                        <a:cs typeface="DejaVu San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125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ACTH</a:t>
                      </a:r>
                      <a:endParaRPr sz="2000">
                        <a:latin typeface="DejaVu Sans"/>
                        <a:cs typeface="DejaVu San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114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CRH</a:t>
                      </a:r>
                      <a:r>
                        <a:rPr sz="2000" b="1" spc="-175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2000" b="1" spc="-225" dirty="0">
                          <a:solidFill>
                            <a:srgbClr val="FFFFFF"/>
                          </a:solidFill>
                          <a:latin typeface="DejaVu Sans"/>
                          <a:cs typeface="DejaVu Sans"/>
                        </a:rPr>
                        <a:t>test</a:t>
                      </a:r>
                      <a:endParaRPr sz="2000">
                        <a:latin typeface="DejaVu Sans"/>
                        <a:cs typeface="DejaVu San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24717"/>
                    </a:solidFill>
                  </a:tcPr>
                </a:tc>
              </a:tr>
              <a:tr h="76428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Nimbus Sans L"/>
                          <a:cs typeface="Nimbus Sans L"/>
                        </a:rPr>
                        <a:t>Adrenal</a:t>
                      </a:r>
                      <a:r>
                        <a:rPr sz="2000" spc="-25" dirty="0">
                          <a:latin typeface="Nimbus Sans L"/>
                          <a:cs typeface="Nimbus Sans L"/>
                        </a:rPr>
                        <a:t> </a:t>
                      </a:r>
                      <a:r>
                        <a:rPr sz="2000" dirty="0">
                          <a:latin typeface="Nimbus Sans L"/>
                          <a:cs typeface="Nimbus Sans L"/>
                        </a:rPr>
                        <a:t>lesion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Nimbus Sans L"/>
                          <a:cs typeface="Nimbus Sans L"/>
                        </a:rPr>
                        <a:t>High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Nimbus Sans L"/>
                          <a:cs typeface="Nimbus Sans L"/>
                        </a:rPr>
                        <a:t>Not</a:t>
                      </a:r>
                      <a:r>
                        <a:rPr sz="2000" spc="-55" dirty="0">
                          <a:latin typeface="Nimbus Sans L"/>
                          <a:cs typeface="Nimbus Sans L"/>
                        </a:rPr>
                        <a:t> </a:t>
                      </a:r>
                      <a:r>
                        <a:rPr sz="2000" dirty="0">
                          <a:latin typeface="Nimbus Sans L"/>
                          <a:cs typeface="Nimbus Sans L"/>
                        </a:rPr>
                        <a:t>suppressed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Nimbus Sans L"/>
                          <a:cs typeface="Nimbus Sans L"/>
                        </a:rPr>
                        <a:t>Low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spc="-5" dirty="0">
                          <a:latin typeface="Nimbus Sans L"/>
                          <a:cs typeface="Nimbus Sans L"/>
                        </a:rPr>
                        <a:t>-ve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</a:tr>
              <a:tr h="124980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Nimbus Sans L"/>
                          <a:cs typeface="Nimbus Sans L"/>
                        </a:rPr>
                        <a:t>Pituitary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Nimbus Sans L"/>
                          <a:cs typeface="Nimbus Sans L"/>
                        </a:rPr>
                        <a:t>Microadenoma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  <a:p>
                      <a:pPr marL="4400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latin typeface="Nimbus Sans L"/>
                          <a:cs typeface="Nimbus Sans L"/>
                        </a:rPr>
                        <a:t>Macroadenoma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00">
                        <a:latin typeface="DejaVu Serif"/>
                        <a:cs typeface="DejaVu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Nimbus Sans L"/>
                          <a:cs typeface="Nimbus Sans L"/>
                        </a:rPr>
                        <a:t>High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Nimbus Sans L"/>
                          <a:cs typeface="Nimbus Sans L"/>
                        </a:rPr>
                        <a:t>High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00">
                        <a:latin typeface="DejaVu Serif"/>
                        <a:cs typeface="DejaVu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Nimbus Sans L"/>
                          <a:cs typeface="Nimbus Sans L"/>
                        </a:rPr>
                        <a:t>Suppressed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Nimbus Sans L"/>
                          <a:cs typeface="Nimbus Sans L"/>
                        </a:rPr>
                        <a:t>Not</a:t>
                      </a:r>
                      <a:r>
                        <a:rPr sz="2000" spc="-55" dirty="0">
                          <a:latin typeface="Nimbus Sans L"/>
                          <a:cs typeface="Nimbus Sans L"/>
                        </a:rPr>
                        <a:t> </a:t>
                      </a:r>
                      <a:r>
                        <a:rPr sz="2000" dirty="0">
                          <a:latin typeface="Nimbus Sans L"/>
                          <a:cs typeface="Nimbus Sans L"/>
                        </a:rPr>
                        <a:t>suppressed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00">
                        <a:latin typeface="DejaVu Serif"/>
                        <a:cs typeface="DejaVu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Nimbus Sans L"/>
                          <a:cs typeface="Nimbus Sans L"/>
                        </a:rPr>
                        <a:t>High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Nimbus Sans L"/>
                          <a:cs typeface="Nimbus Sans L"/>
                        </a:rPr>
                        <a:t>High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300">
                        <a:latin typeface="DejaVu Serif"/>
                        <a:cs typeface="DejaVu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Nimbus Sans L"/>
                          <a:cs typeface="Nimbus Sans L"/>
                        </a:rPr>
                        <a:t>+ve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Nimbus Sans L"/>
                          <a:cs typeface="Nimbus Sans L"/>
                        </a:rPr>
                        <a:t>+ve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  <a:tr h="7658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Nimbus Sans L"/>
                          <a:cs typeface="Nimbus Sans L"/>
                        </a:rPr>
                        <a:t>Ectopic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Nimbus Sans L"/>
                          <a:cs typeface="Nimbus Sans L"/>
                        </a:rPr>
                        <a:t>High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spc="5" dirty="0">
                          <a:latin typeface="Nimbus Sans L"/>
                          <a:cs typeface="Nimbus Sans L"/>
                        </a:rPr>
                        <a:t>Not</a:t>
                      </a:r>
                      <a:r>
                        <a:rPr sz="2000" spc="-60" dirty="0">
                          <a:latin typeface="Nimbus Sans L"/>
                          <a:cs typeface="Nimbus Sans L"/>
                        </a:rPr>
                        <a:t> </a:t>
                      </a:r>
                      <a:r>
                        <a:rPr sz="2000" dirty="0">
                          <a:latin typeface="Nimbus Sans L"/>
                          <a:cs typeface="Nimbus Sans L"/>
                        </a:rPr>
                        <a:t>suppressed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Nimbus Sans L"/>
                          <a:cs typeface="Nimbus Sans L"/>
                        </a:rPr>
                        <a:t>High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spc="-5" dirty="0">
                          <a:latin typeface="Nimbus Sans L"/>
                          <a:cs typeface="Nimbus Sans L"/>
                        </a:rPr>
                        <a:t>-ve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CFCC"/>
                    </a:solidFill>
                  </a:tcPr>
                </a:tc>
              </a:tr>
              <a:tr h="66967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Nimbus Sans L"/>
                          <a:cs typeface="Nimbus Sans L"/>
                        </a:rPr>
                        <a:t>Exogenous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Nimbus Sans L"/>
                          <a:cs typeface="Nimbus Sans L"/>
                        </a:rPr>
                        <a:t>Low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spc="5" dirty="0">
                          <a:latin typeface="Nimbus Sans L"/>
                          <a:cs typeface="Nimbus Sans L"/>
                        </a:rPr>
                        <a:t>Not</a:t>
                      </a:r>
                      <a:r>
                        <a:rPr sz="2000" spc="-60" dirty="0">
                          <a:latin typeface="Nimbus Sans L"/>
                          <a:cs typeface="Nimbus Sans L"/>
                        </a:rPr>
                        <a:t> </a:t>
                      </a:r>
                      <a:r>
                        <a:rPr sz="2000" dirty="0">
                          <a:latin typeface="Nimbus Sans L"/>
                          <a:cs typeface="Nimbus Sans L"/>
                        </a:rPr>
                        <a:t>suppressed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Nimbus Sans L"/>
                          <a:cs typeface="Nimbus Sans L"/>
                        </a:rPr>
                        <a:t>Low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spc="-5" dirty="0">
                          <a:latin typeface="Nimbus Sans L"/>
                          <a:cs typeface="Nimbus Sans L"/>
                        </a:rPr>
                        <a:t>-ve</a:t>
                      </a:r>
                      <a:endParaRPr sz="2000">
                        <a:latin typeface="Nimbus Sans L"/>
                        <a:cs typeface="Nimbus Sans 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504" y="775715"/>
            <a:ext cx="6254750" cy="601980"/>
          </a:xfrm>
          <a:custGeom>
            <a:avLst/>
            <a:gdLst/>
            <a:ahLst/>
            <a:cxnLst/>
            <a:rect l="l" t="t" r="r" b="b"/>
            <a:pathLst>
              <a:path w="6254750" h="601980">
                <a:moveTo>
                  <a:pt x="6254496" y="601980"/>
                </a:moveTo>
                <a:lnTo>
                  <a:pt x="5585841" y="537591"/>
                </a:lnTo>
                <a:lnTo>
                  <a:pt x="47663" y="537591"/>
                </a:lnTo>
                <a:lnTo>
                  <a:pt x="47663" y="4572"/>
                </a:lnTo>
                <a:lnTo>
                  <a:pt x="0" y="0"/>
                </a:lnTo>
                <a:lnTo>
                  <a:pt x="0" y="601980"/>
                </a:lnTo>
                <a:lnTo>
                  <a:pt x="6254496" y="601980"/>
                </a:lnTo>
                <a:close/>
              </a:path>
            </a:pathLst>
          </a:custGeom>
          <a:solidFill>
            <a:srgbClr val="FFD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3391" y="1436370"/>
            <a:ext cx="23583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165" dirty="0">
                <a:solidFill>
                  <a:srgbClr val="D24717"/>
                </a:solidFill>
                <a:latin typeface="DejaVu Sans"/>
                <a:cs typeface="DejaVu Sans"/>
              </a:rPr>
              <a:t> </a:t>
            </a:r>
            <a:r>
              <a:rPr sz="2600" dirty="0">
                <a:latin typeface="Nimbus Sans L"/>
                <a:cs typeface="Nimbus Sans L"/>
              </a:rPr>
              <a:t>Adrenal</a:t>
            </a:r>
            <a:r>
              <a:rPr sz="2600" spc="-125" dirty="0">
                <a:latin typeface="Nimbus Sans L"/>
                <a:cs typeface="Nimbus Sans L"/>
              </a:rPr>
              <a:t> </a:t>
            </a:r>
            <a:r>
              <a:rPr sz="2600" spc="-150" dirty="0">
                <a:latin typeface="Nimbus Sans L"/>
                <a:cs typeface="Nimbus Sans L"/>
              </a:rPr>
              <a:t>cause</a:t>
            </a:r>
            <a:endParaRPr sz="2600">
              <a:latin typeface="Nimbus Sans L"/>
              <a:cs typeface="Nimbus Sans 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3464" y="1831086"/>
            <a:ext cx="18719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Nimbus Sans L"/>
                <a:cs typeface="Nimbus Sans L"/>
              </a:rPr>
              <a:t>USG</a:t>
            </a:r>
            <a:r>
              <a:rPr sz="2200" spc="-60" dirty="0">
                <a:latin typeface="Nimbus Sans L"/>
                <a:cs typeface="Nimbus Sans L"/>
              </a:rPr>
              <a:t> </a:t>
            </a:r>
            <a:r>
              <a:rPr sz="2200" spc="-5" dirty="0">
                <a:latin typeface="Nimbus Sans L"/>
                <a:cs typeface="Nimbus Sans L"/>
              </a:rPr>
              <a:t>abdomen</a:t>
            </a:r>
            <a:endParaRPr sz="2200">
              <a:latin typeface="Nimbus Sans L"/>
              <a:cs typeface="Nimbus Sans 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7755" y="2023110"/>
            <a:ext cx="92760" cy="100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53464" y="2187701"/>
            <a:ext cx="22294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Nimbus Sans L"/>
                <a:cs typeface="Nimbus Sans L"/>
              </a:rPr>
              <a:t>CT/MRI</a:t>
            </a:r>
            <a:r>
              <a:rPr sz="2200" spc="-40" dirty="0">
                <a:latin typeface="Nimbus Sans L"/>
                <a:cs typeface="Nimbus Sans L"/>
              </a:rPr>
              <a:t> </a:t>
            </a:r>
            <a:r>
              <a:rPr sz="2200" spc="-5" dirty="0">
                <a:latin typeface="Nimbus Sans L"/>
                <a:cs typeface="Nimbus Sans L"/>
              </a:rPr>
              <a:t>abdomen</a:t>
            </a:r>
            <a:endParaRPr sz="2200">
              <a:latin typeface="Nimbus Sans L"/>
              <a:cs typeface="Nimbus Sans 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87755" y="2379726"/>
            <a:ext cx="93345" cy="1786255"/>
            <a:chOff x="987755" y="2379726"/>
            <a:chExt cx="93345" cy="1786255"/>
          </a:xfrm>
        </p:grpSpPr>
        <p:sp>
          <p:nvSpPr>
            <p:cNvPr id="8" name="object 8"/>
            <p:cNvSpPr/>
            <p:nvPr/>
          </p:nvSpPr>
          <p:spPr>
            <a:xfrm>
              <a:off x="987755" y="2379726"/>
              <a:ext cx="92760" cy="1005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7755" y="3461766"/>
              <a:ext cx="92760" cy="1005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7755" y="4065270"/>
              <a:ext cx="92760" cy="1005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3391" y="2875280"/>
            <a:ext cx="3561715" cy="1895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864869" algn="ctr">
              <a:lnSpc>
                <a:spcPts val="3110"/>
              </a:lnSpc>
              <a:spcBef>
                <a:spcPts val="105"/>
              </a:spcBef>
            </a:pPr>
            <a:r>
              <a:rPr sz="2200" spc="-165" dirty="0">
                <a:solidFill>
                  <a:srgbClr val="D24717"/>
                </a:solidFill>
                <a:latin typeface="DejaVu Sans"/>
                <a:cs typeface="DejaVu Sans"/>
              </a:rPr>
              <a:t> </a:t>
            </a:r>
            <a:r>
              <a:rPr sz="2600" spc="5" dirty="0">
                <a:latin typeface="Nimbus Sans L"/>
                <a:cs typeface="Nimbus Sans L"/>
              </a:rPr>
              <a:t>Cushing</a:t>
            </a:r>
            <a:r>
              <a:rPr sz="2600" spc="-165" dirty="0">
                <a:latin typeface="Nimbus Sans L"/>
                <a:cs typeface="Nimbus Sans L"/>
              </a:rPr>
              <a:t> </a:t>
            </a:r>
            <a:r>
              <a:rPr sz="2600" spc="-90" dirty="0">
                <a:latin typeface="Nimbus Sans L"/>
                <a:cs typeface="Nimbus Sans L"/>
              </a:rPr>
              <a:t>disease</a:t>
            </a:r>
            <a:endParaRPr sz="2600">
              <a:latin typeface="Nimbus Sans L"/>
              <a:cs typeface="Nimbus Sans L"/>
            </a:endParaRPr>
          </a:p>
          <a:p>
            <a:pPr marL="442595">
              <a:lnSpc>
                <a:spcPts val="2630"/>
              </a:lnSpc>
            </a:pPr>
            <a:r>
              <a:rPr sz="2200" spc="-5" dirty="0">
                <a:latin typeface="Nimbus Sans L"/>
                <a:cs typeface="Nimbus Sans L"/>
              </a:rPr>
              <a:t>CT/MRI</a:t>
            </a:r>
            <a:r>
              <a:rPr sz="2200" spc="10" dirty="0">
                <a:latin typeface="Nimbus Sans L"/>
                <a:cs typeface="Nimbus Sans L"/>
              </a:rPr>
              <a:t> </a:t>
            </a:r>
            <a:r>
              <a:rPr sz="2200" spc="-5" dirty="0">
                <a:latin typeface="Nimbus Sans L"/>
                <a:cs typeface="Nimbus Sans L"/>
              </a:rPr>
              <a:t>head</a:t>
            </a:r>
            <a:endParaRPr sz="2200">
              <a:latin typeface="Nimbus Sans L"/>
              <a:cs typeface="Nimbus Sans L"/>
            </a:endParaRPr>
          </a:p>
          <a:p>
            <a:pPr marR="860425" algn="ctr">
              <a:lnSpc>
                <a:spcPts val="2025"/>
              </a:lnSpc>
              <a:spcBef>
                <a:spcPts val="100"/>
              </a:spcBef>
            </a:pPr>
            <a:r>
              <a:rPr sz="1700" b="1" spc="-575" dirty="0">
                <a:latin typeface="DejaVu Sans"/>
                <a:cs typeface="DejaVu Sans"/>
              </a:rPr>
              <a:t>↓ </a:t>
            </a:r>
            <a:r>
              <a:rPr sz="1700" spc="-155" dirty="0">
                <a:latin typeface="DejaVu Serif"/>
                <a:cs typeface="DejaVu Serif"/>
              </a:rPr>
              <a:t>No </a:t>
            </a:r>
            <a:r>
              <a:rPr sz="1700" spc="-185" dirty="0">
                <a:latin typeface="DejaVu Serif"/>
                <a:cs typeface="DejaVu Serif"/>
              </a:rPr>
              <a:t>mass</a:t>
            </a:r>
            <a:r>
              <a:rPr sz="1700" spc="-114" dirty="0">
                <a:latin typeface="DejaVu Serif"/>
                <a:cs typeface="DejaVu Serif"/>
              </a:rPr>
              <a:t> </a:t>
            </a:r>
            <a:r>
              <a:rPr sz="1700" spc="-155" dirty="0">
                <a:latin typeface="DejaVu Serif"/>
                <a:cs typeface="DejaVu Serif"/>
              </a:rPr>
              <a:t>seen</a:t>
            </a:r>
            <a:endParaRPr sz="1700">
              <a:latin typeface="DejaVu Serif"/>
              <a:cs typeface="DejaVu Serif"/>
            </a:endParaRPr>
          </a:p>
          <a:p>
            <a:pPr marL="442595" marR="5080">
              <a:lnSpc>
                <a:spcPct val="80000"/>
              </a:lnSpc>
              <a:spcBef>
                <a:spcPts val="515"/>
              </a:spcBef>
            </a:pPr>
            <a:r>
              <a:rPr sz="2200" spc="-5" dirty="0">
                <a:latin typeface="Nimbus Sans L"/>
                <a:cs typeface="Nimbus Sans L"/>
              </a:rPr>
              <a:t>Bilateral inferior petrosal  blood sampling for</a:t>
            </a:r>
            <a:r>
              <a:rPr sz="2200" spc="-130" dirty="0">
                <a:latin typeface="Nimbus Sans L"/>
                <a:cs typeface="Nimbus Sans L"/>
              </a:rPr>
              <a:t> </a:t>
            </a:r>
            <a:r>
              <a:rPr sz="2200" spc="-5" dirty="0">
                <a:latin typeface="Nimbus Sans L"/>
                <a:cs typeface="Nimbus Sans L"/>
              </a:rPr>
              <a:t>ACTH  level</a:t>
            </a:r>
            <a:endParaRPr sz="2200">
              <a:latin typeface="Nimbus Sans L"/>
              <a:cs typeface="Nimbus Sans 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3391" y="5096002"/>
            <a:ext cx="384619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65" dirty="0">
                <a:solidFill>
                  <a:srgbClr val="D24717"/>
                </a:solidFill>
                <a:latin typeface="DejaVu Sans"/>
                <a:cs typeface="DejaVu Sans"/>
              </a:rPr>
              <a:t> </a:t>
            </a:r>
            <a:r>
              <a:rPr sz="2600" dirty="0">
                <a:latin typeface="Nimbus Sans L"/>
                <a:cs typeface="Nimbus Sans L"/>
              </a:rPr>
              <a:t>Ectopic </a:t>
            </a:r>
            <a:r>
              <a:rPr sz="2600" spc="5" dirty="0">
                <a:latin typeface="Nimbus Sans L"/>
                <a:cs typeface="Nimbus Sans L"/>
              </a:rPr>
              <a:t>ACTH</a:t>
            </a:r>
            <a:r>
              <a:rPr sz="2600" spc="-300" dirty="0">
                <a:latin typeface="Nimbus Sans L"/>
                <a:cs typeface="Nimbus Sans L"/>
              </a:rPr>
              <a:t> </a:t>
            </a:r>
            <a:r>
              <a:rPr sz="2600" spc="-90" dirty="0">
                <a:latin typeface="Nimbus Sans L"/>
                <a:cs typeface="Nimbus Sans L"/>
              </a:rPr>
              <a:t>syndro</a:t>
            </a:r>
            <a:r>
              <a:rPr sz="2600" strike="sngStrike" spc="-90" dirty="0">
                <a:latin typeface="Nimbus Sans L"/>
                <a:cs typeface="Nimbus Sans L"/>
              </a:rPr>
              <a:t>m</a:t>
            </a:r>
            <a:r>
              <a:rPr sz="2600" strike="noStrike" spc="-90" dirty="0">
                <a:latin typeface="Nimbus Sans L"/>
                <a:cs typeface="Nimbus Sans L"/>
              </a:rPr>
              <a:t>e</a:t>
            </a:r>
            <a:endParaRPr sz="2600">
              <a:latin typeface="Nimbus Sans L"/>
              <a:cs typeface="Nimbus Sans 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87755" y="33528"/>
            <a:ext cx="7708265" cy="6108065"/>
            <a:chOff x="987755" y="33528"/>
            <a:chExt cx="7708265" cy="6108065"/>
          </a:xfrm>
        </p:grpSpPr>
        <p:sp>
          <p:nvSpPr>
            <p:cNvPr id="14" name="object 14"/>
            <p:cNvSpPr/>
            <p:nvPr/>
          </p:nvSpPr>
          <p:spPr>
            <a:xfrm>
              <a:off x="987755" y="5683821"/>
              <a:ext cx="92760" cy="1005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7755" y="6040437"/>
              <a:ext cx="92760" cy="1005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96028" y="120776"/>
              <a:ext cx="3895725" cy="1181100"/>
            </a:xfrm>
            <a:custGeom>
              <a:avLst/>
              <a:gdLst/>
              <a:ahLst/>
              <a:cxnLst/>
              <a:rect l="l" t="t" r="r" b="b"/>
              <a:pathLst>
                <a:path w="3895725" h="1181100">
                  <a:moveTo>
                    <a:pt x="3895344" y="0"/>
                  </a:moveTo>
                  <a:lnTo>
                    <a:pt x="3888480" y="33992"/>
                  </a:lnTo>
                  <a:lnTo>
                    <a:pt x="3869769" y="61721"/>
                  </a:lnTo>
                  <a:lnTo>
                    <a:pt x="3842033" y="80402"/>
                  </a:lnTo>
                  <a:lnTo>
                    <a:pt x="3808095" y="87249"/>
                  </a:lnTo>
                  <a:lnTo>
                    <a:pt x="87249" y="87249"/>
                  </a:lnTo>
                  <a:lnTo>
                    <a:pt x="53310" y="94112"/>
                  </a:lnTo>
                  <a:lnTo>
                    <a:pt x="25574" y="112823"/>
                  </a:lnTo>
                  <a:lnTo>
                    <a:pt x="6863" y="140559"/>
                  </a:lnTo>
                  <a:lnTo>
                    <a:pt x="0" y="174498"/>
                  </a:lnTo>
                  <a:lnTo>
                    <a:pt x="0" y="1093470"/>
                  </a:lnTo>
                  <a:lnTo>
                    <a:pt x="6863" y="1127408"/>
                  </a:lnTo>
                  <a:lnTo>
                    <a:pt x="25574" y="1155144"/>
                  </a:lnTo>
                  <a:lnTo>
                    <a:pt x="53310" y="1173855"/>
                  </a:lnTo>
                  <a:lnTo>
                    <a:pt x="87249" y="1180719"/>
                  </a:lnTo>
                  <a:lnTo>
                    <a:pt x="121241" y="1173855"/>
                  </a:lnTo>
                  <a:lnTo>
                    <a:pt x="148971" y="1155144"/>
                  </a:lnTo>
                  <a:lnTo>
                    <a:pt x="167651" y="1127408"/>
                  </a:lnTo>
                  <a:lnTo>
                    <a:pt x="174498" y="1093470"/>
                  </a:lnTo>
                  <a:lnTo>
                    <a:pt x="174498" y="1006221"/>
                  </a:lnTo>
                  <a:lnTo>
                    <a:pt x="3808095" y="1006221"/>
                  </a:lnTo>
                  <a:lnTo>
                    <a:pt x="3842033" y="999357"/>
                  </a:lnTo>
                  <a:lnTo>
                    <a:pt x="3869769" y="980646"/>
                  </a:lnTo>
                  <a:lnTo>
                    <a:pt x="3888480" y="952910"/>
                  </a:lnTo>
                  <a:lnTo>
                    <a:pt x="3895344" y="918972"/>
                  </a:lnTo>
                  <a:lnTo>
                    <a:pt x="3895344" y="261874"/>
                  </a:lnTo>
                  <a:lnTo>
                    <a:pt x="87249" y="261874"/>
                  </a:lnTo>
                  <a:lnTo>
                    <a:pt x="87249" y="174498"/>
                  </a:lnTo>
                  <a:lnTo>
                    <a:pt x="90681" y="157565"/>
                  </a:lnTo>
                  <a:lnTo>
                    <a:pt x="100044" y="143716"/>
                  </a:lnTo>
                  <a:lnTo>
                    <a:pt x="113930" y="134367"/>
                  </a:lnTo>
                  <a:lnTo>
                    <a:pt x="130937" y="130937"/>
                  </a:lnTo>
                  <a:lnTo>
                    <a:pt x="3895344" y="130937"/>
                  </a:lnTo>
                  <a:lnTo>
                    <a:pt x="3895344" y="0"/>
                  </a:lnTo>
                  <a:close/>
                </a:path>
                <a:path w="3895725" h="1181100">
                  <a:moveTo>
                    <a:pt x="3895344" y="130937"/>
                  </a:moveTo>
                  <a:lnTo>
                    <a:pt x="130937" y="130937"/>
                  </a:lnTo>
                  <a:lnTo>
                    <a:pt x="147869" y="134367"/>
                  </a:lnTo>
                  <a:lnTo>
                    <a:pt x="161718" y="143716"/>
                  </a:lnTo>
                  <a:lnTo>
                    <a:pt x="171067" y="157565"/>
                  </a:lnTo>
                  <a:lnTo>
                    <a:pt x="174498" y="174498"/>
                  </a:lnTo>
                  <a:lnTo>
                    <a:pt x="167651" y="208510"/>
                  </a:lnTo>
                  <a:lnTo>
                    <a:pt x="148971" y="236283"/>
                  </a:lnTo>
                  <a:lnTo>
                    <a:pt x="121241" y="255008"/>
                  </a:lnTo>
                  <a:lnTo>
                    <a:pt x="87249" y="261874"/>
                  </a:lnTo>
                  <a:lnTo>
                    <a:pt x="3895344" y="261874"/>
                  </a:lnTo>
                  <a:lnTo>
                    <a:pt x="3895344" y="130937"/>
                  </a:lnTo>
                  <a:close/>
                </a:path>
                <a:path w="3895725" h="1181100">
                  <a:moveTo>
                    <a:pt x="3720846" y="0"/>
                  </a:moveTo>
                  <a:lnTo>
                    <a:pt x="3720846" y="87249"/>
                  </a:lnTo>
                  <a:lnTo>
                    <a:pt x="3808095" y="87249"/>
                  </a:lnTo>
                  <a:lnTo>
                    <a:pt x="3808095" y="43688"/>
                  </a:lnTo>
                  <a:lnTo>
                    <a:pt x="3764406" y="43688"/>
                  </a:lnTo>
                  <a:lnTo>
                    <a:pt x="3747474" y="40255"/>
                  </a:lnTo>
                  <a:lnTo>
                    <a:pt x="3733625" y="30892"/>
                  </a:lnTo>
                  <a:lnTo>
                    <a:pt x="3724276" y="17006"/>
                  </a:lnTo>
                  <a:lnTo>
                    <a:pt x="3720846" y="0"/>
                  </a:lnTo>
                  <a:close/>
                </a:path>
                <a:path w="3895725" h="1181100">
                  <a:moveTo>
                    <a:pt x="3808095" y="0"/>
                  </a:moveTo>
                  <a:lnTo>
                    <a:pt x="3804662" y="17006"/>
                  </a:lnTo>
                  <a:lnTo>
                    <a:pt x="3795299" y="30892"/>
                  </a:lnTo>
                  <a:lnTo>
                    <a:pt x="3781413" y="40255"/>
                  </a:lnTo>
                  <a:lnTo>
                    <a:pt x="3764406" y="43688"/>
                  </a:lnTo>
                  <a:lnTo>
                    <a:pt x="3808095" y="43688"/>
                  </a:lnTo>
                  <a:lnTo>
                    <a:pt x="380809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83277" y="33528"/>
              <a:ext cx="3808095" cy="349250"/>
            </a:xfrm>
            <a:custGeom>
              <a:avLst/>
              <a:gdLst/>
              <a:ahLst/>
              <a:cxnLst/>
              <a:rect l="l" t="t" r="r" b="b"/>
              <a:pathLst>
                <a:path w="3808095" h="349250">
                  <a:moveTo>
                    <a:pt x="43687" y="218186"/>
                  </a:moveTo>
                  <a:lnTo>
                    <a:pt x="26681" y="221616"/>
                  </a:lnTo>
                  <a:lnTo>
                    <a:pt x="12795" y="230965"/>
                  </a:lnTo>
                  <a:lnTo>
                    <a:pt x="3432" y="244814"/>
                  </a:lnTo>
                  <a:lnTo>
                    <a:pt x="0" y="261747"/>
                  </a:lnTo>
                  <a:lnTo>
                    <a:pt x="0" y="349123"/>
                  </a:lnTo>
                  <a:lnTo>
                    <a:pt x="33992" y="342257"/>
                  </a:lnTo>
                  <a:lnTo>
                    <a:pt x="61722" y="323532"/>
                  </a:lnTo>
                  <a:lnTo>
                    <a:pt x="80402" y="295759"/>
                  </a:lnTo>
                  <a:lnTo>
                    <a:pt x="87249" y="261747"/>
                  </a:lnTo>
                  <a:lnTo>
                    <a:pt x="83818" y="244814"/>
                  </a:lnTo>
                  <a:lnTo>
                    <a:pt x="74469" y="230965"/>
                  </a:lnTo>
                  <a:lnTo>
                    <a:pt x="60620" y="221616"/>
                  </a:lnTo>
                  <a:lnTo>
                    <a:pt x="43687" y="218186"/>
                  </a:lnTo>
                  <a:close/>
                </a:path>
                <a:path w="3808095" h="349250">
                  <a:moveTo>
                    <a:pt x="3808095" y="87249"/>
                  </a:moveTo>
                  <a:lnTo>
                    <a:pt x="3720846" y="87249"/>
                  </a:lnTo>
                  <a:lnTo>
                    <a:pt x="3720846" y="174498"/>
                  </a:lnTo>
                  <a:lnTo>
                    <a:pt x="3754784" y="167651"/>
                  </a:lnTo>
                  <a:lnTo>
                    <a:pt x="3782520" y="148971"/>
                  </a:lnTo>
                  <a:lnTo>
                    <a:pt x="3801231" y="121241"/>
                  </a:lnTo>
                  <a:lnTo>
                    <a:pt x="3808095" y="87249"/>
                  </a:lnTo>
                  <a:close/>
                </a:path>
                <a:path w="3808095" h="349250">
                  <a:moveTo>
                    <a:pt x="3720846" y="0"/>
                  </a:moveTo>
                  <a:lnTo>
                    <a:pt x="3686853" y="6863"/>
                  </a:lnTo>
                  <a:lnTo>
                    <a:pt x="3659124" y="25574"/>
                  </a:lnTo>
                  <a:lnTo>
                    <a:pt x="3640443" y="53310"/>
                  </a:lnTo>
                  <a:lnTo>
                    <a:pt x="3633597" y="87249"/>
                  </a:lnTo>
                  <a:lnTo>
                    <a:pt x="3637027" y="104255"/>
                  </a:lnTo>
                  <a:lnTo>
                    <a:pt x="3646376" y="118141"/>
                  </a:lnTo>
                  <a:lnTo>
                    <a:pt x="3660225" y="127504"/>
                  </a:lnTo>
                  <a:lnTo>
                    <a:pt x="3677157" y="130937"/>
                  </a:lnTo>
                  <a:lnTo>
                    <a:pt x="3694164" y="127504"/>
                  </a:lnTo>
                  <a:lnTo>
                    <a:pt x="3708050" y="118141"/>
                  </a:lnTo>
                  <a:lnTo>
                    <a:pt x="3717413" y="104255"/>
                  </a:lnTo>
                  <a:lnTo>
                    <a:pt x="3720846" y="87249"/>
                  </a:lnTo>
                  <a:lnTo>
                    <a:pt x="3808095" y="87249"/>
                  </a:lnTo>
                  <a:lnTo>
                    <a:pt x="3801231" y="53310"/>
                  </a:lnTo>
                  <a:lnTo>
                    <a:pt x="3782520" y="25574"/>
                  </a:lnTo>
                  <a:lnTo>
                    <a:pt x="3754784" y="6863"/>
                  </a:lnTo>
                  <a:lnTo>
                    <a:pt x="3720846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512302" y="116205"/>
              <a:ext cx="183642" cy="963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91455" y="247141"/>
              <a:ext cx="183642" cy="1400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70526" y="295275"/>
              <a:ext cx="0" cy="831850"/>
            </a:xfrm>
            <a:custGeom>
              <a:avLst/>
              <a:gdLst/>
              <a:ahLst/>
              <a:cxnLst/>
              <a:rect l="l" t="t" r="r" b="b"/>
              <a:pathLst>
                <a:path h="831850">
                  <a:moveTo>
                    <a:pt x="0" y="0"/>
                  </a:moveTo>
                  <a:lnTo>
                    <a:pt x="0" y="831723"/>
                  </a:lnTo>
                </a:path>
              </a:pathLst>
            </a:custGeom>
            <a:ln w="914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153464" y="5469774"/>
            <a:ext cx="2458085" cy="7397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2200" spc="-10" dirty="0">
                <a:latin typeface="Nimbus Sans L"/>
                <a:cs typeface="Nimbus Sans L"/>
              </a:rPr>
              <a:t>CXR</a:t>
            </a:r>
            <a:endParaRPr sz="220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200" spc="-5" dirty="0">
                <a:latin typeface="Nimbus Sans L"/>
                <a:cs typeface="Nimbus Sans L"/>
              </a:rPr>
              <a:t>CT chest,</a:t>
            </a:r>
            <a:r>
              <a:rPr sz="2200" spc="-75" dirty="0">
                <a:latin typeface="Nimbus Sans L"/>
                <a:cs typeface="Nimbus Sans L"/>
              </a:rPr>
              <a:t> </a:t>
            </a:r>
            <a:r>
              <a:rPr sz="2200" spc="-5" dirty="0">
                <a:latin typeface="Nimbus Sans L"/>
                <a:cs typeface="Nimbus Sans L"/>
              </a:rPr>
              <a:t>abdomen</a:t>
            </a:r>
            <a:endParaRPr sz="2200">
              <a:latin typeface="Nimbus Sans L"/>
              <a:cs typeface="Nimbus Sans 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50663" y="234822"/>
            <a:ext cx="2368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21F1F"/>
                </a:solidFill>
                <a:latin typeface="Nimbus Sans L"/>
                <a:cs typeface="Nimbus Sans L"/>
              </a:rPr>
              <a:t>Other tests (to see the</a:t>
            </a:r>
            <a:r>
              <a:rPr sz="1400" spc="-185" dirty="0">
                <a:solidFill>
                  <a:srgbClr val="221F1F"/>
                </a:solidFill>
                <a:latin typeface="Nimbus Sans L"/>
                <a:cs typeface="Nimbus Sans L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Nimbus Sans L"/>
                <a:cs typeface="Nimbus Sans L"/>
              </a:rPr>
              <a:t>effect):</a:t>
            </a:r>
            <a:endParaRPr sz="140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ADEE"/>
                </a:solidFill>
                <a:latin typeface="Nimbus Sans L"/>
                <a:cs typeface="Nimbus Sans L"/>
              </a:rPr>
              <a:t>x </a:t>
            </a:r>
            <a:r>
              <a:rPr sz="1400" dirty="0">
                <a:solidFill>
                  <a:srgbClr val="221F1F"/>
                </a:solidFill>
                <a:latin typeface="Nimbus Sans L"/>
                <a:cs typeface="Nimbus Sans L"/>
              </a:rPr>
              <a:t>Electrolytes</a:t>
            </a:r>
            <a:r>
              <a:rPr sz="1400" spc="-65" dirty="0">
                <a:solidFill>
                  <a:srgbClr val="221F1F"/>
                </a:solidFill>
                <a:latin typeface="Nimbus Sans L"/>
                <a:cs typeface="Nimbus Sans L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Nimbus Sans L"/>
                <a:cs typeface="Nimbus Sans L"/>
              </a:rPr>
              <a:t>(hypokalemia).</a:t>
            </a:r>
            <a:endParaRPr sz="1400">
              <a:latin typeface="Nimbus Sans L"/>
              <a:cs typeface="Nimbus Sans 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50663" y="661543"/>
            <a:ext cx="10833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00ADEE"/>
                </a:solidFill>
                <a:latin typeface="Nimbus Sans L"/>
                <a:cs typeface="Nimbus Sans L"/>
              </a:rPr>
              <a:t>x </a:t>
            </a:r>
            <a:r>
              <a:rPr sz="1400" dirty="0">
                <a:solidFill>
                  <a:srgbClr val="221F1F"/>
                </a:solidFill>
                <a:latin typeface="Nimbus Sans L"/>
                <a:cs typeface="Nimbus Sans L"/>
              </a:rPr>
              <a:t>Blood</a:t>
            </a:r>
            <a:r>
              <a:rPr sz="1400" spc="-100" dirty="0">
                <a:solidFill>
                  <a:srgbClr val="221F1F"/>
                </a:solidFill>
                <a:latin typeface="Nimbus Sans L"/>
                <a:cs typeface="Nimbus Sans L"/>
              </a:rPr>
              <a:t> </a:t>
            </a:r>
            <a:r>
              <a:rPr sz="1400" dirty="0">
                <a:solidFill>
                  <a:srgbClr val="221F1F"/>
                </a:solidFill>
                <a:latin typeface="Nimbus Sans L"/>
                <a:cs typeface="Nimbus Sans L"/>
              </a:rPr>
              <a:t>sugar</a:t>
            </a:r>
            <a:endParaRPr sz="1400">
              <a:latin typeface="Nimbus Sans L"/>
              <a:cs typeface="Nimbus Sans 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739140" y="595706"/>
            <a:ext cx="75584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spc="-592" baseline="-16203" dirty="0"/>
              <a:t>Other</a:t>
            </a:r>
            <a:r>
              <a:rPr sz="5400" spc="-382" baseline="-16203" dirty="0"/>
              <a:t> </a:t>
            </a:r>
            <a:r>
              <a:rPr sz="5400" spc="-532" baseline="-16203" dirty="0"/>
              <a:t>I</a:t>
            </a:r>
            <a:r>
              <a:rPr sz="5400" spc="-569" baseline="-16203" dirty="0"/>
              <a:t>nvestigat</a:t>
            </a:r>
            <a:r>
              <a:rPr sz="5400" spc="-352" baseline="-16203" dirty="0"/>
              <a:t>i</a:t>
            </a:r>
            <a:r>
              <a:rPr sz="5400" spc="-412" baseline="-16203" dirty="0"/>
              <a:t>o</a:t>
            </a:r>
            <a:r>
              <a:rPr sz="5400" spc="-1657" baseline="-16203" dirty="0"/>
              <a:t>n</a:t>
            </a:r>
            <a:r>
              <a:rPr sz="5400" u="sng" spc="-780" baseline="-16203" dirty="0">
                <a:uFill>
                  <a:solidFill>
                    <a:srgbClr val="00AF50"/>
                  </a:solidFill>
                </a:uFill>
              </a:rPr>
              <a:t> </a:t>
            </a:r>
            <a:r>
              <a:rPr sz="5400" spc="-1800" baseline="-16203" dirty="0"/>
              <a:t>s</a:t>
            </a:r>
            <a:r>
              <a:rPr sz="1100" b="0" dirty="0">
                <a:solidFill>
                  <a:srgbClr val="00ADEE"/>
                </a:solidFill>
                <a:latin typeface="Nimbus Sans L"/>
                <a:cs typeface="Nimbus Sans L"/>
              </a:rPr>
              <a:t>x</a:t>
            </a:r>
            <a:r>
              <a:rPr sz="1100" b="0" spc="-10" dirty="0">
                <a:solidFill>
                  <a:srgbClr val="00ADEE"/>
                </a:solidFill>
                <a:latin typeface="Nimbus Sans L"/>
                <a:cs typeface="Nimbus Sans L"/>
              </a:rPr>
              <a:t> </a:t>
            </a:r>
            <a:r>
              <a:rPr sz="1400" b="0" dirty="0">
                <a:solidFill>
                  <a:srgbClr val="221F1F"/>
                </a:solidFill>
                <a:latin typeface="Nimbus Sans L"/>
                <a:cs typeface="Nimbus Sans L"/>
              </a:rPr>
              <a:t>Bo</a:t>
            </a:r>
            <a:r>
              <a:rPr sz="1400" b="0" spc="-10" dirty="0">
                <a:solidFill>
                  <a:srgbClr val="221F1F"/>
                </a:solidFill>
                <a:latin typeface="Nimbus Sans L"/>
                <a:cs typeface="Nimbus Sans L"/>
              </a:rPr>
              <a:t>n</a:t>
            </a:r>
            <a:r>
              <a:rPr sz="1400" b="0" dirty="0">
                <a:solidFill>
                  <a:srgbClr val="221F1F"/>
                </a:solidFill>
                <a:latin typeface="Nimbus Sans L"/>
                <a:cs typeface="Nimbus Sans L"/>
              </a:rPr>
              <a:t>e</a:t>
            </a:r>
            <a:r>
              <a:rPr sz="1400" b="0" spc="-20" dirty="0">
                <a:solidFill>
                  <a:srgbClr val="221F1F"/>
                </a:solidFill>
                <a:latin typeface="Nimbus Sans L"/>
                <a:cs typeface="Nimbus Sans L"/>
              </a:rPr>
              <a:t> </a:t>
            </a:r>
            <a:r>
              <a:rPr sz="1400" b="0" spc="-5" dirty="0">
                <a:solidFill>
                  <a:srgbClr val="221F1F"/>
                </a:solidFill>
                <a:latin typeface="Nimbus Sans L"/>
                <a:cs typeface="Nimbus Sans L"/>
              </a:rPr>
              <a:t>m</a:t>
            </a:r>
            <a:r>
              <a:rPr sz="1400" b="0" dirty="0">
                <a:solidFill>
                  <a:srgbClr val="221F1F"/>
                </a:solidFill>
                <a:latin typeface="Nimbus Sans L"/>
                <a:cs typeface="Nimbus Sans L"/>
              </a:rPr>
              <a:t>ass</a:t>
            </a:r>
            <a:r>
              <a:rPr sz="1400" b="0" spc="-25" dirty="0">
                <a:solidFill>
                  <a:srgbClr val="221F1F"/>
                </a:solidFill>
                <a:latin typeface="Nimbus Sans L"/>
                <a:cs typeface="Nimbus Sans L"/>
              </a:rPr>
              <a:t> </a:t>
            </a:r>
            <a:r>
              <a:rPr sz="1400" b="0" dirty="0">
                <a:solidFill>
                  <a:srgbClr val="221F1F"/>
                </a:solidFill>
                <a:latin typeface="Nimbus Sans L"/>
                <a:cs typeface="Nimbus Sans L"/>
              </a:rPr>
              <a:t>de</a:t>
            </a:r>
            <a:r>
              <a:rPr sz="1400" b="0" spc="-10" dirty="0">
                <a:solidFill>
                  <a:srgbClr val="221F1F"/>
                </a:solidFill>
                <a:latin typeface="Nimbus Sans L"/>
                <a:cs typeface="Nimbus Sans L"/>
              </a:rPr>
              <a:t>n</a:t>
            </a:r>
            <a:r>
              <a:rPr sz="1400" b="0" dirty="0">
                <a:solidFill>
                  <a:srgbClr val="221F1F"/>
                </a:solidFill>
                <a:latin typeface="Nimbus Sans L"/>
                <a:cs typeface="Nimbus Sans L"/>
              </a:rPr>
              <a:t>sity</a:t>
            </a:r>
            <a:r>
              <a:rPr sz="1400" b="0" spc="-40" dirty="0">
                <a:solidFill>
                  <a:srgbClr val="221F1F"/>
                </a:solidFill>
                <a:latin typeface="Nimbus Sans L"/>
                <a:cs typeface="Nimbus Sans L"/>
              </a:rPr>
              <a:t> </a:t>
            </a:r>
            <a:r>
              <a:rPr sz="1400" b="0" dirty="0">
                <a:solidFill>
                  <a:srgbClr val="221F1F"/>
                </a:solidFill>
                <a:latin typeface="Nimbus Sans L"/>
                <a:cs typeface="Nimbus Sans L"/>
              </a:rPr>
              <a:t>to</a:t>
            </a:r>
            <a:r>
              <a:rPr sz="1400" b="0" spc="-10" dirty="0">
                <a:solidFill>
                  <a:srgbClr val="221F1F"/>
                </a:solidFill>
                <a:latin typeface="Nimbus Sans L"/>
                <a:cs typeface="Nimbus Sans L"/>
              </a:rPr>
              <a:t> </a:t>
            </a:r>
            <a:r>
              <a:rPr sz="1400" b="0" dirty="0">
                <a:solidFill>
                  <a:srgbClr val="221F1F"/>
                </a:solidFill>
                <a:latin typeface="Nimbus Sans L"/>
                <a:cs typeface="Nimbus Sans L"/>
              </a:rPr>
              <a:t>see</a:t>
            </a:r>
            <a:r>
              <a:rPr sz="1400" b="0" spc="-35" dirty="0">
                <a:solidFill>
                  <a:srgbClr val="221F1F"/>
                </a:solidFill>
                <a:latin typeface="Nimbus Sans L"/>
                <a:cs typeface="Nimbus Sans L"/>
              </a:rPr>
              <a:t> </a:t>
            </a:r>
            <a:r>
              <a:rPr sz="1400" b="0" dirty="0">
                <a:solidFill>
                  <a:srgbClr val="221F1F"/>
                </a:solidFill>
                <a:latin typeface="Nimbus Sans L"/>
                <a:cs typeface="Nimbus Sans L"/>
              </a:rPr>
              <a:t>os</a:t>
            </a:r>
            <a:r>
              <a:rPr sz="1400" b="0" spc="5" dirty="0">
                <a:solidFill>
                  <a:srgbClr val="221F1F"/>
                </a:solidFill>
                <a:latin typeface="Nimbus Sans L"/>
                <a:cs typeface="Nimbus Sans L"/>
              </a:rPr>
              <a:t>t</a:t>
            </a:r>
            <a:r>
              <a:rPr sz="1400" b="0" dirty="0">
                <a:solidFill>
                  <a:srgbClr val="221F1F"/>
                </a:solidFill>
                <a:latin typeface="Nimbus Sans L"/>
                <a:cs typeface="Nimbus Sans L"/>
              </a:rPr>
              <a:t>eo</a:t>
            </a:r>
            <a:r>
              <a:rPr sz="1400" b="0" spc="-10" dirty="0">
                <a:solidFill>
                  <a:srgbClr val="221F1F"/>
                </a:solidFill>
                <a:latin typeface="Nimbus Sans L"/>
                <a:cs typeface="Nimbus Sans L"/>
              </a:rPr>
              <a:t>p</a:t>
            </a:r>
            <a:r>
              <a:rPr sz="1400" b="0" dirty="0">
                <a:solidFill>
                  <a:srgbClr val="221F1F"/>
                </a:solidFill>
                <a:latin typeface="Nimbus Sans L"/>
                <a:cs typeface="Nimbus Sans L"/>
              </a:rPr>
              <a:t>or</a:t>
            </a:r>
            <a:r>
              <a:rPr sz="1400" b="0" spc="-20" dirty="0">
                <a:solidFill>
                  <a:srgbClr val="221F1F"/>
                </a:solidFill>
                <a:latin typeface="Nimbus Sans L"/>
                <a:cs typeface="Nimbus Sans L"/>
              </a:rPr>
              <a:t>o</a:t>
            </a:r>
            <a:r>
              <a:rPr sz="1400" b="0" spc="-10" dirty="0">
                <a:solidFill>
                  <a:srgbClr val="221F1F"/>
                </a:solidFill>
                <a:latin typeface="Nimbus Sans L"/>
                <a:cs typeface="Nimbus Sans L"/>
              </a:rPr>
              <a:t>s</a:t>
            </a:r>
            <a:r>
              <a:rPr sz="1400" b="0" dirty="0">
                <a:solidFill>
                  <a:srgbClr val="221F1F"/>
                </a:solidFill>
                <a:latin typeface="Nimbus Sans L"/>
                <a:cs typeface="Nimbus Sans L"/>
              </a:rPr>
              <a:t>is</a:t>
            </a:r>
            <a:endParaRPr sz="1400">
              <a:latin typeface="Nimbus Sans L"/>
              <a:cs typeface="Nimbus Sans 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250692" y="1810511"/>
            <a:ext cx="5476240" cy="927100"/>
            <a:chOff x="3250692" y="1810511"/>
            <a:chExt cx="5476240" cy="927100"/>
          </a:xfrm>
        </p:grpSpPr>
        <p:sp>
          <p:nvSpPr>
            <p:cNvPr id="26" name="object 26"/>
            <p:cNvSpPr/>
            <p:nvPr/>
          </p:nvSpPr>
          <p:spPr>
            <a:xfrm>
              <a:off x="3250692" y="1810511"/>
              <a:ext cx="5472683" cy="9265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38088" y="1891283"/>
              <a:ext cx="2688336" cy="8336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88380" y="1828799"/>
              <a:ext cx="2590800" cy="838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94888" y="1828799"/>
              <a:ext cx="2673985" cy="838200"/>
            </a:xfrm>
            <a:custGeom>
              <a:avLst/>
              <a:gdLst/>
              <a:ahLst/>
              <a:cxnLst/>
              <a:rect l="l" t="t" r="r" b="b"/>
              <a:pathLst>
                <a:path w="2673985" h="838200">
                  <a:moveTo>
                    <a:pt x="2673858" y="0"/>
                  </a:moveTo>
                  <a:lnTo>
                    <a:pt x="2673858" y="838200"/>
                  </a:lnTo>
                </a:path>
                <a:path w="2673985" h="838200">
                  <a:moveTo>
                    <a:pt x="2673858" y="494029"/>
                  </a:moveTo>
                  <a:lnTo>
                    <a:pt x="0" y="493775"/>
                  </a:lnTo>
                </a:path>
              </a:pathLst>
            </a:custGeom>
            <a:ln w="9144">
              <a:solidFill>
                <a:srgbClr val="AE34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088379" y="1828800"/>
            <a:ext cx="2590800" cy="838200"/>
          </a:xfrm>
          <a:prstGeom prst="rect">
            <a:avLst/>
          </a:prstGeom>
          <a:ln w="9144">
            <a:solidFill>
              <a:srgbClr val="AE3408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95"/>
              </a:spcBef>
            </a:pPr>
            <a:r>
              <a:rPr sz="1800" spc="-10" dirty="0">
                <a:latin typeface="Nimbus Sans L"/>
                <a:cs typeface="Nimbus Sans L"/>
              </a:rPr>
              <a:t>Looking </a:t>
            </a:r>
            <a:r>
              <a:rPr sz="1800" dirty="0">
                <a:latin typeface="Nimbus Sans L"/>
                <a:cs typeface="Nimbus Sans L"/>
              </a:rPr>
              <a:t>for</a:t>
            </a:r>
            <a:r>
              <a:rPr sz="1800" spc="-100" dirty="0">
                <a:latin typeface="Nimbus Sans L"/>
                <a:cs typeface="Nimbus Sans L"/>
              </a:rPr>
              <a:t> </a:t>
            </a:r>
            <a:r>
              <a:rPr sz="1800" spc="-5" dirty="0">
                <a:latin typeface="Nimbus Sans L"/>
                <a:cs typeface="Nimbus Sans L"/>
              </a:rPr>
              <a:t>Adrenal</a:t>
            </a:r>
            <a:endParaRPr sz="1800">
              <a:latin typeface="Nimbus Sans L"/>
              <a:cs typeface="Nimbus Sans 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Nimbus Sans L"/>
                <a:cs typeface="Nimbus Sans L"/>
              </a:rPr>
              <a:t>adenoma </a:t>
            </a:r>
            <a:r>
              <a:rPr sz="1800" dirty="0">
                <a:latin typeface="Nimbus Sans L"/>
                <a:cs typeface="Nimbus Sans L"/>
              </a:rPr>
              <a:t>or</a:t>
            </a:r>
            <a:r>
              <a:rPr sz="1800" spc="-15" dirty="0">
                <a:latin typeface="Nimbus Sans L"/>
                <a:cs typeface="Nimbus Sans L"/>
              </a:rPr>
              <a:t> </a:t>
            </a:r>
            <a:r>
              <a:rPr sz="1800" spc="-5" dirty="0">
                <a:latin typeface="Nimbus Sans L"/>
                <a:cs typeface="Nimbus Sans L"/>
              </a:rPr>
              <a:t>carcinoma</a:t>
            </a:r>
            <a:endParaRPr sz="1800">
              <a:latin typeface="Nimbus Sans L"/>
              <a:cs typeface="Nimbus Sans 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785359" y="3643884"/>
            <a:ext cx="3950335" cy="970915"/>
            <a:chOff x="4785359" y="3643884"/>
            <a:chExt cx="3950335" cy="970915"/>
          </a:xfrm>
        </p:grpSpPr>
        <p:sp>
          <p:nvSpPr>
            <p:cNvPr id="32" name="object 32"/>
            <p:cNvSpPr/>
            <p:nvPr/>
          </p:nvSpPr>
          <p:spPr>
            <a:xfrm>
              <a:off x="4785359" y="3643884"/>
              <a:ext cx="3950208" cy="9707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77711" y="3745992"/>
              <a:ext cx="2622804" cy="8336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88379" y="3662172"/>
              <a:ext cx="2602992" cy="88239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29555" y="3662172"/>
              <a:ext cx="1138555" cy="882650"/>
            </a:xfrm>
            <a:custGeom>
              <a:avLst/>
              <a:gdLst/>
              <a:ahLst/>
              <a:cxnLst/>
              <a:rect l="l" t="t" r="r" b="b"/>
              <a:pathLst>
                <a:path w="1138554" h="882650">
                  <a:moveTo>
                    <a:pt x="1138555" y="0"/>
                  </a:moveTo>
                  <a:lnTo>
                    <a:pt x="1138555" y="882395"/>
                  </a:lnTo>
                </a:path>
                <a:path w="1138554" h="882650">
                  <a:moveTo>
                    <a:pt x="1138555" y="469391"/>
                  </a:moveTo>
                  <a:lnTo>
                    <a:pt x="0" y="470026"/>
                  </a:lnTo>
                </a:path>
              </a:pathLst>
            </a:custGeom>
            <a:ln w="9144">
              <a:solidFill>
                <a:srgbClr val="AE34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088379" y="3662171"/>
            <a:ext cx="2603500" cy="882650"/>
          </a:xfrm>
          <a:prstGeom prst="rect">
            <a:avLst/>
          </a:prstGeom>
          <a:ln w="9144">
            <a:solidFill>
              <a:srgbClr val="AE3408"/>
            </a:solidFill>
          </a:ln>
        </p:spPr>
        <p:txBody>
          <a:bodyPr vert="horz" wrap="square" lIns="0" tIns="161925" rIns="0" bIns="0" rtlCol="0">
            <a:spAutoFit/>
          </a:bodyPr>
          <a:lstStyle/>
          <a:p>
            <a:pPr marL="167005" marR="157480" indent="127635">
              <a:lnSpc>
                <a:spcPct val="100000"/>
              </a:lnSpc>
              <a:spcBef>
                <a:spcPts val="1275"/>
              </a:spcBef>
            </a:pPr>
            <a:r>
              <a:rPr sz="1800" spc="-5" dirty="0">
                <a:latin typeface="Nimbus Sans L"/>
                <a:cs typeface="Nimbus Sans L"/>
              </a:rPr>
              <a:t>Looking </a:t>
            </a:r>
            <a:r>
              <a:rPr sz="1800" dirty="0">
                <a:latin typeface="Nimbus Sans L"/>
                <a:cs typeface="Nimbus Sans L"/>
              </a:rPr>
              <a:t>for </a:t>
            </a:r>
            <a:r>
              <a:rPr sz="1800" spc="-5" dirty="0">
                <a:latin typeface="Nimbus Sans L"/>
                <a:cs typeface="Nimbus Sans L"/>
              </a:rPr>
              <a:t>Pituitary  micro/</a:t>
            </a:r>
            <a:r>
              <a:rPr sz="1800" spc="-45" dirty="0">
                <a:latin typeface="Nimbus Sans L"/>
                <a:cs typeface="Nimbus Sans L"/>
              </a:rPr>
              <a:t> </a:t>
            </a:r>
            <a:r>
              <a:rPr sz="1800" spc="-5" dirty="0">
                <a:latin typeface="Nimbus Sans L"/>
                <a:cs typeface="Nimbus Sans L"/>
              </a:rPr>
              <a:t>macroadenoma</a:t>
            </a:r>
            <a:endParaRPr sz="1800">
              <a:latin typeface="Nimbus Sans L"/>
              <a:cs typeface="Nimbus Sans 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145279" y="5170932"/>
            <a:ext cx="4660900" cy="1108075"/>
            <a:chOff x="4145279" y="5170932"/>
            <a:chExt cx="4660900" cy="1108075"/>
          </a:xfrm>
        </p:grpSpPr>
        <p:sp>
          <p:nvSpPr>
            <p:cNvPr id="38" name="object 38"/>
            <p:cNvSpPr/>
            <p:nvPr/>
          </p:nvSpPr>
          <p:spPr>
            <a:xfrm>
              <a:off x="4145279" y="5227320"/>
              <a:ext cx="4590287" cy="9265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39611" y="5170932"/>
              <a:ext cx="2766060" cy="11079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91427" y="5245608"/>
              <a:ext cx="2599944" cy="8382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189602" y="5245608"/>
              <a:ext cx="1781810" cy="838200"/>
            </a:xfrm>
            <a:custGeom>
              <a:avLst/>
              <a:gdLst/>
              <a:ahLst/>
              <a:cxnLst/>
              <a:rect l="l" t="t" r="r" b="b"/>
              <a:pathLst>
                <a:path w="1781810" h="838200">
                  <a:moveTo>
                    <a:pt x="1781810" y="0"/>
                  </a:moveTo>
                  <a:lnTo>
                    <a:pt x="1781810" y="838199"/>
                  </a:lnTo>
                </a:path>
                <a:path w="1781810" h="838200">
                  <a:moveTo>
                    <a:pt x="1781810" y="478002"/>
                  </a:moveTo>
                  <a:lnTo>
                    <a:pt x="0" y="477761"/>
                  </a:lnTo>
                </a:path>
              </a:pathLst>
            </a:custGeom>
            <a:ln w="9144">
              <a:solidFill>
                <a:srgbClr val="AE34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091428" y="5245608"/>
            <a:ext cx="2600325" cy="838200"/>
          </a:xfrm>
          <a:prstGeom prst="rect">
            <a:avLst/>
          </a:prstGeom>
          <a:ln w="9144">
            <a:solidFill>
              <a:srgbClr val="AE3408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25095" marR="117475" indent="5715" algn="just">
              <a:lnSpc>
                <a:spcPct val="100000"/>
              </a:lnSpc>
              <a:spcBef>
                <a:spcPts val="20"/>
              </a:spcBef>
            </a:pPr>
            <a:r>
              <a:rPr sz="1800" spc="-5" dirty="0">
                <a:latin typeface="Nimbus Sans L"/>
                <a:cs typeface="Nimbus Sans L"/>
              </a:rPr>
              <a:t>Looking </a:t>
            </a:r>
            <a:r>
              <a:rPr sz="1800" dirty="0">
                <a:latin typeface="Nimbus Sans L"/>
                <a:cs typeface="Nimbus Sans L"/>
              </a:rPr>
              <a:t>for Oat </a:t>
            </a:r>
            <a:r>
              <a:rPr sz="1800" spc="-5" dirty="0">
                <a:latin typeface="Nimbus Sans L"/>
                <a:cs typeface="Nimbus Sans L"/>
              </a:rPr>
              <a:t>cell </a:t>
            </a:r>
            <a:r>
              <a:rPr sz="1800" dirty="0">
                <a:latin typeface="Nimbus Sans L"/>
                <a:cs typeface="Nimbus Sans L"/>
              </a:rPr>
              <a:t>ca,  </a:t>
            </a:r>
            <a:r>
              <a:rPr sz="1800" spc="-5" dirty="0">
                <a:latin typeface="Nimbus Sans L"/>
                <a:cs typeface="Nimbus Sans L"/>
              </a:rPr>
              <a:t>Bronchial carcinoid, </a:t>
            </a:r>
            <a:r>
              <a:rPr sz="1800" dirty="0">
                <a:latin typeface="Nimbus Sans L"/>
                <a:cs typeface="Nimbus Sans L"/>
              </a:rPr>
              <a:t>Ca  </a:t>
            </a:r>
            <a:r>
              <a:rPr sz="1800" spc="-10" dirty="0">
                <a:latin typeface="Nimbus Sans L"/>
                <a:cs typeface="Nimbus Sans L"/>
              </a:rPr>
              <a:t>panc </a:t>
            </a:r>
            <a:r>
              <a:rPr sz="1800" spc="-5" dirty="0">
                <a:latin typeface="Nimbus Sans L"/>
                <a:cs typeface="Nimbus Sans L"/>
              </a:rPr>
              <a:t>or </a:t>
            </a:r>
            <a:r>
              <a:rPr sz="1800" dirty="0">
                <a:latin typeface="Nimbus Sans L"/>
                <a:cs typeface="Nimbus Sans L"/>
              </a:rPr>
              <a:t>Wilms</a:t>
            </a:r>
            <a:r>
              <a:rPr sz="1800" spc="-15" dirty="0">
                <a:latin typeface="Nimbus Sans L"/>
                <a:cs typeface="Nimbus Sans L"/>
              </a:rPr>
              <a:t> </a:t>
            </a:r>
            <a:r>
              <a:rPr sz="1800" spc="-5" dirty="0">
                <a:latin typeface="Nimbus Sans L"/>
                <a:cs typeface="Nimbus Sans L"/>
              </a:rPr>
              <a:t>tumour</a:t>
            </a:r>
            <a:endParaRPr sz="1800">
              <a:latin typeface="Nimbus Sans L"/>
              <a:cs typeface="Nimbus Sans 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043427" y="1976627"/>
            <a:ext cx="2024380" cy="4079875"/>
            <a:chOff x="3043427" y="1976627"/>
            <a:chExt cx="2024380" cy="4079875"/>
          </a:xfrm>
        </p:grpSpPr>
        <p:sp>
          <p:nvSpPr>
            <p:cNvPr id="44" name="object 44"/>
            <p:cNvSpPr/>
            <p:nvPr/>
          </p:nvSpPr>
          <p:spPr>
            <a:xfrm>
              <a:off x="3047999" y="1981199"/>
              <a:ext cx="457200" cy="660400"/>
            </a:xfrm>
            <a:custGeom>
              <a:avLst/>
              <a:gdLst/>
              <a:ahLst/>
              <a:cxnLst/>
              <a:rect l="l" t="t" r="r" b="b"/>
              <a:pathLst>
                <a:path w="457200" h="660400">
                  <a:moveTo>
                    <a:pt x="0" y="0"/>
                  </a:moveTo>
                  <a:lnTo>
                    <a:pt x="88975" y="0"/>
                  </a:lnTo>
                  <a:lnTo>
                    <a:pt x="161639" y="0"/>
                  </a:lnTo>
                  <a:lnTo>
                    <a:pt x="210633" y="0"/>
                  </a:lnTo>
                  <a:lnTo>
                    <a:pt x="228600" y="0"/>
                  </a:lnTo>
                  <a:lnTo>
                    <a:pt x="228600" y="329946"/>
                  </a:lnTo>
                  <a:lnTo>
                    <a:pt x="246566" y="329946"/>
                  </a:lnTo>
                  <a:lnTo>
                    <a:pt x="295560" y="329946"/>
                  </a:lnTo>
                  <a:lnTo>
                    <a:pt x="368224" y="329946"/>
                  </a:lnTo>
                  <a:lnTo>
                    <a:pt x="457200" y="329946"/>
                  </a:lnTo>
                  <a:lnTo>
                    <a:pt x="368224" y="329946"/>
                  </a:lnTo>
                  <a:lnTo>
                    <a:pt x="295560" y="329946"/>
                  </a:lnTo>
                  <a:lnTo>
                    <a:pt x="246566" y="329946"/>
                  </a:lnTo>
                  <a:lnTo>
                    <a:pt x="228600" y="329946"/>
                  </a:lnTo>
                  <a:lnTo>
                    <a:pt x="228600" y="659891"/>
                  </a:lnTo>
                  <a:lnTo>
                    <a:pt x="210633" y="659891"/>
                  </a:lnTo>
                  <a:lnTo>
                    <a:pt x="161639" y="659891"/>
                  </a:lnTo>
                  <a:lnTo>
                    <a:pt x="88975" y="659891"/>
                  </a:lnTo>
                  <a:lnTo>
                    <a:pt x="0" y="659891"/>
                  </a:lnTo>
                </a:path>
              </a:pathLst>
            </a:custGeom>
            <a:ln w="9144">
              <a:solidFill>
                <a:srgbClr val="801E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00194" y="3626357"/>
              <a:ext cx="457200" cy="1022985"/>
            </a:xfrm>
            <a:custGeom>
              <a:avLst/>
              <a:gdLst/>
              <a:ahLst/>
              <a:cxnLst/>
              <a:rect l="l" t="t" r="r" b="b"/>
              <a:pathLst>
                <a:path w="457200" h="1022985">
                  <a:moveTo>
                    <a:pt x="0" y="0"/>
                  </a:moveTo>
                  <a:lnTo>
                    <a:pt x="88975" y="0"/>
                  </a:lnTo>
                  <a:lnTo>
                    <a:pt x="161639" y="0"/>
                  </a:lnTo>
                  <a:lnTo>
                    <a:pt x="210633" y="0"/>
                  </a:lnTo>
                  <a:lnTo>
                    <a:pt x="228600" y="0"/>
                  </a:lnTo>
                  <a:lnTo>
                    <a:pt x="228600" y="511302"/>
                  </a:lnTo>
                  <a:lnTo>
                    <a:pt x="246566" y="511302"/>
                  </a:lnTo>
                  <a:lnTo>
                    <a:pt x="295560" y="511302"/>
                  </a:lnTo>
                  <a:lnTo>
                    <a:pt x="368224" y="511302"/>
                  </a:lnTo>
                  <a:lnTo>
                    <a:pt x="457200" y="511302"/>
                  </a:lnTo>
                  <a:lnTo>
                    <a:pt x="368224" y="511302"/>
                  </a:lnTo>
                  <a:lnTo>
                    <a:pt x="295560" y="511302"/>
                  </a:lnTo>
                  <a:lnTo>
                    <a:pt x="246566" y="511302"/>
                  </a:lnTo>
                  <a:lnTo>
                    <a:pt x="228600" y="511302"/>
                  </a:lnTo>
                  <a:lnTo>
                    <a:pt x="228600" y="1022604"/>
                  </a:lnTo>
                  <a:lnTo>
                    <a:pt x="210633" y="1022604"/>
                  </a:lnTo>
                  <a:lnTo>
                    <a:pt x="161639" y="1022604"/>
                  </a:lnTo>
                  <a:lnTo>
                    <a:pt x="88975" y="1022604"/>
                  </a:lnTo>
                  <a:lnTo>
                    <a:pt x="0" y="1022604"/>
                  </a:lnTo>
                </a:path>
              </a:pathLst>
            </a:custGeom>
            <a:ln w="19812">
              <a:solidFill>
                <a:srgbClr val="801E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962400" y="5391912"/>
              <a:ext cx="457200" cy="660400"/>
            </a:xfrm>
            <a:custGeom>
              <a:avLst/>
              <a:gdLst/>
              <a:ahLst/>
              <a:cxnLst/>
              <a:rect l="l" t="t" r="r" b="b"/>
              <a:pathLst>
                <a:path w="457200" h="660400">
                  <a:moveTo>
                    <a:pt x="0" y="0"/>
                  </a:moveTo>
                  <a:lnTo>
                    <a:pt x="88975" y="0"/>
                  </a:lnTo>
                  <a:lnTo>
                    <a:pt x="161639" y="0"/>
                  </a:lnTo>
                  <a:lnTo>
                    <a:pt x="210633" y="0"/>
                  </a:lnTo>
                  <a:lnTo>
                    <a:pt x="228600" y="0"/>
                  </a:lnTo>
                  <a:lnTo>
                    <a:pt x="228600" y="329946"/>
                  </a:lnTo>
                  <a:lnTo>
                    <a:pt x="246566" y="329946"/>
                  </a:lnTo>
                  <a:lnTo>
                    <a:pt x="295560" y="329946"/>
                  </a:lnTo>
                  <a:lnTo>
                    <a:pt x="368224" y="329946"/>
                  </a:lnTo>
                  <a:lnTo>
                    <a:pt x="457200" y="329946"/>
                  </a:lnTo>
                  <a:lnTo>
                    <a:pt x="368224" y="329946"/>
                  </a:lnTo>
                  <a:lnTo>
                    <a:pt x="295560" y="329946"/>
                  </a:lnTo>
                  <a:lnTo>
                    <a:pt x="246566" y="329946"/>
                  </a:lnTo>
                  <a:lnTo>
                    <a:pt x="228600" y="329946"/>
                  </a:lnTo>
                  <a:lnTo>
                    <a:pt x="228600" y="659892"/>
                  </a:lnTo>
                  <a:lnTo>
                    <a:pt x="210633" y="659892"/>
                  </a:lnTo>
                  <a:lnTo>
                    <a:pt x="161639" y="659892"/>
                  </a:lnTo>
                  <a:lnTo>
                    <a:pt x="88975" y="659892"/>
                  </a:lnTo>
                  <a:lnTo>
                    <a:pt x="0" y="659892"/>
                  </a:lnTo>
                </a:path>
              </a:pathLst>
            </a:custGeom>
            <a:ln w="9144">
              <a:solidFill>
                <a:srgbClr val="801E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" y="67056"/>
            <a:ext cx="9019540" cy="6699884"/>
            <a:chOff x="60960" y="67056"/>
            <a:chExt cx="9019540" cy="6699884"/>
          </a:xfrm>
        </p:grpSpPr>
        <p:sp>
          <p:nvSpPr>
            <p:cNvPr id="3" name="object 3"/>
            <p:cNvSpPr/>
            <p:nvPr/>
          </p:nvSpPr>
          <p:spPr>
            <a:xfrm>
              <a:off x="64008" y="70104"/>
              <a:ext cx="9013190" cy="6693534"/>
            </a:xfrm>
            <a:custGeom>
              <a:avLst/>
              <a:gdLst/>
              <a:ahLst/>
              <a:cxnLst/>
              <a:rect l="l" t="t" r="r" b="b"/>
              <a:pathLst>
                <a:path w="9013190" h="6693534">
                  <a:moveTo>
                    <a:pt x="0" y="329946"/>
                  </a:moveTo>
                  <a:lnTo>
                    <a:pt x="3577" y="281184"/>
                  </a:lnTo>
                  <a:lnTo>
                    <a:pt x="13968" y="234645"/>
                  </a:lnTo>
                  <a:lnTo>
                    <a:pt x="30664" y="190840"/>
                  </a:lnTo>
                  <a:lnTo>
                    <a:pt x="53153" y="150277"/>
                  </a:lnTo>
                  <a:lnTo>
                    <a:pt x="80925" y="113468"/>
                  </a:lnTo>
                  <a:lnTo>
                    <a:pt x="113469" y="80923"/>
                  </a:lnTo>
                  <a:lnTo>
                    <a:pt x="150276" y="53151"/>
                  </a:lnTo>
                  <a:lnTo>
                    <a:pt x="190835" y="30662"/>
                  </a:lnTo>
                  <a:lnTo>
                    <a:pt x="234636" y="13967"/>
                  </a:lnTo>
                  <a:lnTo>
                    <a:pt x="281168" y="3576"/>
                  </a:lnTo>
                  <a:lnTo>
                    <a:pt x="329920" y="0"/>
                  </a:lnTo>
                  <a:lnTo>
                    <a:pt x="8682990" y="0"/>
                  </a:lnTo>
                  <a:lnTo>
                    <a:pt x="8731751" y="3576"/>
                  </a:lnTo>
                  <a:lnTo>
                    <a:pt x="8778290" y="13967"/>
                  </a:lnTo>
                  <a:lnTo>
                    <a:pt x="8822095" y="30662"/>
                  </a:lnTo>
                  <a:lnTo>
                    <a:pt x="8862658" y="53151"/>
                  </a:lnTo>
                  <a:lnTo>
                    <a:pt x="8899467" y="80923"/>
                  </a:lnTo>
                  <a:lnTo>
                    <a:pt x="8932012" y="113468"/>
                  </a:lnTo>
                  <a:lnTo>
                    <a:pt x="8959784" y="150277"/>
                  </a:lnTo>
                  <a:lnTo>
                    <a:pt x="8982273" y="190840"/>
                  </a:lnTo>
                  <a:lnTo>
                    <a:pt x="8998968" y="234645"/>
                  </a:lnTo>
                  <a:lnTo>
                    <a:pt x="9009359" y="281184"/>
                  </a:lnTo>
                  <a:lnTo>
                    <a:pt x="9012936" y="329946"/>
                  </a:lnTo>
                  <a:lnTo>
                    <a:pt x="9012936" y="6363487"/>
                  </a:lnTo>
                  <a:lnTo>
                    <a:pt x="9009359" y="6412239"/>
                  </a:lnTo>
                  <a:lnTo>
                    <a:pt x="8998968" y="6458771"/>
                  </a:lnTo>
                  <a:lnTo>
                    <a:pt x="8982273" y="6502572"/>
                  </a:lnTo>
                  <a:lnTo>
                    <a:pt x="8959784" y="6543131"/>
                  </a:lnTo>
                  <a:lnTo>
                    <a:pt x="8932012" y="6579938"/>
                  </a:lnTo>
                  <a:lnTo>
                    <a:pt x="8899467" y="6612482"/>
                  </a:lnTo>
                  <a:lnTo>
                    <a:pt x="8862658" y="6640254"/>
                  </a:lnTo>
                  <a:lnTo>
                    <a:pt x="8822095" y="6662743"/>
                  </a:lnTo>
                  <a:lnTo>
                    <a:pt x="8778290" y="6679439"/>
                  </a:lnTo>
                  <a:lnTo>
                    <a:pt x="8731751" y="6689830"/>
                  </a:lnTo>
                  <a:lnTo>
                    <a:pt x="8682990" y="6693408"/>
                  </a:lnTo>
                  <a:lnTo>
                    <a:pt x="329920" y="6693408"/>
                  </a:lnTo>
                  <a:lnTo>
                    <a:pt x="281168" y="6689830"/>
                  </a:lnTo>
                  <a:lnTo>
                    <a:pt x="234636" y="6679439"/>
                  </a:lnTo>
                  <a:lnTo>
                    <a:pt x="190835" y="6662743"/>
                  </a:lnTo>
                  <a:lnTo>
                    <a:pt x="150276" y="6640254"/>
                  </a:lnTo>
                  <a:lnTo>
                    <a:pt x="113469" y="6612482"/>
                  </a:lnTo>
                  <a:lnTo>
                    <a:pt x="80925" y="6579938"/>
                  </a:lnTo>
                  <a:lnTo>
                    <a:pt x="53153" y="6543131"/>
                  </a:lnTo>
                  <a:lnTo>
                    <a:pt x="30664" y="6502572"/>
                  </a:lnTo>
                  <a:lnTo>
                    <a:pt x="13968" y="6458771"/>
                  </a:lnTo>
                  <a:lnTo>
                    <a:pt x="3577" y="6412239"/>
                  </a:lnTo>
                  <a:lnTo>
                    <a:pt x="0" y="6363487"/>
                  </a:lnTo>
                  <a:lnTo>
                    <a:pt x="0" y="329946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3504" y="775715"/>
              <a:ext cx="6254750" cy="601980"/>
            </a:xfrm>
            <a:custGeom>
              <a:avLst/>
              <a:gdLst/>
              <a:ahLst/>
              <a:cxnLst/>
              <a:rect l="l" t="t" r="r" b="b"/>
              <a:pathLst>
                <a:path w="6254750" h="601980">
                  <a:moveTo>
                    <a:pt x="0" y="0"/>
                  </a:moveTo>
                  <a:lnTo>
                    <a:pt x="0" y="601980"/>
                  </a:lnTo>
                  <a:lnTo>
                    <a:pt x="6254496" y="601980"/>
                  </a:lnTo>
                  <a:lnTo>
                    <a:pt x="5585841" y="537591"/>
                  </a:lnTo>
                  <a:lnTo>
                    <a:pt x="47663" y="537591"/>
                  </a:lnTo>
                  <a:lnTo>
                    <a:pt x="47663" y="4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9448" y="76200"/>
              <a:ext cx="6626352" cy="304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37175" y="2857500"/>
              <a:ext cx="267970" cy="76200"/>
            </a:xfrm>
            <a:custGeom>
              <a:avLst/>
              <a:gdLst/>
              <a:ahLst/>
              <a:cxnLst/>
              <a:rect l="l" t="t" r="r" b="b"/>
              <a:pathLst>
                <a:path w="26797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26797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267970" h="76200">
                  <a:moveTo>
                    <a:pt x="267970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267970" y="44450"/>
                  </a:lnTo>
                  <a:lnTo>
                    <a:pt x="267970" y="31750"/>
                  </a:lnTo>
                  <a:close/>
                </a:path>
              </a:pathLst>
            </a:custGeom>
            <a:solidFill>
              <a:srgbClr val="AE3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2604" y="2667000"/>
              <a:ext cx="6400800" cy="4011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38800" y="5765025"/>
              <a:ext cx="3200400" cy="837565"/>
            </a:xfrm>
            <a:custGeom>
              <a:avLst/>
              <a:gdLst/>
              <a:ahLst/>
              <a:cxnLst/>
              <a:rect l="l" t="t" r="r" b="b"/>
              <a:pathLst>
                <a:path w="3200400" h="837565">
                  <a:moveTo>
                    <a:pt x="237489" y="0"/>
                  </a:moveTo>
                  <a:lnTo>
                    <a:pt x="533400" y="102374"/>
                  </a:lnTo>
                  <a:lnTo>
                    <a:pt x="0" y="102374"/>
                  </a:lnTo>
                  <a:lnTo>
                    <a:pt x="0" y="836942"/>
                  </a:lnTo>
                  <a:lnTo>
                    <a:pt x="3200400" y="836942"/>
                  </a:lnTo>
                  <a:lnTo>
                    <a:pt x="3200400" y="102374"/>
                  </a:lnTo>
                  <a:lnTo>
                    <a:pt x="1333500" y="102374"/>
                  </a:lnTo>
                  <a:lnTo>
                    <a:pt x="23748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38800" y="5765025"/>
              <a:ext cx="3200400" cy="837565"/>
            </a:xfrm>
            <a:custGeom>
              <a:avLst/>
              <a:gdLst/>
              <a:ahLst/>
              <a:cxnLst/>
              <a:rect l="l" t="t" r="r" b="b"/>
              <a:pathLst>
                <a:path w="3200400" h="837565">
                  <a:moveTo>
                    <a:pt x="0" y="102374"/>
                  </a:moveTo>
                  <a:lnTo>
                    <a:pt x="533400" y="102374"/>
                  </a:lnTo>
                  <a:lnTo>
                    <a:pt x="237489" y="0"/>
                  </a:lnTo>
                  <a:lnTo>
                    <a:pt x="1333500" y="102374"/>
                  </a:lnTo>
                  <a:lnTo>
                    <a:pt x="3200400" y="102374"/>
                  </a:lnTo>
                  <a:lnTo>
                    <a:pt x="3200400" y="224802"/>
                  </a:lnTo>
                  <a:lnTo>
                    <a:pt x="3200400" y="408444"/>
                  </a:lnTo>
                  <a:lnTo>
                    <a:pt x="3200400" y="836942"/>
                  </a:lnTo>
                  <a:lnTo>
                    <a:pt x="1333500" y="836942"/>
                  </a:lnTo>
                  <a:lnTo>
                    <a:pt x="533400" y="836942"/>
                  </a:lnTo>
                  <a:lnTo>
                    <a:pt x="0" y="836942"/>
                  </a:lnTo>
                  <a:lnTo>
                    <a:pt x="0" y="408444"/>
                  </a:lnTo>
                  <a:lnTo>
                    <a:pt x="0" y="224802"/>
                  </a:lnTo>
                  <a:lnTo>
                    <a:pt x="0" y="102374"/>
                  </a:lnTo>
                  <a:close/>
                </a:path>
              </a:pathLst>
            </a:custGeom>
            <a:ln w="12191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46140" y="5943091"/>
            <a:ext cx="2588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4385" marR="5080" indent="-7823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FEF"/>
                </a:solidFill>
                <a:latin typeface="Nimbus Sans L"/>
                <a:cs typeface="Nimbus Sans L"/>
              </a:rPr>
              <a:t>Fig: </a:t>
            </a:r>
            <a:r>
              <a:rPr sz="1800" spc="-5" dirty="0">
                <a:solidFill>
                  <a:srgbClr val="00AFEF"/>
                </a:solidFill>
                <a:latin typeface="Nimbus Sans L"/>
                <a:cs typeface="Nimbus Sans L"/>
              </a:rPr>
              <a:t>Approach </a:t>
            </a:r>
            <a:r>
              <a:rPr sz="1800" dirty="0">
                <a:solidFill>
                  <a:srgbClr val="00AFEF"/>
                </a:solidFill>
                <a:latin typeface="Nimbus Sans L"/>
                <a:cs typeface="Nimbus Sans L"/>
              </a:rPr>
              <a:t>to</a:t>
            </a:r>
            <a:r>
              <a:rPr sz="1800" spc="-160" dirty="0">
                <a:solidFill>
                  <a:srgbClr val="00AFEF"/>
                </a:solidFill>
                <a:latin typeface="Nimbus Sans L"/>
                <a:cs typeface="Nimbus Sans L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Nimbus Sans L"/>
                <a:cs typeface="Nimbus Sans L"/>
              </a:rPr>
              <a:t>Cushing  syndrome</a:t>
            </a:r>
            <a:endParaRPr sz="1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32" y="66928"/>
            <a:ext cx="9019540" cy="6699884"/>
            <a:chOff x="60832" y="66928"/>
            <a:chExt cx="9019540" cy="6699884"/>
          </a:xfrm>
        </p:grpSpPr>
        <p:sp>
          <p:nvSpPr>
            <p:cNvPr id="3" name="object 3"/>
            <p:cNvSpPr/>
            <p:nvPr/>
          </p:nvSpPr>
          <p:spPr>
            <a:xfrm>
              <a:off x="603503" y="775716"/>
              <a:ext cx="6254750" cy="601980"/>
            </a:xfrm>
            <a:custGeom>
              <a:avLst/>
              <a:gdLst/>
              <a:ahLst/>
              <a:cxnLst/>
              <a:rect l="l" t="t" r="r" b="b"/>
              <a:pathLst>
                <a:path w="6254750" h="601980">
                  <a:moveTo>
                    <a:pt x="0" y="0"/>
                  </a:moveTo>
                  <a:lnTo>
                    <a:pt x="0" y="601980"/>
                  </a:lnTo>
                  <a:lnTo>
                    <a:pt x="6254496" y="601980"/>
                  </a:lnTo>
                  <a:lnTo>
                    <a:pt x="5585841" y="537591"/>
                  </a:lnTo>
                  <a:lnTo>
                    <a:pt x="47663" y="537591"/>
                  </a:lnTo>
                  <a:lnTo>
                    <a:pt x="47663" y="4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968" y="416051"/>
              <a:ext cx="3380740" cy="921385"/>
            </a:xfrm>
            <a:custGeom>
              <a:avLst/>
              <a:gdLst/>
              <a:ahLst/>
              <a:cxnLst/>
              <a:rect l="l" t="t" r="r" b="b"/>
              <a:pathLst>
                <a:path w="3380740" h="921385">
                  <a:moveTo>
                    <a:pt x="3380232" y="0"/>
                  </a:moveTo>
                  <a:lnTo>
                    <a:pt x="0" y="0"/>
                  </a:lnTo>
                  <a:lnTo>
                    <a:pt x="0" y="804672"/>
                  </a:lnTo>
                  <a:lnTo>
                    <a:pt x="563372" y="804672"/>
                  </a:lnTo>
                  <a:lnTo>
                    <a:pt x="71691" y="921258"/>
                  </a:lnTo>
                  <a:lnTo>
                    <a:pt x="1408430" y="804672"/>
                  </a:lnTo>
                  <a:lnTo>
                    <a:pt x="3380232" y="804672"/>
                  </a:lnTo>
                  <a:lnTo>
                    <a:pt x="3380232" y="0"/>
                  </a:lnTo>
                  <a:close/>
                </a:path>
              </a:pathLst>
            </a:custGeom>
            <a:solidFill>
              <a:srgbClr val="E8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4968" y="416051"/>
              <a:ext cx="3380740" cy="921385"/>
            </a:xfrm>
            <a:custGeom>
              <a:avLst/>
              <a:gdLst/>
              <a:ahLst/>
              <a:cxnLst/>
              <a:rect l="l" t="t" r="r" b="b"/>
              <a:pathLst>
                <a:path w="3380740" h="921385">
                  <a:moveTo>
                    <a:pt x="0" y="0"/>
                  </a:moveTo>
                  <a:lnTo>
                    <a:pt x="563372" y="0"/>
                  </a:lnTo>
                  <a:lnTo>
                    <a:pt x="1408430" y="0"/>
                  </a:lnTo>
                  <a:lnTo>
                    <a:pt x="3380232" y="0"/>
                  </a:lnTo>
                  <a:lnTo>
                    <a:pt x="3380232" y="469392"/>
                  </a:lnTo>
                  <a:lnTo>
                    <a:pt x="3380232" y="670560"/>
                  </a:lnTo>
                  <a:lnTo>
                    <a:pt x="3380232" y="804672"/>
                  </a:lnTo>
                  <a:lnTo>
                    <a:pt x="1408430" y="804672"/>
                  </a:lnTo>
                  <a:lnTo>
                    <a:pt x="71691" y="921258"/>
                  </a:lnTo>
                  <a:lnTo>
                    <a:pt x="563372" y="804672"/>
                  </a:lnTo>
                  <a:lnTo>
                    <a:pt x="0" y="804672"/>
                  </a:lnTo>
                  <a:lnTo>
                    <a:pt x="0" y="670560"/>
                  </a:lnTo>
                  <a:lnTo>
                    <a:pt x="0" y="46939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3098" y="591769"/>
            <a:ext cx="3158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5" dirty="0"/>
              <a:t>Differential</a:t>
            </a:r>
            <a:r>
              <a:rPr sz="2400" spc="-229" dirty="0"/>
              <a:t> </a:t>
            </a:r>
            <a:r>
              <a:rPr sz="2400" spc="-195" dirty="0"/>
              <a:t>Diagnosis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147637" y="1412557"/>
            <a:ext cx="3362325" cy="4840605"/>
            <a:chOff x="147637" y="1412557"/>
            <a:chExt cx="3362325" cy="4840605"/>
          </a:xfrm>
        </p:grpSpPr>
        <p:sp>
          <p:nvSpPr>
            <p:cNvPr id="8" name="object 8"/>
            <p:cNvSpPr/>
            <p:nvPr/>
          </p:nvSpPr>
          <p:spPr>
            <a:xfrm>
              <a:off x="152400" y="1417319"/>
              <a:ext cx="3352800" cy="4831080"/>
            </a:xfrm>
            <a:custGeom>
              <a:avLst/>
              <a:gdLst/>
              <a:ahLst/>
              <a:cxnLst/>
              <a:rect l="l" t="t" r="r" b="b"/>
              <a:pathLst>
                <a:path w="3352800" h="4831080">
                  <a:moveTo>
                    <a:pt x="3352800" y="0"/>
                  </a:moveTo>
                  <a:lnTo>
                    <a:pt x="0" y="0"/>
                  </a:lnTo>
                  <a:lnTo>
                    <a:pt x="0" y="4831080"/>
                  </a:lnTo>
                  <a:lnTo>
                    <a:pt x="3352800" y="4831080"/>
                  </a:lnTo>
                  <a:lnTo>
                    <a:pt x="3352800" y="0"/>
                  </a:lnTo>
                  <a:close/>
                </a:path>
              </a:pathLst>
            </a:custGeom>
            <a:solidFill>
              <a:srgbClr val="E8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417319"/>
              <a:ext cx="3352800" cy="4831080"/>
            </a:xfrm>
            <a:custGeom>
              <a:avLst/>
              <a:gdLst/>
              <a:ahLst/>
              <a:cxnLst/>
              <a:rect l="l" t="t" r="r" b="b"/>
              <a:pathLst>
                <a:path w="3352800" h="4831080">
                  <a:moveTo>
                    <a:pt x="0" y="4831080"/>
                  </a:moveTo>
                  <a:lnTo>
                    <a:pt x="3352800" y="4831080"/>
                  </a:lnTo>
                  <a:lnTo>
                    <a:pt x="3352800" y="0"/>
                  </a:lnTo>
                  <a:lnTo>
                    <a:pt x="0" y="0"/>
                  </a:lnTo>
                  <a:lnTo>
                    <a:pt x="0" y="4831080"/>
                  </a:lnTo>
                  <a:close/>
                </a:path>
              </a:pathLst>
            </a:custGeom>
            <a:ln w="914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1140" y="1489075"/>
            <a:ext cx="2465070" cy="237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Nimbus Sans L"/>
                <a:cs typeface="Nimbus Sans L"/>
              </a:rPr>
              <a:t>Simple</a:t>
            </a:r>
            <a:r>
              <a:rPr sz="2400" spc="-30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obesity</a:t>
            </a:r>
            <a:endParaRPr sz="2400">
              <a:latin typeface="Nimbus Sans L"/>
              <a:cs typeface="Nimbus Sans L"/>
            </a:endParaRPr>
          </a:p>
          <a:p>
            <a:pPr>
              <a:lnSpc>
                <a:spcPct val="100000"/>
              </a:lnSpc>
              <a:buClr>
                <a:srgbClr val="D24717"/>
              </a:buClr>
              <a:buFont typeface="Nimbus Sans L"/>
              <a:buAutoNum type="arabicPeriod"/>
            </a:pPr>
            <a:endParaRPr sz="2700">
              <a:latin typeface="Nimbus Sans L"/>
              <a:cs typeface="Nimbus Sans 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D24717"/>
              </a:buClr>
              <a:buFont typeface="Nimbus Sans L"/>
              <a:buAutoNum type="arabicPeriod"/>
            </a:pPr>
            <a:endParaRPr sz="2900">
              <a:latin typeface="Nimbus Sans L"/>
              <a:cs typeface="Nimbus Sans L"/>
            </a:endParaRPr>
          </a:p>
          <a:p>
            <a:pPr marL="469900" marR="126364" indent="-457200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85416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Nimbus Sans L"/>
                <a:cs typeface="Nimbus Sans L"/>
              </a:rPr>
              <a:t>Generalized  </a:t>
            </a:r>
            <a:r>
              <a:rPr sz="2400" dirty="0">
                <a:latin typeface="Nimbus Sans L"/>
                <a:cs typeface="Nimbus Sans L"/>
              </a:rPr>
              <a:t>g</a:t>
            </a:r>
            <a:r>
              <a:rPr sz="2400" spc="-10" dirty="0">
                <a:latin typeface="Nimbus Sans L"/>
                <a:cs typeface="Nimbus Sans L"/>
              </a:rPr>
              <a:t>l</a:t>
            </a:r>
            <a:r>
              <a:rPr sz="2400" dirty="0">
                <a:latin typeface="Nimbus Sans L"/>
                <a:cs typeface="Nimbus Sans L"/>
              </a:rPr>
              <a:t>ucocortico</a:t>
            </a:r>
            <a:r>
              <a:rPr sz="2400" spc="-10" dirty="0">
                <a:latin typeface="Nimbus Sans L"/>
                <a:cs typeface="Nimbus Sans L"/>
              </a:rPr>
              <a:t>i</a:t>
            </a:r>
            <a:r>
              <a:rPr sz="2400" dirty="0">
                <a:latin typeface="Nimbus Sans L"/>
                <a:cs typeface="Nimbus Sans L"/>
              </a:rPr>
              <a:t>d  resistance</a:t>
            </a:r>
            <a:endParaRPr sz="2400">
              <a:latin typeface="Nimbus Sans L"/>
              <a:cs typeface="Nimbus Sans 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140" y="4720590"/>
            <a:ext cx="2733040" cy="1443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AutoNum type="arabicPeriod" startAt="3"/>
              <a:tabLst>
                <a:tab pos="469265" algn="l"/>
                <a:tab pos="469900" algn="l"/>
              </a:tabLst>
            </a:pPr>
            <a:r>
              <a:rPr sz="2400" dirty="0">
                <a:latin typeface="Nimbus Sans L"/>
                <a:cs typeface="Nimbus Sans L"/>
              </a:rPr>
              <a:t>Ps</a:t>
            </a:r>
            <a:r>
              <a:rPr sz="2400" spc="-10" dirty="0">
                <a:latin typeface="Nimbus Sans L"/>
                <a:cs typeface="Nimbus Sans L"/>
              </a:rPr>
              <a:t>e</a:t>
            </a:r>
            <a:r>
              <a:rPr sz="2400" dirty="0">
                <a:latin typeface="Nimbus Sans L"/>
                <a:cs typeface="Nimbus Sans L"/>
              </a:rPr>
              <a:t>ud</a:t>
            </a:r>
            <a:r>
              <a:rPr sz="2400" spc="-10" dirty="0">
                <a:latin typeface="Nimbus Sans L"/>
                <a:cs typeface="Nimbus Sans L"/>
              </a:rPr>
              <a:t>o</a:t>
            </a:r>
            <a:r>
              <a:rPr sz="2400" dirty="0">
                <a:latin typeface="Nimbus Sans L"/>
                <a:cs typeface="Nimbus Sans L"/>
              </a:rPr>
              <a:t>-C</a:t>
            </a:r>
            <a:r>
              <a:rPr sz="2400" spc="-10" dirty="0">
                <a:latin typeface="Nimbus Sans L"/>
                <a:cs typeface="Nimbus Sans L"/>
              </a:rPr>
              <a:t>u</a:t>
            </a:r>
            <a:r>
              <a:rPr sz="2400" dirty="0">
                <a:latin typeface="Nimbus Sans L"/>
                <a:cs typeface="Nimbus Sans L"/>
              </a:rPr>
              <a:t>shi</a:t>
            </a:r>
            <a:r>
              <a:rPr sz="2400" spc="-10" dirty="0">
                <a:latin typeface="Nimbus Sans L"/>
                <a:cs typeface="Nimbus Sans L"/>
              </a:rPr>
              <a:t>n</a:t>
            </a:r>
            <a:r>
              <a:rPr sz="2400" dirty="0">
                <a:latin typeface="Nimbus Sans L"/>
                <a:cs typeface="Nimbus Sans L"/>
              </a:rPr>
              <a:t>g  syndrome</a:t>
            </a:r>
            <a:endParaRPr sz="2400">
              <a:latin typeface="Nimbus Sans L"/>
              <a:cs typeface="Nimbus Sans L"/>
            </a:endParaRPr>
          </a:p>
          <a:p>
            <a:pPr marL="424180" lvl="1" indent="-170815">
              <a:lnSpc>
                <a:spcPct val="100000"/>
              </a:lnSpc>
              <a:spcBef>
                <a:spcPts val="300"/>
              </a:spcBef>
              <a:buClr>
                <a:srgbClr val="9B2C1F"/>
              </a:buClr>
              <a:buSzPct val="85000"/>
              <a:buFont typeface="DejaVu Sans"/>
              <a:buChar char=""/>
              <a:tabLst>
                <a:tab pos="424180" algn="l"/>
              </a:tabLst>
            </a:pPr>
            <a:r>
              <a:rPr sz="2000" dirty="0">
                <a:latin typeface="Nimbus Sans L"/>
                <a:cs typeface="Nimbus Sans L"/>
              </a:rPr>
              <a:t>Chronic</a:t>
            </a:r>
            <a:r>
              <a:rPr sz="2000" spc="-45" dirty="0">
                <a:latin typeface="Nimbus Sans L"/>
                <a:cs typeface="Nimbus Sans L"/>
              </a:rPr>
              <a:t> </a:t>
            </a:r>
            <a:r>
              <a:rPr sz="2000" dirty="0">
                <a:latin typeface="Nimbus Sans L"/>
                <a:cs typeface="Nimbus Sans L"/>
              </a:rPr>
              <a:t>alcoholism</a:t>
            </a:r>
            <a:endParaRPr sz="2000">
              <a:latin typeface="Nimbus Sans L"/>
              <a:cs typeface="Nimbus Sans L"/>
            </a:endParaRPr>
          </a:p>
          <a:p>
            <a:pPr marL="424180" lvl="1" indent="-170815">
              <a:lnSpc>
                <a:spcPct val="100000"/>
              </a:lnSpc>
              <a:spcBef>
                <a:spcPts val="300"/>
              </a:spcBef>
              <a:buClr>
                <a:srgbClr val="9B2C1F"/>
              </a:buClr>
              <a:buSzPct val="85000"/>
              <a:buFont typeface="DejaVu Sans"/>
              <a:buChar char=""/>
              <a:tabLst>
                <a:tab pos="424180" algn="l"/>
              </a:tabLst>
            </a:pPr>
            <a:r>
              <a:rPr sz="2000" dirty="0">
                <a:latin typeface="Nimbus Sans L"/>
                <a:cs typeface="Nimbus Sans L"/>
              </a:rPr>
              <a:t>Severe</a:t>
            </a:r>
            <a:r>
              <a:rPr sz="2000" spc="-35" dirty="0">
                <a:latin typeface="Nimbus Sans L"/>
                <a:cs typeface="Nimbus Sans L"/>
              </a:rPr>
              <a:t> </a:t>
            </a:r>
            <a:r>
              <a:rPr sz="2000" dirty="0">
                <a:latin typeface="Nimbus Sans L"/>
                <a:cs typeface="Nimbus Sans L"/>
              </a:rPr>
              <a:t>depression</a:t>
            </a:r>
            <a:endParaRPr sz="2000">
              <a:latin typeface="Nimbus Sans L"/>
              <a:cs typeface="Nimbus Sans 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58311" y="1581911"/>
            <a:ext cx="5666105" cy="3800475"/>
            <a:chOff x="3258311" y="1581911"/>
            <a:chExt cx="5666105" cy="3800475"/>
          </a:xfrm>
        </p:grpSpPr>
        <p:sp>
          <p:nvSpPr>
            <p:cNvPr id="13" name="object 13"/>
            <p:cNvSpPr/>
            <p:nvPr/>
          </p:nvSpPr>
          <p:spPr>
            <a:xfrm>
              <a:off x="3767327" y="1619323"/>
              <a:ext cx="5156827" cy="17784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79614" y="3630345"/>
              <a:ext cx="5123358" cy="17519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77361" y="1600961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177673" y="0"/>
                  </a:moveTo>
                  <a:lnTo>
                    <a:pt x="177673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177673" y="285750"/>
                  </a:lnTo>
                  <a:lnTo>
                    <a:pt x="177673" y="381000"/>
                  </a:lnTo>
                  <a:lnTo>
                    <a:pt x="457200" y="190500"/>
                  </a:lnTo>
                  <a:lnTo>
                    <a:pt x="177673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77361" y="1600961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177673" y="381000"/>
                  </a:moveTo>
                  <a:lnTo>
                    <a:pt x="177673" y="285750"/>
                  </a:lnTo>
                  <a:lnTo>
                    <a:pt x="0" y="285750"/>
                  </a:lnTo>
                  <a:lnTo>
                    <a:pt x="0" y="95250"/>
                  </a:lnTo>
                  <a:lnTo>
                    <a:pt x="177673" y="95250"/>
                  </a:lnTo>
                  <a:lnTo>
                    <a:pt x="177673" y="0"/>
                  </a:lnTo>
                  <a:lnTo>
                    <a:pt x="457200" y="190500"/>
                  </a:lnTo>
                  <a:lnTo>
                    <a:pt x="177673" y="381000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77361" y="3594354"/>
              <a:ext cx="452755" cy="386080"/>
            </a:xfrm>
            <a:custGeom>
              <a:avLst/>
              <a:gdLst/>
              <a:ahLst/>
              <a:cxnLst/>
              <a:rect l="l" t="t" r="r" b="b"/>
              <a:pathLst>
                <a:path w="452754" h="386079">
                  <a:moveTo>
                    <a:pt x="169672" y="0"/>
                  </a:moveTo>
                  <a:lnTo>
                    <a:pt x="169672" y="96393"/>
                  </a:lnTo>
                  <a:lnTo>
                    <a:pt x="0" y="96393"/>
                  </a:lnTo>
                  <a:lnTo>
                    <a:pt x="0" y="289179"/>
                  </a:lnTo>
                  <a:lnTo>
                    <a:pt x="169672" y="289179"/>
                  </a:lnTo>
                  <a:lnTo>
                    <a:pt x="169672" y="385572"/>
                  </a:lnTo>
                  <a:lnTo>
                    <a:pt x="452627" y="192786"/>
                  </a:lnTo>
                  <a:lnTo>
                    <a:pt x="169672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77361" y="3594354"/>
              <a:ext cx="452755" cy="386080"/>
            </a:xfrm>
            <a:custGeom>
              <a:avLst/>
              <a:gdLst/>
              <a:ahLst/>
              <a:cxnLst/>
              <a:rect l="l" t="t" r="r" b="b"/>
              <a:pathLst>
                <a:path w="452754" h="386079">
                  <a:moveTo>
                    <a:pt x="169672" y="385572"/>
                  </a:moveTo>
                  <a:lnTo>
                    <a:pt x="169672" y="289179"/>
                  </a:lnTo>
                  <a:lnTo>
                    <a:pt x="0" y="289179"/>
                  </a:lnTo>
                  <a:lnTo>
                    <a:pt x="0" y="96393"/>
                  </a:lnTo>
                  <a:lnTo>
                    <a:pt x="169672" y="96393"/>
                  </a:lnTo>
                  <a:lnTo>
                    <a:pt x="169672" y="0"/>
                  </a:lnTo>
                  <a:lnTo>
                    <a:pt x="452627" y="192786"/>
                  </a:lnTo>
                  <a:lnTo>
                    <a:pt x="169672" y="385572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2964" y="3566159"/>
              <a:ext cx="9013190" cy="91440"/>
            </a:xfrm>
            <a:custGeom>
              <a:avLst/>
              <a:gdLst/>
              <a:ahLst/>
              <a:cxnLst/>
              <a:rect l="l" t="t" r="r" b="b"/>
              <a:pathLst>
                <a:path w="9013190" h="91439">
                  <a:moveTo>
                    <a:pt x="9012936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012936" y="91439"/>
                  </a:lnTo>
                  <a:lnTo>
                    <a:pt x="9012936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39" y="3529584"/>
              <a:ext cx="9014460" cy="45720"/>
            </a:xfrm>
            <a:custGeom>
              <a:avLst/>
              <a:gdLst/>
              <a:ahLst/>
              <a:cxnLst/>
              <a:rect l="l" t="t" r="r" b="b"/>
              <a:pathLst>
                <a:path w="9014460" h="45720">
                  <a:moveTo>
                    <a:pt x="90144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014460" y="45720"/>
                  </a:lnTo>
                  <a:lnTo>
                    <a:pt x="9014460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39" y="3657600"/>
              <a:ext cx="9014460" cy="45720"/>
            </a:xfrm>
            <a:custGeom>
              <a:avLst/>
              <a:gdLst/>
              <a:ahLst/>
              <a:cxnLst/>
              <a:rect l="l" t="t" r="r" b="b"/>
              <a:pathLst>
                <a:path w="9014460" h="45720">
                  <a:moveTo>
                    <a:pt x="901446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014460" y="45719"/>
                  </a:lnTo>
                  <a:lnTo>
                    <a:pt x="9014460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1247" y="3048000"/>
              <a:ext cx="1815083" cy="2849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03" y="66928"/>
            <a:ext cx="9048115" cy="6699884"/>
            <a:chOff x="32003" y="66928"/>
            <a:chExt cx="9048115" cy="6699884"/>
          </a:xfrm>
        </p:grpSpPr>
        <p:sp>
          <p:nvSpPr>
            <p:cNvPr id="3" name="object 3"/>
            <p:cNvSpPr/>
            <p:nvPr/>
          </p:nvSpPr>
          <p:spPr>
            <a:xfrm>
              <a:off x="64007" y="70103"/>
              <a:ext cx="9013190" cy="6693534"/>
            </a:xfrm>
            <a:custGeom>
              <a:avLst/>
              <a:gdLst/>
              <a:ahLst/>
              <a:cxnLst/>
              <a:rect l="l" t="t" r="r" b="b"/>
              <a:pathLst>
                <a:path w="9013190" h="6693534">
                  <a:moveTo>
                    <a:pt x="0" y="329946"/>
                  </a:moveTo>
                  <a:lnTo>
                    <a:pt x="3577" y="281184"/>
                  </a:lnTo>
                  <a:lnTo>
                    <a:pt x="13968" y="234645"/>
                  </a:lnTo>
                  <a:lnTo>
                    <a:pt x="30664" y="190840"/>
                  </a:lnTo>
                  <a:lnTo>
                    <a:pt x="53153" y="150277"/>
                  </a:lnTo>
                  <a:lnTo>
                    <a:pt x="80925" y="113468"/>
                  </a:lnTo>
                  <a:lnTo>
                    <a:pt x="113469" y="80923"/>
                  </a:lnTo>
                  <a:lnTo>
                    <a:pt x="150276" y="53151"/>
                  </a:lnTo>
                  <a:lnTo>
                    <a:pt x="190835" y="30662"/>
                  </a:lnTo>
                  <a:lnTo>
                    <a:pt x="234636" y="13967"/>
                  </a:lnTo>
                  <a:lnTo>
                    <a:pt x="281168" y="3576"/>
                  </a:lnTo>
                  <a:lnTo>
                    <a:pt x="329920" y="0"/>
                  </a:lnTo>
                  <a:lnTo>
                    <a:pt x="8682990" y="0"/>
                  </a:lnTo>
                  <a:lnTo>
                    <a:pt x="8731751" y="3576"/>
                  </a:lnTo>
                  <a:lnTo>
                    <a:pt x="8778290" y="13967"/>
                  </a:lnTo>
                  <a:lnTo>
                    <a:pt x="8822095" y="30662"/>
                  </a:lnTo>
                  <a:lnTo>
                    <a:pt x="8862658" y="53151"/>
                  </a:lnTo>
                  <a:lnTo>
                    <a:pt x="8899467" y="80923"/>
                  </a:lnTo>
                  <a:lnTo>
                    <a:pt x="8932012" y="113468"/>
                  </a:lnTo>
                  <a:lnTo>
                    <a:pt x="8959784" y="150277"/>
                  </a:lnTo>
                  <a:lnTo>
                    <a:pt x="8982273" y="190840"/>
                  </a:lnTo>
                  <a:lnTo>
                    <a:pt x="8998968" y="234645"/>
                  </a:lnTo>
                  <a:lnTo>
                    <a:pt x="9009359" y="281184"/>
                  </a:lnTo>
                  <a:lnTo>
                    <a:pt x="9012936" y="329946"/>
                  </a:lnTo>
                  <a:lnTo>
                    <a:pt x="9012936" y="6363487"/>
                  </a:lnTo>
                  <a:lnTo>
                    <a:pt x="9009359" y="6412239"/>
                  </a:lnTo>
                  <a:lnTo>
                    <a:pt x="8998968" y="6458771"/>
                  </a:lnTo>
                  <a:lnTo>
                    <a:pt x="8982273" y="6502572"/>
                  </a:lnTo>
                  <a:lnTo>
                    <a:pt x="8959784" y="6543131"/>
                  </a:lnTo>
                  <a:lnTo>
                    <a:pt x="8932012" y="6579938"/>
                  </a:lnTo>
                  <a:lnTo>
                    <a:pt x="8899467" y="6612482"/>
                  </a:lnTo>
                  <a:lnTo>
                    <a:pt x="8862658" y="6640254"/>
                  </a:lnTo>
                  <a:lnTo>
                    <a:pt x="8822095" y="6662743"/>
                  </a:lnTo>
                  <a:lnTo>
                    <a:pt x="8778290" y="6679439"/>
                  </a:lnTo>
                  <a:lnTo>
                    <a:pt x="8731751" y="6689830"/>
                  </a:lnTo>
                  <a:lnTo>
                    <a:pt x="8682990" y="6693408"/>
                  </a:lnTo>
                  <a:lnTo>
                    <a:pt x="329920" y="6693408"/>
                  </a:lnTo>
                  <a:lnTo>
                    <a:pt x="281168" y="6689830"/>
                  </a:lnTo>
                  <a:lnTo>
                    <a:pt x="234636" y="6679439"/>
                  </a:lnTo>
                  <a:lnTo>
                    <a:pt x="190835" y="6662743"/>
                  </a:lnTo>
                  <a:lnTo>
                    <a:pt x="150276" y="6640254"/>
                  </a:lnTo>
                  <a:lnTo>
                    <a:pt x="113469" y="6612482"/>
                  </a:lnTo>
                  <a:lnTo>
                    <a:pt x="80925" y="6579938"/>
                  </a:lnTo>
                  <a:lnTo>
                    <a:pt x="53153" y="6543131"/>
                  </a:lnTo>
                  <a:lnTo>
                    <a:pt x="30664" y="6502572"/>
                  </a:lnTo>
                  <a:lnTo>
                    <a:pt x="13968" y="6458771"/>
                  </a:lnTo>
                  <a:lnTo>
                    <a:pt x="3577" y="6412239"/>
                  </a:lnTo>
                  <a:lnTo>
                    <a:pt x="0" y="6363487"/>
                  </a:lnTo>
                  <a:lnTo>
                    <a:pt x="0" y="329946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3503" y="775716"/>
              <a:ext cx="6254750" cy="601980"/>
            </a:xfrm>
            <a:custGeom>
              <a:avLst/>
              <a:gdLst/>
              <a:ahLst/>
              <a:cxnLst/>
              <a:rect l="l" t="t" r="r" b="b"/>
              <a:pathLst>
                <a:path w="6254750" h="601980">
                  <a:moveTo>
                    <a:pt x="0" y="0"/>
                  </a:moveTo>
                  <a:lnTo>
                    <a:pt x="0" y="601980"/>
                  </a:lnTo>
                  <a:lnTo>
                    <a:pt x="6254496" y="601980"/>
                  </a:lnTo>
                  <a:lnTo>
                    <a:pt x="5585841" y="537591"/>
                  </a:lnTo>
                  <a:lnTo>
                    <a:pt x="47663" y="537591"/>
                  </a:lnTo>
                  <a:lnTo>
                    <a:pt x="47663" y="4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03" y="778763"/>
              <a:ext cx="2336292" cy="11170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007" y="1063751"/>
              <a:ext cx="2040636" cy="5897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200" y="797052"/>
              <a:ext cx="2247900" cy="1028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200" y="797052"/>
              <a:ext cx="2247900" cy="1028700"/>
            </a:xfrm>
            <a:custGeom>
              <a:avLst/>
              <a:gdLst/>
              <a:ahLst/>
              <a:cxnLst/>
              <a:rect l="l" t="t" r="r" b="b"/>
              <a:pathLst>
                <a:path w="2247900" h="1028700">
                  <a:moveTo>
                    <a:pt x="0" y="1028700"/>
                  </a:moveTo>
                  <a:lnTo>
                    <a:pt x="2247900" y="1028700"/>
                  </a:lnTo>
                  <a:lnTo>
                    <a:pt x="2247900" y="0"/>
                  </a:lnTo>
                  <a:lnTo>
                    <a:pt x="0" y="0"/>
                  </a:lnTo>
                  <a:lnTo>
                    <a:pt x="0" y="1028700"/>
                  </a:lnTo>
                  <a:close/>
                </a:path>
              </a:pathLst>
            </a:custGeom>
            <a:ln w="9144">
              <a:solidFill>
                <a:srgbClr val="801E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5841" y="1122045"/>
            <a:ext cx="17259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30" dirty="0">
                <a:solidFill>
                  <a:srgbClr val="D24717"/>
                </a:solidFill>
                <a:latin typeface="DejaVu Sans"/>
                <a:cs typeface="DejaVu Sans"/>
              </a:rPr>
              <a:t></a:t>
            </a:r>
            <a:r>
              <a:rPr sz="2000" b="1" spc="-190" dirty="0">
                <a:latin typeface="DejaVu Sans"/>
                <a:cs typeface="DejaVu Sans"/>
              </a:rPr>
              <a:t>I</a:t>
            </a:r>
            <a:r>
              <a:rPr sz="2000" b="1" spc="-250" dirty="0">
                <a:latin typeface="DejaVu Sans"/>
                <a:cs typeface="DejaVu Sans"/>
              </a:rPr>
              <a:t>A</a:t>
            </a:r>
            <a:r>
              <a:rPr sz="2000" b="1" spc="-114" dirty="0">
                <a:latin typeface="DejaVu Sans"/>
                <a:cs typeface="DejaVu Sans"/>
              </a:rPr>
              <a:t>TROG</a:t>
            </a:r>
            <a:r>
              <a:rPr sz="2000" b="1" spc="-120" dirty="0">
                <a:latin typeface="DejaVu Sans"/>
                <a:cs typeface="DejaVu Sans"/>
              </a:rPr>
              <a:t>ENIC</a:t>
            </a:r>
            <a:endParaRPr sz="2000">
              <a:latin typeface="DejaVu Sans"/>
              <a:cs typeface="DejaVu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19337" y="778763"/>
            <a:ext cx="6793230" cy="1117600"/>
            <a:chOff x="2319337" y="778763"/>
            <a:chExt cx="6793230" cy="1117600"/>
          </a:xfrm>
        </p:grpSpPr>
        <p:sp>
          <p:nvSpPr>
            <p:cNvPr id="11" name="object 11"/>
            <p:cNvSpPr/>
            <p:nvPr/>
          </p:nvSpPr>
          <p:spPr>
            <a:xfrm>
              <a:off x="2324100" y="797051"/>
              <a:ext cx="449580" cy="1028700"/>
            </a:xfrm>
            <a:custGeom>
              <a:avLst/>
              <a:gdLst/>
              <a:ahLst/>
              <a:cxnLst/>
              <a:rect l="l" t="t" r="r" b="b"/>
              <a:pathLst>
                <a:path w="449580" h="1028700">
                  <a:moveTo>
                    <a:pt x="449580" y="1028700"/>
                  </a:moveTo>
                  <a:lnTo>
                    <a:pt x="398019" y="1024542"/>
                  </a:lnTo>
                  <a:lnTo>
                    <a:pt x="350697" y="1012700"/>
                  </a:lnTo>
                  <a:lnTo>
                    <a:pt x="308961" y="994120"/>
                  </a:lnTo>
                  <a:lnTo>
                    <a:pt x="274155" y="969748"/>
                  </a:lnTo>
                  <a:lnTo>
                    <a:pt x="247627" y="940531"/>
                  </a:lnTo>
                  <a:lnTo>
                    <a:pt x="224789" y="871347"/>
                  </a:lnTo>
                  <a:lnTo>
                    <a:pt x="224789" y="671702"/>
                  </a:lnTo>
                  <a:lnTo>
                    <a:pt x="218856" y="635634"/>
                  </a:lnTo>
                  <a:lnTo>
                    <a:pt x="175424" y="573301"/>
                  </a:lnTo>
                  <a:lnTo>
                    <a:pt x="140618" y="548929"/>
                  </a:lnTo>
                  <a:lnTo>
                    <a:pt x="98882" y="530349"/>
                  </a:lnTo>
                  <a:lnTo>
                    <a:pt x="51560" y="518507"/>
                  </a:lnTo>
                  <a:lnTo>
                    <a:pt x="0" y="514350"/>
                  </a:lnTo>
                  <a:lnTo>
                    <a:pt x="51560" y="510192"/>
                  </a:lnTo>
                  <a:lnTo>
                    <a:pt x="98882" y="498350"/>
                  </a:lnTo>
                  <a:lnTo>
                    <a:pt x="140618" y="479770"/>
                  </a:lnTo>
                  <a:lnTo>
                    <a:pt x="175424" y="455398"/>
                  </a:lnTo>
                  <a:lnTo>
                    <a:pt x="201952" y="426181"/>
                  </a:lnTo>
                  <a:lnTo>
                    <a:pt x="224789" y="356997"/>
                  </a:lnTo>
                  <a:lnTo>
                    <a:pt x="224789" y="157352"/>
                  </a:lnTo>
                  <a:lnTo>
                    <a:pt x="230723" y="121284"/>
                  </a:lnTo>
                  <a:lnTo>
                    <a:pt x="274155" y="58951"/>
                  </a:lnTo>
                  <a:lnTo>
                    <a:pt x="308961" y="34579"/>
                  </a:lnTo>
                  <a:lnTo>
                    <a:pt x="350697" y="15999"/>
                  </a:lnTo>
                  <a:lnTo>
                    <a:pt x="398019" y="4157"/>
                  </a:lnTo>
                  <a:lnTo>
                    <a:pt x="449580" y="0"/>
                  </a:lnTo>
                </a:path>
              </a:pathLst>
            </a:custGeom>
            <a:ln w="9144">
              <a:solidFill>
                <a:srgbClr val="A838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9316" y="778763"/>
              <a:ext cx="6202680" cy="11170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30068" y="859535"/>
              <a:ext cx="5301996" cy="10073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53512" y="797051"/>
              <a:ext cx="6114288" cy="1028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953511" y="797051"/>
            <a:ext cx="6114415" cy="1028700"/>
          </a:xfrm>
          <a:prstGeom prst="rect">
            <a:avLst/>
          </a:prstGeom>
          <a:ln w="9144">
            <a:solidFill>
              <a:srgbClr val="AE3408"/>
            </a:solidFill>
          </a:ln>
        </p:spPr>
        <p:txBody>
          <a:bodyPr vert="horz" wrap="square" lIns="0" tIns="146050" rIns="0" bIns="0" rtlCol="0">
            <a:spAutoFit/>
          </a:bodyPr>
          <a:lstStyle/>
          <a:p>
            <a:pPr marL="320675" indent="-228600">
              <a:lnSpc>
                <a:spcPts val="2685"/>
              </a:lnSpc>
              <a:spcBef>
                <a:spcPts val="1150"/>
              </a:spcBef>
              <a:buFont typeface="DejaVu Sans"/>
              <a:buChar char="•"/>
              <a:tabLst>
                <a:tab pos="320675" algn="l"/>
              </a:tabLst>
            </a:pPr>
            <a:r>
              <a:rPr sz="2400" spc="-5" dirty="0">
                <a:latin typeface="Nimbus Sans L"/>
                <a:cs typeface="Nimbus Sans L"/>
              </a:rPr>
              <a:t>Discontinue </a:t>
            </a:r>
            <a:r>
              <a:rPr sz="2400" dirty="0">
                <a:latin typeface="Nimbus Sans L"/>
                <a:cs typeface="Nimbus Sans L"/>
              </a:rPr>
              <a:t>or </a:t>
            </a:r>
            <a:r>
              <a:rPr sz="2400" spc="-5" dirty="0">
                <a:latin typeface="Nimbus Sans L"/>
                <a:cs typeface="Nimbus Sans L"/>
              </a:rPr>
              <a:t>reduce </a:t>
            </a:r>
            <a:r>
              <a:rPr sz="2400" dirty="0">
                <a:latin typeface="Nimbus Sans L"/>
                <a:cs typeface="Nimbus Sans L"/>
              </a:rPr>
              <a:t>the </a:t>
            </a:r>
            <a:r>
              <a:rPr sz="2400" spc="-5" dirty="0">
                <a:latin typeface="Nimbus Sans L"/>
                <a:cs typeface="Nimbus Sans L"/>
              </a:rPr>
              <a:t>dose</a:t>
            </a:r>
            <a:r>
              <a:rPr sz="2400" spc="15" dirty="0">
                <a:latin typeface="Nimbus Sans L"/>
                <a:cs typeface="Nimbus Sans L"/>
              </a:rPr>
              <a:t> </a:t>
            </a:r>
            <a:r>
              <a:rPr sz="2400" dirty="0">
                <a:latin typeface="Nimbus Sans L"/>
                <a:cs typeface="Nimbus Sans L"/>
              </a:rPr>
              <a:t>of</a:t>
            </a:r>
            <a:endParaRPr sz="2400">
              <a:latin typeface="Nimbus Sans L"/>
              <a:cs typeface="Nimbus Sans L"/>
            </a:endParaRPr>
          </a:p>
          <a:p>
            <a:pPr marL="320675">
              <a:lnSpc>
                <a:spcPts val="2685"/>
              </a:lnSpc>
            </a:pPr>
            <a:r>
              <a:rPr sz="2400" spc="-5" dirty="0">
                <a:latin typeface="Nimbus Sans L"/>
                <a:cs typeface="Nimbus Sans L"/>
              </a:rPr>
              <a:t>steroids </a:t>
            </a:r>
            <a:r>
              <a:rPr sz="2400" dirty="0">
                <a:latin typeface="Nimbus Sans L"/>
                <a:cs typeface="Nimbus Sans L"/>
              </a:rPr>
              <a:t>if </a:t>
            </a:r>
            <a:r>
              <a:rPr sz="2400" spc="-5" dirty="0">
                <a:latin typeface="Nimbus Sans L"/>
                <a:cs typeface="Nimbus Sans L"/>
              </a:rPr>
              <a:t>possible</a:t>
            </a:r>
            <a:endParaRPr sz="2400">
              <a:latin typeface="Nimbus Sans L"/>
              <a:cs typeface="Nimbus Sans 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2003" y="2397251"/>
            <a:ext cx="2336800" cy="1118870"/>
            <a:chOff x="32003" y="2397251"/>
            <a:chExt cx="2336800" cy="1118870"/>
          </a:xfrm>
        </p:grpSpPr>
        <p:sp>
          <p:nvSpPr>
            <p:cNvPr id="17" name="object 17"/>
            <p:cNvSpPr/>
            <p:nvPr/>
          </p:nvSpPr>
          <p:spPr>
            <a:xfrm>
              <a:off x="32003" y="2397251"/>
              <a:ext cx="2336292" cy="11186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527" y="2683763"/>
              <a:ext cx="1685544" cy="5882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200" y="2415539"/>
              <a:ext cx="2247900" cy="10302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6200" y="2415539"/>
            <a:ext cx="2247900" cy="1030605"/>
          </a:xfrm>
          <a:prstGeom prst="rect">
            <a:avLst/>
          </a:prstGeom>
          <a:ln w="9144">
            <a:solidFill>
              <a:srgbClr val="801E11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DejaVu Serif"/>
              <a:cs typeface="DejaVu Serif"/>
            </a:endParaRPr>
          </a:p>
          <a:p>
            <a:pPr marL="142240">
              <a:lnSpc>
                <a:spcPct val="100000"/>
              </a:lnSpc>
            </a:pPr>
            <a:r>
              <a:rPr sz="2000" b="1" spc="-170" dirty="0">
                <a:latin typeface="DejaVu Sans"/>
                <a:cs typeface="DejaVu Sans"/>
              </a:rPr>
              <a:t>PITUITARY</a:t>
            </a:r>
            <a:endParaRPr sz="2000">
              <a:latin typeface="DejaVu Sans"/>
              <a:cs typeface="DejaVu San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319337" y="1979676"/>
            <a:ext cx="6793230" cy="2005964"/>
            <a:chOff x="2319337" y="1979676"/>
            <a:chExt cx="6793230" cy="2005964"/>
          </a:xfrm>
        </p:grpSpPr>
        <p:sp>
          <p:nvSpPr>
            <p:cNvPr id="22" name="object 22"/>
            <p:cNvSpPr/>
            <p:nvPr/>
          </p:nvSpPr>
          <p:spPr>
            <a:xfrm>
              <a:off x="2324100" y="2013204"/>
              <a:ext cx="449580" cy="1835150"/>
            </a:xfrm>
            <a:custGeom>
              <a:avLst/>
              <a:gdLst/>
              <a:ahLst/>
              <a:cxnLst/>
              <a:rect l="l" t="t" r="r" b="b"/>
              <a:pathLst>
                <a:path w="449580" h="1835150">
                  <a:moveTo>
                    <a:pt x="449580" y="1834896"/>
                  </a:moveTo>
                  <a:lnTo>
                    <a:pt x="398019" y="1830738"/>
                  </a:lnTo>
                  <a:lnTo>
                    <a:pt x="350697" y="1818896"/>
                  </a:lnTo>
                  <a:lnTo>
                    <a:pt x="308961" y="1800316"/>
                  </a:lnTo>
                  <a:lnTo>
                    <a:pt x="274155" y="1775944"/>
                  </a:lnTo>
                  <a:lnTo>
                    <a:pt x="247627" y="1746727"/>
                  </a:lnTo>
                  <a:lnTo>
                    <a:pt x="224789" y="1677543"/>
                  </a:lnTo>
                  <a:lnTo>
                    <a:pt x="224789" y="1074801"/>
                  </a:lnTo>
                  <a:lnTo>
                    <a:pt x="218856" y="1038732"/>
                  </a:lnTo>
                  <a:lnTo>
                    <a:pt x="175424" y="976399"/>
                  </a:lnTo>
                  <a:lnTo>
                    <a:pt x="140618" y="952027"/>
                  </a:lnTo>
                  <a:lnTo>
                    <a:pt x="98882" y="933447"/>
                  </a:lnTo>
                  <a:lnTo>
                    <a:pt x="51560" y="921605"/>
                  </a:lnTo>
                  <a:lnTo>
                    <a:pt x="0" y="917448"/>
                  </a:lnTo>
                  <a:lnTo>
                    <a:pt x="51560" y="913290"/>
                  </a:lnTo>
                  <a:lnTo>
                    <a:pt x="98882" y="901448"/>
                  </a:lnTo>
                  <a:lnTo>
                    <a:pt x="140618" y="882868"/>
                  </a:lnTo>
                  <a:lnTo>
                    <a:pt x="175424" y="858496"/>
                  </a:lnTo>
                  <a:lnTo>
                    <a:pt x="201952" y="829279"/>
                  </a:lnTo>
                  <a:lnTo>
                    <a:pt x="224789" y="760095"/>
                  </a:lnTo>
                  <a:lnTo>
                    <a:pt x="224789" y="157353"/>
                  </a:lnTo>
                  <a:lnTo>
                    <a:pt x="230723" y="121284"/>
                  </a:lnTo>
                  <a:lnTo>
                    <a:pt x="274155" y="58951"/>
                  </a:lnTo>
                  <a:lnTo>
                    <a:pt x="308961" y="34579"/>
                  </a:lnTo>
                  <a:lnTo>
                    <a:pt x="350697" y="15999"/>
                  </a:lnTo>
                  <a:lnTo>
                    <a:pt x="398019" y="4157"/>
                  </a:lnTo>
                  <a:lnTo>
                    <a:pt x="449580" y="0"/>
                  </a:lnTo>
                </a:path>
              </a:pathLst>
            </a:custGeom>
            <a:ln w="9144">
              <a:solidFill>
                <a:srgbClr val="A838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09316" y="1994916"/>
              <a:ext cx="6202680" cy="19232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30068" y="1979676"/>
              <a:ext cx="6147815" cy="20055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53512" y="2013204"/>
              <a:ext cx="6114288" cy="183489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953511" y="2013204"/>
            <a:ext cx="6114415" cy="1835150"/>
          </a:xfrm>
          <a:prstGeom prst="rect">
            <a:avLst/>
          </a:prstGeom>
          <a:ln w="9144">
            <a:solidFill>
              <a:srgbClr val="AE3408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320675" indent="-228600">
              <a:lnSpc>
                <a:spcPts val="2685"/>
              </a:lnSpc>
              <a:spcBef>
                <a:spcPts val="390"/>
              </a:spcBef>
              <a:buFont typeface="DejaVu Sans"/>
              <a:buChar char="•"/>
              <a:tabLst>
                <a:tab pos="320675" algn="l"/>
              </a:tabLst>
            </a:pPr>
            <a:r>
              <a:rPr sz="2400" spc="-5" dirty="0">
                <a:latin typeface="Nimbus Sans L"/>
                <a:cs typeface="Nimbus Sans L"/>
              </a:rPr>
              <a:t>First-line trans-sphenoidal surgery</a:t>
            </a:r>
            <a:r>
              <a:rPr sz="2400" spc="30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(90%</a:t>
            </a:r>
            <a:endParaRPr sz="2400">
              <a:latin typeface="Nimbus Sans L"/>
              <a:cs typeface="Nimbus Sans L"/>
            </a:endParaRPr>
          </a:p>
          <a:p>
            <a:pPr marL="320675">
              <a:lnSpc>
                <a:spcPts val="2685"/>
              </a:lnSpc>
            </a:pPr>
            <a:r>
              <a:rPr sz="2400" dirty="0">
                <a:latin typeface="Nimbus Sans L"/>
                <a:cs typeface="Nimbus Sans L"/>
              </a:rPr>
              <a:t>cure rate) ± </a:t>
            </a:r>
            <a:r>
              <a:rPr sz="2400" spc="-5" dirty="0">
                <a:latin typeface="Nimbus Sans L"/>
                <a:cs typeface="Nimbus Sans L"/>
              </a:rPr>
              <a:t>pituitary</a:t>
            </a:r>
            <a:r>
              <a:rPr sz="2400" spc="-95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irradiation</a:t>
            </a:r>
            <a:endParaRPr sz="2400">
              <a:latin typeface="Nimbus Sans L"/>
              <a:cs typeface="Nimbus Sans L"/>
            </a:endParaRPr>
          </a:p>
          <a:p>
            <a:pPr marL="320675" marR="475615" indent="-228600">
              <a:lnSpc>
                <a:spcPts val="2480"/>
              </a:lnSpc>
              <a:spcBef>
                <a:spcPts val="430"/>
              </a:spcBef>
              <a:buFont typeface="DejaVu Sans"/>
              <a:buChar char="•"/>
              <a:tabLst>
                <a:tab pos="320675" algn="l"/>
              </a:tabLst>
            </a:pPr>
            <a:r>
              <a:rPr sz="2400" spc="-5" dirty="0">
                <a:latin typeface="Nimbus Sans L"/>
                <a:cs typeface="Nimbus Sans L"/>
              </a:rPr>
              <a:t>Consider bilateral adrenalectomy </a:t>
            </a:r>
            <a:r>
              <a:rPr sz="2400" dirty="0">
                <a:latin typeface="Nimbus Sans L"/>
                <a:cs typeface="Nimbus Sans L"/>
              </a:rPr>
              <a:t>and  </a:t>
            </a:r>
            <a:r>
              <a:rPr sz="2400" spc="-175" dirty="0">
                <a:latin typeface="DejaVu Sans"/>
                <a:cs typeface="DejaVu Sans"/>
              </a:rPr>
              <a:t>medical </a:t>
            </a:r>
            <a:r>
              <a:rPr sz="2400" spc="-195" dirty="0">
                <a:latin typeface="DejaVu Sans"/>
                <a:cs typeface="DejaVu Sans"/>
              </a:rPr>
              <a:t>therapy </a:t>
            </a:r>
            <a:r>
              <a:rPr sz="2400" spc="-170" dirty="0">
                <a:latin typeface="DejaVu Sans"/>
                <a:cs typeface="DejaVu Sans"/>
              </a:rPr>
              <a:t>for </a:t>
            </a:r>
            <a:r>
              <a:rPr sz="2400" spc="-180" dirty="0">
                <a:latin typeface="DejaVu Sans"/>
                <a:cs typeface="DejaVu Sans"/>
              </a:rPr>
              <a:t>recurrent </a:t>
            </a:r>
            <a:r>
              <a:rPr sz="2400" spc="-140" dirty="0">
                <a:latin typeface="DejaVu Sans"/>
                <a:cs typeface="DejaVu Sans"/>
              </a:rPr>
              <a:t>Cushing’s  </a:t>
            </a:r>
            <a:r>
              <a:rPr sz="2400" spc="-5" dirty="0">
                <a:latin typeface="Nimbus Sans L"/>
                <a:cs typeface="Nimbus Sans L"/>
              </a:rPr>
              <a:t>disease</a:t>
            </a:r>
            <a:endParaRPr sz="2400">
              <a:latin typeface="Nimbus Sans L"/>
              <a:cs typeface="Nimbus Sans 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2003" y="4017264"/>
            <a:ext cx="2336800" cy="1117600"/>
            <a:chOff x="32003" y="4017264"/>
            <a:chExt cx="2336800" cy="1117600"/>
          </a:xfrm>
        </p:grpSpPr>
        <p:sp>
          <p:nvSpPr>
            <p:cNvPr id="28" name="object 28"/>
            <p:cNvSpPr/>
            <p:nvPr/>
          </p:nvSpPr>
          <p:spPr>
            <a:xfrm>
              <a:off x="32003" y="4017264"/>
              <a:ext cx="2336292" cy="11170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527" y="4302252"/>
              <a:ext cx="1616963" cy="58826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200" y="4035552"/>
              <a:ext cx="2247900" cy="10287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6200" y="4035552"/>
            <a:ext cx="2247900" cy="1028700"/>
          </a:xfrm>
          <a:prstGeom prst="rect">
            <a:avLst/>
          </a:prstGeom>
          <a:ln w="9144">
            <a:solidFill>
              <a:srgbClr val="801E11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DejaVu Serif"/>
              <a:cs typeface="DejaVu Serif"/>
            </a:endParaRPr>
          </a:p>
          <a:p>
            <a:pPr marL="142240">
              <a:lnSpc>
                <a:spcPct val="100000"/>
              </a:lnSpc>
            </a:pPr>
            <a:r>
              <a:rPr sz="2000" b="1" spc="-114" dirty="0">
                <a:latin typeface="DejaVu Sans"/>
                <a:cs typeface="DejaVu Sans"/>
              </a:rPr>
              <a:t>ADRENAL</a:t>
            </a:r>
            <a:endParaRPr sz="2000">
              <a:latin typeface="DejaVu Sans"/>
              <a:cs typeface="DejaVu San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319337" y="4017264"/>
            <a:ext cx="6793230" cy="1117600"/>
            <a:chOff x="2319337" y="4017264"/>
            <a:chExt cx="6793230" cy="1117600"/>
          </a:xfrm>
        </p:grpSpPr>
        <p:sp>
          <p:nvSpPr>
            <p:cNvPr id="33" name="object 33"/>
            <p:cNvSpPr/>
            <p:nvPr/>
          </p:nvSpPr>
          <p:spPr>
            <a:xfrm>
              <a:off x="2324100" y="4035552"/>
              <a:ext cx="449580" cy="1028700"/>
            </a:xfrm>
            <a:custGeom>
              <a:avLst/>
              <a:gdLst/>
              <a:ahLst/>
              <a:cxnLst/>
              <a:rect l="l" t="t" r="r" b="b"/>
              <a:pathLst>
                <a:path w="449580" h="1028700">
                  <a:moveTo>
                    <a:pt x="449580" y="1028700"/>
                  </a:moveTo>
                  <a:lnTo>
                    <a:pt x="398019" y="1024542"/>
                  </a:lnTo>
                  <a:lnTo>
                    <a:pt x="350697" y="1012700"/>
                  </a:lnTo>
                  <a:lnTo>
                    <a:pt x="308961" y="994120"/>
                  </a:lnTo>
                  <a:lnTo>
                    <a:pt x="274155" y="969748"/>
                  </a:lnTo>
                  <a:lnTo>
                    <a:pt x="247627" y="940531"/>
                  </a:lnTo>
                  <a:lnTo>
                    <a:pt x="224789" y="871347"/>
                  </a:lnTo>
                  <a:lnTo>
                    <a:pt x="224789" y="671703"/>
                  </a:lnTo>
                  <a:lnTo>
                    <a:pt x="218856" y="635634"/>
                  </a:lnTo>
                  <a:lnTo>
                    <a:pt x="175424" y="573301"/>
                  </a:lnTo>
                  <a:lnTo>
                    <a:pt x="140618" y="548929"/>
                  </a:lnTo>
                  <a:lnTo>
                    <a:pt x="98882" y="530349"/>
                  </a:lnTo>
                  <a:lnTo>
                    <a:pt x="51560" y="518507"/>
                  </a:lnTo>
                  <a:lnTo>
                    <a:pt x="0" y="514350"/>
                  </a:lnTo>
                  <a:lnTo>
                    <a:pt x="51560" y="510192"/>
                  </a:lnTo>
                  <a:lnTo>
                    <a:pt x="98882" y="498350"/>
                  </a:lnTo>
                  <a:lnTo>
                    <a:pt x="140618" y="479770"/>
                  </a:lnTo>
                  <a:lnTo>
                    <a:pt x="175424" y="455398"/>
                  </a:lnTo>
                  <a:lnTo>
                    <a:pt x="201952" y="426181"/>
                  </a:lnTo>
                  <a:lnTo>
                    <a:pt x="224789" y="356997"/>
                  </a:lnTo>
                  <a:lnTo>
                    <a:pt x="224789" y="157353"/>
                  </a:lnTo>
                  <a:lnTo>
                    <a:pt x="230723" y="121284"/>
                  </a:lnTo>
                  <a:lnTo>
                    <a:pt x="274155" y="58951"/>
                  </a:lnTo>
                  <a:lnTo>
                    <a:pt x="308961" y="34579"/>
                  </a:lnTo>
                  <a:lnTo>
                    <a:pt x="350697" y="15999"/>
                  </a:lnTo>
                  <a:lnTo>
                    <a:pt x="398019" y="4157"/>
                  </a:lnTo>
                  <a:lnTo>
                    <a:pt x="449580" y="0"/>
                  </a:lnTo>
                </a:path>
              </a:pathLst>
            </a:custGeom>
            <a:ln w="9144">
              <a:solidFill>
                <a:srgbClr val="A838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09316" y="4017264"/>
              <a:ext cx="6202680" cy="11170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30068" y="4255008"/>
              <a:ext cx="4027931" cy="69341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53512" y="4035552"/>
              <a:ext cx="6114288" cy="1028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953511" y="4035552"/>
            <a:ext cx="6114415" cy="1028700"/>
          </a:xfrm>
          <a:prstGeom prst="rect">
            <a:avLst/>
          </a:prstGeom>
          <a:ln w="9144">
            <a:solidFill>
              <a:srgbClr val="AE3408"/>
            </a:solidFill>
          </a:ln>
        </p:spPr>
        <p:txBody>
          <a:bodyPr vert="horz" wrap="square" lIns="0" tIns="303530" rIns="0" bIns="0" rtlCol="0">
            <a:spAutoFit/>
          </a:bodyPr>
          <a:lstStyle/>
          <a:p>
            <a:pPr marL="320675" indent="-228600">
              <a:lnSpc>
                <a:spcPct val="100000"/>
              </a:lnSpc>
              <a:spcBef>
                <a:spcPts val="2390"/>
              </a:spcBef>
              <a:buFont typeface="DejaVu Sans"/>
              <a:buChar char="•"/>
              <a:tabLst>
                <a:tab pos="320675" algn="l"/>
              </a:tabLst>
            </a:pPr>
            <a:r>
              <a:rPr sz="2400" spc="-5" dirty="0">
                <a:latin typeface="Nimbus Sans L"/>
                <a:cs typeface="Nimbus Sans L"/>
              </a:rPr>
              <a:t>Unilateral</a:t>
            </a:r>
            <a:r>
              <a:rPr sz="2400" spc="5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adrenalectomy</a:t>
            </a:r>
            <a:endParaRPr sz="2400">
              <a:latin typeface="Nimbus Sans L"/>
              <a:cs typeface="Nimbus Sans 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2003" y="5314188"/>
            <a:ext cx="2336800" cy="1117600"/>
            <a:chOff x="32003" y="5314188"/>
            <a:chExt cx="2336800" cy="1117600"/>
          </a:xfrm>
        </p:grpSpPr>
        <p:sp>
          <p:nvSpPr>
            <p:cNvPr id="39" name="object 39"/>
            <p:cNvSpPr/>
            <p:nvPr/>
          </p:nvSpPr>
          <p:spPr>
            <a:xfrm>
              <a:off x="32003" y="5314188"/>
              <a:ext cx="2336292" cy="11170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527" y="5599176"/>
              <a:ext cx="1496568" cy="58826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6200" y="5332476"/>
              <a:ext cx="2247900" cy="10287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6200" y="5332476"/>
            <a:ext cx="2247900" cy="1028700"/>
          </a:xfrm>
          <a:prstGeom prst="rect">
            <a:avLst/>
          </a:prstGeom>
          <a:ln w="9144">
            <a:solidFill>
              <a:srgbClr val="801E11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DejaVu Serif"/>
              <a:cs typeface="DejaVu Serif"/>
            </a:endParaRPr>
          </a:p>
          <a:p>
            <a:pPr marL="142240">
              <a:lnSpc>
                <a:spcPct val="100000"/>
              </a:lnSpc>
            </a:pPr>
            <a:r>
              <a:rPr sz="2000" b="1" spc="-105" dirty="0">
                <a:latin typeface="DejaVu Sans"/>
                <a:cs typeface="DejaVu Sans"/>
              </a:rPr>
              <a:t>ECTOPIC</a:t>
            </a:r>
            <a:endParaRPr sz="2000">
              <a:latin typeface="DejaVu Sans"/>
              <a:cs typeface="DejaVu Sans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319527" y="5210555"/>
            <a:ext cx="6792595" cy="1376680"/>
            <a:chOff x="2319527" y="5210555"/>
            <a:chExt cx="6792595" cy="1376680"/>
          </a:xfrm>
        </p:grpSpPr>
        <p:sp>
          <p:nvSpPr>
            <p:cNvPr id="44" name="object 44"/>
            <p:cNvSpPr/>
            <p:nvPr/>
          </p:nvSpPr>
          <p:spPr>
            <a:xfrm>
              <a:off x="2324099" y="5251703"/>
              <a:ext cx="449580" cy="1190625"/>
            </a:xfrm>
            <a:custGeom>
              <a:avLst/>
              <a:gdLst/>
              <a:ahLst/>
              <a:cxnLst/>
              <a:rect l="l" t="t" r="r" b="b"/>
              <a:pathLst>
                <a:path w="449580" h="1190625">
                  <a:moveTo>
                    <a:pt x="449580" y="1190244"/>
                  </a:moveTo>
                  <a:lnTo>
                    <a:pt x="398019" y="1186088"/>
                  </a:lnTo>
                  <a:lnTo>
                    <a:pt x="350697" y="1174250"/>
                  </a:lnTo>
                  <a:lnTo>
                    <a:pt x="308961" y="1155676"/>
                  </a:lnTo>
                  <a:lnTo>
                    <a:pt x="274155" y="1131308"/>
                  </a:lnTo>
                  <a:lnTo>
                    <a:pt x="247627" y="1102091"/>
                  </a:lnTo>
                  <a:lnTo>
                    <a:pt x="224789" y="1032891"/>
                  </a:lnTo>
                  <a:lnTo>
                    <a:pt x="224789" y="752475"/>
                  </a:lnTo>
                  <a:lnTo>
                    <a:pt x="218856" y="716394"/>
                  </a:lnTo>
                  <a:lnTo>
                    <a:pt x="175424" y="654057"/>
                  </a:lnTo>
                  <a:lnTo>
                    <a:pt x="140618" y="629689"/>
                  </a:lnTo>
                  <a:lnTo>
                    <a:pt x="98882" y="611115"/>
                  </a:lnTo>
                  <a:lnTo>
                    <a:pt x="51560" y="599277"/>
                  </a:lnTo>
                  <a:lnTo>
                    <a:pt x="0" y="595122"/>
                  </a:lnTo>
                  <a:lnTo>
                    <a:pt x="51560" y="590966"/>
                  </a:lnTo>
                  <a:lnTo>
                    <a:pt x="98882" y="579128"/>
                  </a:lnTo>
                  <a:lnTo>
                    <a:pt x="140618" y="560554"/>
                  </a:lnTo>
                  <a:lnTo>
                    <a:pt x="175424" y="536186"/>
                  </a:lnTo>
                  <a:lnTo>
                    <a:pt x="201952" y="506969"/>
                  </a:lnTo>
                  <a:lnTo>
                    <a:pt x="224789" y="437769"/>
                  </a:lnTo>
                  <a:lnTo>
                    <a:pt x="224789" y="157353"/>
                  </a:lnTo>
                  <a:lnTo>
                    <a:pt x="230723" y="121284"/>
                  </a:lnTo>
                  <a:lnTo>
                    <a:pt x="274155" y="58951"/>
                  </a:lnTo>
                  <a:lnTo>
                    <a:pt x="308961" y="34579"/>
                  </a:lnTo>
                  <a:lnTo>
                    <a:pt x="350697" y="15999"/>
                  </a:lnTo>
                  <a:lnTo>
                    <a:pt x="398019" y="4157"/>
                  </a:lnTo>
                  <a:lnTo>
                    <a:pt x="449580" y="0"/>
                  </a:lnTo>
                </a:path>
              </a:pathLst>
            </a:custGeom>
            <a:ln w="9144">
              <a:solidFill>
                <a:srgbClr val="A838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09315" y="5233415"/>
              <a:ext cx="6202680" cy="12786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30068" y="5210555"/>
              <a:ext cx="6265163" cy="137617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53511" y="5251703"/>
              <a:ext cx="6114288" cy="119024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953511" y="5251703"/>
            <a:ext cx="6114415" cy="1190625"/>
          </a:xfrm>
          <a:prstGeom prst="rect">
            <a:avLst/>
          </a:prstGeom>
          <a:ln w="9144">
            <a:solidFill>
              <a:srgbClr val="AE3408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320675" indent="-228600">
              <a:lnSpc>
                <a:spcPct val="100000"/>
              </a:lnSpc>
              <a:spcBef>
                <a:spcPts val="340"/>
              </a:spcBef>
              <a:buFont typeface="DejaVu Sans"/>
              <a:buChar char="•"/>
              <a:tabLst>
                <a:tab pos="320675" algn="l"/>
              </a:tabLst>
            </a:pPr>
            <a:r>
              <a:rPr sz="2400" spc="-5" dirty="0">
                <a:latin typeface="Nimbus Sans L"/>
                <a:cs typeface="Nimbus Sans L"/>
              </a:rPr>
              <a:t>Resection </a:t>
            </a:r>
            <a:r>
              <a:rPr sz="2400" dirty="0">
                <a:latin typeface="Nimbus Sans L"/>
                <a:cs typeface="Nimbus Sans L"/>
              </a:rPr>
              <a:t>of </a:t>
            </a:r>
            <a:r>
              <a:rPr sz="2400" spc="-5" dirty="0">
                <a:latin typeface="Nimbus Sans L"/>
                <a:cs typeface="Nimbus Sans L"/>
              </a:rPr>
              <a:t>ectopic </a:t>
            </a:r>
            <a:r>
              <a:rPr sz="2400" dirty="0">
                <a:latin typeface="Nimbus Sans L"/>
                <a:cs typeface="Nimbus Sans L"/>
              </a:rPr>
              <a:t>source if</a:t>
            </a:r>
            <a:r>
              <a:rPr sz="2400" spc="20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appropriate</a:t>
            </a:r>
            <a:endParaRPr sz="2400">
              <a:latin typeface="Nimbus Sans L"/>
              <a:cs typeface="Nimbus Sans L"/>
            </a:endParaRPr>
          </a:p>
          <a:p>
            <a:pPr marL="320675" marR="500380" indent="-228600">
              <a:lnSpc>
                <a:spcPts val="2480"/>
              </a:lnSpc>
              <a:spcBef>
                <a:spcPts val="430"/>
              </a:spcBef>
              <a:buFont typeface="DejaVu Sans"/>
              <a:buChar char="•"/>
              <a:tabLst>
                <a:tab pos="320675" algn="l"/>
              </a:tabLst>
            </a:pPr>
            <a:r>
              <a:rPr sz="2400" spc="-5" dirty="0">
                <a:latin typeface="Nimbus Sans L"/>
                <a:cs typeface="Nimbus Sans L"/>
              </a:rPr>
              <a:t>Otherwise, bilateral adrenalectomy </a:t>
            </a:r>
            <a:r>
              <a:rPr sz="2400" dirty="0">
                <a:latin typeface="Nimbus Sans L"/>
                <a:cs typeface="Nimbus Sans L"/>
              </a:rPr>
              <a:t>and  </a:t>
            </a:r>
            <a:r>
              <a:rPr sz="2400" spc="-5" dirty="0">
                <a:latin typeface="Nimbus Sans L"/>
                <a:cs typeface="Nimbus Sans L"/>
              </a:rPr>
              <a:t>medical</a:t>
            </a:r>
            <a:r>
              <a:rPr sz="2400" dirty="0">
                <a:latin typeface="Nimbus Sans L"/>
                <a:cs typeface="Nimbus Sans L"/>
              </a:rPr>
              <a:t> therapy</a:t>
            </a:r>
            <a:endParaRPr sz="2400">
              <a:latin typeface="Nimbus Sans L"/>
              <a:cs typeface="Nimbus Sans 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11809" y="419861"/>
            <a:ext cx="558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5080" indent="-2032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imbus Sans L"/>
                <a:cs typeface="Nimbus Sans L"/>
              </a:rPr>
              <a:t>C</a:t>
            </a:r>
            <a:r>
              <a:rPr sz="1800" spc="-10" dirty="0">
                <a:latin typeface="Nimbus Sans L"/>
                <a:cs typeface="Nimbus Sans L"/>
              </a:rPr>
              <a:t>a</a:t>
            </a:r>
            <a:r>
              <a:rPr sz="1800" dirty="0">
                <a:latin typeface="Nimbus Sans L"/>
                <a:cs typeface="Nimbus Sans L"/>
              </a:rPr>
              <a:t>us  e</a:t>
            </a:r>
            <a:endParaRPr sz="1800">
              <a:latin typeface="Nimbus Sans L"/>
              <a:cs typeface="Nimbus Sans 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338064" y="419861"/>
            <a:ext cx="1058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Nimbus Sans L"/>
                <a:cs typeface="Nimbus Sans L"/>
              </a:rPr>
              <a:t>T</a:t>
            </a:r>
            <a:r>
              <a:rPr sz="1800" dirty="0">
                <a:latin typeface="Nimbus Sans L"/>
                <a:cs typeface="Nimbus Sans L"/>
              </a:rPr>
              <a:t>re</a:t>
            </a:r>
            <a:r>
              <a:rPr sz="1800" spc="-10" dirty="0">
                <a:latin typeface="Nimbus Sans L"/>
                <a:cs typeface="Nimbus Sans L"/>
              </a:rPr>
              <a:t>a</a:t>
            </a:r>
            <a:r>
              <a:rPr sz="1800" dirty="0">
                <a:latin typeface="Nimbus Sans L"/>
                <a:cs typeface="Nimbus Sans L"/>
              </a:rPr>
              <a:t>tme</a:t>
            </a:r>
            <a:r>
              <a:rPr sz="1800" spc="-10" dirty="0">
                <a:latin typeface="Nimbus Sans L"/>
                <a:cs typeface="Nimbus Sans L"/>
              </a:rPr>
              <a:t>n</a:t>
            </a:r>
            <a:r>
              <a:rPr sz="1800" dirty="0">
                <a:latin typeface="Nimbus Sans L"/>
                <a:cs typeface="Nimbus Sans L"/>
              </a:rPr>
              <a:t>t</a:t>
            </a:r>
            <a:endParaRPr sz="1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504" y="775715"/>
            <a:ext cx="6254750" cy="601980"/>
          </a:xfrm>
          <a:custGeom>
            <a:avLst/>
            <a:gdLst/>
            <a:ahLst/>
            <a:cxnLst/>
            <a:rect l="l" t="t" r="r" b="b"/>
            <a:pathLst>
              <a:path w="6254750" h="601980">
                <a:moveTo>
                  <a:pt x="6254496" y="601980"/>
                </a:moveTo>
                <a:lnTo>
                  <a:pt x="5585841" y="537591"/>
                </a:lnTo>
                <a:lnTo>
                  <a:pt x="47663" y="537591"/>
                </a:lnTo>
                <a:lnTo>
                  <a:pt x="47663" y="4572"/>
                </a:lnTo>
                <a:lnTo>
                  <a:pt x="0" y="0"/>
                </a:lnTo>
                <a:lnTo>
                  <a:pt x="0" y="601980"/>
                </a:lnTo>
                <a:lnTo>
                  <a:pt x="6254496" y="601980"/>
                </a:lnTo>
                <a:close/>
              </a:path>
            </a:pathLst>
          </a:custGeom>
          <a:solidFill>
            <a:srgbClr val="FFD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295" dirty="0"/>
              <a:t>Trans-sphenoidal</a:t>
            </a:r>
            <a:r>
              <a:rPr spc="-335" dirty="0"/>
              <a:t> </a:t>
            </a:r>
            <a:r>
              <a:rPr spc="-340" dirty="0"/>
              <a:t>pituitary  </a:t>
            </a:r>
            <a:r>
              <a:rPr spc="-295" dirty="0"/>
              <a:t>microsurgery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 marR="503555" indent="-215265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3928"/>
              <a:buFont typeface="DejaVu Sans"/>
              <a:buChar char=""/>
              <a:tabLst>
                <a:tab pos="227965" algn="l"/>
              </a:tabLst>
            </a:pPr>
            <a:r>
              <a:rPr spc="-5" dirty="0"/>
              <a:t>Tx of choice in </a:t>
            </a:r>
            <a:r>
              <a:rPr dirty="0"/>
              <a:t>pituitary </a:t>
            </a:r>
            <a:r>
              <a:rPr spc="-5" dirty="0"/>
              <a:t>Cushing </a:t>
            </a:r>
            <a:r>
              <a:rPr dirty="0"/>
              <a:t>disease </a:t>
            </a:r>
            <a:r>
              <a:rPr spc="-430" dirty="0"/>
              <a:t>in  </a:t>
            </a:r>
            <a:r>
              <a:rPr dirty="0"/>
              <a:t>children</a:t>
            </a:r>
          </a:p>
          <a:p>
            <a:pPr marL="227329" marR="5080" indent="-215265">
              <a:lnSpc>
                <a:spcPct val="100000"/>
              </a:lnSpc>
              <a:spcBef>
                <a:spcPts val="395"/>
              </a:spcBef>
              <a:buClr>
                <a:srgbClr val="D24717"/>
              </a:buClr>
              <a:buSzPct val="83928"/>
              <a:buFont typeface="DejaVu Sans"/>
              <a:buChar char=""/>
              <a:tabLst>
                <a:tab pos="227965" algn="l"/>
              </a:tabLst>
            </a:pPr>
            <a:r>
              <a:rPr spc="-5" dirty="0"/>
              <a:t>The </a:t>
            </a:r>
            <a:r>
              <a:rPr dirty="0"/>
              <a:t>overall success rate </a:t>
            </a:r>
            <a:r>
              <a:rPr spc="-5" dirty="0"/>
              <a:t>with follow-up of </a:t>
            </a:r>
            <a:r>
              <a:rPr spc="-220" dirty="0"/>
              <a:t>less  </a:t>
            </a:r>
            <a:r>
              <a:rPr spc="-5" dirty="0"/>
              <a:t>than </a:t>
            </a:r>
            <a:r>
              <a:rPr dirty="0"/>
              <a:t>10 yr </a:t>
            </a:r>
            <a:r>
              <a:rPr spc="-5" dirty="0"/>
              <a:t>is</a:t>
            </a:r>
            <a:r>
              <a:rPr spc="5" dirty="0"/>
              <a:t> </a:t>
            </a:r>
            <a:r>
              <a:rPr dirty="0"/>
              <a:t>60-80%</a:t>
            </a:r>
          </a:p>
          <a:p>
            <a:pPr marL="227329" marR="434340" indent="-215265">
              <a:lnSpc>
                <a:spcPct val="100000"/>
              </a:lnSpc>
              <a:spcBef>
                <a:spcPts val="409"/>
              </a:spcBef>
              <a:buClr>
                <a:srgbClr val="D24717"/>
              </a:buClr>
              <a:buSzPct val="83928"/>
              <a:buFont typeface="DejaVu Sans"/>
              <a:buChar char=""/>
              <a:tabLst>
                <a:tab pos="227965" algn="l"/>
              </a:tabLst>
            </a:pPr>
            <a:r>
              <a:rPr dirty="0"/>
              <a:t>Low postoperative serum </a:t>
            </a:r>
            <a:r>
              <a:rPr spc="-5" dirty="0"/>
              <a:t>or </a:t>
            </a:r>
            <a:r>
              <a:rPr dirty="0"/>
              <a:t>urinary </a:t>
            </a:r>
            <a:r>
              <a:rPr spc="-110" dirty="0"/>
              <a:t>cortisol  </a:t>
            </a:r>
            <a:r>
              <a:rPr dirty="0"/>
              <a:t>concentrations</a:t>
            </a:r>
            <a:r>
              <a:rPr spc="-5" dirty="0"/>
              <a:t> </a:t>
            </a:r>
            <a:r>
              <a:rPr spc="20" dirty="0"/>
              <a:t>predict</a:t>
            </a:r>
            <a:r>
              <a:rPr spc="20" dirty="0">
                <a:latin typeface="DejaVu Sans"/>
                <a:cs typeface="DejaVu Sans"/>
              </a:rPr>
              <a:t>–</a:t>
            </a:r>
          </a:p>
          <a:p>
            <a:pPr marL="442595">
              <a:lnSpc>
                <a:spcPct val="100000"/>
              </a:lnSpc>
              <a:spcBef>
                <a:spcPts val="509"/>
              </a:spcBef>
            </a:pPr>
            <a:r>
              <a:rPr sz="2400" spc="-5" dirty="0"/>
              <a:t>long-term remission </a:t>
            </a:r>
            <a:r>
              <a:rPr sz="2400" dirty="0"/>
              <a:t>in the majority of</a:t>
            </a:r>
            <a:r>
              <a:rPr sz="2400" spc="-20" dirty="0"/>
              <a:t> </a:t>
            </a:r>
            <a:r>
              <a:rPr sz="2400" dirty="0"/>
              <a:t>cases.</a:t>
            </a:r>
            <a:endParaRPr sz="2400"/>
          </a:p>
          <a:p>
            <a:pPr marL="227329" marR="889000" indent="-215265">
              <a:lnSpc>
                <a:spcPct val="100000"/>
              </a:lnSpc>
              <a:spcBef>
                <a:spcPts val="585"/>
              </a:spcBef>
              <a:buClr>
                <a:srgbClr val="D24717"/>
              </a:buClr>
              <a:buSzPct val="83928"/>
              <a:buFont typeface="DejaVu Sans"/>
              <a:buChar char=""/>
              <a:tabLst>
                <a:tab pos="227965" algn="l"/>
              </a:tabLst>
            </a:pPr>
            <a:r>
              <a:rPr dirty="0"/>
              <a:t>Relapses are treated </a:t>
            </a:r>
            <a:r>
              <a:rPr spc="-5" dirty="0"/>
              <a:t>with </a:t>
            </a:r>
            <a:r>
              <a:rPr dirty="0"/>
              <a:t>reoperation </a:t>
            </a:r>
            <a:r>
              <a:rPr spc="-434" dirty="0"/>
              <a:t>or  </a:t>
            </a:r>
            <a:r>
              <a:rPr dirty="0"/>
              <a:t>pituitary</a:t>
            </a:r>
          </a:p>
          <a:p>
            <a:pPr marL="227329">
              <a:lnSpc>
                <a:spcPct val="100000"/>
              </a:lnSpc>
            </a:pPr>
            <a:r>
              <a:rPr dirty="0"/>
              <a:t>irradiation</a:t>
            </a:r>
          </a:p>
        </p:txBody>
      </p:sp>
      <p:sp>
        <p:nvSpPr>
          <p:cNvPr id="4" name="object 4"/>
          <p:cNvSpPr/>
          <p:nvPr/>
        </p:nvSpPr>
        <p:spPr>
          <a:xfrm>
            <a:off x="991412" y="4445965"/>
            <a:ext cx="102819" cy="10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504" y="775715"/>
            <a:ext cx="6254750" cy="601980"/>
          </a:xfrm>
          <a:custGeom>
            <a:avLst/>
            <a:gdLst/>
            <a:ahLst/>
            <a:cxnLst/>
            <a:rect l="l" t="t" r="r" b="b"/>
            <a:pathLst>
              <a:path w="6254750" h="601980">
                <a:moveTo>
                  <a:pt x="6254496" y="601980"/>
                </a:moveTo>
                <a:lnTo>
                  <a:pt x="5585841" y="537591"/>
                </a:lnTo>
                <a:lnTo>
                  <a:pt x="47663" y="537591"/>
                </a:lnTo>
                <a:lnTo>
                  <a:pt x="47663" y="4572"/>
                </a:lnTo>
                <a:lnTo>
                  <a:pt x="0" y="0"/>
                </a:lnTo>
                <a:lnTo>
                  <a:pt x="0" y="601980"/>
                </a:lnTo>
                <a:lnTo>
                  <a:pt x="6254496" y="601980"/>
                </a:lnTo>
                <a:close/>
              </a:path>
            </a:pathLst>
          </a:custGeom>
          <a:solidFill>
            <a:srgbClr val="FFD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729437"/>
            <a:ext cx="33305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60" dirty="0"/>
              <a:t>Adrenalectomy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987755" y="2976626"/>
            <a:ext cx="93345" cy="2575560"/>
            <a:chOff x="987755" y="2976626"/>
            <a:chExt cx="93345" cy="2575560"/>
          </a:xfrm>
        </p:grpSpPr>
        <p:sp>
          <p:nvSpPr>
            <p:cNvPr id="5" name="object 5"/>
            <p:cNvSpPr/>
            <p:nvPr/>
          </p:nvSpPr>
          <p:spPr>
            <a:xfrm>
              <a:off x="987755" y="2976626"/>
              <a:ext cx="92760" cy="1005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7755" y="3737102"/>
              <a:ext cx="92760" cy="1005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7755" y="5451602"/>
              <a:ext cx="92760" cy="1005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23391" y="1540890"/>
            <a:ext cx="7695565" cy="441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marR="50165" indent="-21526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DejaVu Sans"/>
              <a:buChar char=""/>
              <a:tabLst>
                <a:tab pos="227965" algn="l"/>
              </a:tabLst>
            </a:pPr>
            <a:r>
              <a:rPr sz="2600" dirty="0">
                <a:latin typeface="Nimbus Sans L"/>
                <a:cs typeface="Nimbus Sans L"/>
              </a:rPr>
              <a:t>Irresponsive to treatment or if </a:t>
            </a:r>
            <a:r>
              <a:rPr sz="2600" spc="5" dirty="0">
                <a:latin typeface="Nimbus Sans L"/>
                <a:cs typeface="Nimbus Sans L"/>
              </a:rPr>
              <a:t>ACTH </a:t>
            </a:r>
            <a:r>
              <a:rPr sz="2600" dirty="0">
                <a:latin typeface="Nimbus Sans L"/>
                <a:cs typeface="Nimbus Sans L"/>
              </a:rPr>
              <a:t>is secreted </a:t>
            </a:r>
            <a:r>
              <a:rPr sz="2600" spc="-405" dirty="0">
                <a:latin typeface="Nimbus Sans L"/>
                <a:cs typeface="Nimbus Sans L"/>
              </a:rPr>
              <a:t>by  </a:t>
            </a:r>
            <a:r>
              <a:rPr sz="2600" dirty="0">
                <a:latin typeface="Nimbus Sans L"/>
                <a:cs typeface="Nimbus Sans L"/>
              </a:rPr>
              <a:t>an ectopic metastatic</a:t>
            </a:r>
            <a:r>
              <a:rPr sz="2600" spc="-15" dirty="0">
                <a:latin typeface="Nimbus Sans L"/>
                <a:cs typeface="Nimbus Sans L"/>
              </a:rPr>
              <a:t> </a:t>
            </a:r>
            <a:r>
              <a:rPr sz="2600" dirty="0">
                <a:latin typeface="Nimbus Sans L"/>
                <a:cs typeface="Nimbus Sans L"/>
              </a:rPr>
              <a:t>tumor</a:t>
            </a:r>
            <a:endParaRPr sz="2600">
              <a:latin typeface="Nimbus Sans L"/>
              <a:cs typeface="Nimbus Sans L"/>
            </a:endParaRPr>
          </a:p>
          <a:p>
            <a:pPr marL="227965" marR="700405" indent="-227965">
              <a:lnSpc>
                <a:spcPct val="109300"/>
              </a:lnSpc>
              <a:spcBef>
                <a:spcPts val="165"/>
              </a:spcBef>
              <a:buClr>
                <a:srgbClr val="D24717"/>
              </a:buClr>
              <a:buSzPct val="84090"/>
              <a:buFont typeface="DejaVu Sans"/>
              <a:buChar char=""/>
              <a:tabLst>
                <a:tab pos="227965" algn="l"/>
              </a:tabLst>
            </a:pPr>
            <a:r>
              <a:rPr sz="2200" spc="-5" dirty="0">
                <a:latin typeface="Nimbus Sans L"/>
                <a:cs typeface="Nimbus Sans L"/>
              </a:rPr>
              <a:t>May lead to </a:t>
            </a:r>
            <a:r>
              <a:rPr sz="2200" b="1" spc="-195" dirty="0">
                <a:latin typeface="DejaVu Sans"/>
                <a:cs typeface="DejaVu Sans"/>
              </a:rPr>
              <a:t>Nelson </a:t>
            </a:r>
            <a:r>
              <a:rPr sz="2200" b="1" spc="-229" dirty="0">
                <a:latin typeface="DejaVu Sans"/>
                <a:cs typeface="DejaVu Sans"/>
              </a:rPr>
              <a:t>Syndrome, </a:t>
            </a:r>
            <a:r>
              <a:rPr sz="2200" spc="-5" dirty="0">
                <a:latin typeface="Nimbus Sans L"/>
                <a:cs typeface="Nimbus Sans L"/>
              </a:rPr>
              <a:t>when there is  Increased ACTH secretion by an unresected pituitary  adenoma</a:t>
            </a:r>
            <a:endParaRPr sz="2200">
              <a:latin typeface="Nimbus Sans L"/>
              <a:cs typeface="Nimbus Sans L"/>
            </a:endParaRPr>
          </a:p>
          <a:p>
            <a:pPr marL="442595">
              <a:lnSpc>
                <a:spcPct val="100000"/>
              </a:lnSpc>
              <a:spcBef>
                <a:spcPts val="710"/>
              </a:spcBef>
            </a:pPr>
            <a:r>
              <a:rPr sz="2200" spc="-5" dirty="0">
                <a:latin typeface="Nimbus Sans L"/>
                <a:cs typeface="Nimbus Sans L"/>
              </a:rPr>
              <a:t>Evidenced mainly by marked</a:t>
            </a:r>
            <a:r>
              <a:rPr sz="2200" spc="50" dirty="0">
                <a:latin typeface="Nimbus Sans L"/>
                <a:cs typeface="Nimbus Sans L"/>
              </a:rPr>
              <a:t> </a:t>
            </a:r>
            <a:r>
              <a:rPr sz="2200" spc="-5" dirty="0">
                <a:latin typeface="Nimbus Sans L"/>
                <a:cs typeface="Nimbus Sans L"/>
              </a:rPr>
              <a:t>hyperpigmentation</a:t>
            </a:r>
            <a:endParaRPr sz="2200">
              <a:latin typeface="Nimbus Sans L"/>
              <a:cs typeface="Nimbus Sans L"/>
            </a:endParaRPr>
          </a:p>
          <a:p>
            <a:pPr marL="227329" marR="5080" indent="-215265">
              <a:lnSpc>
                <a:spcPct val="100000"/>
              </a:lnSpc>
              <a:spcBef>
                <a:spcPts val="585"/>
              </a:spcBef>
              <a:buClr>
                <a:srgbClr val="D24717"/>
              </a:buClr>
              <a:buSzPct val="84615"/>
              <a:buFont typeface="DejaVu Sans"/>
              <a:buChar char=""/>
              <a:tabLst>
                <a:tab pos="227965" algn="l"/>
              </a:tabLst>
            </a:pPr>
            <a:r>
              <a:rPr sz="2600" dirty="0">
                <a:latin typeface="Nimbus Sans L"/>
                <a:cs typeface="Nimbus Sans L"/>
              </a:rPr>
              <a:t>Requires </a:t>
            </a:r>
            <a:r>
              <a:rPr sz="2600" spc="5" dirty="0">
                <a:latin typeface="Nimbus Sans L"/>
                <a:cs typeface="Nimbus Sans L"/>
              </a:rPr>
              <a:t>adequate </a:t>
            </a:r>
            <a:r>
              <a:rPr sz="2600" dirty="0">
                <a:latin typeface="Nimbus Sans L"/>
                <a:cs typeface="Nimbus Sans L"/>
              </a:rPr>
              <a:t>preoperative </a:t>
            </a:r>
            <a:r>
              <a:rPr sz="2600" spc="5" dirty="0">
                <a:latin typeface="Nimbus Sans L"/>
                <a:cs typeface="Nimbus Sans L"/>
              </a:rPr>
              <a:t>and </a:t>
            </a:r>
            <a:r>
              <a:rPr sz="2600" spc="-65" dirty="0">
                <a:latin typeface="Nimbus Sans L"/>
                <a:cs typeface="Nimbus Sans L"/>
              </a:rPr>
              <a:t>postoperative  </a:t>
            </a:r>
            <a:r>
              <a:rPr sz="2600" spc="5" dirty="0">
                <a:latin typeface="Nimbus Sans L"/>
                <a:cs typeface="Nimbus Sans L"/>
              </a:rPr>
              <a:t>replacement</a:t>
            </a:r>
            <a:r>
              <a:rPr sz="2600" spc="-40" dirty="0">
                <a:latin typeface="Nimbus Sans L"/>
                <a:cs typeface="Nimbus Sans L"/>
              </a:rPr>
              <a:t> </a:t>
            </a:r>
            <a:r>
              <a:rPr sz="2600" dirty="0">
                <a:latin typeface="Nimbus Sans L"/>
                <a:cs typeface="Nimbus Sans L"/>
              </a:rPr>
              <a:t>therapy</a:t>
            </a:r>
            <a:endParaRPr sz="2600">
              <a:latin typeface="Nimbus Sans L"/>
              <a:cs typeface="Nimbus Sans L"/>
            </a:endParaRPr>
          </a:p>
          <a:p>
            <a:pPr marL="227329" indent="-215265">
              <a:lnSpc>
                <a:spcPct val="100000"/>
              </a:lnSpc>
              <a:spcBef>
                <a:spcPts val="395"/>
              </a:spcBef>
              <a:buClr>
                <a:srgbClr val="D24717"/>
              </a:buClr>
              <a:buSzPct val="84615"/>
              <a:buFont typeface="DejaVu Sans"/>
              <a:buChar char=""/>
              <a:tabLst>
                <a:tab pos="227965" algn="l"/>
              </a:tabLst>
            </a:pPr>
            <a:r>
              <a:rPr sz="2600" dirty="0">
                <a:latin typeface="Nimbus Sans L"/>
                <a:cs typeface="Nimbus Sans L"/>
              </a:rPr>
              <a:t>Postoperative complications </a:t>
            </a:r>
            <a:r>
              <a:rPr sz="2600" spc="5" dirty="0">
                <a:latin typeface="Nimbus Sans L"/>
                <a:cs typeface="Nimbus Sans L"/>
              </a:rPr>
              <a:t>may</a:t>
            </a:r>
            <a:r>
              <a:rPr sz="2600" spc="-60" dirty="0">
                <a:latin typeface="Nimbus Sans L"/>
                <a:cs typeface="Nimbus Sans L"/>
              </a:rPr>
              <a:t> </a:t>
            </a:r>
            <a:r>
              <a:rPr sz="2600" dirty="0">
                <a:latin typeface="Nimbus Sans L"/>
                <a:cs typeface="Nimbus Sans L"/>
              </a:rPr>
              <a:t>include</a:t>
            </a:r>
            <a:endParaRPr sz="2600">
              <a:latin typeface="Nimbus Sans L"/>
              <a:cs typeface="Nimbus Sans L"/>
            </a:endParaRPr>
          </a:p>
          <a:p>
            <a:pPr marL="442595" marR="83185">
              <a:lnSpc>
                <a:spcPct val="100000"/>
              </a:lnSpc>
              <a:spcBef>
                <a:spcPts val="525"/>
              </a:spcBef>
            </a:pPr>
            <a:r>
              <a:rPr sz="2200" spc="-5" dirty="0">
                <a:latin typeface="Nimbus Sans L"/>
                <a:cs typeface="Nimbus Sans L"/>
              </a:rPr>
              <a:t>Sepsis, pancreatitis, thrombosis, poor wound healing, and  sudden</a:t>
            </a:r>
            <a:r>
              <a:rPr sz="2200" spc="-10" dirty="0">
                <a:latin typeface="Nimbus Sans L"/>
                <a:cs typeface="Nimbus Sans L"/>
              </a:rPr>
              <a:t> </a:t>
            </a:r>
            <a:r>
              <a:rPr sz="2200" spc="-5" dirty="0">
                <a:latin typeface="Nimbus Sans L"/>
                <a:cs typeface="Nimbus Sans L"/>
              </a:rPr>
              <a:t>collapse</a:t>
            </a:r>
            <a:endParaRPr sz="22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504" y="775715"/>
            <a:ext cx="6254750" cy="601980"/>
          </a:xfrm>
          <a:custGeom>
            <a:avLst/>
            <a:gdLst/>
            <a:ahLst/>
            <a:cxnLst/>
            <a:rect l="l" t="t" r="r" b="b"/>
            <a:pathLst>
              <a:path w="6254750" h="601980">
                <a:moveTo>
                  <a:pt x="6254496" y="601980"/>
                </a:moveTo>
                <a:lnTo>
                  <a:pt x="5585841" y="537591"/>
                </a:lnTo>
                <a:lnTo>
                  <a:pt x="47663" y="537591"/>
                </a:lnTo>
                <a:lnTo>
                  <a:pt x="47663" y="4572"/>
                </a:lnTo>
                <a:lnTo>
                  <a:pt x="0" y="0"/>
                </a:lnTo>
                <a:lnTo>
                  <a:pt x="0" y="601980"/>
                </a:lnTo>
                <a:lnTo>
                  <a:pt x="6254496" y="601980"/>
                </a:lnTo>
                <a:close/>
              </a:path>
            </a:pathLst>
          </a:custGeom>
          <a:solidFill>
            <a:srgbClr val="FFD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729437"/>
            <a:ext cx="1753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60" dirty="0"/>
              <a:t>Content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23391" y="2253513"/>
            <a:ext cx="2893695" cy="291401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495"/>
              </a:spcBef>
              <a:buClr>
                <a:srgbClr val="D24717"/>
              </a:buClr>
              <a:buSzPct val="83928"/>
              <a:buFont typeface="DejaVu Sans"/>
              <a:buChar char=""/>
              <a:tabLst>
                <a:tab pos="227965" algn="l"/>
              </a:tabLst>
            </a:pPr>
            <a:r>
              <a:rPr sz="2800" dirty="0">
                <a:latin typeface="Nimbus Sans L"/>
                <a:cs typeface="Nimbus Sans L"/>
              </a:rPr>
              <a:t>Introduction</a:t>
            </a:r>
            <a:endParaRPr sz="2800">
              <a:latin typeface="Nimbus Sans L"/>
              <a:cs typeface="Nimbus Sans L"/>
            </a:endParaRPr>
          </a:p>
          <a:p>
            <a:pPr marL="227329" indent="-215265">
              <a:lnSpc>
                <a:spcPct val="100000"/>
              </a:lnSpc>
              <a:spcBef>
                <a:spcPts val="395"/>
              </a:spcBef>
              <a:buClr>
                <a:srgbClr val="D24717"/>
              </a:buClr>
              <a:buSzPct val="83928"/>
              <a:buFont typeface="DejaVu Sans"/>
              <a:buChar char=""/>
              <a:tabLst>
                <a:tab pos="227965" algn="l"/>
              </a:tabLst>
            </a:pPr>
            <a:r>
              <a:rPr sz="2800" spc="-5" dirty="0">
                <a:latin typeface="Nimbus Sans L"/>
                <a:cs typeface="Nimbus Sans L"/>
              </a:rPr>
              <a:t>Etiology</a:t>
            </a:r>
            <a:endParaRPr sz="2800">
              <a:latin typeface="Nimbus Sans L"/>
              <a:cs typeface="Nimbus Sans L"/>
            </a:endParaRPr>
          </a:p>
          <a:p>
            <a:pPr marL="227329" indent="-215265">
              <a:lnSpc>
                <a:spcPct val="100000"/>
              </a:lnSpc>
              <a:spcBef>
                <a:spcPts val="400"/>
              </a:spcBef>
              <a:buClr>
                <a:srgbClr val="D24717"/>
              </a:buClr>
              <a:buSzPct val="83928"/>
              <a:buFont typeface="DejaVu Sans"/>
              <a:buChar char=""/>
              <a:tabLst>
                <a:tab pos="227965" algn="l"/>
              </a:tabLst>
            </a:pPr>
            <a:r>
              <a:rPr sz="2800" dirty="0">
                <a:latin typeface="Nimbus Sans L"/>
                <a:cs typeface="Nimbus Sans L"/>
              </a:rPr>
              <a:t>Classification</a:t>
            </a:r>
            <a:endParaRPr sz="2800">
              <a:latin typeface="Nimbus Sans L"/>
              <a:cs typeface="Nimbus Sans L"/>
            </a:endParaRPr>
          </a:p>
          <a:p>
            <a:pPr marL="227329" indent="-215265">
              <a:lnSpc>
                <a:spcPct val="100000"/>
              </a:lnSpc>
              <a:spcBef>
                <a:spcPts val="405"/>
              </a:spcBef>
              <a:buClr>
                <a:srgbClr val="D24717"/>
              </a:buClr>
              <a:buSzPct val="83928"/>
              <a:buFont typeface="DejaVu Sans"/>
              <a:buChar char=""/>
              <a:tabLst>
                <a:tab pos="227965" algn="l"/>
              </a:tabLst>
            </a:pPr>
            <a:r>
              <a:rPr sz="2800" dirty="0">
                <a:latin typeface="Nimbus Sans L"/>
                <a:cs typeface="Nimbus Sans L"/>
              </a:rPr>
              <a:t>Clinical</a:t>
            </a:r>
            <a:r>
              <a:rPr sz="2800" spc="-15" dirty="0">
                <a:latin typeface="Nimbus Sans L"/>
                <a:cs typeface="Nimbus Sans L"/>
              </a:rPr>
              <a:t> </a:t>
            </a:r>
            <a:r>
              <a:rPr sz="2800" spc="-105" dirty="0">
                <a:latin typeface="Nimbus Sans L"/>
                <a:cs typeface="Nimbus Sans L"/>
              </a:rPr>
              <a:t>Features</a:t>
            </a:r>
            <a:endParaRPr sz="2800">
              <a:latin typeface="Nimbus Sans L"/>
              <a:cs typeface="Nimbus Sans L"/>
            </a:endParaRPr>
          </a:p>
          <a:p>
            <a:pPr marL="227329" indent="-215265">
              <a:lnSpc>
                <a:spcPct val="100000"/>
              </a:lnSpc>
              <a:spcBef>
                <a:spcPts val="400"/>
              </a:spcBef>
              <a:buClr>
                <a:srgbClr val="D24717"/>
              </a:buClr>
              <a:buSzPct val="83928"/>
              <a:buFont typeface="DejaVu Sans"/>
              <a:buChar char=""/>
              <a:tabLst>
                <a:tab pos="227965" algn="l"/>
              </a:tabLst>
            </a:pPr>
            <a:r>
              <a:rPr sz="2800" dirty="0">
                <a:latin typeface="Nimbus Sans L"/>
                <a:cs typeface="Nimbus Sans L"/>
              </a:rPr>
              <a:t>Management</a:t>
            </a:r>
            <a:endParaRPr sz="2800">
              <a:latin typeface="Nimbus Sans L"/>
              <a:cs typeface="Nimbus Sans L"/>
            </a:endParaRPr>
          </a:p>
          <a:p>
            <a:pPr marL="227329" indent="-215265">
              <a:lnSpc>
                <a:spcPct val="100000"/>
              </a:lnSpc>
              <a:spcBef>
                <a:spcPts val="585"/>
              </a:spcBef>
              <a:buClr>
                <a:srgbClr val="D24717"/>
              </a:buClr>
              <a:buSzPct val="83928"/>
              <a:buFont typeface="DejaVu Sans"/>
              <a:buChar char=""/>
              <a:tabLst>
                <a:tab pos="227965" algn="l"/>
              </a:tabLst>
            </a:pPr>
            <a:r>
              <a:rPr sz="2800" dirty="0">
                <a:latin typeface="Nimbus Sans L"/>
                <a:cs typeface="Nimbus Sans L"/>
              </a:rPr>
              <a:t>References</a:t>
            </a:r>
            <a:endParaRPr sz="2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504" y="775715"/>
            <a:ext cx="6254750" cy="601980"/>
          </a:xfrm>
          <a:custGeom>
            <a:avLst/>
            <a:gdLst/>
            <a:ahLst/>
            <a:cxnLst/>
            <a:rect l="l" t="t" r="r" b="b"/>
            <a:pathLst>
              <a:path w="6254750" h="601980">
                <a:moveTo>
                  <a:pt x="6254496" y="601980"/>
                </a:moveTo>
                <a:lnTo>
                  <a:pt x="5585841" y="537591"/>
                </a:lnTo>
                <a:lnTo>
                  <a:pt x="47663" y="537591"/>
                </a:lnTo>
                <a:lnTo>
                  <a:pt x="47663" y="4572"/>
                </a:lnTo>
                <a:lnTo>
                  <a:pt x="0" y="0"/>
                </a:lnTo>
                <a:lnTo>
                  <a:pt x="0" y="601980"/>
                </a:lnTo>
                <a:lnTo>
                  <a:pt x="6254496" y="601980"/>
                </a:lnTo>
                <a:close/>
              </a:path>
            </a:pathLst>
          </a:custGeom>
          <a:solidFill>
            <a:srgbClr val="FFD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729437"/>
            <a:ext cx="348170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0" dirty="0"/>
              <a:t>Medical</a:t>
            </a:r>
            <a:r>
              <a:rPr sz="3600" spc="-310" dirty="0"/>
              <a:t> </a:t>
            </a:r>
            <a:r>
              <a:rPr sz="3600" spc="-409" dirty="0"/>
              <a:t>therapy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991412" y="2530297"/>
            <a:ext cx="102870" cy="2587625"/>
            <a:chOff x="991412" y="2530297"/>
            <a:chExt cx="102870" cy="2587625"/>
          </a:xfrm>
        </p:grpSpPr>
        <p:sp>
          <p:nvSpPr>
            <p:cNvPr id="5" name="object 5"/>
            <p:cNvSpPr/>
            <p:nvPr/>
          </p:nvSpPr>
          <p:spPr>
            <a:xfrm>
              <a:off x="991412" y="2530297"/>
              <a:ext cx="102819" cy="1095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1412" y="3325825"/>
              <a:ext cx="102819" cy="1095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1412" y="5008321"/>
              <a:ext cx="102819" cy="1095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23391" y="1754576"/>
            <a:ext cx="7423784" cy="39109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27965" marR="585470" indent="-227965">
              <a:lnSpc>
                <a:spcPct val="107600"/>
              </a:lnSpc>
              <a:spcBef>
                <a:spcPts val="434"/>
              </a:spcBef>
              <a:buClr>
                <a:srgbClr val="D24717"/>
              </a:buClr>
              <a:buSzPct val="83928"/>
              <a:buFont typeface="DejaVu Sans"/>
              <a:buChar char=""/>
              <a:tabLst>
                <a:tab pos="227965" algn="l"/>
              </a:tabLst>
            </a:pPr>
            <a:r>
              <a:rPr sz="2800" dirty="0">
                <a:latin typeface="Nimbus Sans L"/>
                <a:cs typeface="Nimbus Sans L"/>
              </a:rPr>
              <a:t>Inhibitors of adrenal steroidogenesis  </a:t>
            </a:r>
            <a:r>
              <a:rPr sz="2400" spc="-5" dirty="0">
                <a:latin typeface="Nimbus Sans L"/>
                <a:cs typeface="Nimbus Sans L"/>
              </a:rPr>
              <a:t>[Metyrapone, ketoconazole, aminoglutethimide,  </a:t>
            </a:r>
            <a:r>
              <a:rPr sz="2400" dirty="0">
                <a:latin typeface="Nimbus Sans L"/>
                <a:cs typeface="Nimbus Sans L"/>
              </a:rPr>
              <a:t>etomidate]</a:t>
            </a:r>
            <a:endParaRPr sz="2400">
              <a:latin typeface="Nimbus Sans L"/>
              <a:cs typeface="Nimbus Sans L"/>
            </a:endParaRPr>
          </a:p>
          <a:p>
            <a:pPr marL="442595" marR="5080">
              <a:lnSpc>
                <a:spcPct val="100000"/>
              </a:lnSpc>
              <a:spcBef>
                <a:spcPts val="505"/>
              </a:spcBef>
            </a:pPr>
            <a:r>
              <a:rPr sz="2400" dirty="0">
                <a:latin typeface="Nimbus Sans L"/>
                <a:cs typeface="Nimbus Sans L"/>
              </a:rPr>
              <a:t>Used </a:t>
            </a:r>
            <a:r>
              <a:rPr sz="2400" spc="-5" dirty="0">
                <a:latin typeface="Nimbus Sans L"/>
                <a:cs typeface="Nimbus Sans L"/>
              </a:rPr>
              <a:t>preoperatively </a:t>
            </a:r>
            <a:r>
              <a:rPr sz="2400" dirty="0">
                <a:latin typeface="Nimbus Sans L"/>
                <a:cs typeface="Nimbus Sans L"/>
              </a:rPr>
              <a:t>to </a:t>
            </a:r>
            <a:r>
              <a:rPr sz="2400" spc="-5" dirty="0">
                <a:latin typeface="Nimbus Sans L"/>
                <a:cs typeface="Nimbus Sans L"/>
              </a:rPr>
              <a:t>normalize circulating cortisol  levels</a:t>
            </a:r>
            <a:endParaRPr sz="2400">
              <a:latin typeface="Nimbus Sans L"/>
              <a:cs typeface="Nimbus Sans 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00">
              <a:latin typeface="Nimbus Sans L"/>
              <a:cs typeface="Nimbus Sans L"/>
            </a:endParaRPr>
          </a:p>
          <a:p>
            <a:pPr marL="227329" indent="-215265">
              <a:lnSpc>
                <a:spcPct val="100000"/>
              </a:lnSpc>
              <a:buClr>
                <a:srgbClr val="D24717"/>
              </a:buClr>
              <a:buSzPct val="83928"/>
              <a:buFont typeface="DejaVu Sans"/>
              <a:buChar char=""/>
              <a:tabLst>
                <a:tab pos="227965" algn="l"/>
              </a:tabLst>
            </a:pPr>
            <a:r>
              <a:rPr sz="2800" dirty="0">
                <a:latin typeface="Nimbus Sans L"/>
                <a:cs typeface="Nimbus Sans L"/>
              </a:rPr>
              <a:t>Centrally acting serotonin</a:t>
            </a:r>
            <a:r>
              <a:rPr sz="2800" spc="10" dirty="0">
                <a:latin typeface="Nimbus Sans L"/>
                <a:cs typeface="Nimbus Sans L"/>
              </a:rPr>
              <a:t> </a:t>
            </a:r>
            <a:r>
              <a:rPr sz="2800" dirty="0">
                <a:latin typeface="Nimbus Sans L"/>
                <a:cs typeface="Nimbus Sans L"/>
              </a:rPr>
              <a:t>antagonist</a:t>
            </a:r>
            <a:endParaRPr sz="2800">
              <a:latin typeface="Nimbus Sans L"/>
              <a:cs typeface="Nimbus Sans L"/>
            </a:endParaRPr>
          </a:p>
          <a:p>
            <a:pPr marL="442595">
              <a:lnSpc>
                <a:spcPct val="100000"/>
              </a:lnSpc>
              <a:spcBef>
                <a:spcPts val="365"/>
              </a:spcBef>
            </a:pPr>
            <a:r>
              <a:rPr sz="2400" spc="-5" dirty="0">
                <a:latin typeface="Nimbus Sans L"/>
                <a:cs typeface="Nimbus Sans L"/>
              </a:rPr>
              <a:t>[Cyproheptadine]</a:t>
            </a:r>
            <a:endParaRPr sz="2400">
              <a:latin typeface="Nimbus Sans L"/>
              <a:cs typeface="Nimbus Sans L"/>
            </a:endParaRPr>
          </a:p>
          <a:p>
            <a:pPr marL="442595">
              <a:lnSpc>
                <a:spcPct val="100000"/>
              </a:lnSpc>
              <a:spcBef>
                <a:spcPts val="850"/>
              </a:spcBef>
            </a:pPr>
            <a:r>
              <a:rPr sz="2400" spc="-5" dirty="0">
                <a:latin typeface="Nimbus Sans L"/>
                <a:cs typeface="Nimbus Sans L"/>
              </a:rPr>
              <a:t>Blocks ACTH</a:t>
            </a:r>
            <a:r>
              <a:rPr sz="2400" spc="-114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release</a:t>
            </a:r>
            <a:endParaRPr sz="2400">
              <a:latin typeface="Nimbus Sans L"/>
              <a:cs typeface="Nimbus Sans 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91412" y="5482348"/>
            <a:ext cx="102819" cy="10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504" y="775715"/>
            <a:ext cx="6254750" cy="601980"/>
          </a:xfrm>
          <a:custGeom>
            <a:avLst/>
            <a:gdLst/>
            <a:ahLst/>
            <a:cxnLst/>
            <a:rect l="l" t="t" r="r" b="b"/>
            <a:pathLst>
              <a:path w="6254750" h="601980">
                <a:moveTo>
                  <a:pt x="6254496" y="601980"/>
                </a:moveTo>
                <a:lnTo>
                  <a:pt x="5585841" y="537591"/>
                </a:lnTo>
                <a:lnTo>
                  <a:pt x="47663" y="537591"/>
                </a:lnTo>
                <a:lnTo>
                  <a:pt x="47663" y="4572"/>
                </a:lnTo>
                <a:lnTo>
                  <a:pt x="0" y="0"/>
                </a:lnTo>
                <a:lnTo>
                  <a:pt x="0" y="601980"/>
                </a:lnTo>
                <a:lnTo>
                  <a:pt x="6254496" y="601980"/>
                </a:lnTo>
                <a:close/>
              </a:path>
            </a:pathLst>
          </a:custGeom>
          <a:solidFill>
            <a:srgbClr val="FFD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729437"/>
            <a:ext cx="24930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65" dirty="0"/>
              <a:t>Refer</a:t>
            </a:r>
            <a:r>
              <a:rPr sz="3600" spc="-400" dirty="0"/>
              <a:t>e</a:t>
            </a:r>
            <a:r>
              <a:rPr sz="3600" spc="-270" dirty="0"/>
              <a:t>nces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23391" y="2855722"/>
            <a:ext cx="7454265" cy="178244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27329" marR="5080" indent="-215265">
              <a:lnSpc>
                <a:spcPts val="3180"/>
              </a:lnSpc>
              <a:spcBef>
                <a:spcPts val="350"/>
              </a:spcBef>
              <a:buClr>
                <a:srgbClr val="D24717"/>
              </a:buClr>
              <a:buSzPct val="83928"/>
              <a:buFont typeface="DejaVu Sans"/>
              <a:buChar char=""/>
              <a:tabLst>
                <a:tab pos="227965" algn="l"/>
                <a:tab pos="3376295" algn="l"/>
                <a:tab pos="4248150" algn="l"/>
              </a:tabLst>
            </a:pPr>
            <a:r>
              <a:rPr sz="2800" spc="-5" dirty="0">
                <a:latin typeface="Nimbus Sans L"/>
                <a:cs typeface="Nimbus Sans L"/>
              </a:rPr>
              <a:t>Part </a:t>
            </a:r>
            <a:r>
              <a:rPr sz="2800" dirty="0">
                <a:latin typeface="Nimbus Sans L"/>
                <a:cs typeface="Nimbus Sans L"/>
              </a:rPr>
              <a:t>26, Section </a:t>
            </a:r>
            <a:r>
              <a:rPr sz="2800" spc="-5" dirty="0">
                <a:latin typeface="Nimbus Sans L"/>
                <a:cs typeface="Nimbus Sans L"/>
              </a:rPr>
              <a:t>4, Chapter 577, Nelsons </a:t>
            </a:r>
            <a:r>
              <a:rPr sz="2800" spc="-305" dirty="0">
                <a:latin typeface="Nimbus Sans L"/>
                <a:cs typeface="Nimbus Sans L"/>
              </a:rPr>
              <a:t>Text  </a:t>
            </a:r>
            <a:r>
              <a:rPr sz="2800" dirty="0">
                <a:latin typeface="Nimbus Sans L"/>
                <a:cs typeface="Nimbus Sans L"/>
              </a:rPr>
              <a:t>Book</a:t>
            </a:r>
            <a:r>
              <a:rPr sz="2800" spc="5" dirty="0">
                <a:latin typeface="Nimbus Sans L"/>
                <a:cs typeface="Nimbus Sans L"/>
              </a:rPr>
              <a:t> </a:t>
            </a:r>
            <a:r>
              <a:rPr sz="2800" dirty="0">
                <a:latin typeface="Nimbus Sans L"/>
                <a:cs typeface="Nimbus Sans L"/>
              </a:rPr>
              <a:t>of </a:t>
            </a:r>
            <a:r>
              <a:rPr sz="2800" spc="-10" dirty="0">
                <a:latin typeface="Nimbus Sans L"/>
                <a:cs typeface="Nimbus Sans L"/>
              </a:rPr>
              <a:t>Pediatrics</a:t>
            </a:r>
            <a:r>
              <a:rPr sz="2800" spc="-10" dirty="0">
                <a:latin typeface="DejaVu Sans"/>
                <a:cs typeface="DejaVu Sans"/>
              </a:rPr>
              <a:t>,	</a:t>
            </a:r>
            <a:r>
              <a:rPr sz="2800" spc="-5" dirty="0">
                <a:latin typeface="Nimbus Sans L"/>
                <a:cs typeface="Nimbus Sans L"/>
              </a:rPr>
              <a:t>20th	</a:t>
            </a:r>
            <a:r>
              <a:rPr sz="2800" dirty="0">
                <a:latin typeface="Nimbus Sans L"/>
                <a:cs typeface="Nimbus Sans L"/>
              </a:rPr>
              <a:t>edition</a:t>
            </a:r>
            <a:endParaRPr sz="2800">
              <a:latin typeface="Nimbus Sans L"/>
              <a:cs typeface="Nimbus Sans L"/>
            </a:endParaRPr>
          </a:p>
          <a:p>
            <a:pPr marL="227329" marR="435609" indent="-215265">
              <a:lnSpc>
                <a:spcPct val="100000"/>
              </a:lnSpc>
              <a:spcBef>
                <a:spcPts val="500"/>
              </a:spcBef>
              <a:buClr>
                <a:srgbClr val="D24717"/>
              </a:buClr>
              <a:buSzPct val="83928"/>
              <a:buChar char=""/>
              <a:tabLst>
                <a:tab pos="227965" algn="l"/>
              </a:tabLst>
            </a:pPr>
            <a:r>
              <a:rPr sz="2800" spc="-135" dirty="0">
                <a:latin typeface="DejaVu Sans"/>
                <a:cs typeface="DejaVu Sans"/>
              </a:rPr>
              <a:t>Part </a:t>
            </a:r>
            <a:r>
              <a:rPr sz="2800" spc="-190" dirty="0">
                <a:latin typeface="DejaVu Sans"/>
                <a:cs typeface="DejaVu Sans"/>
              </a:rPr>
              <a:t>16, </a:t>
            </a:r>
            <a:r>
              <a:rPr sz="2800" spc="-155" dirty="0">
                <a:latin typeface="DejaVu Sans"/>
                <a:cs typeface="DejaVu Sans"/>
              </a:rPr>
              <a:t>Section </a:t>
            </a:r>
            <a:r>
              <a:rPr sz="2800" spc="-175" dirty="0">
                <a:latin typeface="DejaVu Sans"/>
                <a:cs typeface="DejaVu Sans"/>
              </a:rPr>
              <a:t>1, </a:t>
            </a:r>
            <a:r>
              <a:rPr sz="2800" spc="-180" dirty="0">
                <a:latin typeface="DejaVu Sans"/>
                <a:cs typeface="DejaVu Sans"/>
              </a:rPr>
              <a:t>Chapter </a:t>
            </a:r>
            <a:r>
              <a:rPr sz="2800" spc="-200" dirty="0">
                <a:latin typeface="DejaVu Sans"/>
                <a:cs typeface="DejaVu Sans"/>
              </a:rPr>
              <a:t>406, </a:t>
            </a:r>
            <a:r>
              <a:rPr sz="2800" spc="-254" dirty="0">
                <a:latin typeface="DejaVu Sans"/>
                <a:cs typeface="DejaVu Sans"/>
              </a:rPr>
              <a:t>Harrison’s  </a:t>
            </a:r>
            <a:r>
              <a:rPr sz="2800" dirty="0">
                <a:latin typeface="Nimbus Sans L"/>
                <a:cs typeface="Nimbus Sans L"/>
              </a:rPr>
              <a:t>Principle </a:t>
            </a:r>
            <a:r>
              <a:rPr sz="2800" spc="-5" dirty="0">
                <a:latin typeface="Nimbus Sans L"/>
                <a:cs typeface="Nimbus Sans L"/>
              </a:rPr>
              <a:t>of </a:t>
            </a:r>
            <a:r>
              <a:rPr sz="2800" dirty="0">
                <a:latin typeface="Nimbus Sans L"/>
                <a:cs typeface="Nimbus Sans L"/>
              </a:rPr>
              <a:t>Internal Medicine, 19th edition</a:t>
            </a:r>
            <a:endParaRPr sz="2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2964" y="3566159"/>
              <a:ext cx="9013190" cy="91440"/>
            </a:xfrm>
            <a:custGeom>
              <a:avLst/>
              <a:gdLst/>
              <a:ahLst/>
              <a:cxnLst/>
              <a:rect l="l" t="t" r="r" b="b"/>
              <a:pathLst>
                <a:path w="9013190" h="91439">
                  <a:moveTo>
                    <a:pt x="9012936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012936" y="91439"/>
                  </a:lnTo>
                  <a:lnTo>
                    <a:pt x="9012936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39" y="3529584"/>
              <a:ext cx="9014460" cy="45720"/>
            </a:xfrm>
            <a:custGeom>
              <a:avLst/>
              <a:gdLst/>
              <a:ahLst/>
              <a:cxnLst/>
              <a:rect l="l" t="t" r="r" b="b"/>
              <a:pathLst>
                <a:path w="9014460" h="45720">
                  <a:moveTo>
                    <a:pt x="90144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014460" y="45720"/>
                  </a:lnTo>
                  <a:lnTo>
                    <a:pt x="9014460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39" y="3657600"/>
              <a:ext cx="9014460" cy="45720"/>
            </a:xfrm>
            <a:custGeom>
              <a:avLst/>
              <a:gdLst/>
              <a:ahLst/>
              <a:cxnLst/>
              <a:rect l="l" t="t" r="r" b="b"/>
              <a:pathLst>
                <a:path w="9014460" h="45720">
                  <a:moveTo>
                    <a:pt x="901446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014460" y="45719"/>
                  </a:lnTo>
                  <a:lnTo>
                    <a:pt x="9014460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544772" y="5695899"/>
            <a:ext cx="6477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  <a:latin typeface="Nimbus Sans L"/>
                <a:cs typeface="Nimbus Sans L"/>
              </a:rPr>
              <a:t>ou</a:t>
            </a:r>
            <a:endParaRPr sz="4400">
              <a:latin typeface="Nimbus Sans L"/>
              <a:cs typeface="Nimbus Sans 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9055" y="3035807"/>
            <a:ext cx="1941576" cy="385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503" y="775716"/>
            <a:ext cx="6254750" cy="601980"/>
          </a:xfrm>
          <a:custGeom>
            <a:avLst/>
            <a:gdLst/>
            <a:ahLst/>
            <a:cxnLst/>
            <a:rect l="l" t="t" r="r" b="b"/>
            <a:pathLst>
              <a:path w="6254750" h="601980">
                <a:moveTo>
                  <a:pt x="0" y="0"/>
                </a:moveTo>
                <a:lnTo>
                  <a:pt x="0" y="601980"/>
                </a:lnTo>
                <a:lnTo>
                  <a:pt x="6254496" y="601980"/>
                </a:lnTo>
                <a:lnTo>
                  <a:pt x="5585841" y="537591"/>
                </a:lnTo>
                <a:lnTo>
                  <a:pt x="47663" y="537591"/>
                </a:lnTo>
                <a:lnTo>
                  <a:pt x="47663" y="4572"/>
                </a:lnTo>
                <a:lnTo>
                  <a:pt x="0" y="0"/>
                </a:lnTo>
                <a:close/>
              </a:path>
            </a:pathLst>
          </a:custGeom>
          <a:solidFill>
            <a:srgbClr val="FFD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320" y="723138"/>
            <a:ext cx="4166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70" dirty="0"/>
              <a:t>Cushing</a:t>
            </a:r>
            <a:r>
              <a:rPr sz="3600" spc="-335" dirty="0"/>
              <a:t> </a:t>
            </a:r>
            <a:r>
              <a:rPr sz="3600" spc="-360" dirty="0"/>
              <a:t>syndrome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565150" y="4166361"/>
            <a:ext cx="3970654" cy="579755"/>
            <a:chOff x="565150" y="4166361"/>
            <a:chExt cx="3970654" cy="579755"/>
          </a:xfrm>
        </p:grpSpPr>
        <p:sp>
          <p:nvSpPr>
            <p:cNvPr id="5" name="object 5"/>
            <p:cNvSpPr/>
            <p:nvPr/>
          </p:nvSpPr>
          <p:spPr>
            <a:xfrm>
              <a:off x="571500" y="4172711"/>
              <a:ext cx="3957954" cy="567055"/>
            </a:xfrm>
            <a:custGeom>
              <a:avLst/>
              <a:gdLst/>
              <a:ahLst/>
              <a:cxnLst/>
              <a:rect l="l" t="t" r="r" b="b"/>
              <a:pathLst>
                <a:path w="3957954" h="567054">
                  <a:moveTo>
                    <a:pt x="3957828" y="0"/>
                  </a:moveTo>
                  <a:lnTo>
                    <a:pt x="0" y="0"/>
                  </a:lnTo>
                  <a:lnTo>
                    <a:pt x="0" y="566927"/>
                  </a:lnTo>
                  <a:lnTo>
                    <a:pt x="3957828" y="566927"/>
                  </a:lnTo>
                  <a:lnTo>
                    <a:pt x="3957828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1500" y="4172711"/>
              <a:ext cx="3957954" cy="567055"/>
            </a:xfrm>
            <a:custGeom>
              <a:avLst/>
              <a:gdLst/>
              <a:ahLst/>
              <a:cxnLst/>
              <a:rect l="l" t="t" r="r" b="b"/>
              <a:pathLst>
                <a:path w="3957954" h="567054">
                  <a:moveTo>
                    <a:pt x="0" y="566927"/>
                  </a:moveTo>
                  <a:lnTo>
                    <a:pt x="3957828" y="566927"/>
                  </a:lnTo>
                  <a:lnTo>
                    <a:pt x="3957828" y="0"/>
                  </a:lnTo>
                  <a:lnTo>
                    <a:pt x="0" y="0"/>
                  </a:lnTo>
                  <a:lnTo>
                    <a:pt x="0" y="566927"/>
                  </a:lnTo>
                  <a:close/>
                </a:path>
              </a:pathLst>
            </a:custGeom>
            <a:ln w="12191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77290" y="4214240"/>
            <a:ext cx="31457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65384"/>
              <a:buFont typeface="DejaVu Sans"/>
              <a:buChar char="•"/>
              <a:tabLst>
                <a:tab pos="93980" algn="l"/>
              </a:tabLst>
            </a:pPr>
            <a:r>
              <a:rPr sz="2600" dirty="0">
                <a:solidFill>
                  <a:srgbClr val="FFFFFF"/>
                </a:solidFill>
                <a:latin typeface="Nimbus Sans L"/>
                <a:cs typeface="Nimbus Sans L"/>
              </a:rPr>
              <a:t>Cushing's</a:t>
            </a:r>
            <a:r>
              <a:rPr sz="2600" spc="-75" dirty="0">
                <a:solidFill>
                  <a:srgbClr val="FFFFFF"/>
                </a:solidFill>
                <a:latin typeface="Nimbus Sans L"/>
                <a:cs typeface="Nimbus Sans L"/>
              </a:rPr>
              <a:t> </a:t>
            </a:r>
            <a:r>
              <a:rPr sz="2600" dirty="0">
                <a:solidFill>
                  <a:srgbClr val="FFFFFF"/>
                </a:solidFill>
                <a:latin typeface="Nimbus Sans L"/>
                <a:cs typeface="Nimbus Sans L"/>
              </a:rPr>
              <a:t>Syndrome</a:t>
            </a:r>
            <a:endParaRPr sz="2600">
              <a:latin typeface="Nimbus Sans L"/>
              <a:cs typeface="Nimbus Sans 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65150" y="4771390"/>
            <a:ext cx="3970654" cy="1582420"/>
            <a:chOff x="565150" y="4771390"/>
            <a:chExt cx="3970654" cy="1582420"/>
          </a:xfrm>
        </p:grpSpPr>
        <p:sp>
          <p:nvSpPr>
            <p:cNvPr id="9" name="object 9"/>
            <p:cNvSpPr/>
            <p:nvPr/>
          </p:nvSpPr>
          <p:spPr>
            <a:xfrm>
              <a:off x="571500" y="4777740"/>
              <a:ext cx="3957954" cy="1569720"/>
            </a:xfrm>
            <a:custGeom>
              <a:avLst/>
              <a:gdLst/>
              <a:ahLst/>
              <a:cxnLst/>
              <a:rect l="l" t="t" r="r" b="b"/>
              <a:pathLst>
                <a:path w="3957954" h="1569720">
                  <a:moveTo>
                    <a:pt x="3957828" y="0"/>
                  </a:moveTo>
                  <a:lnTo>
                    <a:pt x="0" y="0"/>
                  </a:lnTo>
                  <a:lnTo>
                    <a:pt x="0" y="1569720"/>
                  </a:lnTo>
                  <a:lnTo>
                    <a:pt x="3957828" y="1569720"/>
                  </a:lnTo>
                  <a:lnTo>
                    <a:pt x="3957828" y="0"/>
                  </a:lnTo>
                  <a:close/>
                </a:path>
              </a:pathLst>
            </a:custGeom>
            <a:solidFill>
              <a:srgbClr val="EECF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1500" y="4777740"/>
              <a:ext cx="3957954" cy="1569720"/>
            </a:xfrm>
            <a:custGeom>
              <a:avLst/>
              <a:gdLst/>
              <a:ahLst/>
              <a:cxnLst/>
              <a:rect l="l" t="t" r="r" b="b"/>
              <a:pathLst>
                <a:path w="3957954" h="1569720">
                  <a:moveTo>
                    <a:pt x="0" y="1569720"/>
                  </a:moveTo>
                  <a:lnTo>
                    <a:pt x="3957828" y="1569720"/>
                  </a:lnTo>
                  <a:lnTo>
                    <a:pt x="3957828" y="0"/>
                  </a:lnTo>
                  <a:lnTo>
                    <a:pt x="0" y="0"/>
                  </a:lnTo>
                  <a:lnTo>
                    <a:pt x="0" y="1569720"/>
                  </a:lnTo>
                  <a:close/>
                </a:path>
              </a:pathLst>
            </a:custGeom>
            <a:ln w="12192">
              <a:solidFill>
                <a:srgbClr val="EEC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19124" y="4859273"/>
            <a:ext cx="3593465" cy="8763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99085" marR="5080" indent="-287020">
              <a:lnSpc>
                <a:spcPts val="3100"/>
              </a:lnSpc>
              <a:spcBef>
                <a:spcPts val="620"/>
              </a:spcBef>
              <a:buSzPct val="60000"/>
              <a:buFont typeface="DejaVu Sans"/>
              <a:buChar char="•"/>
              <a:tabLst>
                <a:tab pos="299085" algn="l"/>
                <a:tab pos="299720" algn="l"/>
              </a:tabLst>
            </a:pPr>
            <a:r>
              <a:rPr sz="3000" dirty="0">
                <a:latin typeface="Nimbus Sans L"/>
                <a:cs typeface="Nimbus Sans L"/>
              </a:rPr>
              <a:t>Excess </a:t>
            </a:r>
            <a:r>
              <a:rPr sz="3000" spc="-5" dirty="0">
                <a:latin typeface="Nimbus Sans L"/>
                <a:cs typeface="Nimbus Sans L"/>
              </a:rPr>
              <a:t>cortisol</a:t>
            </a:r>
            <a:r>
              <a:rPr sz="3000" spc="-70" dirty="0">
                <a:latin typeface="Nimbus Sans L"/>
                <a:cs typeface="Nimbus Sans L"/>
              </a:rPr>
              <a:t> </a:t>
            </a:r>
            <a:r>
              <a:rPr sz="3000" dirty="0">
                <a:latin typeface="Nimbus Sans L"/>
                <a:cs typeface="Nimbus Sans L"/>
              </a:rPr>
              <a:t>due  to any</a:t>
            </a:r>
            <a:r>
              <a:rPr sz="3000" spc="-30" dirty="0">
                <a:latin typeface="Nimbus Sans L"/>
                <a:cs typeface="Nimbus Sans L"/>
              </a:rPr>
              <a:t> </a:t>
            </a:r>
            <a:r>
              <a:rPr sz="3000" dirty="0">
                <a:latin typeface="Nimbus Sans L"/>
                <a:cs typeface="Nimbus Sans L"/>
              </a:rPr>
              <a:t>cause</a:t>
            </a:r>
            <a:endParaRPr sz="3000">
              <a:latin typeface="Nimbus Sans L"/>
              <a:cs typeface="Nimbus Sans 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06797" y="4173982"/>
            <a:ext cx="3970654" cy="579755"/>
            <a:chOff x="4606797" y="4173982"/>
            <a:chExt cx="3970654" cy="579755"/>
          </a:xfrm>
        </p:grpSpPr>
        <p:sp>
          <p:nvSpPr>
            <p:cNvPr id="13" name="object 13"/>
            <p:cNvSpPr/>
            <p:nvPr/>
          </p:nvSpPr>
          <p:spPr>
            <a:xfrm>
              <a:off x="4613147" y="4180332"/>
              <a:ext cx="3957954" cy="567055"/>
            </a:xfrm>
            <a:custGeom>
              <a:avLst/>
              <a:gdLst/>
              <a:ahLst/>
              <a:cxnLst/>
              <a:rect l="l" t="t" r="r" b="b"/>
              <a:pathLst>
                <a:path w="3957954" h="567054">
                  <a:moveTo>
                    <a:pt x="3957828" y="0"/>
                  </a:moveTo>
                  <a:lnTo>
                    <a:pt x="0" y="0"/>
                  </a:lnTo>
                  <a:lnTo>
                    <a:pt x="0" y="566927"/>
                  </a:lnTo>
                  <a:lnTo>
                    <a:pt x="3957828" y="566927"/>
                  </a:lnTo>
                  <a:lnTo>
                    <a:pt x="3957828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13147" y="4180332"/>
              <a:ext cx="3957954" cy="567055"/>
            </a:xfrm>
            <a:custGeom>
              <a:avLst/>
              <a:gdLst/>
              <a:ahLst/>
              <a:cxnLst/>
              <a:rect l="l" t="t" r="r" b="b"/>
              <a:pathLst>
                <a:path w="3957954" h="567054">
                  <a:moveTo>
                    <a:pt x="0" y="566927"/>
                  </a:moveTo>
                  <a:lnTo>
                    <a:pt x="3957828" y="566927"/>
                  </a:lnTo>
                  <a:lnTo>
                    <a:pt x="3957828" y="0"/>
                  </a:lnTo>
                  <a:lnTo>
                    <a:pt x="0" y="0"/>
                  </a:lnTo>
                  <a:lnTo>
                    <a:pt x="0" y="566927"/>
                  </a:lnTo>
                  <a:close/>
                </a:path>
              </a:pathLst>
            </a:custGeom>
            <a:ln w="12191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174360" y="4221860"/>
            <a:ext cx="283337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65384"/>
              <a:buFont typeface="DejaVu Sans"/>
              <a:buChar char="•"/>
              <a:tabLst>
                <a:tab pos="93980" algn="l"/>
              </a:tabLst>
            </a:pPr>
            <a:r>
              <a:rPr sz="2600" dirty="0">
                <a:solidFill>
                  <a:srgbClr val="FFFFFF"/>
                </a:solidFill>
                <a:latin typeface="Nimbus Sans L"/>
                <a:cs typeface="Nimbus Sans L"/>
              </a:rPr>
              <a:t>Cushing's</a:t>
            </a:r>
            <a:r>
              <a:rPr sz="2600" spc="-80" dirty="0">
                <a:solidFill>
                  <a:srgbClr val="FFFFFF"/>
                </a:solidFill>
                <a:latin typeface="Nimbus Sans L"/>
                <a:cs typeface="Nimbus Sans L"/>
              </a:rPr>
              <a:t> </a:t>
            </a:r>
            <a:r>
              <a:rPr sz="2600" dirty="0">
                <a:solidFill>
                  <a:srgbClr val="FFFFFF"/>
                </a:solidFill>
                <a:latin typeface="Nimbus Sans L"/>
                <a:cs typeface="Nimbus Sans L"/>
              </a:rPr>
              <a:t>Disease</a:t>
            </a:r>
            <a:endParaRPr sz="2600">
              <a:latin typeface="Nimbus Sans L"/>
              <a:cs typeface="Nimbus Sans 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606797" y="4771390"/>
            <a:ext cx="3970654" cy="1582420"/>
            <a:chOff x="4606797" y="4771390"/>
            <a:chExt cx="3970654" cy="1582420"/>
          </a:xfrm>
        </p:grpSpPr>
        <p:sp>
          <p:nvSpPr>
            <p:cNvPr id="17" name="object 17"/>
            <p:cNvSpPr/>
            <p:nvPr/>
          </p:nvSpPr>
          <p:spPr>
            <a:xfrm>
              <a:off x="4613147" y="4777740"/>
              <a:ext cx="3957954" cy="1569720"/>
            </a:xfrm>
            <a:custGeom>
              <a:avLst/>
              <a:gdLst/>
              <a:ahLst/>
              <a:cxnLst/>
              <a:rect l="l" t="t" r="r" b="b"/>
              <a:pathLst>
                <a:path w="3957954" h="1569720">
                  <a:moveTo>
                    <a:pt x="3957828" y="0"/>
                  </a:moveTo>
                  <a:lnTo>
                    <a:pt x="0" y="0"/>
                  </a:lnTo>
                  <a:lnTo>
                    <a:pt x="0" y="1569720"/>
                  </a:lnTo>
                  <a:lnTo>
                    <a:pt x="3957828" y="1569720"/>
                  </a:lnTo>
                  <a:lnTo>
                    <a:pt x="3957828" y="0"/>
                  </a:lnTo>
                  <a:close/>
                </a:path>
              </a:pathLst>
            </a:custGeom>
            <a:solidFill>
              <a:srgbClr val="EECF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13147" y="4777740"/>
              <a:ext cx="3957954" cy="1569720"/>
            </a:xfrm>
            <a:custGeom>
              <a:avLst/>
              <a:gdLst/>
              <a:ahLst/>
              <a:cxnLst/>
              <a:rect l="l" t="t" r="r" b="b"/>
              <a:pathLst>
                <a:path w="3957954" h="1569720">
                  <a:moveTo>
                    <a:pt x="0" y="1569720"/>
                  </a:moveTo>
                  <a:lnTo>
                    <a:pt x="3957828" y="1569720"/>
                  </a:lnTo>
                  <a:lnTo>
                    <a:pt x="3957828" y="0"/>
                  </a:lnTo>
                  <a:lnTo>
                    <a:pt x="0" y="0"/>
                  </a:lnTo>
                  <a:lnTo>
                    <a:pt x="0" y="1569720"/>
                  </a:lnTo>
                  <a:close/>
                </a:path>
              </a:pathLst>
            </a:custGeom>
            <a:ln w="12192">
              <a:solidFill>
                <a:srgbClr val="EEC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739385" y="4845558"/>
            <a:ext cx="3465829" cy="110680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41300" marR="5080" indent="-228600">
              <a:lnSpc>
                <a:spcPct val="86400"/>
              </a:lnSpc>
              <a:spcBef>
                <a:spcPts val="525"/>
              </a:spcBef>
              <a:buSzPct val="69230"/>
              <a:buFont typeface="DejaVu Sans"/>
              <a:buChar char="•"/>
              <a:tabLst>
                <a:tab pos="240665" algn="l"/>
                <a:tab pos="241300" algn="l"/>
              </a:tabLst>
            </a:pPr>
            <a:r>
              <a:rPr sz="2600" dirty="0">
                <a:latin typeface="Nimbus Sans L"/>
                <a:cs typeface="Nimbus Sans L"/>
              </a:rPr>
              <a:t>Excess cortisol due</a:t>
            </a:r>
            <a:r>
              <a:rPr sz="2600" spc="-114" dirty="0">
                <a:latin typeface="Nimbus Sans L"/>
                <a:cs typeface="Nimbus Sans L"/>
              </a:rPr>
              <a:t> </a:t>
            </a:r>
            <a:r>
              <a:rPr sz="2600" dirty="0">
                <a:latin typeface="Nimbus Sans L"/>
                <a:cs typeface="Nimbus Sans L"/>
              </a:rPr>
              <a:t>to  pituitary micro-  adenoma</a:t>
            </a:r>
            <a:endParaRPr sz="2600">
              <a:latin typeface="Nimbus Sans L"/>
              <a:cs typeface="Nimbus Sans 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89204" y="775716"/>
            <a:ext cx="8209915" cy="3017520"/>
            <a:chOff x="489204" y="775716"/>
            <a:chExt cx="8209915" cy="3017520"/>
          </a:xfrm>
        </p:grpSpPr>
        <p:sp>
          <p:nvSpPr>
            <p:cNvPr id="21" name="object 21"/>
            <p:cNvSpPr/>
            <p:nvPr/>
          </p:nvSpPr>
          <p:spPr>
            <a:xfrm>
              <a:off x="603504" y="775716"/>
              <a:ext cx="6254750" cy="601980"/>
            </a:xfrm>
            <a:custGeom>
              <a:avLst/>
              <a:gdLst/>
              <a:ahLst/>
              <a:cxnLst/>
              <a:rect l="l" t="t" r="r" b="b"/>
              <a:pathLst>
                <a:path w="6254750" h="601980">
                  <a:moveTo>
                    <a:pt x="0" y="0"/>
                  </a:moveTo>
                  <a:lnTo>
                    <a:pt x="0" y="601980"/>
                  </a:lnTo>
                  <a:lnTo>
                    <a:pt x="6254496" y="601980"/>
                  </a:lnTo>
                  <a:lnTo>
                    <a:pt x="5585841" y="537591"/>
                  </a:lnTo>
                  <a:lnTo>
                    <a:pt x="47663" y="537591"/>
                  </a:lnTo>
                  <a:lnTo>
                    <a:pt x="47663" y="4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9204" y="1886712"/>
              <a:ext cx="8133588" cy="17846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4652" y="1885188"/>
              <a:ext cx="8054340" cy="19080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3796" y="1905000"/>
              <a:ext cx="7924800" cy="16962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3577" y="1905000"/>
              <a:ext cx="114300" cy="1696720"/>
            </a:xfrm>
            <a:custGeom>
              <a:avLst/>
              <a:gdLst/>
              <a:ahLst/>
              <a:cxnLst/>
              <a:rect l="l" t="t" r="r" b="b"/>
              <a:pathLst>
                <a:path w="114300" h="1696720">
                  <a:moveTo>
                    <a:pt x="0" y="0"/>
                  </a:moveTo>
                  <a:lnTo>
                    <a:pt x="0" y="1696212"/>
                  </a:lnTo>
                </a:path>
                <a:path w="114300" h="1696720">
                  <a:moveTo>
                    <a:pt x="0" y="835787"/>
                  </a:moveTo>
                  <a:lnTo>
                    <a:pt x="113868" y="848360"/>
                  </a:lnTo>
                </a:path>
              </a:pathLst>
            </a:custGeom>
            <a:ln w="9144">
              <a:solidFill>
                <a:srgbClr val="801E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53795" y="1905000"/>
            <a:ext cx="7924800" cy="1696720"/>
          </a:xfrm>
          <a:prstGeom prst="rect">
            <a:avLst/>
          </a:prstGeom>
          <a:ln w="9144">
            <a:solidFill>
              <a:srgbClr val="801E11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274320" marR="267335" indent="2540" algn="ctr">
              <a:lnSpc>
                <a:spcPct val="100000"/>
              </a:lnSpc>
              <a:spcBef>
                <a:spcPts val="830"/>
              </a:spcBef>
            </a:pPr>
            <a:r>
              <a:rPr sz="3200" dirty="0">
                <a:latin typeface="Nimbus Sans L"/>
                <a:cs typeface="Nimbus Sans L"/>
              </a:rPr>
              <a:t>An </a:t>
            </a:r>
            <a:r>
              <a:rPr sz="3200" spc="-5" dirty="0">
                <a:latin typeface="Nimbus Sans L"/>
                <a:cs typeface="Nimbus Sans L"/>
              </a:rPr>
              <a:t>array </a:t>
            </a:r>
            <a:r>
              <a:rPr sz="3200" dirty="0">
                <a:latin typeface="Nimbus Sans L"/>
                <a:cs typeface="Nimbus Sans L"/>
              </a:rPr>
              <a:t>of </a:t>
            </a:r>
            <a:r>
              <a:rPr sz="3200" spc="-5" dirty="0">
                <a:latin typeface="Nimbus Sans L"/>
                <a:cs typeface="Nimbus Sans L"/>
              </a:rPr>
              <a:t>symptoms </a:t>
            </a:r>
            <a:r>
              <a:rPr sz="3200" dirty="0">
                <a:latin typeface="Nimbus Sans L"/>
                <a:cs typeface="Nimbus Sans L"/>
              </a:rPr>
              <a:t>as a </a:t>
            </a:r>
            <a:r>
              <a:rPr sz="3200" spc="-5" dirty="0">
                <a:latin typeface="Nimbus Sans L"/>
                <a:cs typeface="Nimbus Sans L"/>
              </a:rPr>
              <a:t>result </a:t>
            </a:r>
            <a:r>
              <a:rPr sz="3200" dirty="0">
                <a:latin typeface="Nimbus Sans L"/>
                <a:cs typeface="Nimbus Sans L"/>
              </a:rPr>
              <a:t>of  </a:t>
            </a:r>
            <a:r>
              <a:rPr sz="3200" spc="-5" dirty="0">
                <a:latin typeface="Nimbus Sans L"/>
                <a:cs typeface="Nimbus Sans L"/>
              </a:rPr>
              <a:t>abnormally </a:t>
            </a:r>
            <a:r>
              <a:rPr sz="3200" dirty="0">
                <a:latin typeface="Nimbus Sans L"/>
                <a:cs typeface="Nimbus Sans L"/>
              </a:rPr>
              <a:t>high levels of cortisol or</a:t>
            </a:r>
            <a:r>
              <a:rPr sz="3200" spc="-135" dirty="0">
                <a:latin typeface="Nimbus Sans L"/>
                <a:cs typeface="Nimbus Sans L"/>
              </a:rPr>
              <a:t> </a:t>
            </a:r>
            <a:r>
              <a:rPr sz="3200" spc="-5" dirty="0">
                <a:latin typeface="Nimbus Sans L"/>
                <a:cs typeface="Nimbus Sans L"/>
              </a:rPr>
              <a:t>other  glucocorticoids </a:t>
            </a:r>
            <a:r>
              <a:rPr sz="3200" dirty="0">
                <a:latin typeface="Nimbus Sans L"/>
                <a:cs typeface="Nimbus Sans L"/>
              </a:rPr>
              <a:t>in the</a:t>
            </a:r>
            <a:r>
              <a:rPr sz="3200" spc="-60" dirty="0">
                <a:latin typeface="Nimbus Sans L"/>
                <a:cs typeface="Nimbus Sans L"/>
              </a:rPr>
              <a:t> </a:t>
            </a:r>
            <a:r>
              <a:rPr sz="3200" spc="-5" dirty="0">
                <a:latin typeface="Nimbus Sans L"/>
                <a:cs typeface="Nimbus Sans L"/>
              </a:rPr>
              <a:t>blood</a:t>
            </a:r>
            <a:endParaRPr sz="32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503" y="775716"/>
            <a:ext cx="6254750" cy="601980"/>
          </a:xfrm>
          <a:custGeom>
            <a:avLst/>
            <a:gdLst/>
            <a:ahLst/>
            <a:cxnLst/>
            <a:rect l="l" t="t" r="r" b="b"/>
            <a:pathLst>
              <a:path w="6254750" h="601980">
                <a:moveTo>
                  <a:pt x="0" y="0"/>
                </a:moveTo>
                <a:lnTo>
                  <a:pt x="0" y="601980"/>
                </a:lnTo>
                <a:lnTo>
                  <a:pt x="6254496" y="601980"/>
                </a:lnTo>
                <a:lnTo>
                  <a:pt x="5585841" y="537591"/>
                </a:lnTo>
                <a:lnTo>
                  <a:pt x="47663" y="537591"/>
                </a:lnTo>
                <a:lnTo>
                  <a:pt x="47663" y="4572"/>
                </a:lnTo>
                <a:lnTo>
                  <a:pt x="0" y="0"/>
                </a:lnTo>
                <a:close/>
              </a:path>
            </a:pathLst>
          </a:custGeom>
          <a:solidFill>
            <a:srgbClr val="FFD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320" y="723138"/>
            <a:ext cx="1827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90" dirty="0"/>
              <a:t>Etio</a:t>
            </a:r>
            <a:r>
              <a:rPr sz="3600" spc="-195" dirty="0"/>
              <a:t>l</a:t>
            </a:r>
            <a:r>
              <a:rPr sz="3600" spc="-335" dirty="0"/>
              <a:t>ogy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91439" y="2420111"/>
            <a:ext cx="7917180" cy="1948814"/>
            <a:chOff x="91439" y="2420111"/>
            <a:chExt cx="7917180" cy="1948814"/>
          </a:xfrm>
        </p:grpSpPr>
        <p:sp>
          <p:nvSpPr>
            <p:cNvPr id="5" name="object 5"/>
            <p:cNvSpPr/>
            <p:nvPr/>
          </p:nvSpPr>
          <p:spPr>
            <a:xfrm>
              <a:off x="7996428" y="3837431"/>
              <a:ext cx="3810" cy="427355"/>
            </a:xfrm>
            <a:custGeom>
              <a:avLst/>
              <a:gdLst/>
              <a:ahLst/>
              <a:cxnLst/>
              <a:rect l="l" t="t" r="r" b="b"/>
              <a:pathLst>
                <a:path w="3809" h="427354">
                  <a:moveTo>
                    <a:pt x="1904" y="-6095"/>
                  </a:moveTo>
                  <a:lnTo>
                    <a:pt x="1904" y="433070"/>
                  </a:lnTo>
                </a:path>
              </a:pathLst>
            </a:custGeom>
            <a:ln w="16002">
              <a:solidFill>
                <a:srgbClr val="BE40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1448" y="2977895"/>
              <a:ext cx="1744980" cy="353695"/>
            </a:xfrm>
            <a:custGeom>
              <a:avLst/>
              <a:gdLst/>
              <a:ahLst/>
              <a:cxnLst/>
              <a:rect l="l" t="t" r="r" b="b"/>
              <a:pathLst>
                <a:path w="1744979" h="353695">
                  <a:moveTo>
                    <a:pt x="0" y="0"/>
                  </a:moveTo>
                  <a:lnTo>
                    <a:pt x="0" y="247268"/>
                  </a:lnTo>
                  <a:lnTo>
                    <a:pt x="1744472" y="247268"/>
                  </a:lnTo>
                  <a:lnTo>
                    <a:pt x="1744472" y="353440"/>
                  </a:lnTo>
                </a:path>
              </a:pathLst>
            </a:custGeom>
            <a:ln w="12191">
              <a:solidFill>
                <a:srgbClr val="A838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19756" y="3837431"/>
              <a:ext cx="3433445" cy="427355"/>
            </a:xfrm>
            <a:custGeom>
              <a:avLst/>
              <a:gdLst/>
              <a:ahLst/>
              <a:cxnLst/>
              <a:rect l="l" t="t" r="r" b="b"/>
              <a:pathLst>
                <a:path w="3433445" h="427354">
                  <a:moveTo>
                    <a:pt x="1822704" y="0"/>
                  </a:moveTo>
                  <a:lnTo>
                    <a:pt x="1822704" y="320802"/>
                  </a:lnTo>
                  <a:lnTo>
                    <a:pt x="3433191" y="320802"/>
                  </a:lnTo>
                  <a:lnTo>
                    <a:pt x="3433191" y="426974"/>
                  </a:lnTo>
                </a:path>
                <a:path w="3433445" h="427354">
                  <a:moveTo>
                    <a:pt x="1822958" y="0"/>
                  </a:moveTo>
                  <a:lnTo>
                    <a:pt x="1822958" y="320802"/>
                  </a:lnTo>
                  <a:lnTo>
                    <a:pt x="1610868" y="320802"/>
                  </a:lnTo>
                  <a:lnTo>
                    <a:pt x="1610868" y="426974"/>
                  </a:lnTo>
                </a:path>
                <a:path w="3433445" h="427354">
                  <a:moveTo>
                    <a:pt x="1822704" y="0"/>
                  </a:moveTo>
                  <a:lnTo>
                    <a:pt x="1822704" y="320802"/>
                  </a:lnTo>
                  <a:lnTo>
                    <a:pt x="0" y="320802"/>
                  </a:lnTo>
                  <a:lnTo>
                    <a:pt x="0" y="426974"/>
                  </a:lnTo>
                </a:path>
              </a:pathLst>
            </a:custGeom>
            <a:ln w="12192">
              <a:solidFill>
                <a:srgbClr val="BE40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42460" y="2977895"/>
              <a:ext cx="1809114" cy="353695"/>
            </a:xfrm>
            <a:custGeom>
              <a:avLst/>
              <a:gdLst/>
              <a:ahLst/>
              <a:cxnLst/>
              <a:rect l="l" t="t" r="r" b="b"/>
              <a:pathLst>
                <a:path w="1809114" h="353695">
                  <a:moveTo>
                    <a:pt x="1808861" y="0"/>
                  </a:moveTo>
                  <a:lnTo>
                    <a:pt x="1808861" y="247268"/>
                  </a:lnTo>
                  <a:lnTo>
                    <a:pt x="0" y="247268"/>
                  </a:lnTo>
                  <a:lnTo>
                    <a:pt x="0" y="353440"/>
                  </a:lnTo>
                </a:path>
              </a:pathLst>
            </a:custGeom>
            <a:ln w="12192">
              <a:solidFill>
                <a:srgbClr val="A838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2959" y="3837431"/>
              <a:ext cx="686435" cy="525145"/>
            </a:xfrm>
            <a:custGeom>
              <a:avLst/>
              <a:gdLst/>
              <a:ahLst/>
              <a:cxnLst/>
              <a:rect l="l" t="t" r="r" b="b"/>
              <a:pathLst>
                <a:path w="686435" h="525145">
                  <a:moveTo>
                    <a:pt x="315468" y="0"/>
                  </a:moveTo>
                  <a:lnTo>
                    <a:pt x="315468" y="418465"/>
                  </a:lnTo>
                  <a:lnTo>
                    <a:pt x="686435" y="418465"/>
                  </a:lnTo>
                  <a:lnTo>
                    <a:pt x="686435" y="524637"/>
                  </a:lnTo>
                </a:path>
                <a:path w="686435" h="525145">
                  <a:moveTo>
                    <a:pt x="315849" y="0"/>
                  </a:moveTo>
                  <a:lnTo>
                    <a:pt x="315849" y="418465"/>
                  </a:lnTo>
                  <a:lnTo>
                    <a:pt x="0" y="418465"/>
                  </a:lnTo>
                  <a:lnTo>
                    <a:pt x="0" y="524637"/>
                  </a:lnTo>
                </a:path>
              </a:pathLst>
            </a:custGeom>
            <a:ln w="12192">
              <a:solidFill>
                <a:srgbClr val="BE40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6903" y="2977895"/>
              <a:ext cx="1905" cy="353695"/>
            </a:xfrm>
            <a:custGeom>
              <a:avLst/>
              <a:gdLst/>
              <a:ahLst/>
              <a:cxnLst/>
              <a:rect l="l" t="t" r="r" b="b"/>
              <a:pathLst>
                <a:path w="1905" h="353695">
                  <a:moveTo>
                    <a:pt x="742" y="-6096"/>
                  </a:moveTo>
                  <a:lnTo>
                    <a:pt x="742" y="359536"/>
                  </a:lnTo>
                </a:path>
              </a:pathLst>
            </a:custGeom>
            <a:ln w="13677">
              <a:solidFill>
                <a:srgbClr val="A838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439" y="2420111"/>
              <a:ext cx="2089404" cy="6995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9902" y="2468117"/>
            <a:ext cx="1193165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55575" marR="5080" indent="-143510">
              <a:lnSpc>
                <a:spcPts val="1660"/>
              </a:lnSpc>
              <a:spcBef>
                <a:spcPts val="365"/>
              </a:spcBef>
            </a:pPr>
            <a:r>
              <a:rPr sz="1350" spc="-100" dirty="0">
                <a:solidFill>
                  <a:srgbClr val="D24717"/>
                </a:solidFill>
                <a:latin typeface="DejaVu Sans"/>
                <a:cs typeface="DejaVu Sans"/>
              </a:rPr>
              <a:t></a:t>
            </a:r>
            <a:r>
              <a:rPr sz="1600" spc="-5" dirty="0">
                <a:latin typeface="Nimbus Sans L"/>
                <a:cs typeface="Nimbus Sans L"/>
              </a:rPr>
              <a:t>Exogenou</a:t>
            </a:r>
            <a:r>
              <a:rPr sz="1600" dirty="0">
                <a:latin typeface="Nimbus Sans L"/>
                <a:cs typeface="Nimbus Sans L"/>
              </a:rPr>
              <a:t>s</a:t>
            </a:r>
            <a:r>
              <a:rPr sz="1600" spc="-5" dirty="0">
                <a:latin typeface="Nimbus Sans L"/>
                <a:cs typeface="Nimbus Sans L"/>
              </a:rPr>
              <a:t>/ iatrogenic</a:t>
            </a:r>
            <a:endParaRPr sz="1600">
              <a:latin typeface="Nimbus Sans L"/>
              <a:cs typeface="Nimbus Sans 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8015" y="3311652"/>
            <a:ext cx="2020824" cy="627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3151" y="3356609"/>
            <a:ext cx="1330325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03835">
              <a:lnSpc>
                <a:spcPts val="1450"/>
              </a:lnSpc>
              <a:spcBef>
                <a:spcPts val="340"/>
              </a:spcBef>
            </a:pPr>
            <a:r>
              <a:rPr sz="1150" spc="-10" dirty="0">
                <a:solidFill>
                  <a:srgbClr val="D24717"/>
                </a:solidFill>
                <a:latin typeface="DejaVu Sans"/>
                <a:cs typeface="DejaVu Sans"/>
              </a:rPr>
              <a:t></a:t>
            </a:r>
            <a:r>
              <a:rPr sz="1400" spc="-10" dirty="0">
                <a:latin typeface="Nimbus Sans L"/>
                <a:cs typeface="Nimbus Sans L"/>
              </a:rPr>
              <a:t>Prolonged  </a:t>
            </a:r>
            <a:r>
              <a:rPr sz="1400" dirty="0">
                <a:latin typeface="Nimbus Sans L"/>
                <a:cs typeface="Nimbus Sans L"/>
              </a:rPr>
              <a:t>administration</a:t>
            </a:r>
            <a:r>
              <a:rPr sz="1400" spc="-110" dirty="0">
                <a:latin typeface="Nimbus Sans L"/>
                <a:cs typeface="Nimbus Sans L"/>
              </a:rPr>
              <a:t> </a:t>
            </a:r>
            <a:r>
              <a:rPr sz="1400" dirty="0">
                <a:latin typeface="Nimbus Sans L"/>
                <a:cs typeface="Nimbus Sans L"/>
              </a:rPr>
              <a:t>of</a:t>
            </a:r>
            <a:endParaRPr sz="1400">
              <a:latin typeface="Nimbus Sans L"/>
              <a:cs typeface="Nimbus Sans 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5112" y="4344923"/>
            <a:ext cx="615695" cy="2049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7914" y="4723257"/>
            <a:ext cx="224790" cy="124523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dirty="0">
                <a:latin typeface="Nimbus Sans L"/>
                <a:cs typeface="Nimbus Sans L"/>
              </a:rPr>
              <a:t>Glucocorti</a:t>
            </a:r>
            <a:r>
              <a:rPr sz="1400" spc="-10" dirty="0">
                <a:latin typeface="Nimbus Sans L"/>
                <a:cs typeface="Nimbus Sans L"/>
              </a:rPr>
              <a:t>c</a:t>
            </a:r>
            <a:r>
              <a:rPr sz="1400" dirty="0">
                <a:latin typeface="Nimbus Sans L"/>
                <a:cs typeface="Nimbus Sans L"/>
              </a:rPr>
              <a:t>oids</a:t>
            </a:r>
            <a:endParaRPr sz="1400">
              <a:latin typeface="Nimbus Sans L"/>
              <a:cs typeface="Nimbus Sans 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02436" y="4344923"/>
            <a:ext cx="614172" cy="2049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04934" y="5090540"/>
            <a:ext cx="224790" cy="5099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dirty="0">
                <a:latin typeface="Nimbus Sans L"/>
                <a:cs typeface="Nimbus Sans L"/>
              </a:rPr>
              <a:t>A</a:t>
            </a:r>
            <a:r>
              <a:rPr sz="1400" spc="-10" dirty="0">
                <a:latin typeface="Nimbus Sans L"/>
                <a:cs typeface="Nimbus Sans L"/>
              </a:rPr>
              <a:t>CT</a:t>
            </a:r>
            <a:r>
              <a:rPr sz="1400" dirty="0">
                <a:latin typeface="Nimbus Sans L"/>
                <a:cs typeface="Nimbus Sans L"/>
              </a:rPr>
              <a:t>H</a:t>
            </a:r>
            <a:endParaRPr sz="1400">
              <a:latin typeface="Nimbus Sans L"/>
              <a:cs typeface="Nimbus Sans 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82767" y="2456688"/>
            <a:ext cx="1737360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70041" y="2573273"/>
            <a:ext cx="1163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Nimbus Sans L"/>
                <a:cs typeface="Nimbus Sans L"/>
              </a:rPr>
              <a:t>Endogenous</a:t>
            </a:r>
            <a:endParaRPr sz="1600">
              <a:latin typeface="Nimbus Sans L"/>
              <a:cs typeface="Nimbus Sans 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71671" y="3311652"/>
            <a:ext cx="1941576" cy="627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715639" y="3356609"/>
            <a:ext cx="1456690" cy="424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65"/>
              </a:lnSpc>
              <a:spcBef>
                <a:spcPts val="105"/>
              </a:spcBef>
            </a:pPr>
            <a:r>
              <a:rPr sz="1400" spc="-5" dirty="0">
                <a:latin typeface="Nimbus Sans L"/>
                <a:cs typeface="Nimbus Sans L"/>
              </a:rPr>
              <a:t>ACTH</a:t>
            </a:r>
            <a:r>
              <a:rPr sz="1400" spc="-60" dirty="0">
                <a:latin typeface="Nimbus Sans L"/>
                <a:cs typeface="Nimbus Sans L"/>
              </a:rPr>
              <a:t> </a:t>
            </a:r>
            <a:r>
              <a:rPr sz="1400" b="1" spc="-165" dirty="0">
                <a:latin typeface="DejaVu Sans"/>
                <a:cs typeface="DejaVu Sans"/>
              </a:rPr>
              <a:t>dependent</a:t>
            </a:r>
            <a:endParaRPr sz="1400">
              <a:latin typeface="DejaVu Sans"/>
              <a:cs typeface="DejaVu Sans"/>
            </a:endParaRPr>
          </a:p>
          <a:p>
            <a:pPr algn="ctr">
              <a:lnSpc>
                <a:spcPts val="1565"/>
              </a:lnSpc>
            </a:pPr>
            <a:r>
              <a:rPr sz="1400" dirty="0">
                <a:latin typeface="Nimbus Sans L"/>
                <a:cs typeface="Nimbus Sans L"/>
              </a:rPr>
              <a:t>causes</a:t>
            </a:r>
            <a:endParaRPr sz="1400">
              <a:latin typeface="Nimbus Sans L"/>
              <a:cs typeface="Nimbus Sans 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66900" y="4247388"/>
            <a:ext cx="1554479" cy="2145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99869" y="4766538"/>
            <a:ext cx="1240790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31115" indent="-247015">
              <a:lnSpc>
                <a:spcPct val="110700"/>
              </a:lnSpc>
              <a:spcBef>
                <a:spcPts val="100"/>
              </a:spcBef>
            </a:pPr>
            <a:r>
              <a:rPr sz="1400" b="1" spc="-170" dirty="0">
                <a:latin typeface="DejaVu Sans"/>
                <a:cs typeface="DejaVu Sans"/>
              </a:rPr>
              <a:t>H</a:t>
            </a:r>
            <a:r>
              <a:rPr sz="1400" b="1" spc="-185" dirty="0">
                <a:latin typeface="DejaVu Sans"/>
                <a:cs typeface="DejaVu Sans"/>
              </a:rPr>
              <a:t>y</a:t>
            </a:r>
            <a:r>
              <a:rPr sz="1400" b="1" spc="-155" dirty="0">
                <a:latin typeface="DejaVu Sans"/>
                <a:cs typeface="DejaVu Sans"/>
              </a:rPr>
              <a:t>p</a:t>
            </a:r>
            <a:r>
              <a:rPr sz="1400" b="1" spc="-114" dirty="0">
                <a:latin typeface="DejaVu Sans"/>
                <a:cs typeface="DejaVu Sans"/>
              </a:rPr>
              <a:t>o</a:t>
            </a:r>
            <a:r>
              <a:rPr sz="1400" b="1" spc="-140" dirty="0">
                <a:latin typeface="DejaVu Sans"/>
                <a:cs typeface="DejaVu Sans"/>
              </a:rPr>
              <a:t>t</a:t>
            </a:r>
            <a:r>
              <a:rPr sz="1400" b="1" spc="-215" dirty="0">
                <a:latin typeface="DejaVu Sans"/>
                <a:cs typeface="DejaVu Sans"/>
              </a:rPr>
              <a:t>h</a:t>
            </a:r>
            <a:r>
              <a:rPr sz="1400" b="1" spc="-130" dirty="0">
                <a:latin typeface="DejaVu Sans"/>
                <a:cs typeface="DejaVu Sans"/>
              </a:rPr>
              <a:t>al</a:t>
            </a:r>
            <a:r>
              <a:rPr sz="1400" b="1" spc="-155" dirty="0">
                <a:latin typeface="DejaVu Sans"/>
                <a:cs typeface="DejaVu Sans"/>
              </a:rPr>
              <a:t>ami</a:t>
            </a:r>
            <a:r>
              <a:rPr sz="1400" b="1" spc="-40" dirty="0">
                <a:latin typeface="DejaVu Sans"/>
                <a:cs typeface="DejaVu Sans"/>
              </a:rPr>
              <a:t>c  </a:t>
            </a:r>
            <a:r>
              <a:rPr sz="1400" b="1" spc="-100" dirty="0">
                <a:latin typeface="DejaVu Sans"/>
                <a:cs typeface="DejaVu Sans"/>
              </a:rPr>
              <a:t>lesions</a:t>
            </a:r>
            <a:r>
              <a:rPr sz="1400" spc="-100" dirty="0">
                <a:latin typeface="DejaVu Sans"/>
                <a:cs typeface="DejaVu Sans"/>
              </a:rPr>
              <a:t>:</a:t>
            </a:r>
            <a:endParaRPr sz="1400">
              <a:latin typeface="DejaVu Sans"/>
              <a:cs typeface="DejaVu Sans"/>
            </a:endParaRPr>
          </a:p>
          <a:p>
            <a:pPr marL="203200" marR="5080" indent="-190500">
              <a:lnSpc>
                <a:spcPts val="1450"/>
              </a:lnSpc>
              <a:spcBef>
                <a:spcPts val="1090"/>
              </a:spcBef>
            </a:pPr>
            <a:r>
              <a:rPr sz="1400" dirty="0">
                <a:latin typeface="Nimbus Sans L"/>
                <a:cs typeface="Nimbus Sans L"/>
              </a:rPr>
              <a:t>Increased</a:t>
            </a:r>
            <a:r>
              <a:rPr sz="1400" spc="-105" dirty="0">
                <a:latin typeface="Nimbus Sans L"/>
                <a:cs typeface="Nimbus Sans L"/>
              </a:rPr>
              <a:t> </a:t>
            </a:r>
            <a:r>
              <a:rPr sz="1400" spc="-5" dirty="0">
                <a:latin typeface="Nimbus Sans L"/>
                <a:cs typeface="Nimbus Sans L"/>
              </a:rPr>
              <a:t>CRH  </a:t>
            </a:r>
            <a:r>
              <a:rPr sz="1400" dirty="0">
                <a:latin typeface="Nimbus Sans L"/>
                <a:cs typeface="Nimbus Sans L"/>
              </a:rPr>
              <a:t>production</a:t>
            </a:r>
            <a:endParaRPr sz="1400">
              <a:latin typeface="Nimbus Sans L"/>
              <a:cs typeface="Nimbus Sans 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72611" y="4247388"/>
            <a:ext cx="1763267" cy="21457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505327" y="4789144"/>
            <a:ext cx="1451610" cy="925194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0"/>
              </a:spcBef>
            </a:pPr>
            <a:r>
              <a:rPr sz="1400" b="1" spc="-145" dirty="0">
                <a:latin typeface="DejaVu Sans"/>
                <a:cs typeface="DejaVu Sans"/>
              </a:rPr>
              <a:t>Pituitary</a:t>
            </a:r>
            <a:r>
              <a:rPr sz="1400" b="1" spc="-160" dirty="0">
                <a:latin typeface="DejaVu Sans"/>
                <a:cs typeface="DejaVu Sans"/>
              </a:rPr>
              <a:t> </a:t>
            </a:r>
            <a:r>
              <a:rPr sz="1400" b="1" spc="-100" dirty="0">
                <a:latin typeface="DejaVu Sans"/>
                <a:cs typeface="DejaVu Sans"/>
              </a:rPr>
              <a:t>lesions</a:t>
            </a:r>
            <a:r>
              <a:rPr sz="1400" spc="-100" dirty="0">
                <a:latin typeface="DejaVu Sans"/>
                <a:cs typeface="DejaVu Sans"/>
              </a:rPr>
              <a:t>:</a:t>
            </a:r>
            <a:endParaRPr sz="1400">
              <a:latin typeface="DejaVu Sans"/>
              <a:cs typeface="DejaVu Sans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z="1400" dirty="0">
                <a:latin typeface="Nimbus Sans L"/>
                <a:cs typeface="Nimbus Sans L"/>
              </a:rPr>
              <a:t>Microadenoma</a:t>
            </a:r>
            <a:endParaRPr sz="1400">
              <a:latin typeface="Nimbus Sans L"/>
              <a:cs typeface="Nimbus Sans L"/>
            </a:endParaRP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latin typeface="Nimbus Sans L"/>
                <a:cs typeface="Nimbus Sans L"/>
              </a:rPr>
              <a:t>Macroedema</a:t>
            </a:r>
            <a:endParaRPr sz="1400">
              <a:latin typeface="Nimbus Sans L"/>
              <a:cs typeface="Nimbus Sans 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155691" y="4247388"/>
            <a:ext cx="1795271" cy="21457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288407" y="4405731"/>
            <a:ext cx="1530985" cy="1691639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0"/>
              </a:spcBef>
            </a:pPr>
            <a:r>
              <a:rPr sz="1400" b="1" spc="-100" dirty="0">
                <a:latin typeface="DejaVu Sans"/>
                <a:cs typeface="DejaVu Sans"/>
              </a:rPr>
              <a:t>Ectopic</a:t>
            </a:r>
            <a:r>
              <a:rPr sz="1400" b="1" spc="-130" dirty="0">
                <a:latin typeface="DejaVu Sans"/>
                <a:cs typeface="DejaVu Sans"/>
              </a:rPr>
              <a:t> </a:t>
            </a:r>
            <a:r>
              <a:rPr sz="1400" b="1" spc="-100" dirty="0">
                <a:latin typeface="DejaVu Sans"/>
                <a:cs typeface="DejaVu Sans"/>
              </a:rPr>
              <a:t>lesions</a:t>
            </a:r>
            <a:r>
              <a:rPr sz="1400" spc="-100" dirty="0">
                <a:latin typeface="DejaVu Sans"/>
                <a:cs typeface="DejaVu Sans"/>
              </a:rPr>
              <a:t>:</a:t>
            </a:r>
            <a:endParaRPr sz="1400">
              <a:latin typeface="DejaVu Sans"/>
              <a:cs typeface="DejaVu Sans"/>
            </a:endParaRPr>
          </a:p>
          <a:p>
            <a:pPr marL="12700" marR="5080" indent="-635" algn="ctr">
              <a:lnSpc>
                <a:spcPct val="119900"/>
              </a:lnSpc>
              <a:spcBef>
                <a:spcPts val="515"/>
              </a:spcBef>
            </a:pPr>
            <a:r>
              <a:rPr sz="1400" dirty="0">
                <a:latin typeface="Nimbus Sans L"/>
                <a:cs typeface="Nimbus Sans L"/>
              </a:rPr>
              <a:t>Oat cell ca  Bronchial</a:t>
            </a:r>
            <a:r>
              <a:rPr sz="1400" spc="-85" dirty="0">
                <a:latin typeface="Nimbus Sans L"/>
                <a:cs typeface="Nimbus Sans L"/>
              </a:rPr>
              <a:t> </a:t>
            </a:r>
            <a:r>
              <a:rPr sz="1400" dirty="0">
                <a:latin typeface="Nimbus Sans L"/>
                <a:cs typeface="Nimbus Sans L"/>
              </a:rPr>
              <a:t>carcinoid  Pancreatic ca  Neuroblastoma  </a:t>
            </a:r>
            <a:r>
              <a:rPr sz="1400" spc="-100" dirty="0">
                <a:latin typeface="DejaVu Sans"/>
                <a:cs typeface="DejaVu Sans"/>
              </a:rPr>
              <a:t>Wilm’s</a:t>
            </a:r>
            <a:r>
              <a:rPr sz="1400" spc="-95" dirty="0">
                <a:latin typeface="DejaVu Sans"/>
                <a:cs typeface="DejaVu Sans"/>
              </a:rPr>
              <a:t> </a:t>
            </a:r>
            <a:r>
              <a:rPr sz="1400" dirty="0">
                <a:latin typeface="Nimbus Sans L"/>
                <a:cs typeface="Nimbus Sans L"/>
              </a:rPr>
              <a:t>tumor</a:t>
            </a:r>
            <a:endParaRPr sz="1400">
              <a:latin typeface="Nimbus Sans L"/>
              <a:cs typeface="Nimbus Sans 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960107" y="3311652"/>
            <a:ext cx="2071116" cy="6278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189723" y="3356609"/>
            <a:ext cx="1614805" cy="424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65"/>
              </a:lnSpc>
              <a:spcBef>
                <a:spcPts val="105"/>
              </a:spcBef>
            </a:pPr>
            <a:r>
              <a:rPr sz="1400" spc="-5" dirty="0">
                <a:latin typeface="Nimbus Sans L"/>
                <a:cs typeface="Nimbus Sans L"/>
              </a:rPr>
              <a:t>ACTH</a:t>
            </a:r>
            <a:r>
              <a:rPr sz="1400" spc="-30" dirty="0">
                <a:latin typeface="Nimbus Sans L"/>
                <a:cs typeface="Nimbus Sans L"/>
              </a:rPr>
              <a:t> </a:t>
            </a:r>
            <a:r>
              <a:rPr sz="1400" b="1" spc="-160" dirty="0">
                <a:latin typeface="DejaVu Sans"/>
                <a:cs typeface="DejaVu Sans"/>
              </a:rPr>
              <a:t>independent</a:t>
            </a:r>
            <a:endParaRPr sz="1400">
              <a:latin typeface="DejaVu Sans"/>
              <a:cs typeface="DejaVu Sans"/>
            </a:endParaRPr>
          </a:p>
          <a:p>
            <a:pPr algn="ctr">
              <a:lnSpc>
                <a:spcPts val="1565"/>
              </a:lnSpc>
            </a:pPr>
            <a:r>
              <a:rPr sz="1400" dirty="0">
                <a:latin typeface="Nimbus Sans L"/>
                <a:cs typeface="Nimbus Sans L"/>
              </a:rPr>
              <a:t>causes</a:t>
            </a:r>
            <a:endParaRPr sz="1400">
              <a:latin typeface="Nimbus Sans L"/>
              <a:cs typeface="Nimbus Sans 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074407" y="4247388"/>
            <a:ext cx="1915668" cy="21457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47761" y="4696714"/>
            <a:ext cx="6832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45" dirty="0">
                <a:latin typeface="DejaVu Sans"/>
                <a:cs typeface="DejaVu Sans"/>
              </a:rPr>
              <a:t>Adrenal</a:t>
            </a:r>
            <a:endParaRPr sz="1400">
              <a:latin typeface="DejaVu Sans"/>
              <a:cs typeface="DejaVu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17993" y="4858867"/>
            <a:ext cx="1542415" cy="100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0700"/>
              </a:lnSpc>
              <a:spcBef>
                <a:spcPts val="100"/>
              </a:spcBef>
            </a:pPr>
            <a:r>
              <a:rPr sz="1400" b="1" spc="-170" dirty="0">
                <a:latin typeface="DejaVu Sans"/>
                <a:cs typeface="DejaVu Sans"/>
              </a:rPr>
              <a:t>a</a:t>
            </a:r>
            <a:r>
              <a:rPr sz="1400" dirty="0">
                <a:latin typeface="Nimbus Sans L"/>
                <a:cs typeface="Nimbus Sans L"/>
              </a:rPr>
              <a:t>deno</a:t>
            </a:r>
            <a:r>
              <a:rPr sz="1400" spc="-10" dirty="0">
                <a:latin typeface="Nimbus Sans L"/>
                <a:cs typeface="Nimbus Sans L"/>
              </a:rPr>
              <a:t>m</a:t>
            </a:r>
            <a:r>
              <a:rPr sz="1400" dirty="0">
                <a:latin typeface="Nimbus Sans L"/>
                <a:cs typeface="Nimbus Sans L"/>
              </a:rPr>
              <a:t>a/carcinom  a/hyperplasia</a:t>
            </a:r>
            <a:endParaRPr sz="1400">
              <a:latin typeface="Nimbus Sans L"/>
              <a:cs typeface="Nimbus Sans L"/>
            </a:endParaRPr>
          </a:p>
          <a:p>
            <a:pPr marL="117475" marR="111125" algn="ctr">
              <a:lnSpc>
                <a:spcPts val="1440"/>
              </a:lnSpc>
              <a:spcBef>
                <a:spcPts val="1100"/>
              </a:spcBef>
            </a:pPr>
            <a:r>
              <a:rPr sz="1400" spc="-5" dirty="0">
                <a:latin typeface="Nimbus Sans L"/>
                <a:cs typeface="Nimbus Sans L"/>
              </a:rPr>
              <a:t>McCune</a:t>
            </a:r>
            <a:r>
              <a:rPr sz="1400" spc="-155" dirty="0">
                <a:latin typeface="Nimbus Sans L"/>
                <a:cs typeface="Nimbus Sans L"/>
              </a:rPr>
              <a:t> </a:t>
            </a:r>
            <a:r>
              <a:rPr sz="1400" dirty="0">
                <a:latin typeface="Nimbus Sans L"/>
                <a:cs typeface="Nimbus Sans L"/>
              </a:rPr>
              <a:t>Albright  </a:t>
            </a:r>
            <a:r>
              <a:rPr sz="1400" spc="-5" dirty="0">
                <a:latin typeface="Nimbus Sans L"/>
                <a:cs typeface="Nimbus Sans L"/>
              </a:rPr>
              <a:t>syndrome</a:t>
            </a:r>
            <a:endParaRPr sz="1400">
              <a:latin typeface="Nimbus Sans L"/>
              <a:cs typeface="Nimbus Sans 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66800" y="1981200"/>
            <a:ext cx="5410200" cy="381000"/>
          </a:xfrm>
          <a:custGeom>
            <a:avLst/>
            <a:gdLst/>
            <a:ahLst/>
            <a:cxnLst/>
            <a:rect l="l" t="t" r="r" b="b"/>
            <a:pathLst>
              <a:path w="5410200" h="381000">
                <a:moveTo>
                  <a:pt x="0" y="381000"/>
                </a:moveTo>
                <a:lnTo>
                  <a:pt x="0" y="306871"/>
                </a:lnTo>
                <a:lnTo>
                  <a:pt x="0" y="246316"/>
                </a:lnTo>
                <a:lnTo>
                  <a:pt x="0" y="205478"/>
                </a:lnTo>
                <a:lnTo>
                  <a:pt x="0" y="190500"/>
                </a:lnTo>
                <a:lnTo>
                  <a:pt x="2705100" y="190500"/>
                </a:lnTo>
                <a:lnTo>
                  <a:pt x="2705100" y="175521"/>
                </a:lnTo>
                <a:lnTo>
                  <a:pt x="2705100" y="134683"/>
                </a:lnTo>
                <a:lnTo>
                  <a:pt x="2705100" y="74128"/>
                </a:lnTo>
                <a:lnTo>
                  <a:pt x="2705100" y="0"/>
                </a:lnTo>
                <a:lnTo>
                  <a:pt x="2705100" y="74128"/>
                </a:lnTo>
                <a:lnTo>
                  <a:pt x="2705100" y="134683"/>
                </a:lnTo>
                <a:lnTo>
                  <a:pt x="2705100" y="175521"/>
                </a:lnTo>
                <a:lnTo>
                  <a:pt x="2705100" y="190500"/>
                </a:lnTo>
                <a:lnTo>
                  <a:pt x="5410200" y="190500"/>
                </a:lnTo>
                <a:lnTo>
                  <a:pt x="5410200" y="205478"/>
                </a:lnTo>
                <a:lnTo>
                  <a:pt x="5410200" y="246316"/>
                </a:lnTo>
                <a:lnTo>
                  <a:pt x="5410200" y="306871"/>
                </a:lnTo>
                <a:lnTo>
                  <a:pt x="5410200" y="381000"/>
                </a:lnTo>
              </a:path>
            </a:pathLst>
          </a:custGeom>
          <a:ln w="9144">
            <a:solidFill>
              <a:srgbClr val="AE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503" y="775716"/>
            <a:ext cx="6254750" cy="601980"/>
          </a:xfrm>
          <a:custGeom>
            <a:avLst/>
            <a:gdLst/>
            <a:ahLst/>
            <a:cxnLst/>
            <a:rect l="l" t="t" r="r" b="b"/>
            <a:pathLst>
              <a:path w="6254750" h="601980">
                <a:moveTo>
                  <a:pt x="0" y="0"/>
                </a:moveTo>
                <a:lnTo>
                  <a:pt x="0" y="601980"/>
                </a:lnTo>
                <a:lnTo>
                  <a:pt x="6254496" y="601980"/>
                </a:lnTo>
                <a:lnTo>
                  <a:pt x="5585841" y="537591"/>
                </a:lnTo>
                <a:lnTo>
                  <a:pt x="47663" y="537591"/>
                </a:lnTo>
                <a:lnTo>
                  <a:pt x="47663" y="4572"/>
                </a:lnTo>
                <a:lnTo>
                  <a:pt x="0" y="0"/>
                </a:lnTo>
                <a:close/>
              </a:path>
            </a:pathLst>
          </a:custGeom>
          <a:solidFill>
            <a:srgbClr val="FFD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356108"/>
            <a:ext cx="3683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40" dirty="0"/>
              <a:t>Clinical</a:t>
            </a:r>
            <a:r>
              <a:rPr sz="3600" spc="-310" dirty="0"/>
              <a:t> </a:t>
            </a:r>
            <a:r>
              <a:rPr sz="3600" spc="-375" dirty="0"/>
              <a:t>Features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0" y="990600"/>
            <a:ext cx="5221605" cy="5489575"/>
            <a:chOff x="0" y="990600"/>
            <a:chExt cx="5221605" cy="5489575"/>
          </a:xfrm>
        </p:grpSpPr>
        <p:sp>
          <p:nvSpPr>
            <p:cNvPr id="5" name="object 5"/>
            <p:cNvSpPr/>
            <p:nvPr/>
          </p:nvSpPr>
          <p:spPr>
            <a:xfrm>
              <a:off x="0" y="990600"/>
              <a:ext cx="5221224" cy="54894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004316"/>
              <a:ext cx="5181600" cy="5410200"/>
            </a:xfrm>
            <a:custGeom>
              <a:avLst/>
              <a:gdLst/>
              <a:ahLst/>
              <a:cxnLst/>
              <a:rect l="l" t="t" r="r" b="b"/>
              <a:pathLst>
                <a:path w="5181600" h="5410200">
                  <a:moveTo>
                    <a:pt x="2476500" y="0"/>
                  </a:moveTo>
                  <a:lnTo>
                    <a:pt x="0" y="2476500"/>
                  </a:lnTo>
                  <a:lnTo>
                    <a:pt x="0" y="2933700"/>
                  </a:lnTo>
                  <a:lnTo>
                    <a:pt x="2476500" y="5410200"/>
                  </a:lnTo>
                  <a:lnTo>
                    <a:pt x="5181600" y="2705100"/>
                  </a:lnTo>
                  <a:lnTo>
                    <a:pt x="2476500" y="0"/>
                  </a:lnTo>
                  <a:close/>
                </a:path>
              </a:pathLst>
            </a:custGeom>
            <a:solidFill>
              <a:srgbClr val="DDD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528" y="1502663"/>
              <a:ext cx="2459736" cy="21930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1924" y="1604619"/>
            <a:ext cx="2003425" cy="18484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sz="1450" spc="-130" dirty="0">
                <a:solidFill>
                  <a:srgbClr val="D24717"/>
                </a:solidFill>
                <a:latin typeface="DejaVu Sans"/>
                <a:cs typeface="DejaVu Sans"/>
              </a:rPr>
              <a:t></a:t>
            </a:r>
            <a:r>
              <a:rPr sz="1700" b="1" spc="-130" dirty="0">
                <a:latin typeface="DejaVu Sans"/>
                <a:cs typeface="DejaVu Sans"/>
              </a:rPr>
              <a:t>Body</a:t>
            </a:r>
            <a:r>
              <a:rPr sz="1700" b="1" spc="-150" dirty="0">
                <a:latin typeface="DejaVu Sans"/>
                <a:cs typeface="DejaVu Sans"/>
              </a:rPr>
              <a:t> </a:t>
            </a:r>
            <a:r>
              <a:rPr sz="1700" b="1" spc="-210" dirty="0">
                <a:latin typeface="DejaVu Sans"/>
                <a:cs typeface="DejaVu Sans"/>
              </a:rPr>
              <a:t>fat</a:t>
            </a:r>
            <a:endParaRPr sz="1700">
              <a:latin typeface="DejaVu Sans"/>
              <a:cs typeface="DejaVu Sans"/>
            </a:endParaRPr>
          </a:p>
          <a:p>
            <a:pPr marL="1270" algn="ctr">
              <a:lnSpc>
                <a:spcPts val="1900"/>
              </a:lnSpc>
              <a:spcBef>
                <a:spcPts val="395"/>
              </a:spcBef>
            </a:pPr>
            <a:r>
              <a:rPr sz="1450" spc="-15" dirty="0">
                <a:solidFill>
                  <a:srgbClr val="D24717"/>
                </a:solidFill>
                <a:latin typeface="DejaVu Sans"/>
                <a:cs typeface="DejaVu Sans"/>
              </a:rPr>
              <a:t></a:t>
            </a:r>
            <a:r>
              <a:rPr sz="1700" spc="-15" dirty="0">
                <a:latin typeface="Nimbus Sans L"/>
                <a:cs typeface="Nimbus Sans L"/>
              </a:rPr>
              <a:t>Central</a:t>
            </a:r>
            <a:r>
              <a:rPr sz="1700" spc="-45" dirty="0">
                <a:latin typeface="Nimbus Sans L"/>
                <a:cs typeface="Nimbus Sans L"/>
              </a:rPr>
              <a:t> </a:t>
            </a:r>
            <a:r>
              <a:rPr sz="1700" dirty="0">
                <a:latin typeface="Nimbus Sans L"/>
                <a:cs typeface="Nimbus Sans L"/>
              </a:rPr>
              <a:t>(truncal)</a:t>
            </a:r>
            <a:endParaRPr sz="1700">
              <a:latin typeface="Nimbus Sans L"/>
              <a:cs typeface="Nimbus Sans L"/>
            </a:endParaRPr>
          </a:p>
          <a:p>
            <a:pPr marL="3810" algn="ctr">
              <a:lnSpc>
                <a:spcPts val="1900"/>
              </a:lnSpc>
            </a:pPr>
            <a:r>
              <a:rPr sz="1700" dirty="0">
                <a:latin typeface="Nimbus Sans L"/>
                <a:cs typeface="Nimbus Sans L"/>
              </a:rPr>
              <a:t>obesity</a:t>
            </a:r>
            <a:endParaRPr sz="1700">
              <a:latin typeface="Nimbus Sans L"/>
              <a:cs typeface="Nimbus Sans L"/>
            </a:endParaRPr>
          </a:p>
          <a:p>
            <a:pPr marL="635" algn="ctr">
              <a:lnSpc>
                <a:spcPts val="1895"/>
              </a:lnSpc>
              <a:spcBef>
                <a:spcPts val="409"/>
              </a:spcBef>
            </a:pPr>
            <a:r>
              <a:rPr sz="1450" spc="-25" dirty="0">
                <a:solidFill>
                  <a:srgbClr val="D24717"/>
                </a:solidFill>
                <a:latin typeface="DejaVu Sans"/>
                <a:cs typeface="DejaVu Sans"/>
              </a:rPr>
              <a:t></a:t>
            </a:r>
            <a:r>
              <a:rPr sz="1700" spc="-25" dirty="0">
                <a:latin typeface="Nimbus Sans L"/>
                <a:cs typeface="Nimbus Sans L"/>
              </a:rPr>
              <a:t>Moon</a:t>
            </a:r>
            <a:r>
              <a:rPr sz="1700" spc="-10" dirty="0">
                <a:latin typeface="Nimbus Sans L"/>
                <a:cs typeface="Nimbus Sans L"/>
              </a:rPr>
              <a:t> </a:t>
            </a:r>
            <a:r>
              <a:rPr sz="1700" dirty="0">
                <a:latin typeface="Nimbus Sans L"/>
                <a:cs typeface="Nimbus Sans L"/>
              </a:rPr>
              <a:t>facies,</a:t>
            </a:r>
            <a:endParaRPr sz="1700">
              <a:latin typeface="Nimbus Sans L"/>
              <a:cs typeface="Nimbus Sans L"/>
            </a:endParaRPr>
          </a:p>
          <a:p>
            <a:pPr marL="12700" marR="5080" indent="249554">
              <a:lnSpc>
                <a:spcPts val="1760"/>
              </a:lnSpc>
              <a:spcBef>
                <a:spcPts val="150"/>
              </a:spcBef>
            </a:pPr>
            <a:r>
              <a:rPr sz="1700" dirty="0">
                <a:latin typeface="Nimbus Sans L"/>
                <a:cs typeface="Nimbus Sans L"/>
              </a:rPr>
              <a:t>Supraclavicular  </a:t>
            </a:r>
            <a:r>
              <a:rPr sz="1700" spc="-5" dirty="0">
                <a:latin typeface="Nimbus Sans L"/>
                <a:cs typeface="Nimbus Sans L"/>
              </a:rPr>
              <a:t>fat </a:t>
            </a:r>
            <a:r>
              <a:rPr sz="1700" dirty="0">
                <a:latin typeface="Nimbus Sans L"/>
                <a:cs typeface="Nimbus Sans L"/>
              </a:rPr>
              <a:t>pads, and</a:t>
            </a:r>
            <a:r>
              <a:rPr sz="1700" spc="-50" dirty="0">
                <a:latin typeface="Nimbus Sans L"/>
                <a:cs typeface="Nimbus Sans L"/>
              </a:rPr>
              <a:t> </a:t>
            </a:r>
            <a:r>
              <a:rPr sz="1700" spc="-10" dirty="0">
                <a:latin typeface="Nimbus Sans L"/>
                <a:cs typeface="Nimbus Sans L"/>
              </a:rPr>
              <a:t>Buffalo</a:t>
            </a:r>
            <a:endParaRPr sz="1700">
              <a:latin typeface="Nimbus Sans L"/>
              <a:cs typeface="Nimbus Sans L"/>
            </a:endParaRPr>
          </a:p>
          <a:p>
            <a:pPr marL="731520">
              <a:lnSpc>
                <a:spcPts val="1745"/>
              </a:lnSpc>
            </a:pPr>
            <a:r>
              <a:rPr sz="1700" dirty="0">
                <a:latin typeface="Nimbus Sans L"/>
                <a:cs typeface="Nimbus Sans L"/>
              </a:rPr>
              <a:t>hump</a:t>
            </a:r>
            <a:endParaRPr sz="1700">
              <a:latin typeface="Nimbus Sans L"/>
              <a:cs typeface="Nimbus Sans 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16123" y="1502663"/>
            <a:ext cx="2193036" cy="2193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95397" y="1759305"/>
            <a:ext cx="1635125" cy="15398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588645">
              <a:lnSpc>
                <a:spcPct val="100000"/>
              </a:lnSpc>
              <a:spcBef>
                <a:spcPts val="495"/>
              </a:spcBef>
            </a:pPr>
            <a:r>
              <a:rPr sz="1700" b="1" spc="-140" dirty="0">
                <a:latin typeface="DejaVu Sans"/>
                <a:cs typeface="DejaVu Sans"/>
              </a:rPr>
              <a:t>Skin</a:t>
            </a:r>
            <a:endParaRPr sz="1700">
              <a:latin typeface="DejaVu Sans"/>
              <a:cs typeface="DejaVu Sans"/>
            </a:endParaRPr>
          </a:p>
          <a:p>
            <a:pPr marL="12700" marR="5080" indent="-1905" algn="ctr">
              <a:lnSpc>
                <a:spcPct val="86300"/>
              </a:lnSpc>
              <a:spcBef>
                <a:spcPts val="680"/>
              </a:spcBef>
            </a:pPr>
            <a:r>
              <a:rPr sz="1700" dirty="0">
                <a:latin typeface="Nimbus Sans L"/>
                <a:cs typeface="Nimbus Sans L"/>
              </a:rPr>
              <a:t>Thinning of </a:t>
            </a:r>
            <a:r>
              <a:rPr sz="1700" spc="-5" dirty="0">
                <a:latin typeface="Nimbus Sans L"/>
                <a:cs typeface="Nimbus Sans L"/>
              </a:rPr>
              <a:t>the  </a:t>
            </a:r>
            <a:r>
              <a:rPr sz="1700" dirty="0">
                <a:latin typeface="Nimbus Sans L"/>
                <a:cs typeface="Nimbus Sans L"/>
              </a:rPr>
              <a:t>skin, </a:t>
            </a:r>
            <a:r>
              <a:rPr sz="1700" spc="-10" dirty="0">
                <a:latin typeface="Nimbus Sans L"/>
                <a:cs typeface="Nimbus Sans L"/>
              </a:rPr>
              <a:t>with </a:t>
            </a:r>
            <a:r>
              <a:rPr sz="1700" dirty="0">
                <a:latin typeface="Nimbus Sans L"/>
                <a:cs typeface="Nimbus Sans L"/>
              </a:rPr>
              <a:t>facial  plethora, easy  bruising, and  violaceous</a:t>
            </a:r>
            <a:r>
              <a:rPr sz="1700" spc="-95" dirty="0">
                <a:latin typeface="Nimbus Sans L"/>
                <a:cs typeface="Nimbus Sans L"/>
              </a:rPr>
              <a:t> </a:t>
            </a:r>
            <a:r>
              <a:rPr sz="1700" dirty="0">
                <a:latin typeface="Nimbus Sans L"/>
                <a:cs typeface="Nimbus Sans L"/>
              </a:rPr>
              <a:t>striae</a:t>
            </a:r>
            <a:endParaRPr sz="1700">
              <a:latin typeface="Nimbus Sans L"/>
              <a:cs typeface="Nimbus Sans 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528" y="3774947"/>
            <a:ext cx="2459736" cy="21930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8520" y="3989044"/>
            <a:ext cx="1609725" cy="162623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sz="1700" b="1" spc="-150" dirty="0">
                <a:latin typeface="DejaVu Sans"/>
                <a:cs typeface="DejaVu Sans"/>
              </a:rPr>
              <a:t>Muscle</a:t>
            </a:r>
            <a:endParaRPr sz="1700">
              <a:latin typeface="DejaVu Sans"/>
              <a:cs typeface="DejaVu Sans"/>
            </a:endParaRPr>
          </a:p>
          <a:p>
            <a:pPr marL="12065" marR="5080" algn="ctr">
              <a:lnSpc>
                <a:spcPct val="86500"/>
              </a:lnSpc>
              <a:spcBef>
                <a:spcPts val="670"/>
              </a:spcBef>
            </a:pPr>
            <a:r>
              <a:rPr sz="1700" dirty="0">
                <a:latin typeface="Nimbus Sans L"/>
                <a:cs typeface="Nimbus Sans L"/>
              </a:rPr>
              <a:t>Proximal</a:t>
            </a:r>
            <a:r>
              <a:rPr sz="1700" spc="-100" dirty="0">
                <a:latin typeface="Nimbus Sans L"/>
                <a:cs typeface="Nimbus Sans L"/>
              </a:rPr>
              <a:t> </a:t>
            </a:r>
            <a:r>
              <a:rPr sz="1700" dirty="0">
                <a:latin typeface="Nimbus Sans L"/>
                <a:cs typeface="Nimbus Sans L"/>
              </a:rPr>
              <a:t>muscle  </a:t>
            </a:r>
            <a:r>
              <a:rPr sz="1700" spc="-5" dirty="0">
                <a:latin typeface="Nimbus Sans L"/>
                <a:cs typeface="Nimbus Sans L"/>
              </a:rPr>
              <a:t>weakness, </a:t>
            </a:r>
            <a:r>
              <a:rPr sz="1700" dirty="0">
                <a:latin typeface="Nimbus Sans L"/>
                <a:cs typeface="Nimbus Sans L"/>
              </a:rPr>
              <a:t>and  atrophy</a:t>
            </a:r>
            <a:endParaRPr sz="1700">
              <a:latin typeface="Nimbus Sans L"/>
              <a:cs typeface="Nimbus Sans L"/>
            </a:endParaRPr>
          </a:p>
          <a:p>
            <a:pPr marL="118745" marR="111125" algn="ctr">
              <a:lnSpc>
                <a:spcPts val="1760"/>
              </a:lnSpc>
              <a:spcBef>
                <a:spcPts val="690"/>
              </a:spcBef>
            </a:pPr>
            <a:r>
              <a:rPr sz="1700" spc="-10" dirty="0">
                <a:latin typeface="Nimbus Sans L"/>
                <a:cs typeface="Nimbus Sans L"/>
              </a:rPr>
              <a:t>Wasting </a:t>
            </a:r>
            <a:r>
              <a:rPr sz="1700" dirty="0">
                <a:latin typeface="Nimbus Sans L"/>
                <a:cs typeface="Nimbus Sans L"/>
              </a:rPr>
              <a:t>of</a:t>
            </a:r>
            <a:r>
              <a:rPr sz="1700" spc="-95" dirty="0">
                <a:latin typeface="Nimbus Sans L"/>
                <a:cs typeface="Nimbus Sans L"/>
              </a:rPr>
              <a:t> </a:t>
            </a:r>
            <a:r>
              <a:rPr sz="1700" spc="-5" dirty="0">
                <a:latin typeface="Nimbus Sans L"/>
                <a:cs typeface="Nimbus Sans L"/>
              </a:rPr>
              <a:t>the  extremities</a:t>
            </a:r>
            <a:endParaRPr sz="1700">
              <a:latin typeface="Nimbus Sans L"/>
              <a:cs typeface="Nimbus Sans 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16123" y="3774947"/>
            <a:ext cx="2193036" cy="21930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52725" y="4255998"/>
            <a:ext cx="1718945" cy="86868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95"/>
              </a:spcBef>
            </a:pPr>
            <a:r>
              <a:rPr sz="1700" b="1" spc="-145" dirty="0">
                <a:latin typeface="DejaVu Sans"/>
                <a:cs typeface="DejaVu Sans"/>
              </a:rPr>
              <a:t>Bone</a:t>
            </a:r>
            <a:endParaRPr sz="1700">
              <a:latin typeface="DejaVu Sans"/>
              <a:cs typeface="DejaVu Sans"/>
            </a:endParaRPr>
          </a:p>
          <a:p>
            <a:pPr algn="ctr">
              <a:lnSpc>
                <a:spcPts val="1900"/>
              </a:lnSpc>
              <a:spcBef>
                <a:spcPts val="395"/>
              </a:spcBef>
            </a:pPr>
            <a:r>
              <a:rPr sz="1700" dirty="0">
                <a:latin typeface="Nimbus Sans L"/>
                <a:cs typeface="Nimbus Sans L"/>
              </a:rPr>
              <a:t>Osteoporosis</a:t>
            </a:r>
            <a:r>
              <a:rPr sz="1700" spc="-95" dirty="0">
                <a:latin typeface="Nimbus Sans L"/>
                <a:cs typeface="Nimbus Sans L"/>
              </a:rPr>
              <a:t> </a:t>
            </a:r>
            <a:r>
              <a:rPr sz="1700" dirty="0">
                <a:latin typeface="Nimbus Sans L"/>
                <a:cs typeface="Nimbus Sans L"/>
              </a:rPr>
              <a:t>and</a:t>
            </a:r>
            <a:endParaRPr sz="1700">
              <a:latin typeface="Nimbus Sans L"/>
              <a:cs typeface="Nimbus Sans L"/>
            </a:endParaRPr>
          </a:p>
          <a:p>
            <a:pPr algn="ctr">
              <a:lnSpc>
                <a:spcPts val="1900"/>
              </a:lnSpc>
            </a:pPr>
            <a:r>
              <a:rPr sz="1700" spc="-5" dirty="0">
                <a:latin typeface="Nimbus Sans L"/>
                <a:cs typeface="Nimbus Sans L"/>
              </a:rPr>
              <a:t>fractures</a:t>
            </a:r>
            <a:endParaRPr sz="1700">
              <a:latin typeface="Nimbus Sans L"/>
              <a:cs typeface="Nimbus Sans 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379976" y="1129283"/>
            <a:ext cx="4764405" cy="5184775"/>
            <a:chOff x="4379976" y="1129283"/>
            <a:chExt cx="4764405" cy="5184775"/>
          </a:xfrm>
        </p:grpSpPr>
        <p:sp>
          <p:nvSpPr>
            <p:cNvPr id="16" name="object 16"/>
            <p:cNvSpPr/>
            <p:nvPr/>
          </p:nvSpPr>
          <p:spPr>
            <a:xfrm>
              <a:off x="4379976" y="1129283"/>
              <a:ext cx="4764024" cy="51846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19600" y="1142999"/>
              <a:ext cx="4724400" cy="5105400"/>
            </a:xfrm>
            <a:custGeom>
              <a:avLst/>
              <a:gdLst/>
              <a:ahLst/>
              <a:cxnLst/>
              <a:rect l="l" t="t" r="r" b="b"/>
              <a:pathLst>
                <a:path w="4724400" h="5105400">
                  <a:moveTo>
                    <a:pt x="2552700" y="0"/>
                  </a:moveTo>
                  <a:lnTo>
                    <a:pt x="0" y="2552700"/>
                  </a:lnTo>
                  <a:lnTo>
                    <a:pt x="2552700" y="5105400"/>
                  </a:lnTo>
                  <a:lnTo>
                    <a:pt x="4724399" y="2933700"/>
                  </a:lnTo>
                  <a:lnTo>
                    <a:pt x="4724399" y="2171699"/>
                  </a:lnTo>
                  <a:lnTo>
                    <a:pt x="2552700" y="0"/>
                  </a:lnTo>
                  <a:close/>
                </a:path>
              </a:pathLst>
            </a:custGeom>
            <a:solidFill>
              <a:srgbClr val="DDD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61560" y="1610867"/>
              <a:ext cx="2080260" cy="20756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071364" y="1766537"/>
            <a:ext cx="1658620" cy="16256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sz="1450" spc="-100" dirty="0">
                <a:solidFill>
                  <a:srgbClr val="D24717"/>
                </a:solidFill>
                <a:latin typeface="DejaVu Sans"/>
                <a:cs typeface="DejaVu Sans"/>
              </a:rPr>
              <a:t></a:t>
            </a:r>
            <a:r>
              <a:rPr sz="1700" b="1" spc="-100" dirty="0">
                <a:latin typeface="DejaVu Sans"/>
                <a:cs typeface="DejaVu Sans"/>
              </a:rPr>
              <a:t>CVS</a:t>
            </a:r>
            <a:endParaRPr sz="1700">
              <a:latin typeface="DejaVu Sans"/>
              <a:cs typeface="DejaVu Sans"/>
            </a:endParaRPr>
          </a:p>
          <a:p>
            <a:pPr marL="12700" marR="5080" algn="ctr">
              <a:lnSpc>
                <a:spcPct val="86500"/>
              </a:lnSpc>
              <a:spcBef>
                <a:spcPts val="670"/>
              </a:spcBef>
            </a:pPr>
            <a:r>
              <a:rPr sz="1450" spc="-10" dirty="0">
                <a:solidFill>
                  <a:srgbClr val="D24717"/>
                </a:solidFill>
                <a:latin typeface="DejaVu Sans"/>
                <a:cs typeface="DejaVu Sans"/>
              </a:rPr>
              <a:t></a:t>
            </a:r>
            <a:r>
              <a:rPr sz="1700" spc="-10" dirty="0">
                <a:latin typeface="Nimbus Sans L"/>
                <a:cs typeface="Nimbus Sans L"/>
              </a:rPr>
              <a:t>Hypertension,  </a:t>
            </a:r>
            <a:r>
              <a:rPr sz="1700" dirty="0">
                <a:latin typeface="Nimbus Sans L"/>
                <a:cs typeface="Nimbus Sans L"/>
              </a:rPr>
              <a:t>Congestive</a:t>
            </a:r>
            <a:r>
              <a:rPr sz="1700" spc="-100" dirty="0">
                <a:latin typeface="Nimbus Sans L"/>
                <a:cs typeface="Nimbus Sans L"/>
              </a:rPr>
              <a:t> </a:t>
            </a:r>
            <a:r>
              <a:rPr sz="1700" dirty="0">
                <a:latin typeface="Nimbus Sans L"/>
                <a:cs typeface="Nimbus Sans L"/>
              </a:rPr>
              <a:t>heart  failure,</a:t>
            </a:r>
            <a:endParaRPr sz="1700">
              <a:latin typeface="Nimbus Sans L"/>
              <a:cs typeface="Nimbus Sans L"/>
            </a:endParaRPr>
          </a:p>
          <a:p>
            <a:pPr marL="32384" marR="25400" algn="ctr">
              <a:lnSpc>
                <a:spcPts val="1760"/>
              </a:lnSpc>
              <a:spcBef>
                <a:spcPts val="690"/>
              </a:spcBef>
            </a:pPr>
            <a:r>
              <a:rPr sz="1450" spc="-120" dirty="0">
                <a:solidFill>
                  <a:srgbClr val="D24717"/>
                </a:solidFill>
                <a:latin typeface="DejaVu Sans"/>
                <a:cs typeface="DejaVu Sans"/>
              </a:rPr>
              <a:t></a:t>
            </a:r>
            <a:r>
              <a:rPr sz="1700" dirty="0">
                <a:latin typeface="Nimbus Sans L"/>
                <a:cs typeface="Nimbus Sans L"/>
              </a:rPr>
              <a:t>H</a:t>
            </a:r>
            <a:r>
              <a:rPr sz="1700" spc="-25" dirty="0">
                <a:latin typeface="Nimbus Sans L"/>
                <a:cs typeface="Nimbus Sans L"/>
              </a:rPr>
              <a:t>y</a:t>
            </a:r>
            <a:r>
              <a:rPr sz="1700" dirty="0">
                <a:latin typeface="Nimbus Sans L"/>
                <a:cs typeface="Nimbus Sans L"/>
              </a:rPr>
              <a:t>perl</a:t>
            </a:r>
            <a:r>
              <a:rPr sz="1700" spc="5" dirty="0">
                <a:latin typeface="Nimbus Sans L"/>
                <a:cs typeface="Nimbus Sans L"/>
              </a:rPr>
              <a:t>i</a:t>
            </a:r>
            <a:r>
              <a:rPr sz="1700" dirty="0">
                <a:latin typeface="Nimbus Sans L"/>
                <a:cs typeface="Nimbus Sans L"/>
              </a:rPr>
              <a:t>p</a:t>
            </a:r>
            <a:r>
              <a:rPr sz="1700" spc="5" dirty="0">
                <a:latin typeface="Nimbus Sans L"/>
                <a:cs typeface="Nimbus Sans L"/>
              </a:rPr>
              <a:t>i</a:t>
            </a:r>
            <a:r>
              <a:rPr sz="1700" dirty="0">
                <a:latin typeface="Nimbus Sans L"/>
                <a:cs typeface="Nimbus Sans L"/>
              </a:rPr>
              <a:t>demia, Diabetes</a:t>
            </a:r>
            <a:endParaRPr sz="1700">
              <a:latin typeface="Nimbus Sans L"/>
              <a:cs typeface="Nimbus Sans 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07352" y="1610867"/>
            <a:ext cx="2074163" cy="20756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275321" y="1921611"/>
            <a:ext cx="1538605" cy="13150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sz="1700" b="1" spc="-165" dirty="0">
                <a:latin typeface="DejaVu Sans"/>
                <a:cs typeface="DejaVu Sans"/>
              </a:rPr>
              <a:t>Reproductive</a:t>
            </a:r>
            <a:endParaRPr sz="1700">
              <a:latin typeface="DejaVu Sans"/>
              <a:cs typeface="DejaVu Sans"/>
            </a:endParaRPr>
          </a:p>
          <a:p>
            <a:pPr marL="12700" marR="5080" algn="ctr">
              <a:lnSpc>
                <a:spcPct val="86300"/>
              </a:lnSpc>
              <a:spcBef>
                <a:spcPts val="675"/>
              </a:spcBef>
            </a:pPr>
            <a:r>
              <a:rPr sz="1700" dirty="0">
                <a:latin typeface="Nimbus Sans L"/>
                <a:cs typeface="Nimbus Sans L"/>
              </a:rPr>
              <a:t>Gonadal  </a:t>
            </a:r>
            <a:r>
              <a:rPr sz="1700" spc="-5" dirty="0">
                <a:latin typeface="Nimbus Sans L"/>
                <a:cs typeface="Nimbus Sans L"/>
              </a:rPr>
              <a:t>dysfunction</a:t>
            </a:r>
            <a:r>
              <a:rPr sz="1700" spc="-50" dirty="0">
                <a:latin typeface="Nimbus Sans L"/>
                <a:cs typeface="Nimbus Sans L"/>
              </a:rPr>
              <a:t> </a:t>
            </a:r>
            <a:r>
              <a:rPr sz="1700" dirty="0">
                <a:latin typeface="Nimbus Sans L"/>
                <a:cs typeface="Nimbus Sans L"/>
              </a:rPr>
              <a:t>and  menstrual  irregularities</a:t>
            </a:r>
            <a:endParaRPr sz="1700">
              <a:latin typeface="Nimbus Sans L"/>
              <a:cs typeface="Nimbus Sans 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61559" y="3755135"/>
            <a:ext cx="2075688" cy="20756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77459" y="4022946"/>
            <a:ext cx="1646555" cy="140208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90"/>
              </a:spcBef>
            </a:pPr>
            <a:r>
              <a:rPr sz="1700" b="1" spc="-195" dirty="0">
                <a:latin typeface="DejaVu Sans"/>
                <a:cs typeface="DejaVu Sans"/>
              </a:rPr>
              <a:t>Immunity</a:t>
            </a:r>
            <a:endParaRPr sz="1700">
              <a:latin typeface="DejaVu Sans"/>
              <a:cs typeface="DejaVu Sans"/>
            </a:endParaRPr>
          </a:p>
          <a:p>
            <a:pPr algn="ctr">
              <a:lnSpc>
                <a:spcPts val="1905"/>
              </a:lnSpc>
              <a:spcBef>
                <a:spcPts val="395"/>
              </a:spcBef>
            </a:pPr>
            <a:r>
              <a:rPr sz="1700" dirty="0">
                <a:latin typeface="Nimbus Sans L"/>
                <a:cs typeface="Nimbus Sans L"/>
              </a:rPr>
              <a:t>Increased </a:t>
            </a:r>
            <a:r>
              <a:rPr sz="1700" spc="-5" dirty="0">
                <a:latin typeface="Nimbus Sans L"/>
                <a:cs typeface="Nimbus Sans L"/>
              </a:rPr>
              <a:t>rate</a:t>
            </a:r>
            <a:r>
              <a:rPr sz="1700" spc="-80" dirty="0">
                <a:latin typeface="Nimbus Sans L"/>
                <a:cs typeface="Nimbus Sans L"/>
              </a:rPr>
              <a:t> </a:t>
            </a:r>
            <a:r>
              <a:rPr sz="1700" dirty="0">
                <a:latin typeface="Nimbus Sans L"/>
                <a:cs typeface="Nimbus Sans L"/>
              </a:rPr>
              <a:t>of</a:t>
            </a:r>
            <a:endParaRPr sz="1700">
              <a:latin typeface="Nimbus Sans L"/>
              <a:cs typeface="Nimbus Sans L"/>
            </a:endParaRPr>
          </a:p>
          <a:p>
            <a:pPr algn="ctr">
              <a:lnSpc>
                <a:spcPts val="1905"/>
              </a:lnSpc>
            </a:pPr>
            <a:r>
              <a:rPr sz="1700" spc="-5" dirty="0">
                <a:latin typeface="Nimbus Sans L"/>
                <a:cs typeface="Nimbus Sans L"/>
              </a:rPr>
              <a:t>infections</a:t>
            </a:r>
            <a:endParaRPr sz="1700">
              <a:latin typeface="Nimbus Sans L"/>
              <a:cs typeface="Nimbus Sans L"/>
            </a:endParaRPr>
          </a:p>
          <a:p>
            <a:pPr marL="276225" marR="210185" algn="ctr">
              <a:lnSpc>
                <a:spcPts val="1750"/>
              </a:lnSpc>
              <a:spcBef>
                <a:spcPts val="710"/>
              </a:spcBef>
            </a:pPr>
            <a:r>
              <a:rPr sz="1700" dirty="0">
                <a:latin typeface="Nimbus Sans L"/>
                <a:cs typeface="Nimbus Sans L"/>
              </a:rPr>
              <a:t>Poor</a:t>
            </a:r>
            <a:r>
              <a:rPr sz="1700" spc="-80" dirty="0">
                <a:latin typeface="Nimbus Sans L"/>
                <a:cs typeface="Nimbus Sans L"/>
              </a:rPr>
              <a:t> </a:t>
            </a:r>
            <a:r>
              <a:rPr sz="1700" spc="-5" dirty="0">
                <a:latin typeface="Nimbus Sans L"/>
                <a:cs typeface="Nimbus Sans L"/>
              </a:rPr>
              <a:t>wound </a:t>
            </a:r>
            <a:r>
              <a:rPr sz="1700" dirty="0">
                <a:latin typeface="Nimbus Sans L"/>
                <a:cs typeface="Nimbus Sans L"/>
              </a:rPr>
              <a:t> healing</a:t>
            </a:r>
            <a:endParaRPr sz="1700">
              <a:latin typeface="Nimbus Sans L"/>
              <a:cs typeface="Nimbus Sans 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07352" y="3755135"/>
            <a:ext cx="2083307" cy="20756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211314" y="3935729"/>
            <a:ext cx="1666239" cy="16249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1905" algn="ctr">
              <a:lnSpc>
                <a:spcPct val="86200"/>
              </a:lnSpc>
              <a:spcBef>
                <a:spcPts val="385"/>
              </a:spcBef>
            </a:pPr>
            <a:r>
              <a:rPr sz="1700" b="1" spc="-120" dirty="0">
                <a:latin typeface="DejaVu Sans"/>
                <a:cs typeface="DejaVu Sans"/>
              </a:rPr>
              <a:t>Psychologic  </a:t>
            </a:r>
            <a:r>
              <a:rPr sz="1700" dirty="0">
                <a:latin typeface="Nimbus Sans L"/>
                <a:cs typeface="Nimbus Sans L"/>
              </a:rPr>
              <a:t>disturbances  </a:t>
            </a:r>
            <a:r>
              <a:rPr sz="1700" spc="-5" dirty="0">
                <a:latin typeface="Nimbus Sans L"/>
                <a:cs typeface="Nimbus Sans L"/>
              </a:rPr>
              <a:t>(e.g.,   </a:t>
            </a:r>
            <a:r>
              <a:rPr sz="1700" dirty="0">
                <a:latin typeface="Nimbus Sans L"/>
                <a:cs typeface="Nimbus Sans L"/>
              </a:rPr>
              <a:t>depression,  emotional</a:t>
            </a:r>
            <a:r>
              <a:rPr sz="1700" spc="-65" dirty="0">
                <a:latin typeface="Nimbus Sans L"/>
                <a:cs typeface="Nimbus Sans L"/>
              </a:rPr>
              <a:t> </a:t>
            </a:r>
            <a:r>
              <a:rPr sz="1700" spc="-20" dirty="0">
                <a:latin typeface="Nimbus Sans L"/>
                <a:cs typeface="Nimbus Sans L"/>
              </a:rPr>
              <a:t>lability,  </a:t>
            </a:r>
            <a:r>
              <a:rPr sz="1700" spc="-15" dirty="0">
                <a:latin typeface="Nimbus Sans L"/>
                <a:cs typeface="Nimbus Sans L"/>
              </a:rPr>
              <a:t>irritability, </a:t>
            </a:r>
            <a:r>
              <a:rPr sz="1700" dirty="0">
                <a:latin typeface="Nimbus Sans L"/>
                <a:cs typeface="Nimbus Sans L"/>
              </a:rPr>
              <a:t>sleep  disturbances)</a:t>
            </a:r>
            <a:endParaRPr sz="1700">
              <a:latin typeface="Nimbus Sans L"/>
              <a:cs typeface="Nimbus Sans 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27375" y="6010452"/>
            <a:ext cx="3832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8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Ectopic </a:t>
            </a:r>
            <a:r>
              <a:rPr sz="1200" b="1" u="heavy" spc="-9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ACTH</a:t>
            </a:r>
            <a:r>
              <a:rPr sz="1200" b="1" u="heavy" spc="-9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production</a:t>
            </a:r>
            <a:endParaRPr sz="12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Nimbus Sans L"/>
                <a:cs typeface="Nimbus Sans L"/>
              </a:rPr>
              <a:t>Rapidly </a:t>
            </a:r>
            <a:r>
              <a:rPr sz="1200" spc="-5" dirty="0">
                <a:latin typeface="Nimbus Sans L"/>
                <a:cs typeface="Nimbus Sans L"/>
              </a:rPr>
              <a:t>progressive hypokalemia, metabolic</a:t>
            </a:r>
            <a:r>
              <a:rPr sz="1200" spc="-80" dirty="0">
                <a:latin typeface="Nimbus Sans L"/>
                <a:cs typeface="Nimbus Sans L"/>
              </a:rPr>
              <a:t> </a:t>
            </a:r>
            <a:r>
              <a:rPr sz="1200" dirty="0">
                <a:latin typeface="Nimbus Sans L"/>
                <a:cs typeface="Nimbus Sans L"/>
              </a:rPr>
              <a:t>alkalosis,</a:t>
            </a:r>
            <a:endParaRPr sz="120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Nimbus Sans L"/>
                <a:cs typeface="Nimbus Sans L"/>
              </a:rPr>
              <a:t>hyperpigmentation, hypertension, edema, </a:t>
            </a:r>
            <a:r>
              <a:rPr sz="1200" dirty="0">
                <a:latin typeface="Nimbus Sans L"/>
                <a:cs typeface="Nimbus Sans L"/>
              </a:rPr>
              <a:t>and</a:t>
            </a:r>
            <a:r>
              <a:rPr sz="1200" spc="-80" dirty="0">
                <a:latin typeface="Nimbus Sans L"/>
                <a:cs typeface="Nimbus Sans L"/>
              </a:rPr>
              <a:t> </a:t>
            </a:r>
            <a:r>
              <a:rPr sz="1200" spc="-5" dirty="0">
                <a:latin typeface="Nimbus Sans L"/>
                <a:cs typeface="Nimbus Sans L"/>
              </a:rPr>
              <a:t>weakness</a:t>
            </a:r>
            <a:endParaRPr sz="12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504" y="1025652"/>
            <a:ext cx="996950" cy="340360"/>
          </a:xfrm>
          <a:custGeom>
            <a:avLst/>
            <a:gdLst/>
            <a:ahLst/>
            <a:cxnLst/>
            <a:rect l="l" t="t" r="r" b="b"/>
            <a:pathLst>
              <a:path w="996950" h="340359">
                <a:moveTo>
                  <a:pt x="0" y="339851"/>
                </a:moveTo>
                <a:lnTo>
                  <a:pt x="996695" y="339851"/>
                </a:lnTo>
                <a:lnTo>
                  <a:pt x="996695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ln w="914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2244" y="1054988"/>
            <a:ext cx="8343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0" dirty="0">
                <a:solidFill>
                  <a:srgbClr val="00AFEF"/>
                </a:solidFill>
                <a:latin typeface="DejaVu Sans"/>
                <a:cs typeface="DejaVu Sans"/>
              </a:rPr>
              <a:t>Cont’d...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504" y="1351788"/>
            <a:ext cx="6254750" cy="527685"/>
          </a:xfrm>
          <a:custGeom>
            <a:avLst/>
            <a:gdLst/>
            <a:ahLst/>
            <a:cxnLst/>
            <a:rect l="l" t="t" r="r" b="b"/>
            <a:pathLst>
              <a:path w="6254750" h="527685">
                <a:moveTo>
                  <a:pt x="6254496" y="0"/>
                </a:moveTo>
                <a:lnTo>
                  <a:pt x="0" y="0"/>
                </a:lnTo>
                <a:lnTo>
                  <a:pt x="0" y="527303"/>
                </a:lnTo>
                <a:lnTo>
                  <a:pt x="41757" y="523748"/>
                </a:lnTo>
                <a:lnTo>
                  <a:pt x="41757" y="56387"/>
                </a:lnTo>
                <a:lnTo>
                  <a:pt x="5585841" y="56387"/>
                </a:lnTo>
                <a:lnTo>
                  <a:pt x="6254496" y="0"/>
                </a:lnTo>
                <a:close/>
              </a:path>
            </a:pathLst>
          </a:custGeom>
          <a:solidFill>
            <a:srgbClr val="FFD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3124" y="3434537"/>
            <a:ext cx="102819" cy="10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2244" y="2699386"/>
            <a:ext cx="5061585" cy="186880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520"/>
              </a:spcBef>
              <a:buClr>
                <a:srgbClr val="D24717"/>
              </a:buClr>
              <a:buSzPct val="83928"/>
              <a:buFont typeface="DejaVu Sans"/>
              <a:buChar char=""/>
              <a:tabLst>
                <a:tab pos="218440" algn="l"/>
              </a:tabLst>
            </a:pPr>
            <a:r>
              <a:rPr sz="2800" dirty="0">
                <a:latin typeface="Nimbus Sans L"/>
                <a:cs typeface="Nimbus Sans L"/>
              </a:rPr>
              <a:t>Children </a:t>
            </a:r>
            <a:r>
              <a:rPr sz="2800" spc="-5" dirty="0">
                <a:latin typeface="Nimbus Sans L"/>
                <a:cs typeface="Nimbus Sans L"/>
              </a:rPr>
              <a:t>with </a:t>
            </a:r>
            <a:r>
              <a:rPr sz="2800" dirty="0">
                <a:latin typeface="Nimbus Sans L"/>
                <a:cs typeface="Nimbus Sans L"/>
              </a:rPr>
              <a:t>adrenal</a:t>
            </a:r>
            <a:r>
              <a:rPr sz="2800" spc="30" dirty="0">
                <a:latin typeface="Nimbus Sans L"/>
                <a:cs typeface="Nimbus Sans L"/>
              </a:rPr>
              <a:t> </a:t>
            </a:r>
            <a:r>
              <a:rPr sz="2800" spc="-5" dirty="0">
                <a:latin typeface="Nimbus Sans L"/>
                <a:cs typeface="Nimbus Sans L"/>
              </a:rPr>
              <a:t>tumors</a:t>
            </a:r>
            <a:endParaRPr sz="2800">
              <a:latin typeface="Nimbus Sans L"/>
              <a:cs typeface="Nimbus Sans L"/>
            </a:endParaRPr>
          </a:p>
          <a:p>
            <a:pPr marL="424180">
              <a:lnSpc>
                <a:spcPct val="100000"/>
              </a:lnSpc>
              <a:spcBef>
                <a:spcPts val="365"/>
              </a:spcBef>
            </a:pPr>
            <a:r>
              <a:rPr sz="2400" spc="-5" dirty="0">
                <a:latin typeface="Nimbus Sans L"/>
                <a:cs typeface="Nimbus Sans L"/>
              </a:rPr>
              <a:t>Signs </a:t>
            </a:r>
            <a:r>
              <a:rPr sz="2400" dirty="0">
                <a:latin typeface="Nimbus Sans L"/>
                <a:cs typeface="Nimbus Sans L"/>
              </a:rPr>
              <a:t>of </a:t>
            </a:r>
            <a:r>
              <a:rPr sz="2400" spc="-5" dirty="0">
                <a:latin typeface="Nimbus Sans L"/>
                <a:cs typeface="Nimbus Sans L"/>
              </a:rPr>
              <a:t>abnormal</a:t>
            </a:r>
            <a:r>
              <a:rPr sz="2400" spc="20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masculinization</a:t>
            </a:r>
            <a:endParaRPr sz="2400">
              <a:latin typeface="Nimbus Sans L"/>
              <a:cs typeface="Nimbus Sans L"/>
            </a:endParaRPr>
          </a:p>
          <a:p>
            <a:pPr marL="218440" indent="-205740">
              <a:lnSpc>
                <a:spcPct val="100000"/>
              </a:lnSpc>
              <a:spcBef>
                <a:spcPts val="740"/>
              </a:spcBef>
              <a:buClr>
                <a:srgbClr val="D24717"/>
              </a:buClr>
              <a:buSzPct val="83928"/>
              <a:buFont typeface="DejaVu Sans"/>
              <a:buChar char=""/>
              <a:tabLst>
                <a:tab pos="218440" algn="l"/>
              </a:tabLst>
            </a:pPr>
            <a:r>
              <a:rPr sz="2800" spc="-5" dirty="0">
                <a:latin typeface="Nimbus Sans L"/>
                <a:cs typeface="Nimbus Sans L"/>
              </a:rPr>
              <a:t>Growth</a:t>
            </a:r>
            <a:r>
              <a:rPr sz="2800" spc="10" dirty="0">
                <a:latin typeface="Nimbus Sans L"/>
                <a:cs typeface="Nimbus Sans L"/>
              </a:rPr>
              <a:t> </a:t>
            </a:r>
            <a:r>
              <a:rPr sz="2800" dirty="0">
                <a:latin typeface="Nimbus Sans L"/>
                <a:cs typeface="Nimbus Sans L"/>
              </a:rPr>
              <a:t>impairment</a:t>
            </a:r>
            <a:endParaRPr sz="2800">
              <a:latin typeface="Nimbus Sans L"/>
              <a:cs typeface="Nimbus Sans L"/>
            </a:endParaRPr>
          </a:p>
          <a:p>
            <a:pPr marL="424180">
              <a:lnSpc>
                <a:spcPct val="100000"/>
              </a:lnSpc>
              <a:spcBef>
                <a:spcPts val="505"/>
              </a:spcBef>
            </a:pPr>
            <a:r>
              <a:rPr sz="2400" spc="-5" dirty="0">
                <a:latin typeface="Nimbus Sans L"/>
                <a:cs typeface="Nimbus Sans L"/>
              </a:rPr>
              <a:t>Short </a:t>
            </a:r>
            <a:r>
              <a:rPr sz="2400" dirty="0">
                <a:latin typeface="Nimbus Sans L"/>
                <a:cs typeface="Nimbus Sans L"/>
              </a:rPr>
              <a:t>stature</a:t>
            </a:r>
            <a:endParaRPr sz="2400">
              <a:latin typeface="Nimbus Sans L"/>
              <a:cs typeface="Nimbus Sans 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3124" y="4385513"/>
            <a:ext cx="102819" cy="10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2244" y="1406143"/>
            <a:ext cx="5956935" cy="1322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815" marR="399796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000000"/>
                </a:solidFill>
                <a:latin typeface="Nimbus Sans L"/>
                <a:cs typeface="Nimbus Sans L"/>
              </a:rPr>
              <a:t>In</a:t>
            </a:r>
            <a:r>
              <a:rPr sz="2800" b="0" spc="-95" dirty="0">
                <a:solidFill>
                  <a:srgbClr val="000000"/>
                </a:solidFill>
                <a:latin typeface="Nimbus Sans L"/>
                <a:cs typeface="Nimbus Sans 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Nimbus Sans L"/>
                <a:cs typeface="Nimbus Sans L"/>
              </a:rPr>
              <a:t>Pediatric  Patients</a:t>
            </a:r>
            <a:endParaRPr sz="2800">
              <a:latin typeface="Nimbus Sans L"/>
              <a:cs typeface="Nimbus Sans 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50" b="0" spc="-160" dirty="0">
                <a:solidFill>
                  <a:srgbClr val="D24717"/>
                </a:solidFill>
                <a:latin typeface="DejaVu Sans"/>
                <a:cs typeface="DejaVu Sans"/>
              </a:rPr>
              <a:t> </a:t>
            </a:r>
            <a:r>
              <a:rPr sz="2800" b="0" dirty="0">
                <a:solidFill>
                  <a:srgbClr val="000000"/>
                </a:solidFill>
                <a:latin typeface="Nimbus Sans L"/>
                <a:cs typeface="Nimbus Sans L"/>
              </a:rPr>
              <a:t>Findings are </a:t>
            </a:r>
            <a:r>
              <a:rPr sz="2800" b="0" spc="-5" dirty="0">
                <a:solidFill>
                  <a:srgbClr val="000000"/>
                </a:solidFill>
                <a:latin typeface="Nimbus Sans L"/>
                <a:cs typeface="Nimbus Sans L"/>
              </a:rPr>
              <a:t>more </a:t>
            </a:r>
            <a:r>
              <a:rPr sz="2800" b="0" dirty="0">
                <a:solidFill>
                  <a:srgbClr val="000000"/>
                </a:solidFill>
                <a:latin typeface="Nimbus Sans L"/>
                <a:cs typeface="Nimbus Sans L"/>
              </a:rPr>
              <a:t>obvious </a:t>
            </a:r>
            <a:r>
              <a:rPr sz="2800" b="0" spc="-5" dirty="0">
                <a:solidFill>
                  <a:srgbClr val="000000"/>
                </a:solidFill>
                <a:latin typeface="Nimbus Sans L"/>
                <a:cs typeface="Nimbus Sans L"/>
              </a:rPr>
              <a:t>in</a:t>
            </a:r>
            <a:r>
              <a:rPr sz="2800" b="0" spc="-260" dirty="0">
                <a:solidFill>
                  <a:srgbClr val="000000"/>
                </a:solidFill>
                <a:latin typeface="Nimbus Sans L"/>
                <a:cs typeface="Nimbus Sans L"/>
              </a:rPr>
              <a:t> </a:t>
            </a:r>
            <a:r>
              <a:rPr sz="2800" b="0" spc="-114" dirty="0">
                <a:solidFill>
                  <a:srgbClr val="000000"/>
                </a:solidFill>
                <a:latin typeface="Nimbus Sans L"/>
                <a:cs typeface="Nimbus Sans L"/>
              </a:rPr>
              <a:t>infants</a:t>
            </a:r>
            <a:endParaRPr sz="28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504" y="1025652"/>
            <a:ext cx="996950" cy="340360"/>
          </a:xfrm>
          <a:custGeom>
            <a:avLst/>
            <a:gdLst/>
            <a:ahLst/>
            <a:cxnLst/>
            <a:rect l="l" t="t" r="r" b="b"/>
            <a:pathLst>
              <a:path w="996950" h="340359">
                <a:moveTo>
                  <a:pt x="0" y="339851"/>
                </a:moveTo>
                <a:lnTo>
                  <a:pt x="996695" y="339851"/>
                </a:lnTo>
                <a:lnTo>
                  <a:pt x="996695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ln w="914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2244" y="1054988"/>
            <a:ext cx="8343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0" dirty="0">
                <a:solidFill>
                  <a:srgbClr val="00AFEF"/>
                </a:solidFill>
                <a:latin typeface="DejaVu Sans"/>
                <a:cs typeface="DejaVu Sans"/>
              </a:rPr>
              <a:t>Cont’d...</a:t>
            </a:r>
            <a:endParaRPr sz="1600">
              <a:latin typeface="DejaVu Sans"/>
              <a:cs typeface="DejaVu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" y="381025"/>
            <a:ext cx="6705600" cy="6157595"/>
            <a:chOff x="152400" y="381025"/>
            <a:chExt cx="6705600" cy="6157595"/>
          </a:xfrm>
        </p:grpSpPr>
        <p:sp>
          <p:nvSpPr>
            <p:cNvPr id="5" name="object 5"/>
            <p:cNvSpPr/>
            <p:nvPr/>
          </p:nvSpPr>
          <p:spPr>
            <a:xfrm>
              <a:off x="603504" y="1351788"/>
              <a:ext cx="6254750" cy="527685"/>
            </a:xfrm>
            <a:custGeom>
              <a:avLst/>
              <a:gdLst/>
              <a:ahLst/>
              <a:cxnLst/>
              <a:rect l="l" t="t" r="r" b="b"/>
              <a:pathLst>
                <a:path w="6254750" h="527685">
                  <a:moveTo>
                    <a:pt x="6254496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41757" y="523748"/>
                  </a:lnTo>
                  <a:lnTo>
                    <a:pt x="41757" y="56387"/>
                  </a:lnTo>
                  <a:lnTo>
                    <a:pt x="5585841" y="56387"/>
                  </a:lnTo>
                  <a:lnTo>
                    <a:pt x="6254496" y="0"/>
                  </a:lnTo>
                  <a:close/>
                </a:path>
              </a:pathLst>
            </a:custGeom>
            <a:solidFill>
              <a:srgbClr val="FFD6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381025"/>
              <a:ext cx="6553200" cy="61572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58000" y="650748"/>
            <a:ext cx="1828800" cy="563308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8735" rIns="0" bIns="0" rtlCol="0">
            <a:spAutoFit/>
          </a:bodyPr>
          <a:lstStyle/>
          <a:p>
            <a:pPr marL="484505">
              <a:lnSpc>
                <a:spcPct val="100000"/>
              </a:lnSpc>
              <a:spcBef>
                <a:spcPts val="305"/>
              </a:spcBef>
            </a:pPr>
            <a:r>
              <a:rPr sz="2000" b="1" spc="-155" dirty="0">
                <a:latin typeface="DejaVu Sans"/>
                <a:cs typeface="DejaVu Sans"/>
              </a:rPr>
              <a:t>A.</a:t>
            </a:r>
            <a:r>
              <a:rPr sz="2000" b="1" spc="-175" dirty="0">
                <a:latin typeface="DejaVu Sans"/>
                <a:cs typeface="DejaVu Sans"/>
              </a:rPr>
              <a:t> </a:t>
            </a:r>
            <a:r>
              <a:rPr sz="2000" dirty="0">
                <a:latin typeface="Nimbus Sans L"/>
                <a:cs typeface="Nimbus Sans L"/>
              </a:rPr>
              <a:t>Note</a:t>
            </a:r>
            <a:endParaRPr sz="2000">
              <a:latin typeface="Nimbus Sans L"/>
              <a:cs typeface="Nimbus Sans L"/>
            </a:endParaRPr>
          </a:p>
          <a:p>
            <a:pPr marL="95885" marR="85725" algn="ctr">
              <a:lnSpc>
                <a:spcPct val="100000"/>
              </a:lnSpc>
            </a:pPr>
            <a:r>
              <a:rPr sz="2000" dirty="0">
                <a:latin typeface="Nimbus Sans L"/>
                <a:cs typeface="Nimbus Sans L"/>
              </a:rPr>
              <a:t>central</a:t>
            </a:r>
            <a:r>
              <a:rPr sz="2000" spc="-95" dirty="0">
                <a:latin typeface="Nimbus Sans L"/>
                <a:cs typeface="Nimbus Sans L"/>
              </a:rPr>
              <a:t> </a:t>
            </a:r>
            <a:r>
              <a:rPr sz="2000" dirty="0">
                <a:latin typeface="Nimbus Sans L"/>
                <a:cs typeface="Nimbus Sans L"/>
              </a:rPr>
              <a:t>obesity  and broad,  purple stretch  marks </a:t>
            </a:r>
            <a:r>
              <a:rPr sz="2000" spc="5" dirty="0">
                <a:latin typeface="Nimbus Sans L"/>
                <a:cs typeface="Nimbus Sans L"/>
              </a:rPr>
              <a:t>(</a:t>
            </a:r>
            <a:r>
              <a:rPr sz="2000" b="1" i="1" spc="5" dirty="0">
                <a:latin typeface="Nimbus Sans L"/>
                <a:cs typeface="Nimbus Sans L"/>
              </a:rPr>
              <a:t>B</a:t>
            </a:r>
            <a:r>
              <a:rPr sz="2000" spc="5" dirty="0">
                <a:latin typeface="Nimbus Sans L"/>
                <a:cs typeface="Nimbus Sans L"/>
              </a:rPr>
              <a:t>.  </a:t>
            </a:r>
            <a:r>
              <a:rPr sz="2000" dirty="0">
                <a:latin typeface="Nimbus Sans L"/>
                <a:cs typeface="Nimbus Sans L"/>
              </a:rPr>
              <a:t>close-up)</a:t>
            </a:r>
            <a:endParaRPr sz="2000">
              <a:latin typeface="Nimbus Sans L"/>
              <a:cs typeface="Nimbus Sans 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Nimbus Sans L"/>
              <a:cs typeface="Nimbus Sans L"/>
            </a:endParaRPr>
          </a:p>
          <a:p>
            <a:pPr marL="95885" marR="86995" indent="149225">
              <a:lnSpc>
                <a:spcPct val="100000"/>
              </a:lnSpc>
            </a:pPr>
            <a:r>
              <a:rPr sz="2000" b="1" i="1" dirty="0">
                <a:latin typeface="Nimbus Sans L"/>
                <a:cs typeface="Nimbus Sans L"/>
              </a:rPr>
              <a:t>C. </a:t>
            </a:r>
            <a:r>
              <a:rPr sz="2000" dirty="0">
                <a:latin typeface="Nimbus Sans L"/>
                <a:cs typeface="Nimbus Sans L"/>
              </a:rPr>
              <a:t>Note thin  and </a:t>
            </a:r>
            <a:r>
              <a:rPr sz="2000" spc="-5" dirty="0">
                <a:latin typeface="Nimbus Sans L"/>
                <a:cs typeface="Nimbus Sans L"/>
              </a:rPr>
              <a:t>brittle</a:t>
            </a:r>
            <a:r>
              <a:rPr sz="2000" spc="-80" dirty="0">
                <a:latin typeface="Nimbus Sans L"/>
                <a:cs typeface="Nimbus Sans L"/>
              </a:rPr>
              <a:t> </a:t>
            </a:r>
            <a:r>
              <a:rPr sz="2000" dirty="0">
                <a:latin typeface="Nimbus Sans L"/>
                <a:cs typeface="Nimbus Sans L"/>
              </a:rPr>
              <a:t>skin  in an</a:t>
            </a:r>
            <a:r>
              <a:rPr sz="2000" spc="-50" dirty="0">
                <a:latin typeface="Nimbus Sans L"/>
                <a:cs typeface="Nimbus Sans L"/>
              </a:rPr>
              <a:t> </a:t>
            </a:r>
            <a:r>
              <a:rPr sz="2000" dirty="0">
                <a:latin typeface="Nimbus Sans L"/>
                <a:cs typeface="Nimbus Sans L"/>
              </a:rPr>
              <a:t>elderly</a:t>
            </a:r>
            <a:endParaRPr sz="2000">
              <a:latin typeface="Nimbus Sans L"/>
              <a:cs typeface="Nimbus Sans L"/>
            </a:endParaRPr>
          </a:p>
          <a:p>
            <a:pPr marL="273050">
              <a:lnSpc>
                <a:spcPct val="100000"/>
              </a:lnSpc>
            </a:pPr>
            <a:r>
              <a:rPr sz="2000" dirty="0">
                <a:latin typeface="Nimbus Sans L"/>
                <a:cs typeface="Nimbus Sans L"/>
              </a:rPr>
              <a:t>patient</a:t>
            </a:r>
            <a:r>
              <a:rPr sz="2000" spc="-45" dirty="0">
                <a:latin typeface="Nimbus Sans L"/>
                <a:cs typeface="Nimbus Sans L"/>
              </a:rPr>
              <a:t> </a:t>
            </a:r>
            <a:r>
              <a:rPr sz="2000" dirty="0">
                <a:latin typeface="Nimbus Sans L"/>
                <a:cs typeface="Nimbus Sans L"/>
              </a:rPr>
              <a:t>with</a:t>
            </a:r>
            <a:endParaRPr sz="2000">
              <a:latin typeface="Nimbus Sans L"/>
              <a:cs typeface="Nimbus Sans L"/>
            </a:endParaRPr>
          </a:p>
          <a:p>
            <a:pPr marL="358140">
              <a:lnSpc>
                <a:spcPct val="100000"/>
              </a:lnSpc>
            </a:pPr>
            <a:r>
              <a:rPr sz="2000" dirty="0">
                <a:latin typeface="Nimbus Sans L"/>
                <a:cs typeface="Nimbus Sans L"/>
              </a:rPr>
              <a:t>Cushing's</a:t>
            </a:r>
            <a:endParaRPr sz="2000">
              <a:latin typeface="Nimbus Sans L"/>
              <a:cs typeface="Nimbus Sans 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Nimbus Sans L"/>
              <a:cs typeface="Nimbus Sans L"/>
            </a:endParaRPr>
          </a:p>
          <a:p>
            <a:pPr marL="111125" marR="101600" indent="25400" algn="just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latin typeface="Nimbus Sans L"/>
                <a:cs typeface="Nimbus Sans L"/>
              </a:rPr>
              <a:t>D. </a:t>
            </a:r>
            <a:r>
              <a:rPr sz="2000" dirty="0">
                <a:latin typeface="Nimbus Sans L"/>
                <a:cs typeface="Nimbus Sans L"/>
              </a:rPr>
              <a:t>Hyperpigm  entation of</a:t>
            </a:r>
            <a:r>
              <a:rPr sz="2000" spc="-120" dirty="0">
                <a:latin typeface="Nimbus Sans L"/>
                <a:cs typeface="Nimbus Sans L"/>
              </a:rPr>
              <a:t> </a:t>
            </a:r>
            <a:r>
              <a:rPr sz="2000" dirty="0">
                <a:latin typeface="Nimbus Sans L"/>
                <a:cs typeface="Nimbus Sans L"/>
              </a:rPr>
              <a:t>the  knuckles in</a:t>
            </a:r>
            <a:r>
              <a:rPr sz="2000" spc="-70" dirty="0">
                <a:latin typeface="Nimbus Sans L"/>
                <a:cs typeface="Nimbus Sans L"/>
              </a:rPr>
              <a:t> </a:t>
            </a:r>
            <a:r>
              <a:rPr sz="2000" dirty="0">
                <a:latin typeface="Nimbus Sans L"/>
                <a:cs typeface="Nimbus Sans L"/>
              </a:rPr>
              <a:t>a</a:t>
            </a:r>
            <a:endParaRPr sz="2000">
              <a:latin typeface="Nimbus Sans L"/>
              <a:cs typeface="Nimbus Sans L"/>
            </a:endParaRPr>
          </a:p>
          <a:p>
            <a:pPr marL="273050" algn="just">
              <a:lnSpc>
                <a:spcPct val="100000"/>
              </a:lnSpc>
            </a:pPr>
            <a:r>
              <a:rPr sz="2000" dirty="0">
                <a:latin typeface="Nimbus Sans L"/>
                <a:cs typeface="Nimbus Sans L"/>
              </a:rPr>
              <a:t>patient</a:t>
            </a:r>
            <a:r>
              <a:rPr sz="2000" spc="-105" dirty="0">
                <a:latin typeface="Nimbus Sans L"/>
                <a:cs typeface="Nimbus Sans L"/>
              </a:rPr>
              <a:t> </a:t>
            </a:r>
            <a:r>
              <a:rPr sz="2000" dirty="0">
                <a:latin typeface="Nimbus Sans L"/>
                <a:cs typeface="Nimbus Sans L"/>
              </a:rPr>
              <a:t>with</a:t>
            </a:r>
            <a:endParaRPr sz="2000">
              <a:latin typeface="Nimbus Sans L"/>
              <a:cs typeface="Nimbus Sans L"/>
            </a:endParaRPr>
          </a:p>
          <a:p>
            <a:pPr marL="137160" algn="just">
              <a:lnSpc>
                <a:spcPct val="100000"/>
              </a:lnSpc>
            </a:pPr>
            <a:r>
              <a:rPr sz="2000" dirty="0">
                <a:latin typeface="Nimbus Sans L"/>
                <a:cs typeface="Nimbus Sans L"/>
              </a:rPr>
              <a:t>ectopic</a:t>
            </a:r>
            <a:r>
              <a:rPr sz="2000" spc="-155" dirty="0">
                <a:latin typeface="Nimbus Sans L"/>
                <a:cs typeface="Nimbus Sans L"/>
              </a:rPr>
              <a:t> </a:t>
            </a:r>
            <a:r>
              <a:rPr sz="2000" dirty="0">
                <a:latin typeface="Nimbus Sans L"/>
                <a:cs typeface="Nimbus Sans L"/>
              </a:rPr>
              <a:t>ACTH</a:t>
            </a:r>
            <a:endParaRPr sz="2000">
              <a:latin typeface="Nimbus Sans L"/>
              <a:cs typeface="Nimbus Sans 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28661" y="6164072"/>
            <a:ext cx="889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Nimbus Sans L"/>
                <a:cs typeface="Nimbus Sans L"/>
              </a:rPr>
              <a:t>exce</a:t>
            </a:r>
            <a:r>
              <a:rPr sz="2000" spc="5" dirty="0">
                <a:latin typeface="Nimbus Sans L"/>
                <a:cs typeface="Nimbus Sans L"/>
              </a:rPr>
              <a:t>s</a:t>
            </a:r>
            <a:r>
              <a:rPr sz="2000" dirty="0">
                <a:latin typeface="Nimbus Sans L"/>
                <a:cs typeface="Nimbus Sans L"/>
              </a:rPr>
              <a:t>s.</a:t>
            </a:r>
            <a:endParaRPr sz="20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504" y="775715"/>
            <a:ext cx="6254750" cy="601980"/>
          </a:xfrm>
          <a:custGeom>
            <a:avLst/>
            <a:gdLst/>
            <a:ahLst/>
            <a:cxnLst/>
            <a:rect l="l" t="t" r="r" b="b"/>
            <a:pathLst>
              <a:path w="6254750" h="601980">
                <a:moveTo>
                  <a:pt x="6254496" y="601980"/>
                </a:moveTo>
                <a:lnTo>
                  <a:pt x="5585841" y="537591"/>
                </a:lnTo>
                <a:lnTo>
                  <a:pt x="47663" y="537591"/>
                </a:lnTo>
                <a:lnTo>
                  <a:pt x="47663" y="4572"/>
                </a:lnTo>
                <a:lnTo>
                  <a:pt x="0" y="0"/>
                </a:lnTo>
                <a:lnTo>
                  <a:pt x="0" y="601980"/>
                </a:lnTo>
                <a:lnTo>
                  <a:pt x="6254496" y="601980"/>
                </a:lnTo>
                <a:close/>
              </a:path>
            </a:pathLst>
          </a:custGeom>
          <a:solidFill>
            <a:srgbClr val="FFD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729437"/>
            <a:ext cx="2337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15" dirty="0"/>
              <a:t>Evaluati</a:t>
            </a:r>
            <a:r>
              <a:rPr sz="3600" spc="-395" dirty="0"/>
              <a:t>o</a:t>
            </a:r>
            <a:r>
              <a:rPr sz="3600" spc="-365" dirty="0"/>
              <a:t>n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991412" y="2663647"/>
            <a:ext cx="102870" cy="2341245"/>
            <a:chOff x="991412" y="2663647"/>
            <a:chExt cx="102870" cy="2341245"/>
          </a:xfrm>
        </p:grpSpPr>
        <p:sp>
          <p:nvSpPr>
            <p:cNvPr id="5" name="object 5"/>
            <p:cNvSpPr/>
            <p:nvPr/>
          </p:nvSpPr>
          <p:spPr>
            <a:xfrm>
              <a:off x="991412" y="2663647"/>
              <a:ext cx="102819" cy="1095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1412" y="4073347"/>
              <a:ext cx="102819" cy="1095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1412" y="4894783"/>
              <a:ext cx="102819" cy="1095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23391" y="1889078"/>
            <a:ext cx="7634605" cy="364299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685"/>
              </a:spcBef>
              <a:buClr>
                <a:srgbClr val="D24717"/>
              </a:buClr>
              <a:buSzPct val="83928"/>
              <a:buFont typeface="DejaVu Sans"/>
              <a:buChar char=""/>
              <a:tabLst>
                <a:tab pos="227965" algn="l"/>
              </a:tabLst>
            </a:pPr>
            <a:r>
              <a:rPr sz="2800" dirty="0">
                <a:latin typeface="Nimbus Sans L"/>
                <a:cs typeface="Nimbus Sans L"/>
              </a:rPr>
              <a:t>Most important step </a:t>
            </a:r>
            <a:r>
              <a:rPr sz="2800" spc="-5" dirty="0">
                <a:latin typeface="Nimbus Sans L"/>
                <a:cs typeface="Nimbus Sans L"/>
              </a:rPr>
              <a:t>in </a:t>
            </a:r>
            <a:r>
              <a:rPr sz="2800" dirty="0">
                <a:latin typeface="Nimbus Sans L"/>
                <a:cs typeface="Nimbus Sans L"/>
              </a:rPr>
              <a:t>suspected</a:t>
            </a:r>
            <a:r>
              <a:rPr sz="2800" spc="-5" dirty="0">
                <a:latin typeface="Nimbus Sans L"/>
                <a:cs typeface="Nimbus Sans L"/>
              </a:rPr>
              <a:t> CS</a:t>
            </a:r>
            <a:endParaRPr sz="2800">
              <a:latin typeface="Nimbus Sans L"/>
              <a:cs typeface="Nimbus Sans L"/>
            </a:endParaRPr>
          </a:p>
          <a:p>
            <a:pPr marL="442595">
              <a:lnSpc>
                <a:spcPct val="100000"/>
              </a:lnSpc>
              <a:spcBef>
                <a:spcPts val="505"/>
              </a:spcBef>
            </a:pPr>
            <a:r>
              <a:rPr sz="2400" dirty="0">
                <a:latin typeface="Nimbus Sans L"/>
                <a:cs typeface="Nimbus Sans L"/>
              </a:rPr>
              <a:t>is to </a:t>
            </a:r>
            <a:r>
              <a:rPr sz="2400" spc="-5" dirty="0">
                <a:latin typeface="Nimbus Sans L"/>
                <a:cs typeface="Nimbus Sans L"/>
              </a:rPr>
              <a:t>establish </a:t>
            </a:r>
            <a:r>
              <a:rPr sz="2400" dirty="0">
                <a:latin typeface="Nimbus Sans L"/>
                <a:cs typeface="Nimbus Sans L"/>
              </a:rPr>
              <a:t>the correct</a:t>
            </a:r>
            <a:r>
              <a:rPr sz="2400" spc="-10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diagnosis</a:t>
            </a:r>
            <a:endParaRPr sz="2400">
              <a:latin typeface="Nimbus Sans L"/>
              <a:cs typeface="Nimbus Sans L"/>
            </a:endParaRPr>
          </a:p>
          <a:p>
            <a:pPr marL="227329" indent="-21526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DejaVu Sans"/>
              <a:buChar char=""/>
              <a:tabLst>
                <a:tab pos="227965" algn="l"/>
              </a:tabLst>
            </a:pPr>
            <a:r>
              <a:rPr sz="2800" dirty="0">
                <a:latin typeface="Nimbus Sans L"/>
                <a:cs typeface="Nimbus Sans L"/>
              </a:rPr>
              <a:t>Exclude exogenous glucocorticoid</a:t>
            </a:r>
            <a:r>
              <a:rPr sz="2800" spc="5" dirty="0">
                <a:latin typeface="Nimbus Sans L"/>
                <a:cs typeface="Nimbus Sans L"/>
              </a:rPr>
              <a:t> </a:t>
            </a:r>
            <a:r>
              <a:rPr sz="2800" dirty="0">
                <a:latin typeface="Nimbus Sans L"/>
                <a:cs typeface="Nimbus Sans L"/>
              </a:rPr>
              <a:t>use</a:t>
            </a:r>
            <a:endParaRPr sz="2800">
              <a:latin typeface="Nimbus Sans L"/>
              <a:cs typeface="Nimbus Sans L"/>
            </a:endParaRPr>
          </a:p>
          <a:p>
            <a:pPr marL="227965" marR="5080" indent="-227965">
              <a:lnSpc>
                <a:spcPct val="107600"/>
              </a:lnSpc>
              <a:spcBef>
                <a:spcPts val="140"/>
              </a:spcBef>
              <a:buClr>
                <a:srgbClr val="D24717"/>
              </a:buClr>
              <a:buSzPct val="83928"/>
              <a:buFont typeface="DejaVu Sans"/>
              <a:buChar char=""/>
              <a:tabLst>
                <a:tab pos="227965" algn="l"/>
              </a:tabLst>
            </a:pPr>
            <a:r>
              <a:rPr sz="2800" dirty="0">
                <a:latin typeface="Nimbus Sans L"/>
                <a:cs typeface="Nimbus Sans L"/>
              </a:rPr>
              <a:t>Screening tests </a:t>
            </a:r>
            <a:r>
              <a:rPr sz="2800" spc="-5" dirty="0">
                <a:latin typeface="Nimbus Sans L"/>
                <a:cs typeface="Nimbus Sans L"/>
              </a:rPr>
              <a:t>to </a:t>
            </a:r>
            <a:r>
              <a:rPr sz="2800" dirty="0">
                <a:latin typeface="Nimbus Sans L"/>
                <a:cs typeface="Nimbus Sans L"/>
              </a:rPr>
              <a:t>confirm hypercortisolism  </a:t>
            </a:r>
            <a:r>
              <a:rPr sz="2400" b="1" spc="-225" dirty="0">
                <a:latin typeface="DejaVu Sans"/>
                <a:cs typeface="DejaVu Sans"/>
              </a:rPr>
              <a:t>Overnight/single </a:t>
            </a:r>
            <a:r>
              <a:rPr sz="2400" b="1" spc="-210" dirty="0">
                <a:latin typeface="DejaVu Sans"/>
                <a:cs typeface="DejaVu Sans"/>
              </a:rPr>
              <a:t>dose </a:t>
            </a:r>
            <a:r>
              <a:rPr sz="2400" spc="-5" dirty="0">
                <a:latin typeface="Nimbus Sans L"/>
                <a:cs typeface="Nimbus Sans L"/>
              </a:rPr>
              <a:t>dexamethasone suppression  </a:t>
            </a:r>
            <a:r>
              <a:rPr sz="2400" dirty="0">
                <a:latin typeface="Nimbus Sans L"/>
                <a:cs typeface="Nimbus Sans L"/>
              </a:rPr>
              <a:t>test</a:t>
            </a:r>
            <a:r>
              <a:rPr sz="2400" spc="-25" dirty="0">
                <a:latin typeface="Nimbus Sans L"/>
                <a:cs typeface="Nimbus Sans L"/>
              </a:rPr>
              <a:t> </a:t>
            </a:r>
            <a:r>
              <a:rPr sz="2400" spc="-5" dirty="0">
                <a:latin typeface="Nimbus Sans L"/>
                <a:cs typeface="Nimbus Sans L"/>
              </a:rPr>
              <a:t>(DST)</a:t>
            </a:r>
            <a:endParaRPr sz="2400">
              <a:latin typeface="Nimbus Sans L"/>
              <a:cs typeface="Nimbus Sans L"/>
            </a:endParaRPr>
          </a:p>
          <a:p>
            <a:pPr marL="442595">
              <a:lnSpc>
                <a:spcPct val="100000"/>
              </a:lnSpc>
              <a:spcBef>
                <a:spcPts val="710"/>
              </a:spcBef>
            </a:pPr>
            <a:r>
              <a:rPr sz="2400" b="1" spc="-340" dirty="0">
                <a:latin typeface="DejaVu Sans"/>
                <a:cs typeface="DejaVu Sans"/>
              </a:rPr>
              <a:t>24 </a:t>
            </a:r>
            <a:r>
              <a:rPr sz="2400" b="1" spc="-250" dirty="0">
                <a:latin typeface="DejaVu Sans"/>
                <a:cs typeface="DejaVu Sans"/>
              </a:rPr>
              <a:t>hr </a:t>
            </a:r>
            <a:r>
              <a:rPr sz="2400" b="1" spc="-240" dirty="0">
                <a:latin typeface="DejaVu Sans"/>
                <a:cs typeface="DejaVu Sans"/>
              </a:rPr>
              <a:t>urinary </a:t>
            </a:r>
            <a:r>
              <a:rPr sz="2400" b="1" spc="-275" dirty="0">
                <a:latin typeface="DejaVu Sans"/>
                <a:cs typeface="DejaVu Sans"/>
              </a:rPr>
              <a:t>free</a:t>
            </a:r>
            <a:r>
              <a:rPr sz="2400" b="1" spc="140" dirty="0">
                <a:latin typeface="DejaVu Sans"/>
                <a:cs typeface="DejaVu Sans"/>
              </a:rPr>
              <a:t> </a:t>
            </a:r>
            <a:r>
              <a:rPr sz="2400" b="1" spc="-185" dirty="0">
                <a:latin typeface="DejaVu Sans"/>
                <a:cs typeface="DejaVu Sans"/>
              </a:rPr>
              <a:t>cortisol</a:t>
            </a:r>
            <a:endParaRPr sz="2400">
              <a:latin typeface="DejaVu Sans"/>
              <a:cs typeface="DejaVu Sans"/>
            </a:endParaRPr>
          </a:p>
          <a:p>
            <a:pPr marL="442595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7E7E7E"/>
                </a:solidFill>
                <a:latin typeface="Nimbus Sans L"/>
                <a:cs typeface="Nimbus Sans L"/>
              </a:rPr>
              <a:t>Late </a:t>
            </a:r>
            <a:r>
              <a:rPr sz="2400" spc="-5" dirty="0">
                <a:solidFill>
                  <a:srgbClr val="7E7E7E"/>
                </a:solidFill>
                <a:latin typeface="Nimbus Sans L"/>
                <a:cs typeface="Nimbus Sans L"/>
              </a:rPr>
              <a:t>night salivary cortisol</a:t>
            </a:r>
            <a:r>
              <a:rPr sz="2400" spc="35" dirty="0">
                <a:solidFill>
                  <a:srgbClr val="7E7E7E"/>
                </a:solidFill>
                <a:latin typeface="Nimbus Sans L"/>
                <a:cs typeface="Nimbus Sans L"/>
              </a:rPr>
              <a:t> </a:t>
            </a:r>
            <a:r>
              <a:rPr sz="2400" spc="-5" dirty="0">
                <a:solidFill>
                  <a:srgbClr val="7E7E7E"/>
                </a:solidFill>
                <a:latin typeface="Nimbus Sans L"/>
                <a:cs typeface="Nimbus Sans L"/>
              </a:rPr>
              <a:t>level</a:t>
            </a:r>
            <a:endParaRPr sz="2400">
              <a:latin typeface="Nimbus Sans L"/>
              <a:cs typeface="Nimbus Sans 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91412" y="5348935"/>
            <a:ext cx="102819" cy="10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504" y="1025652"/>
            <a:ext cx="996950" cy="340360"/>
          </a:xfrm>
          <a:custGeom>
            <a:avLst/>
            <a:gdLst/>
            <a:ahLst/>
            <a:cxnLst/>
            <a:rect l="l" t="t" r="r" b="b"/>
            <a:pathLst>
              <a:path w="996950" h="340359">
                <a:moveTo>
                  <a:pt x="0" y="339851"/>
                </a:moveTo>
                <a:lnTo>
                  <a:pt x="996695" y="339851"/>
                </a:lnTo>
                <a:lnTo>
                  <a:pt x="996695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ln w="914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2244" y="1054988"/>
            <a:ext cx="8343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60" dirty="0">
                <a:solidFill>
                  <a:srgbClr val="00AFEF"/>
                </a:solidFill>
                <a:latin typeface="DejaVu Sans"/>
                <a:cs typeface="DejaVu Sans"/>
              </a:rPr>
              <a:t>Cont’d...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504" y="1351788"/>
            <a:ext cx="6254750" cy="527685"/>
          </a:xfrm>
          <a:custGeom>
            <a:avLst/>
            <a:gdLst/>
            <a:ahLst/>
            <a:cxnLst/>
            <a:rect l="l" t="t" r="r" b="b"/>
            <a:pathLst>
              <a:path w="6254750" h="527685">
                <a:moveTo>
                  <a:pt x="6254496" y="0"/>
                </a:moveTo>
                <a:lnTo>
                  <a:pt x="0" y="0"/>
                </a:lnTo>
                <a:lnTo>
                  <a:pt x="0" y="527303"/>
                </a:lnTo>
                <a:lnTo>
                  <a:pt x="41757" y="523748"/>
                </a:lnTo>
                <a:lnTo>
                  <a:pt x="41757" y="56387"/>
                </a:lnTo>
                <a:lnTo>
                  <a:pt x="5585841" y="56387"/>
                </a:lnTo>
                <a:lnTo>
                  <a:pt x="6254496" y="0"/>
                </a:lnTo>
                <a:close/>
              </a:path>
            </a:pathLst>
          </a:custGeom>
          <a:solidFill>
            <a:srgbClr val="FFD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4592" y="1468882"/>
            <a:ext cx="290957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dirty="0">
                <a:solidFill>
                  <a:srgbClr val="000000"/>
                </a:solidFill>
                <a:latin typeface="Nimbus Sans L"/>
                <a:cs typeface="Nimbus Sans L"/>
              </a:rPr>
              <a:t>A </a:t>
            </a:r>
            <a:r>
              <a:rPr sz="2600" u="heavy" spc="-2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single-dose</a:t>
            </a:r>
            <a:r>
              <a:rPr sz="2600" u="heavy" spc="-3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600" u="heavy" spc="-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DST</a:t>
            </a:r>
            <a:endParaRPr sz="2600">
              <a:latin typeface="Nimbus Sans L"/>
              <a:cs typeface="Nimbus Sans 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80363" y="2089404"/>
            <a:ext cx="92760" cy="100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0363" y="2479548"/>
            <a:ext cx="92760" cy="100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80363" y="2871216"/>
            <a:ext cx="92760" cy="100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0363" y="4619244"/>
            <a:ext cx="92760" cy="100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0363" y="5311140"/>
            <a:ext cx="92760" cy="100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0363" y="5701284"/>
            <a:ext cx="92760" cy="100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21892" y="1840966"/>
            <a:ext cx="7616825" cy="4331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5605" marR="80645" algn="just">
              <a:lnSpc>
                <a:spcPct val="116599"/>
              </a:lnSpc>
              <a:spcBef>
                <a:spcPts val="100"/>
              </a:spcBef>
            </a:pPr>
            <a:r>
              <a:rPr sz="2200" spc="-5" dirty="0">
                <a:latin typeface="Nimbus Sans L"/>
                <a:cs typeface="Nimbus Sans L"/>
              </a:rPr>
              <a:t>A </a:t>
            </a:r>
            <a:r>
              <a:rPr sz="2200" dirty="0">
                <a:latin typeface="Nimbus Sans L"/>
                <a:cs typeface="Nimbus Sans L"/>
              </a:rPr>
              <a:t>dose </a:t>
            </a:r>
            <a:r>
              <a:rPr sz="2200" spc="-5" dirty="0">
                <a:latin typeface="Nimbus Sans L"/>
                <a:cs typeface="Nimbus Sans L"/>
              </a:rPr>
              <a:t>of </a:t>
            </a:r>
            <a:r>
              <a:rPr sz="2200" dirty="0">
                <a:latin typeface="Nimbus Sans L"/>
                <a:cs typeface="Nimbus Sans L"/>
              </a:rPr>
              <a:t>25-30 </a:t>
            </a:r>
            <a:r>
              <a:rPr sz="2200" spc="-5" dirty="0">
                <a:latin typeface="Nimbus Sans L"/>
                <a:cs typeface="Nimbus Sans L"/>
              </a:rPr>
              <a:t>ug/kg (maximum of 2 mg) given at </a:t>
            </a:r>
            <a:r>
              <a:rPr sz="2200" spc="-85" dirty="0">
                <a:latin typeface="Nimbus Sans L"/>
                <a:cs typeface="Nimbus Sans L"/>
              </a:rPr>
              <a:t>11 </a:t>
            </a:r>
            <a:r>
              <a:rPr sz="2200" spc="-5" dirty="0">
                <a:latin typeface="Nimbus Sans L"/>
                <a:cs typeface="Nimbus Sans L"/>
              </a:rPr>
              <a:t>PM  Plasma </a:t>
            </a:r>
            <a:r>
              <a:rPr sz="2200" dirty="0">
                <a:latin typeface="Nimbus Sans L"/>
                <a:cs typeface="Nimbus Sans L"/>
              </a:rPr>
              <a:t>cortisol </a:t>
            </a:r>
            <a:r>
              <a:rPr sz="2200" spc="-5" dirty="0">
                <a:latin typeface="Nimbus Sans L"/>
                <a:cs typeface="Nimbus Sans L"/>
              </a:rPr>
              <a:t>level measured at 8 AM the next morning  </a:t>
            </a:r>
            <a:r>
              <a:rPr sz="2200" spc="-40" dirty="0">
                <a:latin typeface="Nimbus Sans L"/>
                <a:cs typeface="Nimbus Sans L"/>
              </a:rPr>
              <a:t>Value </a:t>
            </a:r>
            <a:r>
              <a:rPr sz="2200" spc="-5" dirty="0">
                <a:latin typeface="Nimbus Sans L"/>
                <a:cs typeface="Nimbus Sans L"/>
              </a:rPr>
              <a:t>&lt;50 </a:t>
            </a:r>
            <a:r>
              <a:rPr sz="2200" spc="195" dirty="0">
                <a:latin typeface="Nimbus Sans L"/>
                <a:cs typeface="Nimbus Sans L"/>
              </a:rPr>
              <a:t>nmol/L</a:t>
            </a:r>
            <a:r>
              <a:rPr sz="2200" spc="195" dirty="0">
                <a:latin typeface="DejaVu Sans"/>
                <a:cs typeface="DejaVu Sans"/>
              </a:rPr>
              <a:t> </a:t>
            </a:r>
            <a:r>
              <a:rPr sz="2200" spc="-5" dirty="0">
                <a:latin typeface="Nimbus Sans L"/>
                <a:cs typeface="Nimbus Sans L"/>
              </a:rPr>
              <a:t>Adequate</a:t>
            </a:r>
            <a:r>
              <a:rPr sz="2200" spc="-330" dirty="0">
                <a:latin typeface="Nimbus Sans L"/>
                <a:cs typeface="Nimbus Sans L"/>
              </a:rPr>
              <a:t> </a:t>
            </a:r>
            <a:r>
              <a:rPr sz="2200" spc="-5" dirty="0">
                <a:latin typeface="Nimbus Sans L"/>
                <a:cs typeface="Nimbus Sans L"/>
              </a:rPr>
              <a:t>suppression</a:t>
            </a:r>
            <a:endParaRPr sz="2200">
              <a:latin typeface="Nimbus Sans L"/>
              <a:cs typeface="Nimbus Sans L"/>
            </a:endParaRPr>
          </a:p>
          <a:p>
            <a:pPr marL="430530" algn="just">
              <a:lnSpc>
                <a:spcPct val="100000"/>
              </a:lnSpc>
              <a:spcBef>
                <a:spcPts val="305"/>
              </a:spcBef>
            </a:pPr>
            <a:r>
              <a:rPr sz="1450" spc="-125" dirty="0">
                <a:solidFill>
                  <a:srgbClr val="E6B0AB"/>
                </a:solidFill>
                <a:latin typeface="DejaVu Sans"/>
                <a:cs typeface="DejaVu Sans"/>
              </a:rPr>
              <a:t> </a:t>
            </a:r>
            <a:r>
              <a:rPr sz="1700" dirty="0">
                <a:latin typeface="Nimbus Sans L"/>
                <a:cs typeface="Nimbus Sans L"/>
              </a:rPr>
              <a:t>Rules out Cushing</a:t>
            </a:r>
            <a:r>
              <a:rPr sz="1700" spc="-160" dirty="0">
                <a:latin typeface="Nimbus Sans L"/>
                <a:cs typeface="Nimbus Sans L"/>
              </a:rPr>
              <a:t> </a:t>
            </a:r>
            <a:r>
              <a:rPr sz="1700" spc="-5" dirty="0">
                <a:latin typeface="Nimbus Sans L"/>
                <a:cs typeface="Nimbus Sans L"/>
              </a:rPr>
              <a:t>syndrome</a:t>
            </a:r>
            <a:endParaRPr sz="1700">
              <a:latin typeface="Nimbus Sans L"/>
              <a:cs typeface="Nimbus Sans L"/>
            </a:endParaRPr>
          </a:p>
          <a:p>
            <a:pPr marL="1812925">
              <a:lnSpc>
                <a:spcPct val="100000"/>
              </a:lnSpc>
              <a:spcBef>
                <a:spcPts val="60"/>
              </a:spcBef>
            </a:pPr>
            <a:r>
              <a:rPr sz="2600" b="1" spc="-880" dirty="0">
                <a:latin typeface="DejaVu Sans"/>
                <a:cs typeface="DejaVu Sans"/>
              </a:rPr>
              <a:t>↓</a:t>
            </a:r>
            <a:endParaRPr sz="2600">
              <a:latin typeface="DejaVu Sans"/>
              <a:cs typeface="DejaVu Sans"/>
            </a:endParaRPr>
          </a:p>
          <a:p>
            <a:pPr marL="25400">
              <a:lnSpc>
                <a:spcPct val="100000"/>
              </a:lnSpc>
              <a:spcBef>
                <a:spcPts val="2225"/>
              </a:spcBef>
            </a:pPr>
            <a:r>
              <a:rPr sz="2600" spc="5" dirty="0">
                <a:latin typeface="Nimbus Sans L"/>
                <a:cs typeface="Nimbus Sans L"/>
              </a:rPr>
              <a:t>2</a:t>
            </a:r>
            <a:r>
              <a:rPr sz="2550" spc="7" baseline="26143" dirty="0">
                <a:latin typeface="Nimbus Sans L"/>
                <a:cs typeface="Nimbus Sans L"/>
              </a:rPr>
              <a:t>nd </a:t>
            </a:r>
            <a:r>
              <a:rPr sz="2600" dirty="0">
                <a:latin typeface="Nimbus Sans L"/>
                <a:cs typeface="Nimbus Sans L"/>
              </a:rPr>
              <a:t>line screening test: </a:t>
            </a:r>
            <a:r>
              <a:rPr sz="2600" b="1" u="heavy" spc="-21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Low </a:t>
            </a:r>
            <a:r>
              <a:rPr sz="2600" b="1" u="heavy" spc="-22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dose</a:t>
            </a:r>
            <a:r>
              <a:rPr sz="2600" b="1" u="heavy" spc="-43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600" b="1" u="heavy" spc="-20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DST</a:t>
            </a:r>
            <a:endParaRPr sz="2600">
              <a:latin typeface="DejaVu Sans"/>
              <a:cs typeface="DejaVu Sans"/>
            </a:endParaRPr>
          </a:p>
          <a:p>
            <a:pPr marL="395605" marR="17780">
              <a:lnSpc>
                <a:spcPts val="2380"/>
              </a:lnSpc>
              <a:spcBef>
                <a:spcPts val="550"/>
              </a:spcBef>
            </a:pPr>
            <a:r>
              <a:rPr sz="2200" spc="-5" dirty="0">
                <a:latin typeface="Nimbus Sans L"/>
                <a:cs typeface="Nimbus Sans L"/>
              </a:rPr>
              <a:t>Eight doses of dexamethasone (5ug/kg per dose every </a:t>
            </a:r>
            <a:r>
              <a:rPr sz="2200" dirty="0">
                <a:latin typeface="Nimbus Sans L"/>
                <a:cs typeface="Nimbus Sans L"/>
              </a:rPr>
              <a:t>six  </a:t>
            </a:r>
            <a:r>
              <a:rPr sz="2200" spc="-5" dirty="0">
                <a:latin typeface="Nimbus Sans L"/>
                <a:cs typeface="Nimbus Sans L"/>
              </a:rPr>
              <a:t>hours for 2 days, 1.25 mg/m2/day four dose </a:t>
            </a:r>
            <a:r>
              <a:rPr sz="2200" dirty="0">
                <a:latin typeface="Nimbus Sans L"/>
                <a:cs typeface="Nimbus Sans L"/>
              </a:rPr>
              <a:t>for </a:t>
            </a:r>
            <a:r>
              <a:rPr sz="2200" spc="-5" dirty="0">
                <a:latin typeface="Nimbus Sans L"/>
                <a:cs typeface="Nimbus Sans L"/>
              </a:rPr>
              <a:t>two</a:t>
            </a:r>
            <a:r>
              <a:rPr sz="2200" spc="105" dirty="0">
                <a:latin typeface="Nimbus Sans L"/>
                <a:cs typeface="Nimbus Sans L"/>
              </a:rPr>
              <a:t> </a:t>
            </a:r>
            <a:r>
              <a:rPr sz="2200" spc="-5" dirty="0">
                <a:latin typeface="Nimbus Sans L"/>
                <a:cs typeface="Nimbus Sans L"/>
              </a:rPr>
              <a:t>days</a:t>
            </a:r>
            <a:endParaRPr sz="2200">
              <a:latin typeface="Nimbus Sans L"/>
              <a:cs typeface="Nimbus Sans L"/>
            </a:endParaRPr>
          </a:p>
          <a:p>
            <a:pPr marL="395605">
              <a:lnSpc>
                <a:spcPct val="100000"/>
              </a:lnSpc>
              <a:spcBef>
                <a:spcPts val="395"/>
              </a:spcBef>
            </a:pPr>
            <a:r>
              <a:rPr sz="2200" spc="-5" dirty="0">
                <a:latin typeface="Nimbus Sans L"/>
                <a:cs typeface="Nimbus Sans L"/>
              </a:rPr>
              <a:t>Measure serum cortisol at 8</a:t>
            </a:r>
            <a:r>
              <a:rPr sz="2200" spc="-75" dirty="0">
                <a:latin typeface="Nimbus Sans L"/>
                <a:cs typeface="Nimbus Sans L"/>
              </a:rPr>
              <a:t> </a:t>
            </a:r>
            <a:r>
              <a:rPr sz="2200" spc="-5" dirty="0">
                <a:latin typeface="Nimbus Sans L"/>
                <a:cs typeface="Nimbus Sans L"/>
              </a:rPr>
              <a:t>AM</a:t>
            </a:r>
            <a:endParaRPr sz="2200">
              <a:latin typeface="Nimbus Sans L"/>
              <a:cs typeface="Nimbus Sans L"/>
            </a:endParaRPr>
          </a:p>
          <a:p>
            <a:pPr marL="395605" marR="397510" indent="77470">
              <a:lnSpc>
                <a:spcPts val="2380"/>
              </a:lnSpc>
              <a:spcBef>
                <a:spcPts val="730"/>
              </a:spcBef>
            </a:pPr>
            <a:r>
              <a:rPr sz="2200" spc="-5" dirty="0">
                <a:latin typeface="Nimbus Sans L"/>
                <a:cs typeface="Nimbus Sans L"/>
              </a:rPr>
              <a:t>Suppression (&lt;50 nmol/L) of cortisol rules out Cushing  syndrome</a:t>
            </a:r>
            <a:endParaRPr sz="2200">
              <a:latin typeface="Nimbus Sans L"/>
              <a:cs typeface="Nimbus Sans 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909</Words>
  <Application>Microsoft Office PowerPoint</Application>
  <PresentationFormat>On-screen Show (4:3)</PresentationFormat>
  <Paragraphs>221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PowerPoint Presentation</vt:lpstr>
      <vt:lpstr>Content</vt:lpstr>
      <vt:lpstr>Cushing syndrome</vt:lpstr>
      <vt:lpstr>Etiology</vt:lpstr>
      <vt:lpstr>Clinical Features</vt:lpstr>
      <vt:lpstr>In Pediatric  Patients  Findings are more obvious in infants</vt:lpstr>
      <vt:lpstr>PowerPoint Presentation</vt:lpstr>
      <vt:lpstr>Evaluation</vt:lpstr>
      <vt:lpstr>A single-dose DST</vt:lpstr>
      <vt:lpstr> If Dx of Cushing syndrome has been established  then,</vt:lpstr>
      <vt:lpstr>High dose DST</vt:lpstr>
      <vt:lpstr>Common causes: Summary of  findings</vt:lpstr>
      <vt:lpstr>Other Investigation sx Bone mass density to see osteoporosis</vt:lpstr>
      <vt:lpstr>PowerPoint Presentation</vt:lpstr>
      <vt:lpstr>Differential Diagnosis</vt:lpstr>
      <vt:lpstr>PowerPoint Presentation</vt:lpstr>
      <vt:lpstr>PowerPoint Presentation</vt:lpstr>
      <vt:lpstr>Trans-sphenoidal pituitary  microsurgery</vt:lpstr>
      <vt:lpstr>Adrenalectomy</vt:lpstr>
      <vt:lpstr>Medical therapy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comp</cp:lastModifiedBy>
  <cp:revision>1</cp:revision>
  <dcterms:created xsi:type="dcterms:W3CDTF">2020-05-09T19:33:59Z</dcterms:created>
  <dcterms:modified xsi:type="dcterms:W3CDTF">2020-05-09T20:16:46Z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2020-05-09T00:00:00Z</vt:filetime>
  </property>
</Properties>
</file>