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9"/>
  </p:notesMasterIdLst>
  <p:sldIdLst>
    <p:sldId id="306" r:id="rId2"/>
    <p:sldId id="271" r:id="rId3"/>
    <p:sldId id="296" r:id="rId4"/>
    <p:sldId id="308" r:id="rId5"/>
    <p:sldId id="295" r:id="rId6"/>
    <p:sldId id="297" r:id="rId7"/>
    <p:sldId id="301" r:id="rId8"/>
    <p:sldId id="302" r:id="rId9"/>
    <p:sldId id="272" r:id="rId10"/>
    <p:sldId id="273" r:id="rId11"/>
    <p:sldId id="274" r:id="rId12"/>
    <p:sldId id="305" r:id="rId13"/>
    <p:sldId id="304" r:id="rId14"/>
    <p:sldId id="307" r:id="rId15"/>
    <p:sldId id="289" r:id="rId16"/>
    <p:sldId id="310" r:id="rId17"/>
    <p:sldId id="309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77" d="100"/>
          <a:sy n="77" d="100"/>
        </p:scale>
        <p:origin x="-1140" y="-4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E6B20-BE04-4569-AFA2-1F06C66AB714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D659EC-A877-4743-B203-4535D2C5F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6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877" y="161926"/>
            <a:ext cx="5855677" cy="71437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60485" y="1430338"/>
            <a:ext cx="3027485" cy="4983162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AU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3528646" y="1430338"/>
            <a:ext cx="3027485" cy="4983162"/>
          </a:xfrm>
        </p:spPr>
        <p:txBody>
          <a:bodyPr/>
          <a:lstStyle/>
          <a:p>
            <a:pPr lvl="0"/>
            <a:endParaRPr lang="en-AU" noProof="0"/>
          </a:p>
        </p:txBody>
      </p:sp>
    </p:spTree>
    <p:extLst>
      <p:ext uri="{BB962C8B-B14F-4D97-AF65-F5344CB8AC3E}">
        <p14:creationId xmlns:p14="http://schemas.microsoft.com/office/powerpoint/2010/main" val="1865668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990600"/>
            <a:ext cx="7086600" cy="18943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Sources of salinity</a:t>
            </a:r>
            <a:endParaRPr lang="en-US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37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3194" y="592075"/>
            <a:ext cx="75412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Types of salt affected soils </a:t>
            </a:r>
            <a:endParaRPr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49272"/>
            <a:ext cx="7922260" cy="2984791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469265" indent="-457200">
              <a:lnSpc>
                <a:spcPct val="100000"/>
              </a:lnSpc>
              <a:spcBef>
                <a:spcPts val="700"/>
              </a:spcBef>
              <a:buClr>
                <a:srgbClr val="FD8537"/>
              </a:buClr>
              <a:buSzPct val="68750"/>
              <a:buFont typeface="+mj-lt"/>
              <a:buAutoNum type="arabicPeriod"/>
              <a:tabLst>
                <a:tab pos="527685" algn="l"/>
                <a:tab pos="52832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rimary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ffected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469900" marR="2927985" indent="-457200">
              <a:lnSpc>
                <a:spcPct val="1208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+mj-lt"/>
              <a:buAutoNum type="arabicPeriod"/>
              <a:tabLst>
                <a:tab pos="527685" algn="l"/>
                <a:tab pos="528320" algn="l"/>
              </a:tabLst>
            </a:pPr>
            <a:r>
              <a:rPr sz="2400" spc="-5" dirty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ffected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soil  </a:t>
            </a:r>
            <a:endParaRPr lang="en-US" sz="2400" spc="-5" dirty="0" smtClean="0">
              <a:latin typeface="Times New Roman" pitchFamily="18" charset="0"/>
              <a:cs typeface="Times New Roman" pitchFamily="18" charset="0"/>
            </a:endParaRPr>
          </a:p>
          <a:p>
            <a:pPr marL="469900" marR="2927985" indent="-457200">
              <a:lnSpc>
                <a:spcPct val="120800"/>
              </a:lnSpc>
              <a:spcBef>
                <a:spcPts val="5"/>
              </a:spcBef>
              <a:buClr>
                <a:srgbClr val="FD8537"/>
              </a:buClr>
              <a:buSzPct val="68750"/>
              <a:buFont typeface="+mj-lt"/>
              <a:buAutoNum type="arabicPeriod"/>
              <a:tabLst>
                <a:tab pos="527685" algn="l"/>
                <a:tab pos="528320" algn="l"/>
              </a:tabLst>
            </a:pPr>
            <a:endParaRPr lang="en-US" sz="2400" b="1" spc="-5" dirty="0">
              <a:latin typeface="Times New Roman" pitchFamily="18" charset="0"/>
              <a:cs typeface="Times New Roman" pitchFamily="18" charset="0"/>
            </a:endParaRPr>
          </a:p>
          <a:p>
            <a:pPr marL="12700" marR="2927985">
              <a:lnSpc>
                <a:spcPct val="120800"/>
              </a:lnSpc>
              <a:spcBef>
                <a:spcPts val="5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</a:tabLst>
            </a:pPr>
            <a:r>
              <a:rPr lang="en-US" sz="2400" b="1" spc="-5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)Primary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b="1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b="1" spc="-10" dirty="0" smtClean="0">
                <a:latin typeface="Times New Roman" pitchFamily="18" charset="0"/>
                <a:cs typeface="Times New Roman" pitchFamily="18" charset="0"/>
              </a:rPr>
              <a:t>ffected 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  <a:p>
            <a:pPr marL="12065" marR="508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tabLst>
                <a:tab pos="527685" algn="l"/>
                <a:tab pos="5283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develops as a result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natural  causes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(imperfect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drainage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surface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ground 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is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called primary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ffected</a:t>
            </a:r>
            <a:r>
              <a:rPr sz="2400" spc="2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49272"/>
            <a:ext cx="7129780" cy="16440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b="1" spc="-10" dirty="0" smtClean="0">
                <a:latin typeface="Times New Roman" pitchFamily="18" charset="0"/>
                <a:cs typeface="Times New Roman" pitchFamily="18" charset="0"/>
              </a:rPr>
              <a:t>af</a:t>
            </a:r>
            <a:r>
              <a:rPr sz="2400" b="1" spc="-10" dirty="0" smtClean="0">
                <a:latin typeface="Times New Roman" pitchFamily="18" charset="0"/>
                <a:cs typeface="Times New Roman" pitchFamily="18" charset="0"/>
              </a:rPr>
              <a:t>fected</a:t>
            </a:r>
            <a:r>
              <a:rPr sz="2400" b="1" spc="1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5" dirty="0" smtClean="0">
                <a:latin typeface="Times New Roman" pitchFamily="18" charset="0"/>
                <a:cs typeface="Times New Roman" pitchFamily="18" charset="0"/>
              </a:rPr>
              <a:t>soil</a:t>
            </a:r>
            <a:endParaRPr sz="2400" b="1" dirty="0">
              <a:latin typeface="Times New Roman" pitchFamily="18" charset="0"/>
              <a:cs typeface="Times New Roman" pitchFamily="18" charset="0"/>
            </a:endParaRPr>
          </a:p>
          <a:p>
            <a:pPr marL="12065" marR="508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tabLst>
                <a:tab pos="28702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develops due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accumulation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salt  as a result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rise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ground water table are under 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faulty system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of irrigation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called secondary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salt 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effected</a:t>
            </a:r>
            <a:r>
              <a:rPr sz="2400" spc="-2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752600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biodiversity and ecosystem disruption</a:t>
            </a:r>
          </a:p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Declines in crop yields</a:t>
            </a:r>
          </a:p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Abandonment or desertification of previously productive farm land</a:t>
            </a:r>
          </a:p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Increasing numbers of dead and dying plants</a:t>
            </a:r>
          </a:p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Increased risk of soil erosion due to loss of vegetation</a:t>
            </a:r>
          </a:p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Contamination of drinking water</a:t>
            </a:r>
          </a:p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Roads and building foundations are weakened by an accumulation of salts within the natural soil structure</a:t>
            </a:r>
          </a:p>
          <a:p>
            <a:pPr marL="285750" lvl="0" indent="-285750" algn="just">
              <a:buClr>
                <a:schemeClr val="accent1"/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Lower soil biological activity due to rising saline water 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493594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Damages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Caused by Soil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Salinity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205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828800"/>
            <a:ext cx="8686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Reduced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crop productivity on saline land leads to poverty due to income loss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worst case scenario, farmers abandon their land and migrate out of rural areas into urban areas which leads to unemployment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High costs for soil reclamation, when feasible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Loss of good quality soil (organic matter and nutrients) requires more inputs, such as fertilizer 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pressure on farmer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Compromised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biosaline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agriculture system that may give lower cash returns, relative to conventional crop production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6096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Socioeconomic Impacts of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Salinity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280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492" y="1858203"/>
            <a:ext cx="902230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Ecosystem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fragmentation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Poor vegetative growth and cover lead to enhanced soil degradation (erosion)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Dust with high salt levels causes environmental issues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Sand encroaches into productive areas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Storage capacity of water reservoirs is reduced due to eroded soil material</a:t>
            </a:r>
          </a:p>
          <a:p>
            <a:pPr marL="285750" lvl="0" indent="-285750" algn="just"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Contamination of groundwater with high levels of salts occurs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6096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Environmental Impacts of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Salinity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852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35940" y="1549272"/>
            <a:ext cx="7061200" cy="4116512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 algn="just">
              <a:lnSpc>
                <a:spcPct val="100000"/>
              </a:lnSpc>
              <a:spcBef>
                <a:spcPts val="7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sz="2400" b="1" dirty="0" smtClean="0">
                <a:latin typeface="Times New Roman" pitchFamily="18" charset="0"/>
                <a:cs typeface="Times New Roman" pitchFamily="18" charset="0"/>
              </a:rPr>
              <a:t>Osmotic</a:t>
            </a:r>
            <a:r>
              <a:rPr sz="2400" b="1" spc="-3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b="1" spc="-10" dirty="0" smtClean="0"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ncrease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osmotic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pressure so</a:t>
            </a:r>
            <a:r>
              <a:rPr sz="2400" spc="5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plants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additional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energy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absorb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Only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halophytes are  adapted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such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s)</a:t>
            </a:r>
          </a:p>
          <a:p>
            <a:pPr marL="355600" indent="-342900" algn="just">
              <a:lnSpc>
                <a:spcPct val="100000"/>
              </a:lnSpc>
              <a:spcBef>
                <a:spcPts val="7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Specific ion </a:t>
            </a:r>
            <a:r>
              <a:rPr lang="en-US" sz="2400" b="1" spc="-10" dirty="0" smtClean="0">
                <a:latin typeface="Times New Roman" pitchFamily="18" charset="0"/>
                <a:cs typeface="Times New Roman" pitchFamily="18" charset="0"/>
              </a:rPr>
              <a:t>effect</a:t>
            </a:r>
            <a:r>
              <a:rPr lang="en-US" sz="2400" b="1" spc="5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uptake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of specific  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at the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expense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other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ions (Results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in  accumulation</a:t>
            </a:r>
            <a:r>
              <a:rPr lang="en-US" sz="24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toxic amount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sodium and other ions)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r>
              <a:rPr lang="en-US" sz="2400" b="1" spc="-5" dirty="0" smtClean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b="1" spc="-5" dirty="0">
                <a:latin typeface="Times New Roman" pitchFamily="18" charset="0"/>
                <a:cs typeface="Times New Roman" pitchFamily="18" charset="0"/>
              </a:rPr>
              <a:t>tolerance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b="1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crops: 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Salinity </a:t>
            </a:r>
            <a:r>
              <a:rPr lang="en-US" sz="2400" spc="-10" dirty="0">
                <a:latin typeface="Times New Roman" pitchFamily="18" charset="0"/>
                <a:cs typeface="Times New Roman" pitchFamily="18" charset="0"/>
              </a:rPr>
              <a:t>effects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tolerance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crops (ability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crop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survive and produce economic yield on  saline</a:t>
            </a:r>
            <a:r>
              <a:rPr lang="en-US" sz="2400" spc="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soil)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55600" indent="-342900" algn="just">
              <a:lnSpc>
                <a:spcPct val="100000"/>
              </a:lnSpc>
              <a:spcBef>
                <a:spcPts val="7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q"/>
            </a:pP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0600" y="3048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Effects on Plant Growth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MITIGATION OF SOIL SALINITY</a:t>
            </a:r>
            <a:b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(Primary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Salinity)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potential technologies to mitigate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dryland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salinity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include: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umping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saline groundwater and its safe disposal 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evelopment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alternate crop plant production systems to maximize saline groundwater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such as deep-rooted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trees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deep-rooted trees system utilizes groundwater and lowers water table, the process called </a:t>
            </a:r>
            <a:r>
              <a:rPr lang="en-US" b="1" i="1" dirty="0" err="1">
                <a:latin typeface="Times New Roman" pitchFamily="18" charset="0"/>
                <a:cs typeface="Times New Roman" pitchFamily="18" charset="0"/>
              </a:rPr>
              <a:t>biodrainage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(or biological drainage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816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MITIGATION OF SOIL SALINITY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(Secondary Salinity)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Common ways of managing secondary salinity in irrigated agriculture are: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Laser land leveling which facilitates uniform water distribution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Leaching excess salts from surface soil into the subsoil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Lowering shallow water tables with safe use or disposal of pumped saline water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Tillage practices, seed bed preparation and seeding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Adaption of salt tolerant plants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Cycling the use of fresh and saline water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Blending of fresh water with saline water</a:t>
            </a:r>
          </a:p>
          <a:p>
            <a:pPr lvl="0"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Minimize evaporation and buildup of salts on surface soil through conservation agriculture practices such as mulching, addition of animal manure and crop residues,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550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3064" y="624245"/>
            <a:ext cx="50266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SOIL </a:t>
            </a:r>
            <a:r>
              <a:rPr sz="3600" b="1" spc="-5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SALINITY</a:t>
            </a:r>
            <a:endParaRPr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280909" cy="2167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tabLst>
                <a:tab pos="287020" algn="l"/>
              </a:tabLst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Soil salinity is defined as high concentration of solute salts including Na+, Ca2+, and Mg2+ in soils, causing more than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/m for soil electric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conductivity (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Rengasamy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2002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072119" cy="8382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Sources of Salt in Soil</a:t>
            </a:r>
            <a:endParaRPr 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838200" y="1143000"/>
            <a:ext cx="7232650" cy="41549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There can be many causes of salts in soils; the most common sources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listed below: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Inherent soil salinity (weathering of rocks, parent material)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Brackish and saline irrigation water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q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water intrusion into coastal lands as well as into the aquifer due to over extraction and overuse of fresh water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Restricted drainage and a rising water-table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Surface evaporation and plant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transpiration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531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Sources of Salt in Soil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Sea water sprays, condensed vapors which fall onto the soil as rainfall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Wind borne salts yielding saline fields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Overuse of fertilizers (chemical and farm manures)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Use of soil amendments (lime and gypsum)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Use of sewage sludge and/or treated sewage effluent</a:t>
            </a:r>
          </a:p>
          <a:p>
            <a:pPr lvl="0" algn="just">
              <a:buFont typeface="Wingdings" pitchFamily="2" charset="2"/>
              <a:buChar char="q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Dumping of industrial brine onto the soil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7331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070" y="304800"/>
            <a:ext cx="8485910" cy="67627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Classification of Sources</a:t>
            </a:r>
          </a:p>
        </p:txBody>
      </p:sp>
      <p:sp>
        <p:nvSpPr>
          <p:cNvPr id="2355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61084" y="1684037"/>
            <a:ext cx="8365881" cy="2436093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q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Naturally occurring (primary) processes</a:t>
            </a:r>
          </a:p>
          <a:p>
            <a:pPr marL="0" indent="0" algn="just" eaLnBrk="1" hangingPunct="1">
              <a:buNone/>
            </a:pPr>
            <a:endParaRPr lang="en-US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Human-induced (secondary) processes</a:t>
            </a:r>
            <a:endParaRPr lang="en-US" sz="28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3947746" y="6029325"/>
            <a:ext cx="281353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endParaRPr lang="en-AU"/>
          </a:p>
        </p:txBody>
      </p:sp>
      <p:pic>
        <p:nvPicPr>
          <p:cNvPr id="9" name="Content Placeholder 3" descr="dry_salinity_fig1.tif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9099" y="4120130"/>
            <a:ext cx="3664926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dry_salinity_fig2.tif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8825" y="4370954"/>
            <a:ext cx="3637085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5"/>
          <p:cNvSpPr txBox="1">
            <a:spLocks noChangeArrowheads="1"/>
          </p:cNvSpPr>
          <p:nvPr/>
        </p:nvSpPr>
        <p:spPr bwMode="auto">
          <a:xfrm>
            <a:off x="1630840" y="3729604"/>
            <a:ext cx="25226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AU" sz="1800">
                <a:solidFill>
                  <a:srgbClr val="005191"/>
                </a:solidFill>
              </a:rPr>
              <a:t>Native woody vegetation</a:t>
            </a: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5778658" y="3731337"/>
            <a:ext cx="202955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AU" sz="1800" dirty="0">
                <a:solidFill>
                  <a:srgbClr val="005191"/>
                </a:solidFill>
              </a:rPr>
              <a:t>Crops and pastures</a:t>
            </a: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3805072" y="6233968"/>
            <a:ext cx="255101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AU" sz="1200" dirty="0">
                <a:solidFill>
                  <a:srgbClr val="005191"/>
                </a:solidFill>
              </a:rPr>
              <a:t>(Source: CSIRO Land and Water, 1999)</a:t>
            </a:r>
          </a:p>
        </p:txBody>
      </p:sp>
    </p:spTree>
    <p:extLst>
      <p:ext uri="{BB962C8B-B14F-4D97-AF65-F5344CB8AC3E}">
        <p14:creationId xmlns:p14="http://schemas.microsoft.com/office/powerpoint/2010/main" val="318482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76200" y="4343400"/>
            <a:ext cx="9067800" cy="19236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Soil salinity development in agriculture and coastal fields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Salinity in a furrow irrigated barley field,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Salinity in a sprinkler irrigated grass field, 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Salinity due to sea water intrusion in coastal land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72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2119" cy="8609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Dryland</a:t>
            </a:r>
            <a: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Soil Salinity</a:t>
            </a:r>
            <a:br>
              <a:rPr 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(Primary Salinity)</a:t>
            </a:r>
            <a:endParaRPr lang="en-US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548640" y="1549654"/>
            <a:ext cx="7232650" cy="240065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Salinity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dryland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soils develops through a rising water table and the subsequent evaporation of the soil water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are many causes of the rising water table, e.g.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estricted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drainage due to an impermeable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layer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when deep-rooted trees are replaced with shallow-rooted annual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crops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roundwater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dissolves salts embedded in rocks in the soil, with the salty water eventually reaching the soil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surface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evaporating to cause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salinity</a:t>
            </a:r>
          </a:p>
          <a:p>
            <a:pPr algn="just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Dryland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salinity can also occur in un-irrigated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landscapes</a:t>
            </a: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Weathering of rocks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901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1116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Secondary  Salinity</a:t>
            </a: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sz="quarter" idx="1"/>
          </p:nvPr>
        </p:nvSpPr>
        <p:spPr>
          <a:xfrm>
            <a:off x="609600" y="990600"/>
            <a:ext cx="7232650" cy="43088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contrast to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dryland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salinity, secondary salinity refers to the salinization of soil due to human activities such as irrigated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agriculture. </a:t>
            </a:r>
          </a:p>
          <a:p>
            <a:pPr marL="0" indent="0" algn="just">
              <a:buNone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Secondary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salinization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take place mainly in the following situations: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Accumulation of salts from </a:t>
            </a:r>
            <a:r>
              <a:rPr lang="en-GB" sz="2000" b="1" dirty="0">
                <a:latin typeface="Times New Roman" pitchFamily="18" charset="0"/>
                <a:cs typeface="Times New Roman" pitchFamily="18" charset="0"/>
              </a:rPr>
              <a:t>irrigation water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of poor quality.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Increase in the level of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groundwater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buFontTx/>
              <a:buAutoNum type="alphaLcPeriod"/>
            </a:pP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The salt content of the groundwater accumulates in the affected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layers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ct val="50000"/>
              </a:spcBef>
              <a:buFontTx/>
              <a:buAutoNum type="alphaLcPeriod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he rising groundwater transports the salts from the deeper soil layers to the surface or surface layers, or</a:t>
            </a:r>
          </a:p>
          <a:p>
            <a:pPr lvl="1">
              <a:spcBef>
                <a:spcPct val="50000"/>
              </a:spcBef>
              <a:buFontTx/>
              <a:buAutoNum type="alphaLcPeriod"/>
            </a:pPr>
            <a:r>
              <a:rPr lang="hu-HU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he rising water table limits natural drainage and hinders the leaching of salts.</a:t>
            </a:r>
          </a:p>
        </p:txBody>
      </p:sp>
    </p:spTree>
    <p:extLst>
      <p:ext uri="{BB962C8B-B14F-4D97-AF65-F5344CB8AC3E}">
        <p14:creationId xmlns:p14="http://schemas.microsoft.com/office/powerpoint/2010/main" val="2681347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457200"/>
            <a:ext cx="754126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3600" b="1" spc="-5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3600" b="1" spc="-5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sz="3600" b="1" spc="-5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FFECTED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sz="3600" b="1" spc="-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THUR</a:t>
            </a:r>
            <a:r>
              <a:rPr sz="3600" b="1" spc="605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SOILS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8074660" cy="2752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 algn="just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965200" algn="l"/>
                <a:tab pos="5999480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soils in which concentration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salt is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very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high  are called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salt </a:t>
            </a:r>
            <a:r>
              <a:rPr lang="en-US" sz="2400" b="1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b="1" spc="-10" dirty="0" smtClean="0">
                <a:latin typeface="Times New Roman" pitchFamily="18" charset="0"/>
                <a:cs typeface="Times New Roman" pitchFamily="18" charset="0"/>
              </a:rPr>
              <a:t>ffected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soil or </a:t>
            </a:r>
            <a:r>
              <a:rPr sz="2400" b="1" dirty="0">
                <a:latin typeface="Times New Roman" pitchFamily="18" charset="0"/>
                <a:cs typeface="Times New Roman" pitchFamily="18" charset="0"/>
              </a:rPr>
              <a:t>thur </a:t>
            </a:r>
            <a:r>
              <a:rPr sz="2400" b="1" spc="-5" dirty="0">
                <a:latin typeface="Times New Roman" pitchFamily="18" charset="0"/>
                <a:cs typeface="Times New Roman" pitchFamily="18" charset="0"/>
              </a:rPr>
              <a:t>soil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. Salt </a:t>
            </a:r>
            <a:r>
              <a:rPr sz="2400" spc="-10" dirty="0">
                <a:latin typeface="Times New Roman" pitchFamily="18" charset="0"/>
                <a:cs typeface="Times New Roman" pitchFamily="18" charset="0"/>
              </a:rPr>
              <a:t>effected 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is a collective 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term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which</a:t>
            </a:r>
            <a:r>
              <a:rPr sz="2400" spc="9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saline,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err="1" smtClean="0">
                <a:latin typeface="Times New Roman" pitchFamily="18" charset="0"/>
                <a:cs typeface="Times New Roman" pitchFamily="18" charset="0"/>
              </a:rPr>
              <a:t>sodic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  and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saline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sodic</a:t>
            </a:r>
            <a:r>
              <a:rPr sz="2400" spc="3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soil.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6385" marR="314960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  <a:tab pos="1794510" algn="l"/>
                <a:tab pos="3250565" algn="l"/>
                <a:tab pos="6844665" algn="l"/>
              </a:tabLst>
            </a:pPr>
            <a:r>
              <a:rPr sz="2400" dirty="0">
                <a:latin typeface="Times New Roman" pitchFamily="18" charset="0"/>
                <a:cs typeface="Times New Roman" pitchFamily="18" charset="0"/>
              </a:rPr>
              <a:t>It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occur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on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in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sz="2400" spc="-15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rid</a:t>
            </a:r>
            <a:r>
              <a:rPr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semiarid</a:t>
            </a:r>
            <a:r>
              <a:rPr sz="2400" spc="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regi</a:t>
            </a:r>
            <a:r>
              <a:rPr sz="2400" spc="-15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ns</a:t>
            </a:r>
            <a:r>
              <a:rPr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as</a:t>
            </a:r>
            <a:r>
              <a:rPr sz="2400" spc="1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well</a:t>
            </a:r>
            <a:r>
              <a:rPr sz="2400" spc="3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humid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sub humid</a:t>
            </a:r>
            <a:r>
              <a:rPr sz="2400" spc="2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regions.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  <a:p>
            <a:pPr marL="286385" marR="1194435" indent="-274320" algn="just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Salt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spc="-1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sz="2400" spc="-10" dirty="0" smtClean="0">
                <a:latin typeface="Times New Roman" pitchFamily="18" charset="0"/>
                <a:cs typeface="Times New Roman" pitchFamily="18" charset="0"/>
              </a:rPr>
              <a:t>ffected</a:t>
            </a:r>
            <a:r>
              <a:rPr lang="en-US" sz="2400" spc="-1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soi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l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sodium,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calcium,</a:t>
            </a:r>
            <a:r>
              <a:rPr lang="en-US" sz="2400" spc="-5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potassium,</a:t>
            </a:r>
            <a:r>
              <a:rPr lang="en-US" sz="2400" spc="-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carbonates 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sz="2400" spc="-5" dirty="0" smtClean="0">
                <a:latin typeface="Times New Roman" pitchFamily="18" charset="0"/>
                <a:cs typeface="Times New Roman" pitchFamily="18" charset="0"/>
              </a:rPr>
              <a:t>bicarbonates</a:t>
            </a:r>
            <a:r>
              <a:rPr sz="2400" spc="-5" dirty="0">
                <a:latin typeface="Times New Roman" pitchFamily="18" charset="0"/>
                <a:cs typeface="Times New Roman" pitchFamily="18" charset="0"/>
              </a:rPr>
              <a:t>.</a:t>
            </a:r>
            <a:endParaRPr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109</TotalTime>
  <Words>970</Words>
  <Application>Microsoft Office PowerPoint</Application>
  <PresentationFormat>On-screen Show (4:3)</PresentationFormat>
  <Paragraphs>94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Oriel</vt:lpstr>
      <vt:lpstr>Sources of salinity</vt:lpstr>
      <vt:lpstr>SOIL SALINITY</vt:lpstr>
      <vt:lpstr>Sources of Salt in Soil</vt:lpstr>
      <vt:lpstr>Sources of Salt in Soil</vt:lpstr>
      <vt:lpstr>Classification of Sources</vt:lpstr>
      <vt:lpstr>PowerPoint Presentation</vt:lpstr>
      <vt:lpstr>Dryland Soil Salinity (Primary Salinity)</vt:lpstr>
      <vt:lpstr>Secondary  Salinity</vt:lpstr>
      <vt:lpstr>SALT AFFECTED OR THUR SOILS</vt:lpstr>
      <vt:lpstr>Types of salt affected soils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MITIGATION OF SOIL SALINITY (Primary Salinity)</vt:lpstr>
      <vt:lpstr>MITIGATION OF SOIL SALINITY (Secondary Salinity)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hp</cp:lastModifiedBy>
  <cp:revision>20</cp:revision>
  <dcterms:created xsi:type="dcterms:W3CDTF">2020-03-10T15:02:20Z</dcterms:created>
  <dcterms:modified xsi:type="dcterms:W3CDTF">2020-03-11T04:59:48Z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2020-03-10T00:00:00Z</vt:filetime>
  </property>
</Properties>
</file>