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9E1B56-F626-4928-89B1-00F4368DADB2}"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08EBD5-D38C-410D-A581-ECA6C30E13D7}" type="slidenum">
              <a:rPr lang="en-US" smtClean="0"/>
              <a:t>‹#›</a:t>
            </a:fld>
            <a:endParaRPr lang="en-US"/>
          </a:p>
        </p:txBody>
      </p:sp>
    </p:spTree>
    <p:extLst>
      <p:ext uri="{BB962C8B-B14F-4D97-AF65-F5344CB8AC3E}">
        <p14:creationId xmlns:p14="http://schemas.microsoft.com/office/powerpoint/2010/main" val="3835640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9E1B56-F626-4928-89B1-00F4368DADB2}"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08EBD5-D38C-410D-A581-ECA6C30E13D7}" type="slidenum">
              <a:rPr lang="en-US" smtClean="0"/>
              <a:t>‹#›</a:t>
            </a:fld>
            <a:endParaRPr lang="en-US"/>
          </a:p>
        </p:txBody>
      </p:sp>
    </p:spTree>
    <p:extLst>
      <p:ext uri="{BB962C8B-B14F-4D97-AF65-F5344CB8AC3E}">
        <p14:creationId xmlns:p14="http://schemas.microsoft.com/office/powerpoint/2010/main" val="910375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9E1B56-F626-4928-89B1-00F4368DADB2}"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08EBD5-D38C-410D-A581-ECA6C30E13D7}" type="slidenum">
              <a:rPr lang="en-US" smtClean="0"/>
              <a:t>‹#›</a:t>
            </a:fld>
            <a:endParaRPr lang="en-US"/>
          </a:p>
        </p:txBody>
      </p:sp>
    </p:spTree>
    <p:extLst>
      <p:ext uri="{BB962C8B-B14F-4D97-AF65-F5344CB8AC3E}">
        <p14:creationId xmlns:p14="http://schemas.microsoft.com/office/powerpoint/2010/main" val="198515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9E1B56-F626-4928-89B1-00F4368DADB2}"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08EBD5-D38C-410D-A581-ECA6C30E13D7}" type="slidenum">
              <a:rPr lang="en-US" smtClean="0"/>
              <a:t>‹#›</a:t>
            </a:fld>
            <a:endParaRPr lang="en-US"/>
          </a:p>
        </p:txBody>
      </p:sp>
    </p:spTree>
    <p:extLst>
      <p:ext uri="{BB962C8B-B14F-4D97-AF65-F5344CB8AC3E}">
        <p14:creationId xmlns:p14="http://schemas.microsoft.com/office/powerpoint/2010/main" val="3327300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9E1B56-F626-4928-89B1-00F4368DADB2}"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08EBD5-D38C-410D-A581-ECA6C30E13D7}" type="slidenum">
              <a:rPr lang="en-US" smtClean="0"/>
              <a:t>‹#›</a:t>
            </a:fld>
            <a:endParaRPr lang="en-US"/>
          </a:p>
        </p:txBody>
      </p:sp>
    </p:spTree>
    <p:extLst>
      <p:ext uri="{BB962C8B-B14F-4D97-AF65-F5344CB8AC3E}">
        <p14:creationId xmlns:p14="http://schemas.microsoft.com/office/powerpoint/2010/main" val="982195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9E1B56-F626-4928-89B1-00F4368DADB2}"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08EBD5-D38C-410D-A581-ECA6C30E13D7}" type="slidenum">
              <a:rPr lang="en-US" smtClean="0"/>
              <a:t>‹#›</a:t>
            </a:fld>
            <a:endParaRPr lang="en-US"/>
          </a:p>
        </p:txBody>
      </p:sp>
    </p:spTree>
    <p:extLst>
      <p:ext uri="{BB962C8B-B14F-4D97-AF65-F5344CB8AC3E}">
        <p14:creationId xmlns:p14="http://schemas.microsoft.com/office/powerpoint/2010/main" val="1485657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9E1B56-F626-4928-89B1-00F4368DADB2}" type="datetimeFigureOut">
              <a:rPr lang="en-US" smtClean="0"/>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08EBD5-D38C-410D-A581-ECA6C30E13D7}" type="slidenum">
              <a:rPr lang="en-US" smtClean="0"/>
              <a:t>‹#›</a:t>
            </a:fld>
            <a:endParaRPr lang="en-US"/>
          </a:p>
        </p:txBody>
      </p:sp>
    </p:spTree>
    <p:extLst>
      <p:ext uri="{BB962C8B-B14F-4D97-AF65-F5344CB8AC3E}">
        <p14:creationId xmlns:p14="http://schemas.microsoft.com/office/powerpoint/2010/main" val="3022144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9E1B56-F626-4928-89B1-00F4368DADB2}" type="datetimeFigureOut">
              <a:rPr lang="en-US" smtClean="0"/>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08EBD5-D38C-410D-A581-ECA6C30E13D7}" type="slidenum">
              <a:rPr lang="en-US" smtClean="0"/>
              <a:t>‹#›</a:t>
            </a:fld>
            <a:endParaRPr lang="en-US"/>
          </a:p>
        </p:txBody>
      </p:sp>
    </p:spTree>
    <p:extLst>
      <p:ext uri="{BB962C8B-B14F-4D97-AF65-F5344CB8AC3E}">
        <p14:creationId xmlns:p14="http://schemas.microsoft.com/office/powerpoint/2010/main" val="834179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9E1B56-F626-4928-89B1-00F4368DADB2}" type="datetimeFigureOut">
              <a:rPr lang="en-US" smtClean="0"/>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08EBD5-D38C-410D-A581-ECA6C30E13D7}" type="slidenum">
              <a:rPr lang="en-US" smtClean="0"/>
              <a:t>‹#›</a:t>
            </a:fld>
            <a:endParaRPr lang="en-US"/>
          </a:p>
        </p:txBody>
      </p:sp>
    </p:spTree>
    <p:extLst>
      <p:ext uri="{BB962C8B-B14F-4D97-AF65-F5344CB8AC3E}">
        <p14:creationId xmlns:p14="http://schemas.microsoft.com/office/powerpoint/2010/main" val="1316564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9E1B56-F626-4928-89B1-00F4368DADB2}"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08EBD5-D38C-410D-A581-ECA6C30E13D7}" type="slidenum">
              <a:rPr lang="en-US" smtClean="0"/>
              <a:t>‹#›</a:t>
            </a:fld>
            <a:endParaRPr lang="en-US"/>
          </a:p>
        </p:txBody>
      </p:sp>
    </p:spTree>
    <p:extLst>
      <p:ext uri="{BB962C8B-B14F-4D97-AF65-F5344CB8AC3E}">
        <p14:creationId xmlns:p14="http://schemas.microsoft.com/office/powerpoint/2010/main" val="1859937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9E1B56-F626-4928-89B1-00F4368DADB2}"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08EBD5-D38C-410D-A581-ECA6C30E13D7}" type="slidenum">
              <a:rPr lang="en-US" smtClean="0"/>
              <a:t>‹#›</a:t>
            </a:fld>
            <a:endParaRPr lang="en-US"/>
          </a:p>
        </p:txBody>
      </p:sp>
    </p:spTree>
    <p:extLst>
      <p:ext uri="{BB962C8B-B14F-4D97-AF65-F5344CB8AC3E}">
        <p14:creationId xmlns:p14="http://schemas.microsoft.com/office/powerpoint/2010/main" val="2866024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9E1B56-F626-4928-89B1-00F4368DADB2}" type="datetimeFigureOut">
              <a:rPr lang="en-US" smtClean="0"/>
              <a:t>3/19/2020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8EBD5-D38C-410D-A581-ECA6C30E13D7}" type="slidenum">
              <a:rPr lang="en-US" smtClean="0"/>
              <a:t>‹#›</a:t>
            </a:fld>
            <a:endParaRPr lang="en-US"/>
          </a:p>
        </p:txBody>
      </p:sp>
    </p:spTree>
    <p:extLst>
      <p:ext uri="{BB962C8B-B14F-4D97-AF65-F5344CB8AC3E}">
        <p14:creationId xmlns:p14="http://schemas.microsoft.com/office/powerpoint/2010/main" val="44931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Exercise No. 5</a:t>
            </a:r>
            <a:endParaRPr lang="en-US" dirty="0"/>
          </a:p>
        </p:txBody>
      </p:sp>
      <p:sp>
        <p:nvSpPr>
          <p:cNvPr id="3" name="Subtitle 2"/>
          <p:cNvSpPr>
            <a:spLocks noGrp="1"/>
          </p:cNvSpPr>
          <p:nvPr>
            <p:ph type="subTitle" idx="1"/>
          </p:nvPr>
        </p:nvSpPr>
        <p:spPr/>
        <p:txBody>
          <a:bodyPr/>
          <a:lstStyle/>
          <a:p>
            <a:r>
              <a:rPr lang="en-US" b="1" dirty="0"/>
              <a:t>ROOT, FOOT AND COLLAR ROTS</a:t>
            </a:r>
            <a:endParaRPr lang="en-US" dirty="0"/>
          </a:p>
          <a:p>
            <a:endParaRPr lang="en-US" dirty="0"/>
          </a:p>
        </p:txBody>
      </p:sp>
    </p:spTree>
    <p:extLst>
      <p:ext uri="{BB962C8B-B14F-4D97-AF65-F5344CB8AC3E}">
        <p14:creationId xmlns:p14="http://schemas.microsoft.com/office/powerpoint/2010/main" val="2927554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ROOT, FOOT AND COLLAR ROTS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a:t>Root, foot and collar rots are caused by those fungi which dwell in the soil. Some of these fungi have wide range of their hosts while others have narrow. Root rot fungi attack the root part of the plant while foot rot fungi invade the lower portion of stem. In case of collar rot, fungi attack the collar portion. As these fungi are soil borne, therefore, cultural and soil sterilization procedures can be effective. However, soil sterilization is not cost-effective for those crops grown on seed-beds or cultivated in green houses. The best way to control them is the use of resistant cultivars.</a:t>
            </a:r>
          </a:p>
          <a:p>
            <a:endParaRPr lang="en-US" dirty="0"/>
          </a:p>
        </p:txBody>
      </p:sp>
    </p:spTree>
    <p:extLst>
      <p:ext uri="{BB962C8B-B14F-4D97-AF65-F5344CB8AC3E}">
        <p14:creationId xmlns:p14="http://schemas.microsoft.com/office/powerpoint/2010/main" val="2978196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 and procedure</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Materials </a:t>
            </a:r>
            <a:endParaRPr lang="en-US" dirty="0"/>
          </a:p>
          <a:p>
            <a:r>
              <a:rPr lang="en-US" dirty="0"/>
              <a:t>Diseased samples of root rot of cucurbits (</a:t>
            </a:r>
            <a:r>
              <a:rPr lang="en-US" i="1" dirty="0" err="1"/>
              <a:t>Macrophomina</a:t>
            </a:r>
            <a:r>
              <a:rPr lang="en-US" i="1" dirty="0"/>
              <a:t> </a:t>
            </a:r>
            <a:r>
              <a:rPr lang="en-US" i="1" dirty="0" err="1"/>
              <a:t>phaseolina</a:t>
            </a:r>
            <a:r>
              <a:rPr lang="en-US" dirty="0"/>
              <a:t>), root rot of cotton (</a:t>
            </a:r>
            <a:r>
              <a:rPr lang="en-US" i="1" dirty="0" err="1"/>
              <a:t>Rhizoctonia</a:t>
            </a:r>
            <a:r>
              <a:rPr lang="en-US" i="1" dirty="0"/>
              <a:t> </a:t>
            </a:r>
            <a:r>
              <a:rPr lang="en-US" i="1" dirty="0" err="1"/>
              <a:t>solani</a:t>
            </a:r>
            <a:r>
              <a:rPr lang="en-US" dirty="0"/>
              <a:t> or </a:t>
            </a:r>
            <a:r>
              <a:rPr lang="en-US" i="1" dirty="0" err="1"/>
              <a:t>Sclerotium</a:t>
            </a:r>
            <a:r>
              <a:rPr lang="en-US" i="1" dirty="0"/>
              <a:t> </a:t>
            </a:r>
            <a:r>
              <a:rPr lang="en-US" i="1" dirty="0" err="1"/>
              <a:t>bataticola</a:t>
            </a:r>
            <a:r>
              <a:rPr lang="en-US" dirty="0"/>
              <a:t>), root rot of </a:t>
            </a:r>
            <a:r>
              <a:rPr lang="en-US" dirty="0" err="1"/>
              <a:t>chillies</a:t>
            </a:r>
            <a:r>
              <a:rPr lang="en-US" dirty="0"/>
              <a:t> (</a:t>
            </a:r>
            <a:r>
              <a:rPr lang="en-US" i="1" dirty="0" err="1"/>
              <a:t>Rhizoctonia</a:t>
            </a:r>
            <a:r>
              <a:rPr lang="en-US" i="1" dirty="0"/>
              <a:t> </a:t>
            </a:r>
            <a:r>
              <a:rPr lang="en-US" i="1" dirty="0" err="1"/>
              <a:t>solani</a:t>
            </a:r>
            <a:r>
              <a:rPr lang="en-US" dirty="0"/>
              <a:t>), foot rot of rice (also known as </a:t>
            </a:r>
            <a:r>
              <a:rPr lang="en-US" dirty="0" err="1"/>
              <a:t>Bakanae</a:t>
            </a:r>
            <a:r>
              <a:rPr lang="en-US" dirty="0"/>
              <a:t> disease) (</a:t>
            </a:r>
            <a:r>
              <a:rPr lang="en-US" i="1" dirty="0" err="1"/>
              <a:t>Fusarium</a:t>
            </a:r>
            <a:r>
              <a:rPr lang="en-US" i="1" dirty="0"/>
              <a:t> </a:t>
            </a:r>
            <a:r>
              <a:rPr lang="en-US" i="1" dirty="0" err="1"/>
              <a:t>moniliforme</a:t>
            </a:r>
            <a:r>
              <a:rPr lang="en-US" dirty="0"/>
              <a:t>) and Collar rot of </a:t>
            </a:r>
            <a:r>
              <a:rPr lang="en-US" dirty="0" err="1"/>
              <a:t>chillies</a:t>
            </a:r>
            <a:r>
              <a:rPr lang="en-US" dirty="0"/>
              <a:t> (</a:t>
            </a:r>
            <a:r>
              <a:rPr lang="en-US" i="1" dirty="0" err="1"/>
              <a:t>Phytophthora</a:t>
            </a:r>
            <a:r>
              <a:rPr lang="en-US" i="1" dirty="0"/>
              <a:t> </a:t>
            </a:r>
            <a:r>
              <a:rPr lang="en-US" i="1" dirty="0" err="1"/>
              <a:t>capsici</a:t>
            </a:r>
            <a:r>
              <a:rPr lang="en-US" dirty="0"/>
              <a:t>)</a:t>
            </a:r>
          </a:p>
          <a:p>
            <a:r>
              <a:rPr lang="en-US" b="1" dirty="0"/>
              <a:t>Procedure</a:t>
            </a:r>
            <a:endParaRPr lang="en-US" dirty="0"/>
          </a:p>
          <a:p>
            <a:pPr lvl="0"/>
            <a:r>
              <a:rPr lang="en-US" dirty="0"/>
              <a:t>Observe the symptoms of these diseases in detail. Record the symptoms of foot rot of rice (</a:t>
            </a:r>
            <a:r>
              <a:rPr lang="en-US" dirty="0" err="1"/>
              <a:t>Bakanae</a:t>
            </a:r>
            <a:r>
              <a:rPr lang="en-US" dirty="0"/>
              <a:t> disease) in nursery and in the field after transplantation.</a:t>
            </a:r>
          </a:p>
          <a:p>
            <a:pPr lvl="0"/>
            <a:r>
              <a:rPr lang="en-US" dirty="0"/>
              <a:t>Prepare the cultures of above mentioned root, foot and collar rots fungi and study their cultures i.e. colony </a:t>
            </a:r>
            <a:r>
              <a:rPr lang="en-US" dirty="0" err="1"/>
              <a:t>colour</a:t>
            </a:r>
            <a:r>
              <a:rPr lang="en-US" dirty="0"/>
              <a:t>, mycelial and spore structures etc. under high power microscope.  </a:t>
            </a:r>
          </a:p>
          <a:p>
            <a:endParaRPr lang="en-US" dirty="0"/>
          </a:p>
        </p:txBody>
      </p:sp>
    </p:spTree>
    <p:extLst>
      <p:ext uri="{BB962C8B-B14F-4D97-AF65-F5344CB8AC3E}">
        <p14:creationId xmlns:p14="http://schemas.microsoft.com/office/powerpoint/2010/main" val="68356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Answers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Name the fungus from above mentioned fungi having wide range of hosts</a:t>
            </a:r>
            <a:r>
              <a:rPr lang="en-US" dirty="0" smtClean="0"/>
              <a:t>?</a:t>
            </a:r>
          </a:p>
          <a:p>
            <a:pPr marL="0" lvl="0" indent="0">
              <a:buNone/>
            </a:pPr>
            <a:r>
              <a:rPr lang="en-US" dirty="0" err="1" smtClean="0"/>
              <a:t>Ans</a:t>
            </a:r>
            <a:r>
              <a:rPr lang="en-US" dirty="0" smtClean="0"/>
              <a:t>: </a:t>
            </a:r>
            <a:r>
              <a:rPr lang="en-US" i="1" dirty="0" err="1" smtClean="0"/>
              <a:t>Macrophomina</a:t>
            </a:r>
            <a:r>
              <a:rPr lang="en-US" i="1" dirty="0" smtClean="0"/>
              <a:t> </a:t>
            </a:r>
            <a:r>
              <a:rPr lang="en-US" i="1" dirty="0" err="1" smtClean="0"/>
              <a:t>phaseolina</a:t>
            </a:r>
            <a:r>
              <a:rPr lang="en-US" i="1" dirty="0" smtClean="0"/>
              <a:t>, </a:t>
            </a:r>
            <a:r>
              <a:rPr lang="en-US" dirty="0" smtClean="0"/>
              <a:t>this fungus has wide range of hosts.</a:t>
            </a:r>
            <a:endParaRPr lang="en-US" dirty="0"/>
          </a:p>
          <a:p>
            <a:pPr lvl="0"/>
            <a:r>
              <a:rPr lang="en-US" dirty="0"/>
              <a:t>Write down the symptoms of foot rot of rice in nursery and in field at maturity stage</a:t>
            </a:r>
            <a:r>
              <a:rPr lang="en-US" dirty="0" smtClean="0"/>
              <a:t>?</a:t>
            </a:r>
          </a:p>
          <a:p>
            <a:pPr marL="0" lvl="0" indent="0">
              <a:buNone/>
            </a:pPr>
            <a:r>
              <a:rPr lang="en-US" dirty="0" err="1" smtClean="0"/>
              <a:t>Ans</a:t>
            </a:r>
            <a:r>
              <a:rPr lang="en-US" dirty="0" smtClean="0"/>
              <a:t>: Detailed answer is on next slide.</a:t>
            </a:r>
            <a:endParaRPr lang="en-US" dirty="0"/>
          </a:p>
          <a:p>
            <a:pPr lvl="0"/>
            <a:r>
              <a:rPr lang="en-US" dirty="0"/>
              <a:t>What are the characteristic symptoms of collar rot of </a:t>
            </a:r>
            <a:r>
              <a:rPr lang="en-US" dirty="0" err="1"/>
              <a:t>chillies</a:t>
            </a:r>
            <a:r>
              <a:rPr lang="en-US" dirty="0" smtClean="0"/>
              <a:t>?</a:t>
            </a:r>
          </a:p>
          <a:p>
            <a:pPr marL="0" indent="0">
              <a:buNone/>
            </a:pPr>
            <a:r>
              <a:rPr lang="en-US" dirty="0" err="1" smtClean="0"/>
              <a:t>Ans</a:t>
            </a:r>
            <a:r>
              <a:rPr lang="en-US" dirty="0" smtClean="0"/>
              <a:t>: </a:t>
            </a:r>
            <a:r>
              <a:rPr lang="en-US" dirty="0" smtClean="0"/>
              <a:t>Mycelial growth at collar region of the stem.</a:t>
            </a:r>
            <a:endParaRPr lang="en-US" dirty="0"/>
          </a:p>
          <a:p>
            <a:pPr lvl="0"/>
            <a:r>
              <a:rPr lang="en-US" dirty="0"/>
              <a:t>What is difference between soil </a:t>
            </a:r>
            <a:r>
              <a:rPr lang="en-US" dirty="0" err="1"/>
              <a:t>solarization</a:t>
            </a:r>
            <a:r>
              <a:rPr lang="en-US" dirty="0"/>
              <a:t> and soil sterilization?</a:t>
            </a:r>
          </a:p>
          <a:p>
            <a:pPr marL="0" lvl="0" indent="0">
              <a:buNone/>
            </a:pPr>
            <a:r>
              <a:rPr lang="en-US" dirty="0" smtClean="0"/>
              <a:t>Answer on next slide.</a:t>
            </a:r>
          </a:p>
          <a:p>
            <a:pPr lvl="0"/>
            <a:r>
              <a:rPr lang="en-US" dirty="0" smtClean="0"/>
              <a:t>How </a:t>
            </a:r>
            <a:r>
              <a:rPr lang="en-US" dirty="0"/>
              <a:t>does temperature influence collar rot of </a:t>
            </a:r>
            <a:r>
              <a:rPr lang="en-US" dirty="0" err="1"/>
              <a:t>chillies</a:t>
            </a:r>
            <a:r>
              <a:rPr lang="en-US" dirty="0"/>
              <a:t>? </a:t>
            </a:r>
            <a:endParaRPr lang="en-US" dirty="0" smtClean="0"/>
          </a:p>
          <a:p>
            <a:pPr marL="0" lvl="0" indent="0">
              <a:buNone/>
            </a:pPr>
            <a:r>
              <a:rPr lang="en-US" dirty="0" smtClean="0"/>
              <a:t>Answer on next slide. </a:t>
            </a:r>
            <a:endParaRPr lang="en-US" dirty="0"/>
          </a:p>
          <a:p>
            <a:endParaRPr lang="en-US" dirty="0"/>
          </a:p>
        </p:txBody>
      </p:sp>
    </p:spTree>
    <p:extLst>
      <p:ext uri="{BB962C8B-B14F-4D97-AF65-F5344CB8AC3E}">
        <p14:creationId xmlns:p14="http://schemas.microsoft.com/office/powerpoint/2010/main" val="961935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Write down the symptoms of foot rot of rice in nursery and in field at maturity stage?</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Answer</a:t>
            </a:r>
          </a:p>
          <a:p>
            <a:pPr marL="0" indent="0">
              <a:buNone/>
            </a:pPr>
            <a:r>
              <a:rPr lang="en-US" dirty="0" smtClean="0"/>
              <a:t>In the nursery, seedlings appear whitish pale, weaker and taller than the healthy ones. In case of severe infection, the tips of seedlings show symptoms of wilting which later on die in the nursery or soon after transplantation. In the field, the infected plants appear taller and flower earlier (due to production of certain hormones like gibberellins) than the normal plants. Such plants may show the symptoms of fungal infection at the collar region and die in about two to six weeks after infection. In certain cases, the plants show stunted growth (due to production of certain mycotoxins like </a:t>
            </a:r>
            <a:r>
              <a:rPr lang="en-US" dirty="0" err="1" smtClean="0"/>
              <a:t>fusaric</a:t>
            </a:r>
            <a:r>
              <a:rPr lang="en-US" dirty="0" smtClean="0"/>
              <a:t> acid). </a:t>
            </a:r>
            <a:endParaRPr lang="en-US" dirty="0"/>
          </a:p>
        </p:txBody>
      </p:sp>
    </p:spTree>
    <p:extLst>
      <p:ext uri="{BB962C8B-B14F-4D97-AF65-F5344CB8AC3E}">
        <p14:creationId xmlns:p14="http://schemas.microsoft.com/office/powerpoint/2010/main" val="1953286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What is difference between soil </a:t>
            </a:r>
            <a:r>
              <a:rPr lang="en-US" dirty="0" err="1" smtClean="0"/>
              <a:t>solarization</a:t>
            </a:r>
            <a:r>
              <a:rPr lang="en-US" dirty="0" smtClean="0"/>
              <a:t> and soil sterilization?</a:t>
            </a:r>
            <a:br>
              <a:rPr lang="en-US" dirty="0" smtClean="0"/>
            </a:br>
            <a:endParaRPr lang="en-US" dirty="0"/>
          </a:p>
        </p:txBody>
      </p:sp>
      <p:sp>
        <p:nvSpPr>
          <p:cNvPr id="3" name="Content Placeholder 2"/>
          <p:cNvSpPr>
            <a:spLocks noGrp="1"/>
          </p:cNvSpPr>
          <p:nvPr>
            <p:ph idx="1"/>
          </p:nvPr>
        </p:nvSpPr>
        <p:spPr>
          <a:xfrm>
            <a:off x="796635" y="1825625"/>
            <a:ext cx="10515600" cy="4351338"/>
          </a:xfrm>
        </p:spPr>
        <p:txBody>
          <a:bodyPr/>
          <a:lstStyle/>
          <a:p>
            <a:pPr marL="0" indent="0">
              <a:buNone/>
            </a:pPr>
            <a:r>
              <a:rPr lang="en-US" dirty="0" smtClean="0"/>
              <a:t>Soil </a:t>
            </a:r>
            <a:r>
              <a:rPr lang="en-US" dirty="0" err="1" smtClean="0"/>
              <a:t>solarization</a:t>
            </a:r>
            <a:r>
              <a:rPr lang="en-US" dirty="0" smtClean="0"/>
              <a:t>: is the technique in which polyethylene sheets are spread on the surface of the fields to increase the temperature of the soil, so that, different soil borne pathogens may be killed.</a:t>
            </a:r>
          </a:p>
          <a:p>
            <a:pPr marL="0" indent="0">
              <a:buNone/>
            </a:pPr>
            <a:r>
              <a:rPr lang="en-US" dirty="0" smtClean="0"/>
              <a:t>Soil sterilization: is the technique which is performed in the autoclave in which temperature is maintained at 121°C for 20-25 minutes at 15 </a:t>
            </a:r>
            <a:r>
              <a:rPr lang="en-US" dirty="0" err="1" smtClean="0"/>
              <a:t>pascal</a:t>
            </a:r>
            <a:r>
              <a:rPr lang="en-US" dirty="0"/>
              <a:t> </a:t>
            </a:r>
            <a:r>
              <a:rPr lang="en-US" dirty="0" smtClean="0"/>
              <a:t>to kill all types of the pathogens including all bacteria, viruses, fungi and nematodes. </a:t>
            </a:r>
            <a:endParaRPr lang="en-US" dirty="0"/>
          </a:p>
        </p:txBody>
      </p:sp>
    </p:spTree>
    <p:extLst>
      <p:ext uri="{BB962C8B-B14F-4D97-AF65-F5344CB8AC3E}">
        <p14:creationId xmlns:p14="http://schemas.microsoft.com/office/powerpoint/2010/main" val="2243826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temperature influence collar rot of </a:t>
            </a:r>
            <a:r>
              <a:rPr lang="en-US" dirty="0" err="1" smtClean="0"/>
              <a:t>chillies</a:t>
            </a:r>
            <a:r>
              <a:rPr lang="en-US" dirty="0" smtClean="0"/>
              <a:t>?</a:t>
            </a:r>
            <a:endParaRPr lang="en-US" dirty="0"/>
          </a:p>
        </p:txBody>
      </p:sp>
      <p:sp>
        <p:nvSpPr>
          <p:cNvPr id="3" name="Content Placeholder 2"/>
          <p:cNvSpPr>
            <a:spLocks noGrp="1"/>
          </p:cNvSpPr>
          <p:nvPr>
            <p:ph idx="1"/>
          </p:nvPr>
        </p:nvSpPr>
        <p:spPr/>
        <p:txBody>
          <a:bodyPr/>
          <a:lstStyle/>
          <a:p>
            <a:r>
              <a:rPr lang="en-US" dirty="0" smtClean="0"/>
              <a:t>With the increase of the temperature, collar rot severity on </a:t>
            </a:r>
            <a:r>
              <a:rPr lang="en-US" dirty="0" err="1" smtClean="0"/>
              <a:t>chillies</a:t>
            </a:r>
            <a:r>
              <a:rPr lang="en-US" dirty="0" smtClean="0"/>
              <a:t> </a:t>
            </a:r>
            <a:r>
              <a:rPr lang="en-US" smtClean="0"/>
              <a:t>also increases.  </a:t>
            </a:r>
            <a:endParaRPr lang="en-US" dirty="0"/>
          </a:p>
        </p:txBody>
      </p:sp>
    </p:spTree>
    <p:extLst>
      <p:ext uri="{BB962C8B-B14F-4D97-AF65-F5344CB8AC3E}">
        <p14:creationId xmlns:p14="http://schemas.microsoft.com/office/powerpoint/2010/main" val="4142544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606</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Exercise No. 5</vt:lpstr>
      <vt:lpstr>ROOT, FOOT AND COLLAR ROTS </vt:lpstr>
      <vt:lpstr>Material and procedure</vt:lpstr>
      <vt:lpstr>Questions and Answers</vt:lpstr>
      <vt:lpstr>Write down the symptoms of foot rot of rice in nursery and in field at maturity stage? </vt:lpstr>
      <vt:lpstr>What is difference between soil solarization and soil sterilization? </vt:lpstr>
      <vt:lpstr>How does temperature influence collar rot of chillies?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No. 5</dc:title>
  <dc:creator>Windows User</dc:creator>
  <cp:lastModifiedBy>Windows User</cp:lastModifiedBy>
  <cp:revision>6</cp:revision>
  <dcterms:created xsi:type="dcterms:W3CDTF">2020-03-18T19:02:01Z</dcterms:created>
  <dcterms:modified xsi:type="dcterms:W3CDTF">2020-03-18T19:22:43Z</dcterms:modified>
</cp:coreProperties>
</file>