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2" y="6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2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5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0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8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3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22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5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9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5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1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FB5EA-D697-4DDA-880E-9AE37F020927}" type="datetimeFigureOut">
              <a:rPr lang="en-US" smtClean="0"/>
              <a:t>27-Oct-20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FE541-6131-4826-9574-2F256541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0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Lecturer Muhammad </a:t>
            </a:r>
            <a:r>
              <a:rPr lang="en-US" dirty="0" err="1" smtClean="0"/>
              <a:t>Amer</a:t>
            </a:r>
            <a:r>
              <a:rPr lang="en-US" dirty="0" smtClean="0"/>
              <a:t> Mustafa</a:t>
            </a:r>
          </a:p>
          <a:p>
            <a:r>
              <a:rPr lang="en-US" dirty="0" smtClean="0"/>
              <a:t>UOS Sub Campus </a:t>
            </a:r>
            <a:r>
              <a:rPr lang="en-US" dirty="0" err="1" smtClean="0"/>
              <a:t>Bhakkar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Electrodynamics-I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7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Problem 1:13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𝓇</m:t>
                        </m:r>
                      </m:e>
                    </m:acc>
                  </m:oMath>
                </a14:m>
                <a:r>
                  <a:rPr lang="en-US" dirty="0" smtClean="0"/>
                  <a:t> be separation vector from a fixed point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to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dirty="0" smtClean="0"/>
                  <a:t> and let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𝓇 be its length. Show that</a:t>
                </a:r>
              </a:p>
              <a:p>
                <a:pPr marL="514350" indent="-514350">
                  <a:buAutoNum type="alphaLcParenBoth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𝓇</m:t>
                    </m:r>
                  </m:oMath>
                </a14:m>
                <a:endParaRPr lang="en-US" b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Font typeface="Arial" panose="020B0604020202020204" pitchFamily="34" charset="0"/>
                  <a:buAutoNum type="alphaLcParenBoth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</m:e>
                    </m:acc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𝓇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𝓇</m:t>
                            </m:r>
                          </m:e>
                        </m:acc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Font typeface="Arial" panose="020B0604020202020204" pitchFamily="34" charset="0"/>
                  <a:buAutoNum type="alphaLcParenBoth"/>
                </a:pP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What is the general formula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</m:e>
                    </m:acc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?</a:t>
                </a:r>
              </a:p>
              <a:p>
                <a:pPr marL="514350" indent="-514350">
                  <a:buFont typeface="Arial" panose="020B0604020202020204" pitchFamily="34" charset="0"/>
                  <a:buAutoNum type="alphaLcParenBoth"/>
                </a:pPr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lphaLcParenBoth"/>
                </a:pPr>
                <a:endParaRPr lang="en-US" b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lphaLcParenBoth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75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838200" y="2141675"/>
                <a:ext cx="40343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e-IL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e-IL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𝓻</m:t>
                        </m:r>
                      </m:e>
                    </m:acc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41675"/>
                <a:ext cx="4034310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6557" r="-5598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838200" y="3117494"/>
                <a:ext cx="4153188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17494"/>
                <a:ext cx="4153188" cy="427746"/>
              </a:xfrm>
              <a:prstGeom prst="rect">
                <a:avLst/>
              </a:prstGeom>
              <a:blipFill rotWithShape="0">
                <a:blip r:embed="rId3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776132" y="4161403"/>
                <a:ext cx="4096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32" y="4161403"/>
                <a:ext cx="4096378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38200" y="1869141"/>
            <a:ext cx="2054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Separation Vector is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2702859"/>
            <a:ext cx="140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Magnitude is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75765" y="3792071"/>
            <a:ext cx="2905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Taking Square on both sides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838200" y="4758124"/>
                <a:ext cx="3269100" cy="5551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𝓇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758124"/>
                <a:ext cx="3269100" cy="55515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Problem 1:13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2353" y="1842247"/>
            <a:ext cx="409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first, we solve x component of gradient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838200" y="2363138"/>
                <a:ext cx="6307881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63138"/>
                <a:ext cx="6307881" cy="6481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672353" y="3359651"/>
                <a:ext cx="6326540" cy="6954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53" y="3359651"/>
                <a:ext cx="6326540" cy="6954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672352" y="4278534"/>
                <a:ext cx="6239144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52" y="4278534"/>
                <a:ext cx="6239144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723040" y="5078219"/>
                <a:ext cx="7116372" cy="5551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40" y="5078219"/>
                <a:ext cx="7116372" cy="555152"/>
              </a:xfrm>
              <a:prstGeom prst="rect">
                <a:avLst/>
              </a:prstGeom>
              <a:blipFill rotWithShape="0">
                <a:blip r:embed="rId5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Problem 1:13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45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404026" y="2114781"/>
                <a:ext cx="4584397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𝓇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−1/2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026" y="2114781"/>
                <a:ext cx="4584397" cy="6127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305219" y="2715300"/>
                <a:ext cx="3950056" cy="872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𝓇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𝓇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𝓇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𝓇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219" y="2715300"/>
                <a:ext cx="3950056" cy="8726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95225" y="3752125"/>
                <a:ext cx="11365163" cy="872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𝓇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−1/2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−3/2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25" y="3752125"/>
                <a:ext cx="11365163" cy="8726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292130" y="4612523"/>
                <a:ext cx="11186396" cy="872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𝓇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−1/2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−3/2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30" y="4612523"/>
                <a:ext cx="11186396" cy="87261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92130" y="5541953"/>
                <a:ext cx="11186396" cy="872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𝓇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−1/2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−3/2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2(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30" y="5541953"/>
                <a:ext cx="11186396" cy="87261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Problem 1:13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376509" y="2376488"/>
                <a:ext cx="9438981" cy="41930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𝓇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𝓇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𝓇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𝓇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509" y="2376488"/>
                <a:ext cx="9438981" cy="41930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Problem 1:13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41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838200" y="2475418"/>
                <a:ext cx="8937812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75418"/>
                <a:ext cx="8937812" cy="7146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838200" y="3467100"/>
                <a:ext cx="8937812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𝓇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467100"/>
                <a:ext cx="8937812" cy="7146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Problem 1:13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0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Assignment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Problem 1.11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5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1.12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The height of certain hill is given by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+12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Where y is the distance in miles (North), x the distance </a:t>
                </a:r>
                <a:r>
                  <a:rPr lang="en-US" dirty="0" smtClean="0"/>
                  <a:t>east of </a:t>
                </a:r>
                <a:r>
                  <a:rPr lang="en-US" dirty="0" smtClean="0"/>
                  <a:t>South Hadley.</a:t>
                </a:r>
              </a:p>
              <a:p>
                <a:pPr marL="514350" indent="-514350">
                  <a:buAutoNum type="alphaLcParenBoth"/>
                </a:pPr>
                <a:r>
                  <a:rPr lang="en-US" dirty="0" smtClean="0"/>
                  <a:t>Where is the top of hill located?</a:t>
                </a:r>
              </a:p>
              <a:p>
                <a:pPr marL="514350" indent="-514350">
                  <a:buAutoNum type="alphaLcParenBoth"/>
                </a:pPr>
                <a:r>
                  <a:rPr lang="en-US" dirty="0" smtClean="0"/>
                  <a:t>How high is hill?</a:t>
                </a:r>
              </a:p>
              <a:p>
                <a:pPr marL="514350" indent="-514350">
                  <a:buAutoNum type="alphaLcParenBoth"/>
                </a:pPr>
                <a:r>
                  <a:rPr lang="en-US" dirty="0" smtClean="0"/>
                  <a:t>How steep is the slope (in feet per mile) at a point 1 mile north and 1 mile east of South Hadley? In what direction is the slope steepest, at that point?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 r="-1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02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879" y="1825625"/>
                <a:ext cx="11970326" cy="432579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Where is the top of hill located?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Ans</a:t>
                </a:r>
                <a:r>
                  <a:rPr lang="en-US" dirty="0" smtClean="0"/>
                  <a:t>: Top Point is stationary point therefore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 smtClean="0"/>
                  <a:t> at the top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We have to know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Putting the value of h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sz="23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3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n-US" sz="2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23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sz="23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d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3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3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sz="23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d>
                        </m:num>
                        <m:den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3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23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en-US" sz="23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3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d>
                        </m:num>
                        <m:den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3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n-US" sz="23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879" y="1825625"/>
                <a:ext cx="11970326" cy="4325793"/>
              </a:xfrm>
              <a:blipFill rotWithShape="0">
                <a:blip r:embed="rId3"/>
                <a:stretch>
                  <a:fillRect l="-917" t="-3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822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961909" cy="435133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−18)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+28)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(0)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stationary points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−18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+10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+28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We get two equations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−18=0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+28=0 </m:t>
                    </m:r>
                  </m:oMath>
                </a14:m>
                <a:r>
                  <a:rPr lang="en-US" dirty="0" smtClean="0"/>
                  <a:t>  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−24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+84=0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Solving </a:t>
                </a:r>
                <a:r>
                  <a:rPr lang="en-US" dirty="0" err="1" smtClean="0"/>
                  <a:t>simaltanously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−18=0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−24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+84=0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961909" cy="4351338"/>
              </a:xfrm>
              <a:blipFill rotWithShape="0">
                <a:blip r:embed="rId2"/>
                <a:stretch>
                  <a:fillRect l="-1401" r="-3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otched Right Arrow 3"/>
          <p:cNvSpPr/>
          <p:nvPr/>
        </p:nvSpPr>
        <p:spPr>
          <a:xfrm>
            <a:off x="3345377" y="4292240"/>
            <a:ext cx="973777" cy="22563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7433953" y="3484717"/>
            <a:ext cx="688769" cy="103315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002477" y="5537859"/>
            <a:ext cx="3051959" cy="35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002477" y="4920342"/>
            <a:ext cx="760022" cy="65314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9531927" y="5023262"/>
            <a:ext cx="1821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9545782" y="3467100"/>
            <a:ext cx="27709" cy="1556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296399" y="3214255"/>
            <a:ext cx="74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353800" y="5023262"/>
            <a:ext cx="64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East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442863" y="4983677"/>
            <a:ext cx="263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50828" y="400129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175770" y="4746263"/>
            <a:ext cx="8324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South </a:t>
            </a:r>
          </a:p>
          <a:p>
            <a:r>
              <a:rPr lang="en-US" dirty="0" smtClean="0"/>
              <a:t>Hadley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1.12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8390965" y="3751729"/>
            <a:ext cx="1140962" cy="1271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55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−22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66=0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=66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(3)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−18=0</m:t>
                    </m:r>
                  </m:oMath>
                </a14:m>
                <a:r>
                  <a:rPr lang="en-US" dirty="0" smtClean="0"/>
                  <a:t>		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−12=0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 smtClean="0"/>
                  <a:t>		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Point at which hill </a:t>
                </a:r>
                <a:r>
                  <a:rPr lang="en-US" dirty="0"/>
                  <a:t> </a:t>
                </a:r>
                <a:r>
                  <a:rPr lang="en-US" dirty="0" smtClean="0"/>
                  <a:t>top is located is (-2,3), top is 3 miles north, 2 miles west of  South Hadley.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otched Right Arrow 3"/>
          <p:cNvSpPr/>
          <p:nvPr/>
        </p:nvSpPr>
        <p:spPr>
          <a:xfrm>
            <a:off x="2303813" y="2992581"/>
            <a:ext cx="1175657" cy="20188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otched Right Arrow 4"/>
          <p:cNvSpPr/>
          <p:nvPr/>
        </p:nvSpPr>
        <p:spPr>
          <a:xfrm>
            <a:off x="6911439" y="2992581"/>
            <a:ext cx="890649" cy="20188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otched Right Arrow 5"/>
          <p:cNvSpPr/>
          <p:nvPr/>
        </p:nvSpPr>
        <p:spPr>
          <a:xfrm>
            <a:off x="2766951" y="3467100"/>
            <a:ext cx="843148" cy="23750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1.12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2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(b) How </a:t>
                </a:r>
                <a:r>
                  <a:rPr lang="en-US" dirty="0" smtClean="0"/>
                  <a:t>high is hill?</a:t>
                </a:r>
              </a:p>
              <a:p>
                <a:r>
                  <a:rPr lang="en-US" dirty="0" err="1" smtClean="0"/>
                  <a:t>Ans</a:t>
                </a:r>
                <a:r>
                  <a:rPr lang="en-US" dirty="0" smtClean="0"/>
                  <a:t>: Put the top point</a:t>
                </a:r>
                <a:r>
                  <a:rPr lang="en-US" dirty="0"/>
                  <a:t> (-2,3</a:t>
                </a:r>
                <a:r>
                  <a:rPr lang="en-US" dirty="0" smtClean="0"/>
                  <a:t>) in function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10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28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</m:oMath>
                </a14:m>
                <a:r>
                  <a:rPr lang="en-US" dirty="0" smtClean="0"/>
                  <a:t> you will get the height of hill.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10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10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720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𝑓𝑒𝑒𝑡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1.12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7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42108" y="2052936"/>
                <a:ext cx="11055927" cy="19935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How steep is the slope (in feet per mile) at a point 1 mile north and 1 mile east of South Hadley? In what direction is the slope steepest, at that point</a:t>
                </a:r>
                <a:r>
                  <a:rPr lang="en-US" sz="2400" dirty="0" smtClean="0"/>
                  <a:t>?</a:t>
                </a:r>
              </a:p>
              <a:p>
                <a:r>
                  <a:rPr lang="en-US" sz="2400" dirty="0" err="1" smtClean="0"/>
                  <a:t>Ans</a:t>
                </a:r>
                <a:r>
                  <a:rPr lang="en-US" sz="2400" dirty="0" smtClean="0"/>
                  <a:t>: 1 mile North mean y=1</a:t>
                </a:r>
              </a:p>
              <a:p>
                <a:r>
                  <a:rPr lang="en-US" sz="2400" dirty="0"/>
                  <a:t> </a:t>
                </a:r>
                <a:r>
                  <a:rPr lang="en-US" sz="2400" dirty="0" smtClean="0"/>
                  <a:t>        1 mile east  mean x=1</a:t>
                </a:r>
              </a:p>
              <a:p>
                <a:r>
                  <a:rPr lang="en-US" sz="2400" dirty="0" smtClean="0"/>
                  <a:t>Magnitude of gradient tells us steep so we calculate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</m:acc>
                  </m:oMath>
                </a14:m>
                <a:r>
                  <a:rPr lang="en-US" sz="2400" dirty="0" smtClean="0"/>
                  <a:t> at (</a:t>
                </a:r>
                <a:r>
                  <a:rPr lang="en-US" sz="2400" dirty="0" err="1" smtClean="0"/>
                  <a:t>x,y</a:t>
                </a:r>
                <a:r>
                  <a:rPr lang="en-US" sz="2400" dirty="0" smtClean="0"/>
                  <a:t>)=(1,1)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108" y="2052936"/>
                <a:ext cx="11055927" cy="1993559"/>
              </a:xfrm>
              <a:prstGeom prst="rect">
                <a:avLst/>
              </a:prstGeom>
              <a:blipFill rotWithShape="0">
                <a:blip r:embed="rId2"/>
                <a:stretch>
                  <a:fillRect l="-883" t="-2446" r="-827" b="-6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18494" y="4088388"/>
                <a:ext cx="6450740" cy="5162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494" y="4088388"/>
                <a:ext cx="6450740" cy="5162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18494" y="4731664"/>
                <a:ext cx="8671861" cy="586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494" y="4731664"/>
                <a:ext cx="8671861" cy="5868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418494" y="5333174"/>
                <a:ext cx="4447821" cy="586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22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22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494" y="5333174"/>
                <a:ext cx="4447821" cy="5868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557040" y="5888817"/>
                <a:ext cx="3453958" cy="586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220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220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040" y="5888817"/>
                <a:ext cx="3453958" cy="5868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1.12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0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89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what direction is the slope steepest, at that point?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178714" y="2484912"/>
                <a:ext cx="6726329" cy="561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𝛻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220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220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220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311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𝑚𝑖𝑙𝑒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714" y="2484912"/>
                <a:ext cx="6726329" cy="56175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54388" y="3315318"/>
                <a:ext cx="7337778" cy="1822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𝐷𝑖𝑟𝑒𝑐𝑡𝑖𝑜𝑛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𝑠𝑡𝑒𝑒𝑝𝑒𝑠𝑡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𝑠𝑙𝑜𝑝𝑒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⃑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𝛻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⃑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𝛻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220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220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220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388" y="3315318"/>
                <a:ext cx="7337778" cy="1822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53610" y="5137868"/>
                <a:ext cx="7838556" cy="752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To find angle take dot product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.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̂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acc>
                              <m:accPr>
                                <m:chr m:val="̂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800" dirty="0" smtClean="0"/>
                  <a:t> </a:t>
                </a:r>
                <a:endParaRPr lang="en-US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610" y="5137868"/>
                <a:ext cx="7838556" cy="752707"/>
              </a:xfrm>
              <a:prstGeom prst="rect">
                <a:avLst/>
              </a:prstGeom>
              <a:blipFill rotWithShape="0">
                <a:blip r:embed="rId4"/>
                <a:stretch>
                  <a:fillRect l="-1555" b="-8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Notched Right Arrow 6"/>
          <p:cNvSpPr/>
          <p:nvPr/>
        </p:nvSpPr>
        <p:spPr>
          <a:xfrm>
            <a:off x="5541878" y="6191070"/>
            <a:ext cx="753559" cy="22346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474758" y="6086788"/>
                <a:ext cx="13261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758" y="6086788"/>
                <a:ext cx="1326197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1.12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4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216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Electrodynamics-I</vt:lpstr>
      <vt:lpstr>Assignment</vt:lpstr>
      <vt:lpstr>Problem 1.12</vt:lpstr>
      <vt:lpstr>PowerPoint Presentation</vt:lpstr>
      <vt:lpstr>Problem 1.12</vt:lpstr>
      <vt:lpstr>Problem 1.12</vt:lpstr>
      <vt:lpstr>Problem 1.12</vt:lpstr>
      <vt:lpstr>Problem 1.12</vt:lpstr>
      <vt:lpstr>Problem 1.12</vt:lpstr>
      <vt:lpstr>Problem 1:13</vt:lpstr>
      <vt:lpstr>Problem 1:13</vt:lpstr>
      <vt:lpstr>Problem 1:13</vt:lpstr>
      <vt:lpstr>Problem 1:13</vt:lpstr>
      <vt:lpstr>Problem 1:13</vt:lpstr>
      <vt:lpstr>Problem 1:13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Electrodynamics-I</dc:title>
  <dc:creator>Windows User</dc:creator>
  <cp:lastModifiedBy>Windows User</cp:lastModifiedBy>
  <cp:revision>116</cp:revision>
  <dcterms:created xsi:type="dcterms:W3CDTF">2020-10-12T04:20:41Z</dcterms:created>
  <dcterms:modified xsi:type="dcterms:W3CDTF">2020-10-27T06:48:08Z</dcterms:modified>
</cp:coreProperties>
</file>