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8"/>
  </p:notesMasterIdLst>
  <p:sldIdLst>
    <p:sldId id="295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</p:sldIdLst>
  <p:sldSz cx="9144000" cy="6858000" type="screen4x3"/>
  <p:notesSz cx="6858000" cy="9144000"/>
  <p:defaultTextStyle>
    <a:defPPr lvl="0">
      <a:defRPr lang="zh-CN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>
        <p:scale>
          <a:sx n="86" d="100"/>
          <a:sy n="86" d="100"/>
        </p:scale>
        <p:origin x="-67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97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Google Shape;2097160;p2"/>
          <p:cNvSpPr/>
          <p:nvPr/>
        </p:nvSpPr>
        <p:spPr>
          <a:xfrm flipH="1">
            <a:off x="8246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0" name="Google Shape;2097161;p2"/>
          <p:cNvSpPr/>
          <p:nvPr/>
        </p:nvSpPr>
        <p:spPr>
          <a:xfrm flipH="1">
            <a:off x="8246400" y="5661167"/>
            <a:ext cx="897600" cy="11967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1" name="Google Shape;2097162;p2"/>
          <p:cNvSpPr txBox="1">
            <a:spLocks noGrp="1"/>
          </p:cNvSpPr>
          <p:nvPr>
            <p:ph type="ctrTitle"/>
          </p:nvPr>
        </p:nvSpPr>
        <p:spPr>
          <a:xfrm>
            <a:off x="390525" y="2425700"/>
            <a:ext cx="8222100" cy="12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48582" name="Google Shape;2097163;p2"/>
          <p:cNvSpPr txBox="1">
            <a:spLocks noGrp="1"/>
          </p:cNvSpPr>
          <p:nvPr>
            <p:ph type="subTitle" idx="1"/>
          </p:nvPr>
        </p:nvSpPr>
        <p:spPr>
          <a:xfrm>
            <a:off x="390525" y="3718840"/>
            <a:ext cx="8222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8583" name="Google Shape;2097164;p2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2097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Google Shape;209720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678033"/>
            <a:ext cx="82221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8627" name="Google Shape;2097209;p11"/>
          <p:cNvSpPr txBox="1">
            <a:spLocks noGrp="1"/>
          </p:cNvSpPr>
          <p:nvPr>
            <p:ph type="body" idx="1"/>
          </p:nvPr>
        </p:nvSpPr>
        <p:spPr>
          <a:xfrm>
            <a:off x="475500" y="4406167"/>
            <a:ext cx="82221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</a:lvl9pPr>
          </a:lstStyle>
          <a:p>
            <a:endParaRPr/>
          </a:p>
        </p:txBody>
      </p:sp>
      <p:sp>
        <p:nvSpPr>
          <p:cNvPr id="1048628" name="Google Shape;2097210;p11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2097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Google Shape;2097212;p12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97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Google Shape;2097166;p3"/>
          <p:cNvSpPr txBox="1">
            <a:spLocks noGrp="1"/>
          </p:cNvSpPr>
          <p:nvPr>
            <p:ph type="title"/>
          </p:nvPr>
        </p:nvSpPr>
        <p:spPr>
          <a:xfrm>
            <a:off x="460950" y="2753800"/>
            <a:ext cx="8222100" cy="13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48634" name="Google Shape;2097167;p3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97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Google Shape;2097169;p4"/>
          <p:cNvSpPr/>
          <p:nvPr/>
        </p:nvSpPr>
        <p:spPr>
          <a:xfrm rot="10800000" flipH="1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8" name="Google Shape;2097170;p4"/>
          <p:cNvSpPr/>
          <p:nvPr/>
        </p:nvSpPr>
        <p:spPr>
          <a:xfrm>
            <a:off x="0" y="2248000"/>
            <a:ext cx="9144000" cy="1449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9" name="Google Shape;2097171;p4"/>
          <p:cNvSpPr txBox="1">
            <a:spLocks noGrp="1"/>
          </p:cNvSpPr>
          <p:nvPr>
            <p:ph type="title"/>
          </p:nvPr>
        </p:nvSpPr>
        <p:spPr>
          <a:xfrm>
            <a:off x="471900" y="984967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</a:lvl9pPr>
          </a:lstStyle>
          <a:p>
            <a:endParaRPr/>
          </a:p>
        </p:txBody>
      </p:sp>
      <p:sp>
        <p:nvSpPr>
          <p:cNvPr id="1048640" name="Google Shape;2097172;p4"/>
          <p:cNvSpPr txBox="1">
            <a:spLocks noGrp="1"/>
          </p:cNvSpPr>
          <p:nvPr>
            <p:ph type="body" idx="1"/>
          </p:nvPr>
        </p:nvSpPr>
        <p:spPr>
          <a:xfrm>
            <a:off x="471900" y="2558767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</a:lvl9pPr>
          </a:lstStyle>
          <a:p>
            <a:endParaRPr/>
          </a:p>
        </p:txBody>
      </p:sp>
      <p:sp>
        <p:nvSpPr>
          <p:cNvPr id="1048641" name="Google Shape;2097173;p4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97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Google Shape;2097175;p5"/>
          <p:cNvSpPr/>
          <p:nvPr/>
        </p:nvSpPr>
        <p:spPr>
          <a:xfrm rot="10800000" flipH="1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06" name="Google Shape;2097176;p5"/>
          <p:cNvSpPr/>
          <p:nvPr/>
        </p:nvSpPr>
        <p:spPr>
          <a:xfrm>
            <a:off x="0" y="2248000"/>
            <a:ext cx="9144000" cy="1449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07" name="Google Shape;2097177;p5"/>
          <p:cNvSpPr txBox="1">
            <a:spLocks noGrp="1"/>
          </p:cNvSpPr>
          <p:nvPr>
            <p:ph type="title"/>
          </p:nvPr>
        </p:nvSpPr>
        <p:spPr>
          <a:xfrm>
            <a:off x="471900" y="984967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</a:lvl9pPr>
          </a:lstStyle>
          <a:p>
            <a:endParaRPr/>
          </a:p>
        </p:txBody>
      </p:sp>
      <p:sp>
        <p:nvSpPr>
          <p:cNvPr id="1048608" name="Google Shape;2097178;p5"/>
          <p:cNvSpPr txBox="1">
            <a:spLocks noGrp="1"/>
          </p:cNvSpPr>
          <p:nvPr>
            <p:ph type="body" idx="1"/>
          </p:nvPr>
        </p:nvSpPr>
        <p:spPr>
          <a:xfrm>
            <a:off x="471900" y="2558767"/>
            <a:ext cx="3999900" cy="3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48609" name="Google Shape;2097179;p5"/>
          <p:cNvSpPr txBox="1">
            <a:spLocks noGrp="1"/>
          </p:cNvSpPr>
          <p:nvPr>
            <p:ph type="body" idx="2"/>
          </p:nvPr>
        </p:nvSpPr>
        <p:spPr>
          <a:xfrm>
            <a:off x="4694250" y="2558767"/>
            <a:ext cx="3999900" cy="3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48610" name="Google Shape;2097180;p5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97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Google Shape;2097182;p6"/>
          <p:cNvSpPr/>
          <p:nvPr/>
        </p:nvSpPr>
        <p:spPr>
          <a:xfrm rot="10800000" flipH="1">
            <a:off x="0" y="875100"/>
            <a:ext cx="9144000" cy="598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23" name="Google Shape;2097183;p6"/>
          <p:cNvSpPr/>
          <p:nvPr/>
        </p:nvSpPr>
        <p:spPr>
          <a:xfrm>
            <a:off x="0" y="875133"/>
            <a:ext cx="9144000" cy="1449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24" name="Google Shape;2097184;p6"/>
          <p:cNvSpPr txBox="1">
            <a:spLocks noGrp="1"/>
          </p:cNvSpPr>
          <p:nvPr>
            <p:ph type="title"/>
          </p:nvPr>
        </p:nvSpPr>
        <p:spPr>
          <a:xfrm>
            <a:off x="98250" y="21800"/>
            <a:ext cx="8826600" cy="8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48625" name="Google Shape;2097185;p6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097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Google Shape;2097187;p7"/>
          <p:cNvSpPr txBox="1"/>
          <p:nvPr/>
        </p:nvSpPr>
        <p:spPr>
          <a:xfrm rot="10800000" flipH="1">
            <a:off x="3276600" y="33"/>
            <a:ext cx="58674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18" name="Google Shape;2097188;p7"/>
          <p:cNvSpPr/>
          <p:nvPr/>
        </p:nvSpPr>
        <p:spPr>
          <a:xfrm rot="-5400000">
            <a:off x="-98100" y="3374700"/>
            <a:ext cx="6858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19" name="Google Shape;2097189;p7"/>
          <p:cNvSpPr txBox="1">
            <a:spLocks noGrp="1"/>
          </p:cNvSpPr>
          <p:nvPr>
            <p:ph type="title"/>
          </p:nvPr>
        </p:nvSpPr>
        <p:spPr>
          <a:xfrm>
            <a:off x="226078" y="477067"/>
            <a:ext cx="2808000" cy="12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48620" name="Google Shape;2097190;p7"/>
          <p:cNvSpPr txBox="1">
            <a:spLocks noGrp="1"/>
          </p:cNvSpPr>
          <p:nvPr>
            <p:ph type="body" idx="1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8621" name="Google Shape;2097191;p7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</a:lvl1pPr>
            <a:lvl2pPr lvl="1" rtl="0">
              <a:buNone/>
            </a:lvl2pPr>
            <a:lvl3pPr lvl="2" rtl="0">
              <a:buNone/>
            </a:lvl3pPr>
            <a:lvl4pPr lvl="3" rtl="0">
              <a:buNone/>
            </a:lvl4pPr>
            <a:lvl5pPr lvl="4" rtl="0">
              <a:buNone/>
            </a:lvl5pPr>
            <a:lvl6pPr lvl="5" rtl="0">
              <a:buNone/>
            </a:lvl6pPr>
            <a:lvl7pPr lvl="6" rtl="0">
              <a:buNone/>
            </a:lvl7pPr>
            <a:lvl8pPr lvl="7" rtl="0">
              <a:buNone/>
            </a:lvl8pPr>
            <a:lvl9pPr lvl="8" rtl="0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097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Google Shape;2097193;p8"/>
          <p:cNvSpPr txBox="1">
            <a:spLocks noGrp="1"/>
          </p:cNvSpPr>
          <p:nvPr>
            <p:ph type="title"/>
          </p:nvPr>
        </p:nvSpPr>
        <p:spPr>
          <a:xfrm>
            <a:off x="490250" y="651000"/>
            <a:ext cx="62271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48636" name="Google Shape;2097194;p8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97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Google Shape;2097196;p9"/>
          <p:cNvSpPr/>
          <p:nvPr/>
        </p:nvSpPr>
        <p:spPr>
          <a:xfrm flipH="1">
            <a:off x="0" y="0"/>
            <a:ext cx="457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12" name="Google Shape;2097197;p9"/>
          <p:cNvSpPr/>
          <p:nvPr/>
        </p:nvSpPr>
        <p:spPr>
          <a:xfrm rot="5400000">
            <a:off x="1089325" y="3375050"/>
            <a:ext cx="68571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13" name="Google Shape;2097198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48614" name="Google Shape;2097199;p9"/>
          <p:cNvSpPr txBox="1">
            <a:spLocks noGrp="1"/>
          </p:cNvSpPr>
          <p:nvPr>
            <p:ph type="subTitle" idx="1"/>
          </p:nvPr>
        </p:nvSpPr>
        <p:spPr>
          <a:xfrm>
            <a:off x="265500" y="3705956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8615" name="Google Shape;2097200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8616" name="Google Shape;2097201;p9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97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Google Shape;2097203;p10"/>
          <p:cNvSpPr txBox="1"/>
          <p:nvPr/>
        </p:nvSpPr>
        <p:spPr>
          <a:xfrm rot="10800000" flipH="1">
            <a:off x="0" y="-100"/>
            <a:ext cx="9144000" cy="6261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0" name="Google Shape;2097204;p10"/>
          <p:cNvSpPr/>
          <p:nvPr/>
        </p:nvSpPr>
        <p:spPr>
          <a:xfrm rot="10800000" flipH="1">
            <a:off x="0" y="6163733"/>
            <a:ext cx="9144000" cy="987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31" name="Google Shape;2097205;p10"/>
          <p:cNvSpPr txBox="1">
            <a:spLocks noGrp="1"/>
          </p:cNvSpPr>
          <p:nvPr>
            <p:ph type="body" idx="1"/>
          </p:nvPr>
        </p:nvSpPr>
        <p:spPr>
          <a:xfrm>
            <a:off x="57150" y="6262433"/>
            <a:ext cx="8382000" cy="5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1048632" name="Google Shape;2097206;p10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2097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2097156;p1"/>
          <p:cNvSpPr txBox="1">
            <a:spLocks noGrp="1"/>
          </p:cNvSpPr>
          <p:nvPr>
            <p:ph type="title"/>
          </p:nvPr>
        </p:nvSpPr>
        <p:spPr>
          <a:xfrm>
            <a:off x="471900" y="984967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48577" name="Google Shape;2097157;p1"/>
          <p:cNvSpPr txBox="1">
            <a:spLocks noGrp="1"/>
          </p:cNvSpPr>
          <p:nvPr>
            <p:ph type="body" idx="1"/>
          </p:nvPr>
        </p:nvSpPr>
        <p:spPr>
          <a:xfrm>
            <a:off x="471900" y="2558767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48578" name="Google Shape;2097158;p1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Google Shape;2097214;p13"/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>
            <a:fillRect/>
          </a:stretch>
        </p:blipFill>
        <p:spPr>
          <a:xfrm rot="9902">
            <a:off x="674777" y="553043"/>
            <a:ext cx="7794446" cy="57519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Google Shape;2097242;p24"/>
          <p:cNvSpPr txBox="1">
            <a:spLocks noGrp="1"/>
          </p:cNvSpPr>
          <p:nvPr>
            <p:ph type="subTitle" idx="1"/>
          </p:nvPr>
        </p:nvSpPr>
        <p:spPr>
          <a:xfrm>
            <a:off x="970943" y="731001"/>
            <a:ext cx="7544100" cy="50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 </a:t>
            </a:r>
            <a:r>
              <a:rPr lang="en-US" sz="3600" b="1">
                <a:solidFill>
                  <a:srgbClr val="36363D"/>
                </a:solidFill>
              </a:rPr>
              <a:t>Yield: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 average yield is 15-20 kg/tree.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it is available when citrus is finished and mango is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 reached about to ripe.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0">
                <a:solidFill>
                  <a:srgbClr val="36363D"/>
                </a:solidFill>
              </a:rPr>
              <a:t>      </a:t>
            </a:r>
            <a:r>
              <a:rPr lang="en-US" sz="3600" b="1">
                <a:solidFill>
                  <a:srgbClr val="36363D"/>
                </a:solidFill>
              </a:rPr>
              <a:t>Storage: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Loquat can be stored 3-4 weeks at 0c° and 2 weeks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at 10c°.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uses of polythene bags retard weight loss and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minimizes decrease in organic acid.</a:t>
            </a:r>
            <a:r>
              <a:rPr lang="en-US" b="0">
                <a:solidFill>
                  <a:srgbClr val="36363D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Google Shape;2097244;p25"/>
          <p:cNvSpPr txBox="1">
            <a:spLocks noGrp="1"/>
          </p:cNvSpPr>
          <p:nvPr>
            <p:ph type="subTitle" idx="1"/>
          </p:nvPr>
        </p:nvSpPr>
        <p:spPr>
          <a:xfrm>
            <a:off x="827573" y="646451"/>
            <a:ext cx="7488900" cy="51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1">
                <a:solidFill>
                  <a:srgbClr val="36363D"/>
                </a:solidFill>
              </a:rPr>
              <a:t>                            </a:t>
            </a:r>
            <a:r>
              <a:rPr lang="en-US" sz="3281" b="1">
                <a:solidFill>
                  <a:srgbClr val="36363D"/>
                </a:solidFill>
              </a:rPr>
              <a:t>Varieties:</a:t>
            </a:r>
            <a:endParaRPr sz="328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1">
                <a:solidFill>
                  <a:srgbClr val="36363D"/>
                </a:solidFill>
              </a:rPr>
              <a:t>  • Loquat varieties are not common but few varieties 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1">
                <a:solidFill>
                  <a:srgbClr val="36363D"/>
                </a:solidFill>
              </a:rPr>
              <a:t>    depending upon the time of fruit maturity.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62"/>
              <a:buNone/>
            </a:pPr>
            <a:r>
              <a:rPr lang="en-US" sz="2662" b="0">
                <a:solidFill>
                  <a:srgbClr val="36363D"/>
                </a:solidFill>
              </a:rPr>
              <a:t>  • </a:t>
            </a:r>
            <a:r>
              <a:rPr lang="en-US" sz="2662" b="1">
                <a:solidFill>
                  <a:srgbClr val="36363D"/>
                </a:solidFill>
              </a:rPr>
              <a:t> Early season varieties: </a:t>
            </a:r>
            <a:r>
              <a:rPr lang="en-US" sz="2100" b="1">
                <a:solidFill>
                  <a:srgbClr val="36363D"/>
                </a:solidFill>
              </a:rPr>
              <a:t>golden yellow, pale yellow 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1">
                <a:solidFill>
                  <a:srgbClr val="36363D"/>
                </a:solidFill>
              </a:rPr>
              <a:t>    and large round.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0">
                <a:solidFill>
                  <a:srgbClr val="36363D"/>
                </a:solidFill>
              </a:rPr>
              <a:t> </a:t>
            </a:r>
            <a:r>
              <a:rPr lang="en-US" sz="2662" b="0">
                <a:solidFill>
                  <a:srgbClr val="36363D"/>
                </a:solidFill>
              </a:rPr>
              <a:t> •  </a:t>
            </a:r>
            <a:r>
              <a:rPr lang="en-US" sz="2662" b="1">
                <a:solidFill>
                  <a:srgbClr val="36363D"/>
                </a:solidFill>
              </a:rPr>
              <a:t>Mid season varieties:</a:t>
            </a:r>
            <a:r>
              <a:rPr lang="en-US" sz="2100" b="1">
                <a:solidFill>
                  <a:srgbClr val="36363D"/>
                </a:solidFill>
              </a:rPr>
              <a:t> Fire ball, sufeda and 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1">
                <a:solidFill>
                  <a:srgbClr val="36363D"/>
                </a:solidFill>
              </a:rPr>
              <a:t>     mammoth.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62"/>
              <a:buNone/>
            </a:pPr>
            <a:r>
              <a:rPr lang="en-US" sz="2662" b="0">
                <a:solidFill>
                  <a:srgbClr val="36363D"/>
                </a:solidFill>
              </a:rPr>
              <a:t>  •</a:t>
            </a:r>
            <a:r>
              <a:rPr lang="en-US" sz="2662" b="1">
                <a:solidFill>
                  <a:srgbClr val="36363D"/>
                </a:solidFill>
              </a:rPr>
              <a:t>  Late season varieties: </a:t>
            </a:r>
            <a:r>
              <a:rPr lang="en-US" sz="2100" b="0">
                <a:solidFill>
                  <a:srgbClr val="36363D"/>
                </a:solidFill>
              </a:rPr>
              <a:t> </a:t>
            </a:r>
            <a:r>
              <a:rPr lang="en-US" sz="2100" b="1">
                <a:solidFill>
                  <a:srgbClr val="36363D"/>
                </a:solidFill>
              </a:rPr>
              <a:t>California advance and 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1">
                <a:solidFill>
                  <a:srgbClr val="36363D"/>
                </a:solidFill>
              </a:rPr>
              <a:t>    Tanaka.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62"/>
              <a:buNone/>
            </a:pPr>
            <a:r>
              <a:rPr lang="en-US" sz="2662" b="0">
                <a:solidFill>
                  <a:srgbClr val="36363D"/>
                </a:solidFill>
              </a:rPr>
              <a:t>  •</a:t>
            </a:r>
            <a:r>
              <a:rPr lang="en-US" sz="2662" b="1">
                <a:solidFill>
                  <a:srgbClr val="36363D"/>
                </a:solidFill>
              </a:rPr>
              <a:t>  seedless variety: </a:t>
            </a:r>
            <a:r>
              <a:rPr lang="en-US" sz="2100" b="1">
                <a:solidFill>
                  <a:srgbClr val="36363D"/>
                </a:solidFill>
              </a:rPr>
              <a:t>Kibou.</a:t>
            </a:r>
            <a:endParaRPr sz="21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 sz="2100" b="0">
                <a:solidFill>
                  <a:srgbClr val="36363D"/>
                </a:solidFill>
              </a:rPr>
              <a:t> </a:t>
            </a:r>
            <a:r>
              <a:rPr lang="en-US" sz="2100" b="1">
                <a:solidFill>
                  <a:srgbClr val="36363D"/>
                </a:solidFill>
              </a:rPr>
              <a:t>  </a:t>
            </a:r>
            <a:endParaRPr sz="2100">
              <a:solidFill>
                <a:srgbClr val="36363D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Google Shape;2097246;p26"/>
          <p:cNvSpPr txBox="1">
            <a:spLocks noGrp="1"/>
          </p:cNvSpPr>
          <p:nvPr>
            <p:ph type="subTitle" idx="1"/>
          </p:nvPr>
        </p:nvSpPr>
        <p:spPr>
          <a:xfrm>
            <a:off x="791964" y="546708"/>
            <a:ext cx="7560000" cy="52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</a:t>
            </a:r>
            <a:r>
              <a:rPr lang="en-US" sz="3600" b="1">
                <a:solidFill>
                  <a:srgbClr val="36363D"/>
                </a:solidFill>
              </a:rPr>
              <a:t>Packing and grading: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•</a:t>
            </a:r>
            <a:r>
              <a:rPr lang="en-US" b="1">
                <a:solidFill>
                  <a:srgbClr val="36363D"/>
                </a:solidFill>
              </a:rPr>
              <a:t>  The fruits are graded by their size and colour.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Graded fruits are packed in wooden boxes and card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board.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well size and good fruits are are packed in A grade.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small size and good fruits are packed in B grade.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The remaining fruits are packed separately.</a:t>
            </a:r>
            <a:endParaRPr b="1">
              <a:solidFill>
                <a:srgbClr val="36363D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Google Shape;2097248;p27"/>
          <p:cNvSpPr txBox="1">
            <a:spLocks noGrp="1"/>
          </p:cNvSpPr>
          <p:nvPr>
            <p:ph type="subTitle" idx="1"/>
          </p:nvPr>
        </p:nvSpPr>
        <p:spPr>
          <a:xfrm>
            <a:off x="766234" y="590848"/>
            <a:ext cx="7611600" cy="56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>
                <a:solidFill>
                  <a:srgbClr val="36363D"/>
                </a:solidFill>
              </a:rPr>
              <a:t>        Training and pruning: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solidFill>
                  <a:srgbClr val="36363D"/>
                </a:solidFill>
              </a:rPr>
              <a:t>•  prune the loquat of tree every couple of month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solidFill>
                  <a:srgbClr val="36363D"/>
                </a:solidFill>
              </a:rPr>
              <a:t>   during its 1st two years.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solidFill>
                  <a:srgbClr val="36363D"/>
                </a:solidFill>
              </a:rPr>
              <a:t>•  cutting off the growing tips of all of its branches to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solidFill>
                  <a:srgbClr val="36363D"/>
                </a:solidFill>
              </a:rPr>
              <a:t>    keep them shorter than 3 feet.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solidFill>
                  <a:srgbClr val="36363D"/>
                </a:solidFill>
              </a:rPr>
              <a:t>•   cutt off dead branches, twigs and leaves as soon as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solidFill>
                  <a:srgbClr val="36363D"/>
                </a:solidFill>
              </a:rPr>
              <a:t>    You notice them.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Google Shape;2097250;p28"/>
          <p:cNvSpPr txBox="1">
            <a:spLocks noGrp="1"/>
          </p:cNvSpPr>
          <p:nvPr>
            <p:ph type="subTitle" idx="1"/>
          </p:nvPr>
        </p:nvSpPr>
        <p:spPr>
          <a:xfrm>
            <a:off x="735987" y="757843"/>
            <a:ext cx="7671900" cy="53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       </a:t>
            </a:r>
            <a:r>
              <a:rPr lang="en-US" sz="3600" b="1">
                <a:solidFill>
                  <a:srgbClr val="36363D"/>
                </a:solidFill>
              </a:rPr>
              <a:t>Medicinal value: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the loquat fruits and leaves have pectin, iron,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potatium, vitamin A, vitamin C and fibers.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it is very effective for boosting the overall human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health.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Some other medical uses lower blood pressure, lower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cancer risk, prevent diabaties, control cholestrol level,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Strengthen bone, soothes respiratry system, boost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immunity, Aids in digestion and regulate the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circulatory system.</a:t>
            </a:r>
            <a:r>
              <a:rPr lang="en-US" b="0">
                <a:solidFill>
                  <a:srgbClr val="36363D"/>
                </a:solidFill>
              </a:rPr>
              <a:t> 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Google Shape;2097252;p29"/>
          <p:cNvSpPr txBox="1">
            <a:spLocks noGrp="1"/>
          </p:cNvSpPr>
          <p:nvPr>
            <p:ph type="subTitle" idx="1"/>
          </p:nvPr>
        </p:nvSpPr>
        <p:spPr>
          <a:xfrm>
            <a:off x="823162" y="795464"/>
            <a:ext cx="7497600" cy="52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solidFill>
                  <a:srgbClr val="36363D"/>
                </a:solidFill>
              </a:rPr>
              <a:t>                                 </a:t>
            </a:r>
            <a:r>
              <a:rPr lang="en-US" sz="3586" b="1">
                <a:solidFill>
                  <a:srgbClr val="36363D"/>
                </a:solidFill>
              </a:rPr>
              <a:t>Insect pest:</a:t>
            </a:r>
            <a:endParaRPr sz="3586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89"/>
              <a:buNone/>
            </a:pPr>
            <a:r>
              <a:rPr lang="en-US" sz="2789" b="1">
                <a:solidFill>
                  <a:srgbClr val="36363D"/>
                </a:solidFill>
              </a:rPr>
              <a:t>•  Bark eating caterpillar:</a:t>
            </a:r>
            <a:r>
              <a:rPr lang="en-US" sz="2200" b="1">
                <a:solidFill>
                  <a:srgbClr val="36363D"/>
                </a:solidFill>
              </a:rPr>
              <a:t> it causes the huge damage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the loquat tree.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•  They fed on bark and and tunnel in trunk.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•  Due to tunneling, girdling is caused, which may kill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the plant.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0">
                <a:solidFill>
                  <a:srgbClr val="36363D"/>
                </a:solidFill>
              </a:rPr>
              <a:t>   </a:t>
            </a:r>
            <a:r>
              <a:rPr lang="en-US" sz="2789" b="1">
                <a:solidFill>
                  <a:srgbClr val="36363D"/>
                </a:solidFill>
              </a:rPr>
              <a:t>Fruit fly: </a:t>
            </a:r>
            <a:r>
              <a:rPr lang="en-US" sz="2200" b="1">
                <a:solidFill>
                  <a:srgbClr val="36363D"/>
                </a:solidFill>
              </a:rPr>
              <a:t>At fruit maturity,fruits are attacked by fruit fly.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•  on hatching, maggots bore into fruits and feed on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the pulp.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•  The infested fruit become unfit for human health and 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reduce the yield Economic value.</a:t>
            </a:r>
            <a:r>
              <a:rPr lang="en-US" sz="2200" b="0">
                <a:solidFill>
                  <a:srgbClr val="36363D"/>
                </a:solidFill>
              </a:rPr>
              <a:t> </a:t>
            </a:r>
            <a:endParaRPr sz="2200">
              <a:solidFill>
                <a:srgbClr val="36363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Google Shape;2097254;p30"/>
          <p:cNvSpPr txBox="1">
            <a:spLocks noGrp="1"/>
          </p:cNvSpPr>
          <p:nvPr>
            <p:ph type="subTitle" idx="1"/>
          </p:nvPr>
        </p:nvSpPr>
        <p:spPr>
          <a:xfrm>
            <a:off x="810886" y="618074"/>
            <a:ext cx="7584000" cy="53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            </a:t>
            </a:r>
            <a:r>
              <a:rPr lang="en-US" sz="3600" b="1">
                <a:solidFill>
                  <a:srgbClr val="36363D"/>
                </a:solidFill>
              </a:rPr>
              <a:t>Diseases: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</a:t>
            </a:r>
            <a:r>
              <a:rPr lang="en-US" sz="2800" b="1">
                <a:solidFill>
                  <a:srgbClr val="36363D"/>
                </a:solidFill>
              </a:rPr>
              <a:t>collar rot:</a:t>
            </a:r>
            <a:r>
              <a:rPr lang="en-US" b="1">
                <a:solidFill>
                  <a:srgbClr val="36363D"/>
                </a:solidFill>
              </a:rPr>
              <a:t> the disease is caused by </a:t>
            </a:r>
            <a:r>
              <a:rPr lang="en-US" b="1" i="1">
                <a:solidFill>
                  <a:srgbClr val="36363D"/>
                </a:solidFill>
              </a:rPr>
              <a:t>Diplodia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i="1">
                <a:solidFill>
                  <a:srgbClr val="36363D"/>
                </a:solidFill>
              </a:rPr>
              <a:t>   natelensis.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i="1">
                <a:solidFill>
                  <a:srgbClr val="36363D"/>
                </a:solidFill>
              </a:rPr>
              <a:t>•  </a:t>
            </a:r>
            <a:r>
              <a:rPr lang="en-US" b="1" i="0">
                <a:solidFill>
                  <a:srgbClr val="36363D"/>
                </a:solidFill>
              </a:rPr>
              <a:t>Fungous attack on the bark of collar region, which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i="0">
                <a:solidFill>
                  <a:srgbClr val="36363D"/>
                </a:solidFill>
              </a:rPr>
              <a:t>   turn brown, then craks or sometime peals off.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i="0">
                <a:solidFill>
                  <a:srgbClr val="36363D"/>
                </a:solidFill>
              </a:rPr>
              <a:t>•  The whole tree may be killed.</a:t>
            </a:r>
            <a:r>
              <a:rPr lang="en-US" b="0" i="0">
                <a:solidFill>
                  <a:srgbClr val="36363D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Google Shape;2097225;p16"/>
          <p:cNvSpPr txBox="1">
            <a:spLocks noGrp="1"/>
          </p:cNvSpPr>
          <p:nvPr>
            <p:ph type="subTitle" idx="1"/>
          </p:nvPr>
        </p:nvSpPr>
        <p:spPr>
          <a:xfrm>
            <a:off x="1015963" y="637371"/>
            <a:ext cx="7461300" cy="49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</a:t>
            </a:r>
            <a:r>
              <a:rPr lang="en-US" sz="3200" b="1">
                <a:solidFill>
                  <a:srgbClr val="36363D"/>
                </a:solidFill>
              </a:rPr>
              <a:t>Common name:</a:t>
            </a:r>
            <a:endParaRPr sz="3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                       </a:t>
            </a:r>
            <a:r>
              <a:rPr lang="en-US" b="1" i="0">
                <a:solidFill>
                  <a:srgbClr val="36363D"/>
                </a:solidFill>
              </a:rPr>
              <a:t>Loquat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i="1">
                <a:solidFill>
                  <a:srgbClr val="36363D"/>
                </a:solidFill>
              </a:rPr>
              <a:t>       </a:t>
            </a:r>
            <a:r>
              <a:rPr lang="en-US">
                <a:solidFill>
                  <a:srgbClr val="36363D"/>
                </a:solidFill>
              </a:rPr>
              <a:t> </a:t>
            </a:r>
            <a:r>
              <a:rPr lang="en-US" sz="3200" b="1">
                <a:solidFill>
                  <a:srgbClr val="36363D"/>
                </a:solidFill>
              </a:rPr>
              <a:t>Scientific name:</a:t>
            </a:r>
            <a:endParaRPr sz="32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                                  </a:t>
            </a:r>
            <a:r>
              <a:rPr lang="en-US" b="1" i="1">
                <a:solidFill>
                  <a:srgbClr val="36363D"/>
                </a:solidFill>
              </a:rPr>
              <a:t>Eriobotrya Japonica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i="1">
                <a:solidFill>
                  <a:srgbClr val="36363D"/>
                </a:solidFill>
              </a:rPr>
              <a:t>      </a:t>
            </a:r>
            <a:r>
              <a:rPr lang="en-US" b="1" i="0">
                <a:solidFill>
                  <a:srgbClr val="36363D"/>
                </a:solidFill>
              </a:rPr>
              <a:t>  </a:t>
            </a:r>
            <a:r>
              <a:rPr lang="en-US" sz="3200" b="1" i="0">
                <a:solidFill>
                  <a:srgbClr val="36363D"/>
                </a:solidFill>
              </a:rPr>
              <a:t>Family:</a:t>
            </a:r>
            <a:endParaRPr sz="3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                       </a:t>
            </a:r>
            <a:r>
              <a:rPr lang="en-US" b="1">
                <a:solidFill>
                  <a:srgbClr val="36363D"/>
                </a:solidFill>
              </a:rPr>
              <a:t>Rosaceae</a:t>
            </a:r>
            <a:endParaRPr b="1">
              <a:solidFill>
                <a:srgbClr val="36363D"/>
              </a:solidFill>
            </a:endParaRPr>
          </a:p>
        </p:txBody>
      </p:sp>
      <p:pic>
        <p:nvPicPr>
          <p:cNvPr id="2097153" name="Google Shape;2097226;p16"/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>
            <a:fillRect/>
          </a:stretch>
        </p:blipFill>
        <p:spPr>
          <a:xfrm>
            <a:off x="5472600" y="0"/>
            <a:ext cx="3671400" cy="306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Google Shape;2097228;p17"/>
          <p:cNvSpPr txBox="1">
            <a:spLocks noGrp="1"/>
          </p:cNvSpPr>
          <p:nvPr>
            <p:ph type="subTitle" idx="1"/>
          </p:nvPr>
        </p:nvSpPr>
        <p:spPr>
          <a:xfrm>
            <a:off x="930744" y="612172"/>
            <a:ext cx="7531500" cy="5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       </a:t>
            </a:r>
            <a:r>
              <a:rPr lang="en-US" sz="3600" b="1">
                <a:solidFill>
                  <a:srgbClr val="36363D"/>
                </a:solidFill>
              </a:rPr>
              <a:t>Plant description: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Loquat tree can grow 5.5-9 metres, but it is often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smaller 4-5 metres.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Leaves are longe 4-10 in inches, dark green in colour,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Flowers are white in colour, flowers have 5 sepal, 5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petals, 5 carpels each with 2 ovules and 20 stamens.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 Fruits are pale yellow, each contain 1-10 ovule.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• In fruits 2-3 seeds are present and seed size is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4-5cm.</a:t>
            </a:r>
            <a:endParaRPr b="1">
              <a:solidFill>
                <a:srgbClr val="36363D"/>
              </a:solidFill>
            </a:endParaRPr>
          </a:p>
        </p:txBody>
      </p:sp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Google Shape;2097230;p18"/>
          <p:cNvSpPr txBox="1">
            <a:spLocks noGrp="1"/>
          </p:cNvSpPr>
          <p:nvPr>
            <p:ph type="subTitle" idx="1"/>
          </p:nvPr>
        </p:nvSpPr>
        <p:spPr>
          <a:xfrm>
            <a:off x="926966" y="991215"/>
            <a:ext cx="7290000" cy="44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en-US" sz="1900">
                <a:solidFill>
                  <a:srgbClr val="36363D"/>
                </a:solidFill>
              </a:rPr>
              <a:t>    </a:t>
            </a:r>
            <a:endParaRPr sz="19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en-US" sz="1900">
                <a:solidFill>
                  <a:srgbClr val="36363D"/>
                </a:solidFill>
              </a:rPr>
              <a:t>                </a:t>
            </a:r>
            <a:r>
              <a:rPr lang="en-US" sz="3097" b="1">
                <a:solidFill>
                  <a:srgbClr val="36363D"/>
                </a:solidFill>
              </a:rPr>
              <a:t>Origin and distribution:</a:t>
            </a:r>
            <a:endParaRPr sz="3097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en-US" sz="1900" b="1">
                <a:solidFill>
                  <a:srgbClr val="36363D"/>
                </a:solidFill>
              </a:rPr>
              <a:t> </a:t>
            </a:r>
            <a:r>
              <a:rPr lang="en-US" sz="2288" b="1">
                <a:solidFill>
                  <a:srgbClr val="36363D"/>
                </a:solidFill>
              </a:rPr>
              <a:t>• it is native to cooler hill region of china to south-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central china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• it is also known as Japanese plum and China 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  plum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• in Pakistan, it is found in sub-mountanious district 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  of punjab like as Labor, Gujranwala, Jhelum, 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   Rawalpindi and mardan district in NWFP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• commercially, it is grown in Australia, S-africa, USA, </a:t>
            </a:r>
            <a:endParaRPr sz="2288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88"/>
              <a:buNone/>
            </a:pPr>
            <a:r>
              <a:rPr lang="en-US" sz="2288" b="1">
                <a:solidFill>
                  <a:srgbClr val="36363D"/>
                </a:solidFill>
              </a:rPr>
              <a:t>     Japan, China and india</a:t>
            </a:r>
            <a:r>
              <a:rPr lang="en-US" sz="1900" b="0">
                <a:solidFill>
                  <a:srgbClr val="36363D"/>
                </a:solidFill>
              </a:rPr>
              <a:t> </a:t>
            </a:r>
            <a:r>
              <a:rPr lang="en-US" sz="1900" b="1">
                <a:solidFill>
                  <a:srgbClr val="36363D"/>
                </a:solidFill>
              </a:rPr>
              <a:t> </a:t>
            </a:r>
            <a:endParaRPr sz="1900">
              <a:solidFill>
                <a:srgbClr val="36363D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Google Shape;2097232;p19"/>
          <p:cNvSpPr txBox="1">
            <a:spLocks noGrp="1"/>
          </p:cNvSpPr>
          <p:nvPr>
            <p:ph type="subTitle" idx="1"/>
          </p:nvPr>
        </p:nvSpPr>
        <p:spPr>
          <a:xfrm>
            <a:off x="723383" y="941863"/>
            <a:ext cx="7319700" cy="50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rgbClr val="36363D"/>
                </a:solidFill>
              </a:rPr>
              <a:t>                              </a:t>
            </a:r>
            <a:r>
              <a:rPr lang="en-US" sz="3600" b="1">
                <a:solidFill>
                  <a:srgbClr val="36363D"/>
                </a:solidFill>
              </a:rPr>
              <a:t>Climate:</a:t>
            </a:r>
            <a:endParaRPr sz="36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Loquat tree perform well in mild climate of sub-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tropical region where the average rain fall is 50 to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100 mm.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where climte and temperture are to cool and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excessively warm and moist the loquat tree is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grown as ornamentals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• Loquat tree require mild climate and bright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sunshine for proper development of size, </a:t>
            </a:r>
            <a:endParaRPr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>
                <a:solidFill>
                  <a:srgbClr val="36363D"/>
                </a:solidFill>
              </a:rPr>
              <a:t>    sweetness and flavor.</a:t>
            </a:r>
            <a:r>
              <a:rPr lang="en-US" b="0">
                <a:solidFill>
                  <a:srgbClr val="36363D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Google Shape;2097234;p20"/>
          <p:cNvSpPr txBox="1">
            <a:spLocks noGrp="1"/>
          </p:cNvSpPr>
          <p:nvPr>
            <p:ph type="subTitle" idx="1"/>
          </p:nvPr>
        </p:nvSpPr>
        <p:spPr>
          <a:xfrm>
            <a:off x="901630" y="1050561"/>
            <a:ext cx="7340700" cy="47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solidFill>
                  <a:srgbClr val="36363D"/>
                </a:solidFill>
              </a:rPr>
              <a:t>                                   </a:t>
            </a:r>
            <a:r>
              <a:rPr lang="en-US" sz="3437" b="1">
                <a:solidFill>
                  <a:srgbClr val="36363D"/>
                </a:solidFill>
              </a:rPr>
              <a:t>Soil:</a:t>
            </a:r>
            <a:endParaRPr sz="3437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Loquat is successfully grown on wide range of soil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 from light sandy loam to heavy soil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The ideal soil for loquat is well-drained light loam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sub-soil containing gravel and high percentage of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 calcium is unfit for loquat production.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0">
                <a:solidFill>
                  <a:srgbClr val="36363D"/>
                </a:solidFill>
              </a:rPr>
              <a:t>                               </a:t>
            </a:r>
            <a:r>
              <a:rPr lang="en-US" sz="3586" b="1">
                <a:solidFill>
                  <a:srgbClr val="36363D"/>
                </a:solidFill>
              </a:rPr>
              <a:t>Irrigation:</a:t>
            </a:r>
            <a:endParaRPr sz="3586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 Loquat trees are drought tolerant, but it will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  produce a high quality of fruits when we apply the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  regular and deep watering.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b="1">
              <a:solidFill>
                <a:srgbClr val="36363D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Google Shape;2097236;p21"/>
          <p:cNvSpPr txBox="1">
            <a:spLocks noGrp="1"/>
          </p:cNvSpPr>
          <p:nvPr>
            <p:ph type="subTitle" idx="1"/>
          </p:nvPr>
        </p:nvSpPr>
        <p:spPr>
          <a:xfrm>
            <a:off x="787048" y="1102413"/>
            <a:ext cx="7569900" cy="46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3333"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 sz="15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>
                <a:solidFill>
                  <a:srgbClr val="36363D"/>
                </a:solidFill>
              </a:rPr>
              <a:t>                           </a:t>
            </a:r>
            <a:r>
              <a:rPr lang="en-US" sz="3000" b="1">
                <a:solidFill>
                  <a:srgbClr val="36363D"/>
                </a:solidFill>
              </a:rPr>
              <a:t>Irrigation:</a:t>
            </a:r>
            <a:endParaRPr sz="30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1">
                <a:solidFill>
                  <a:srgbClr val="36363D"/>
                </a:solidFill>
              </a:rPr>
              <a:t>• </a:t>
            </a:r>
            <a:r>
              <a:rPr lang="en-US" sz="1760" b="1">
                <a:solidFill>
                  <a:srgbClr val="36363D"/>
                </a:solidFill>
              </a:rPr>
              <a:t> The trees should be watered at the time of swelling </a:t>
            </a:r>
            <a:endParaRPr sz="30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 b="1">
                <a:solidFill>
                  <a:srgbClr val="36363D"/>
                </a:solidFill>
              </a:rPr>
              <a:t>     of bloom</a:t>
            </a:r>
            <a:endParaRPr sz="176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 b="1">
                <a:solidFill>
                  <a:srgbClr val="36363D"/>
                </a:solidFill>
              </a:rPr>
              <a:t>•  About 2-3 watering should be given during the time </a:t>
            </a:r>
            <a:endParaRPr sz="176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 b="1">
                <a:solidFill>
                  <a:srgbClr val="36363D"/>
                </a:solidFill>
              </a:rPr>
              <a:t>    of harvesting.</a:t>
            </a:r>
            <a:endParaRPr sz="176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0">
                <a:solidFill>
                  <a:srgbClr val="36363D"/>
                </a:solidFill>
              </a:rPr>
              <a:t>           </a:t>
            </a:r>
            <a:r>
              <a:rPr lang="en-US" sz="3000" b="1">
                <a:solidFill>
                  <a:srgbClr val="36363D"/>
                </a:solidFill>
              </a:rPr>
              <a:t>Fertilizers requirements:</a:t>
            </a:r>
            <a:endParaRPr sz="30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1">
                <a:solidFill>
                  <a:srgbClr val="36363D"/>
                </a:solidFill>
              </a:rPr>
              <a:t>•</a:t>
            </a:r>
            <a:r>
              <a:rPr lang="en-US" sz="1865" b="1">
                <a:solidFill>
                  <a:srgbClr val="36363D"/>
                </a:solidFill>
              </a:rPr>
              <a:t>  To get good crop 50kg of well-rotted FYM mixed </a:t>
            </a:r>
            <a:endParaRPr sz="1865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5"/>
              <a:buNone/>
            </a:pPr>
            <a:r>
              <a:rPr lang="en-US" sz="1865" b="1">
                <a:solidFill>
                  <a:srgbClr val="36363D"/>
                </a:solidFill>
              </a:rPr>
              <a:t>     with 2kg of bone meal and 5kg of wood ash can be </a:t>
            </a:r>
            <a:endParaRPr sz="1865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5"/>
              <a:buNone/>
            </a:pPr>
            <a:r>
              <a:rPr lang="en-US" sz="1865" b="1">
                <a:solidFill>
                  <a:srgbClr val="36363D"/>
                </a:solidFill>
              </a:rPr>
              <a:t>    added every year</a:t>
            </a:r>
            <a:endParaRPr sz="1865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5"/>
              <a:buNone/>
            </a:pPr>
            <a:r>
              <a:rPr lang="en-US" sz="1865" b="1">
                <a:solidFill>
                  <a:srgbClr val="36363D"/>
                </a:solidFill>
              </a:rPr>
              <a:t>• chemical fertilizer N:P:K ratio of 750:300:750 grams/plant  should </a:t>
            </a:r>
            <a:endParaRPr sz="1865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5"/>
              <a:buNone/>
            </a:pPr>
            <a:r>
              <a:rPr lang="en-US" sz="1865" b="1">
                <a:solidFill>
                  <a:srgbClr val="36363D"/>
                </a:solidFill>
              </a:rPr>
              <a:t>    be applied.  </a:t>
            </a:r>
            <a:endParaRPr sz="1865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5"/>
              <a:buNone/>
            </a:pPr>
            <a:r>
              <a:rPr lang="en-US" sz="1865" b="1">
                <a:solidFill>
                  <a:srgbClr val="36363D"/>
                </a:solidFill>
              </a:rPr>
              <a:t> </a:t>
            </a:r>
            <a:r>
              <a:rPr lang="en-US" sz="1500" b="0">
                <a:solidFill>
                  <a:srgbClr val="36363D"/>
                </a:solidFill>
              </a:rPr>
              <a:t>   </a:t>
            </a:r>
            <a:endParaRPr sz="1500">
              <a:solidFill>
                <a:srgbClr val="36363D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Google Shape;2097238;p22"/>
          <p:cNvSpPr txBox="1">
            <a:spLocks noGrp="1"/>
          </p:cNvSpPr>
          <p:nvPr>
            <p:ph type="subTitle" idx="1"/>
          </p:nvPr>
        </p:nvSpPr>
        <p:spPr>
          <a:xfrm>
            <a:off x="1060424" y="1055621"/>
            <a:ext cx="7509900" cy="4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solidFill>
                  <a:srgbClr val="36363D"/>
                </a:solidFill>
              </a:rPr>
              <a:t>                                </a:t>
            </a:r>
            <a:r>
              <a:rPr lang="en-US" sz="3437" b="1">
                <a:solidFill>
                  <a:srgbClr val="36363D"/>
                </a:solidFill>
              </a:rPr>
              <a:t>Propagation:</a:t>
            </a:r>
            <a:endParaRPr sz="3437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propagated by both sexual and Asexual method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0">
                <a:solidFill>
                  <a:srgbClr val="36363D"/>
                </a:solidFill>
              </a:rPr>
              <a:t> </a:t>
            </a:r>
            <a:r>
              <a:rPr lang="en-US" sz="2789" b="0">
                <a:solidFill>
                  <a:srgbClr val="36363D"/>
                </a:solidFill>
              </a:rPr>
              <a:t>    </a:t>
            </a:r>
            <a:r>
              <a:rPr lang="en-US" sz="2789" b="1">
                <a:solidFill>
                  <a:srgbClr val="36363D"/>
                </a:solidFill>
              </a:rPr>
              <a:t>Sexual propagation</a:t>
            </a:r>
            <a:r>
              <a:rPr lang="en-US" sz="2200" b="1">
                <a:solidFill>
                  <a:srgbClr val="36363D"/>
                </a:solidFill>
              </a:rPr>
              <a:t>:</a:t>
            </a:r>
            <a:endParaRPr sz="22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0">
                <a:solidFill>
                  <a:srgbClr val="36363D"/>
                </a:solidFill>
              </a:rPr>
              <a:t>  • </a:t>
            </a:r>
            <a:r>
              <a:rPr lang="en-US" sz="2499" b="1">
                <a:solidFill>
                  <a:srgbClr val="36363D"/>
                </a:solidFill>
              </a:rPr>
              <a:t>propagation by seed</a:t>
            </a:r>
            <a:r>
              <a:rPr lang="en-US" sz="2499" b="0">
                <a:solidFill>
                  <a:srgbClr val="36363D"/>
                </a:solidFill>
              </a:rPr>
              <a:t> </a:t>
            </a:r>
            <a:r>
              <a:rPr lang="en-US" sz="2417" b="1">
                <a:solidFill>
                  <a:srgbClr val="36363D"/>
                </a:solidFill>
              </a:rPr>
              <a:t>is used only for ornamental </a:t>
            </a:r>
            <a:endParaRPr sz="2417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17"/>
              <a:buNone/>
            </a:pPr>
            <a:r>
              <a:rPr lang="en-US" sz="2417" b="1">
                <a:solidFill>
                  <a:srgbClr val="36363D"/>
                </a:solidFill>
              </a:rPr>
              <a:t>    purpose</a:t>
            </a:r>
            <a:endParaRPr sz="2417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0">
                <a:solidFill>
                  <a:srgbClr val="36363D"/>
                </a:solidFill>
              </a:rPr>
              <a:t>  • </a:t>
            </a:r>
            <a:r>
              <a:rPr lang="en-US" sz="2200" b="1">
                <a:solidFill>
                  <a:srgbClr val="36363D"/>
                </a:solidFill>
              </a:rPr>
              <a:t> </a:t>
            </a:r>
            <a:r>
              <a:rPr lang="en-US" sz="2789" b="1">
                <a:solidFill>
                  <a:srgbClr val="36363D"/>
                </a:solidFill>
              </a:rPr>
              <a:t>Asexual propagation</a:t>
            </a:r>
            <a:r>
              <a:rPr lang="en-US" sz="2200" b="1">
                <a:solidFill>
                  <a:srgbClr val="36363D"/>
                </a:solidFill>
              </a:rPr>
              <a:t>:</a:t>
            </a:r>
            <a:endParaRPr sz="2200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propagated by cutting, layering, grafting and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  budding( shield budding) 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shield budding is easy and their success is high.</a:t>
            </a:r>
            <a:endParaRPr sz="2200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 b="1">
                <a:solidFill>
                  <a:srgbClr val="36363D"/>
                </a:solidFill>
              </a:rPr>
              <a:t>  • plant is transplanted with Hight of 6-7 inches. </a:t>
            </a:r>
            <a:r>
              <a:rPr lang="en-US" sz="2200" b="0">
                <a:solidFill>
                  <a:srgbClr val="36363D"/>
                </a:solidFill>
              </a:rPr>
              <a:t> </a:t>
            </a:r>
            <a:endParaRPr sz="2200">
              <a:solidFill>
                <a:srgbClr val="36363D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7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Google Shape;2097240;p23"/>
          <p:cNvSpPr txBox="1">
            <a:spLocks noGrp="1"/>
          </p:cNvSpPr>
          <p:nvPr>
            <p:ph type="subTitle" idx="1"/>
          </p:nvPr>
        </p:nvSpPr>
        <p:spPr>
          <a:xfrm>
            <a:off x="898215" y="1126705"/>
            <a:ext cx="7347600" cy="49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endParaRPr sz="2299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>
                <a:solidFill>
                  <a:srgbClr val="36363D"/>
                </a:solidFill>
              </a:rPr>
              <a:t>     </a:t>
            </a:r>
            <a:r>
              <a:rPr lang="en-US" sz="3449" b="1">
                <a:solidFill>
                  <a:srgbClr val="36363D"/>
                </a:solidFill>
              </a:rPr>
              <a:t>Fruits maturity and harvesting:</a:t>
            </a:r>
            <a:endParaRPr sz="3449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•  fruit mature when they turn golden pale or orange 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   yellow.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•  Loquat tree bearing start after the plantation of 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   3rd year and give maximum yield.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•  Lquat tree take two months after fruit setting.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• Usually, fruits in a cluster mature uniformly so 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  whole cluster may be cut by sharp scature.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• If fruits in cluster do not mature uniformly are </a:t>
            </a:r>
            <a:endParaRPr sz="2299" b="1">
              <a:solidFill>
                <a:srgbClr val="36363D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99"/>
              <a:buNone/>
            </a:pPr>
            <a:r>
              <a:rPr lang="en-US" sz="2299" b="1">
                <a:solidFill>
                  <a:srgbClr val="36363D"/>
                </a:solidFill>
              </a:rPr>
              <a:t>     harvested by clipping.</a:t>
            </a:r>
            <a:r>
              <a:rPr lang="en-US" sz="2299" b="0">
                <a:solidFill>
                  <a:srgbClr val="36363D"/>
                </a:solidFill>
              </a:rPr>
              <a:t>  </a:t>
            </a:r>
            <a:endParaRPr sz="2299">
              <a:solidFill>
                <a:srgbClr val="36363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1055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material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LT700</dc:creator>
  <cp:lastModifiedBy>Dr Rashad</cp:lastModifiedBy>
  <cp:revision>2</cp:revision>
  <dcterms:created xsi:type="dcterms:W3CDTF">2019-05-11T10:17:43Z</dcterms:created>
  <dcterms:modified xsi:type="dcterms:W3CDTF">2020-01-28T07:20:25Z</dcterms:modified>
</cp:coreProperties>
</file>