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829AA10-8D01-4F79-92A7-A55D8D21A141}" type="datetimeFigureOut">
              <a:rPr lang="en-GB" smtClean="0"/>
              <a:t>03/04/2020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1EF0A6-E1EA-4199-B188-4DE952A807BF}" type="slidenum">
              <a:rPr lang="en-GB" smtClean="0"/>
              <a:t>‹#›</a:t>
            </a:fld>
            <a:endParaRPr lang="en-GB"/>
          </a:p>
        </p:txBody>
      </p:sp>
    </p:spTree>
    <p:extLst>
      <p:ext uri="{BB962C8B-B14F-4D97-AF65-F5344CB8AC3E}">
        <p14:creationId xmlns:p14="http://schemas.microsoft.com/office/powerpoint/2010/main" val="236294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29AA10-8D01-4F79-92A7-A55D8D21A141}" type="datetimeFigureOut">
              <a:rPr lang="en-GB" smtClean="0"/>
              <a:t>03/04/2020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1EF0A6-E1EA-4199-B188-4DE952A807BF}" type="slidenum">
              <a:rPr lang="en-GB" smtClean="0"/>
              <a:t>‹#›</a:t>
            </a:fld>
            <a:endParaRPr lang="en-GB"/>
          </a:p>
        </p:txBody>
      </p:sp>
    </p:spTree>
    <p:extLst>
      <p:ext uri="{BB962C8B-B14F-4D97-AF65-F5344CB8AC3E}">
        <p14:creationId xmlns:p14="http://schemas.microsoft.com/office/powerpoint/2010/main" val="776430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29AA10-8D01-4F79-92A7-A55D8D21A141}" type="datetimeFigureOut">
              <a:rPr lang="en-GB" smtClean="0"/>
              <a:t>03/04/2020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1EF0A6-E1EA-4199-B188-4DE952A807BF}"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555082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29AA10-8D01-4F79-92A7-A55D8D21A141}" type="datetimeFigureOut">
              <a:rPr lang="en-GB" smtClean="0"/>
              <a:t>03/04/2020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1EF0A6-E1EA-4199-B188-4DE952A807BF}" type="slidenum">
              <a:rPr lang="en-GB" smtClean="0"/>
              <a:t>‹#›</a:t>
            </a:fld>
            <a:endParaRPr lang="en-GB"/>
          </a:p>
        </p:txBody>
      </p:sp>
    </p:spTree>
    <p:extLst>
      <p:ext uri="{BB962C8B-B14F-4D97-AF65-F5344CB8AC3E}">
        <p14:creationId xmlns:p14="http://schemas.microsoft.com/office/powerpoint/2010/main" val="24882880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29AA10-8D01-4F79-92A7-A55D8D21A141}" type="datetimeFigureOut">
              <a:rPr lang="en-GB" smtClean="0"/>
              <a:t>03/04/2020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1EF0A6-E1EA-4199-B188-4DE952A807BF}"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662908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29AA10-8D01-4F79-92A7-A55D8D21A141}" type="datetimeFigureOut">
              <a:rPr lang="en-GB" smtClean="0"/>
              <a:t>03/04/2020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1EF0A6-E1EA-4199-B188-4DE952A807BF}" type="slidenum">
              <a:rPr lang="en-GB" smtClean="0"/>
              <a:t>‹#›</a:t>
            </a:fld>
            <a:endParaRPr lang="en-GB"/>
          </a:p>
        </p:txBody>
      </p:sp>
    </p:spTree>
    <p:extLst>
      <p:ext uri="{BB962C8B-B14F-4D97-AF65-F5344CB8AC3E}">
        <p14:creationId xmlns:p14="http://schemas.microsoft.com/office/powerpoint/2010/main" val="12643905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29AA10-8D01-4F79-92A7-A55D8D21A141}" type="datetimeFigureOut">
              <a:rPr lang="en-GB" smtClean="0"/>
              <a:t>03/04/2020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1EF0A6-E1EA-4199-B188-4DE952A807BF}" type="slidenum">
              <a:rPr lang="en-GB" smtClean="0"/>
              <a:t>‹#›</a:t>
            </a:fld>
            <a:endParaRPr lang="en-GB"/>
          </a:p>
        </p:txBody>
      </p:sp>
    </p:spTree>
    <p:extLst>
      <p:ext uri="{BB962C8B-B14F-4D97-AF65-F5344CB8AC3E}">
        <p14:creationId xmlns:p14="http://schemas.microsoft.com/office/powerpoint/2010/main" val="37115901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29AA10-8D01-4F79-92A7-A55D8D21A141}" type="datetimeFigureOut">
              <a:rPr lang="en-GB" smtClean="0"/>
              <a:t>03/04/2020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1EF0A6-E1EA-4199-B188-4DE952A807BF}" type="slidenum">
              <a:rPr lang="en-GB" smtClean="0"/>
              <a:t>‹#›</a:t>
            </a:fld>
            <a:endParaRPr lang="en-GB"/>
          </a:p>
        </p:txBody>
      </p:sp>
    </p:spTree>
    <p:extLst>
      <p:ext uri="{BB962C8B-B14F-4D97-AF65-F5344CB8AC3E}">
        <p14:creationId xmlns:p14="http://schemas.microsoft.com/office/powerpoint/2010/main" val="2578188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29AA10-8D01-4F79-92A7-A55D8D21A141}" type="datetimeFigureOut">
              <a:rPr lang="en-GB" smtClean="0"/>
              <a:t>03/04/2020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1EF0A6-E1EA-4199-B188-4DE952A807BF}" type="slidenum">
              <a:rPr lang="en-GB" smtClean="0"/>
              <a:t>‹#›</a:t>
            </a:fld>
            <a:endParaRPr lang="en-GB"/>
          </a:p>
        </p:txBody>
      </p:sp>
    </p:spTree>
    <p:extLst>
      <p:ext uri="{BB962C8B-B14F-4D97-AF65-F5344CB8AC3E}">
        <p14:creationId xmlns:p14="http://schemas.microsoft.com/office/powerpoint/2010/main" val="2032944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29AA10-8D01-4F79-92A7-A55D8D21A141}" type="datetimeFigureOut">
              <a:rPr lang="en-GB" smtClean="0"/>
              <a:t>03/04/2020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41EF0A6-E1EA-4199-B188-4DE952A807BF}" type="slidenum">
              <a:rPr lang="en-GB" smtClean="0"/>
              <a:t>‹#›</a:t>
            </a:fld>
            <a:endParaRPr lang="en-GB"/>
          </a:p>
        </p:txBody>
      </p:sp>
    </p:spTree>
    <p:extLst>
      <p:ext uri="{BB962C8B-B14F-4D97-AF65-F5344CB8AC3E}">
        <p14:creationId xmlns:p14="http://schemas.microsoft.com/office/powerpoint/2010/main" val="284755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829AA10-8D01-4F79-92A7-A55D8D21A141}" type="datetimeFigureOut">
              <a:rPr lang="en-GB" smtClean="0"/>
              <a:t>03/04/2020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1EF0A6-E1EA-4199-B188-4DE952A807BF}" type="slidenum">
              <a:rPr lang="en-GB" smtClean="0"/>
              <a:t>‹#›</a:t>
            </a:fld>
            <a:endParaRPr lang="en-GB"/>
          </a:p>
        </p:txBody>
      </p:sp>
    </p:spTree>
    <p:extLst>
      <p:ext uri="{BB962C8B-B14F-4D97-AF65-F5344CB8AC3E}">
        <p14:creationId xmlns:p14="http://schemas.microsoft.com/office/powerpoint/2010/main" val="3834784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829AA10-8D01-4F79-92A7-A55D8D21A141}" type="datetimeFigureOut">
              <a:rPr lang="en-GB" smtClean="0"/>
              <a:t>03/04/2020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41EF0A6-E1EA-4199-B188-4DE952A807BF}" type="slidenum">
              <a:rPr lang="en-GB" smtClean="0"/>
              <a:t>‹#›</a:t>
            </a:fld>
            <a:endParaRPr lang="en-GB"/>
          </a:p>
        </p:txBody>
      </p:sp>
    </p:spTree>
    <p:extLst>
      <p:ext uri="{BB962C8B-B14F-4D97-AF65-F5344CB8AC3E}">
        <p14:creationId xmlns:p14="http://schemas.microsoft.com/office/powerpoint/2010/main" val="1180889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829AA10-8D01-4F79-92A7-A55D8D21A141}" type="datetimeFigureOut">
              <a:rPr lang="en-GB" smtClean="0"/>
              <a:t>03/04/2020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41EF0A6-E1EA-4199-B188-4DE952A807BF}" type="slidenum">
              <a:rPr lang="en-GB" smtClean="0"/>
              <a:t>‹#›</a:t>
            </a:fld>
            <a:endParaRPr lang="en-GB"/>
          </a:p>
        </p:txBody>
      </p:sp>
    </p:spTree>
    <p:extLst>
      <p:ext uri="{BB962C8B-B14F-4D97-AF65-F5344CB8AC3E}">
        <p14:creationId xmlns:p14="http://schemas.microsoft.com/office/powerpoint/2010/main" val="1871681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29AA10-8D01-4F79-92A7-A55D8D21A141}" type="datetimeFigureOut">
              <a:rPr lang="en-GB" smtClean="0"/>
              <a:t>03/04/2020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41EF0A6-E1EA-4199-B188-4DE952A807BF}" type="slidenum">
              <a:rPr lang="en-GB" smtClean="0"/>
              <a:t>‹#›</a:t>
            </a:fld>
            <a:endParaRPr lang="en-GB"/>
          </a:p>
        </p:txBody>
      </p:sp>
    </p:spTree>
    <p:extLst>
      <p:ext uri="{BB962C8B-B14F-4D97-AF65-F5344CB8AC3E}">
        <p14:creationId xmlns:p14="http://schemas.microsoft.com/office/powerpoint/2010/main" val="91978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829AA10-8D01-4F79-92A7-A55D8D21A141}" type="datetimeFigureOut">
              <a:rPr lang="en-GB" smtClean="0"/>
              <a:t>03/04/2020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1EF0A6-E1EA-4199-B188-4DE952A807BF}" type="slidenum">
              <a:rPr lang="en-GB" smtClean="0"/>
              <a:t>‹#›</a:t>
            </a:fld>
            <a:endParaRPr lang="en-GB"/>
          </a:p>
        </p:txBody>
      </p:sp>
    </p:spTree>
    <p:extLst>
      <p:ext uri="{BB962C8B-B14F-4D97-AF65-F5344CB8AC3E}">
        <p14:creationId xmlns:p14="http://schemas.microsoft.com/office/powerpoint/2010/main" val="1613876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29AA10-8D01-4F79-92A7-A55D8D21A141}" type="datetimeFigureOut">
              <a:rPr lang="en-GB" smtClean="0"/>
              <a:t>03/04/2020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41EF0A6-E1EA-4199-B188-4DE952A807BF}" type="slidenum">
              <a:rPr lang="en-GB" smtClean="0"/>
              <a:t>‹#›</a:t>
            </a:fld>
            <a:endParaRPr lang="en-GB"/>
          </a:p>
        </p:txBody>
      </p:sp>
    </p:spTree>
    <p:extLst>
      <p:ext uri="{BB962C8B-B14F-4D97-AF65-F5344CB8AC3E}">
        <p14:creationId xmlns:p14="http://schemas.microsoft.com/office/powerpoint/2010/main" val="1533211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829AA10-8D01-4F79-92A7-A55D8D21A141}" type="datetimeFigureOut">
              <a:rPr lang="en-GB" smtClean="0"/>
              <a:t>03/04/2020</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41EF0A6-E1EA-4199-B188-4DE952A807BF}" type="slidenum">
              <a:rPr lang="en-GB" smtClean="0"/>
              <a:t>‹#›</a:t>
            </a:fld>
            <a:endParaRPr lang="en-GB"/>
          </a:p>
        </p:txBody>
      </p:sp>
    </p:spTree>
    <p:extLst>
      <p:ext uri="{BB962C8B-B14F-4D97-AF65-F5344CB8AC3E}">
        <p14:creationId xmlns:p14="http://schemas.microsoft.com/office/powerpoint/2010/main" val="36287713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41043-879C-4A4C-BB2E-718520C76761}"/>
              </a:ext>
            </a:extLst>
          </p:cNvPr>
          <p:cNvSpPr>
            <a:spLocks noGrp="1"/>
          </p:cNvSpPr>
          <p:nvPr>
            <p:ph type="ctrTitle"/>
          </p:nvPr>
        </p:nvSpPr>
        <p:spPr/>
        <p:txBody>
          <a:bodyPr/>
          <a:lstStyle/>
          <a:p>
            <a:pPr algn="just"/>
            <a:r>
              <a:rPr lang="en-US" dirty="0"/>
              <a:t>Mental Disorder</a:t>
            </a:r>
            <a:endParaRPr lang="en-GB" dirty="0"/>
          </a:p>
        </p:txBody>
      </p:sp>
      <p:sp>
        <p:nvSpPr>
          <p:cNvPr id="3" name="Subtitle 2">
            <a:extLst>
              <a:ext uri="{FF2B5EF4-FFF2-40B4-BE49-F238E27FC236}">
                <a16:creationId xmlns:a16="http://schemas.microsoft.com/office/drawing/2014/main" id="{4DC59C75-94AC-4AAA-9B7D-80C69604DAAC}"/>
              </a:ext>
            </a:extLst>
          </p:cNvPr>
          <p:cNvSpPr>
            <a:spLocks noGrp="1"/>
          </p:cNvSpPr>
          <p:nvPr>
            <p:ph type="subTitle" idx="1"/>
          </p:nvPr>
        </p:nvSpPr>
        <p:spPr/>
        <p:txBody>
          <a:bodyPr>
            <a:normAutofit fontScale="85000" lnSpcReduction="20000"/>
          </a:bodyPr>
          <a:lstStyle/>
          <a:p>
            <a:pPr algn="just"/>
            <a:r>
              <a:rPr lang="en-US" dirty="0"/>
              <a:t>Mental Disorder is syndrome characterized by clinically significant disturbance in an individual cognition regulation or behavior that reflects a dysfunction in psychological, biological or developmental process underlying mental functioning. Mental disorder are usually associated withs significant distress or disability in social, occupational or other important activities.</a:t>
            </a:r>
            <a:endParaRPr lang="en-GB" dirty="0"/>
          </a:p>
        </p:txBody>
      </p:sp>
    </p:spTree>
    <p:extLst>
      <p:ext uri="{BB962C8B-B14F-4D97-AF65-F5344CB8AC3E}">
        <p14:creationId xmlns:p14="http://schemas.microsoft.com/office/powerpoint/2010/main" val="3874034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36951-82A7-49BF-B7B7-11506446AE00}"/>
              </a:ext>
            </a:extLst>
          </p:cNvPr>
          <p:cNvSpPr>
            <a:spLocks noGrp="1"/>
          </p:cNvSpPr>
          <p:nvPr>
            <p:ph type="title"/>
          </p:nvPr>
        </p:nvSpPr>
        <p:spPr/>
        <p:txBody>
          <a:bodyPr/>
          <a:lstStyle/>
          <a:p>
            <a:r>
              <a:rPr lang="en-US" b="1" dirty="0"/>
              <a:t>Anxiety Disorders</a:t>
            </a:r>
            <a:br>
              <a:rPr lang="en-US" b="1" dirty="0"/>
            </a:br>
            <a:endParaRPr lang="en-GB" dirty="0"/>
          </a:p>
        </p:txBody>
      </p:sp>
      <p:sp>
        <p:nvSpPr>
          <p:cNvPr id="3" name="Content Placeholder 2">
            <a:extLst>
              <a:ext uri="{FF2B5EF4-FFF2-40B4-BE49-F238E27FC236}">
                <a16:creationId xmlns:a16="http://schemas.microsoft.com/office/drawing/2014/main" id="{0FA5BD38-3B46-44D7-B46A-BC52B214917E}"/>
              </a:ext>
            </a:extLst>
          </p:cNvPr>
          <p:cNvSpPr>
            <a:spLocks noGrp="1"/>
          </p:cNvSpPr>
          <p:nvPr>
            <p:ph idx="1"/>
          </p:nvPr>
        </p:nvSpPr>
        <p:spPr/>
        <p:txBody>
          <a:bodyPr>
            <a:normAutofit/>
          </a:bodyPr>
          <a:lstStyle/>
          <a:p>
            <a:pPr marL="0" indent="0">
              <a:buNone/>
            </a:pPr>
            <a:r>
              <a:rPr lang="en-US" dirty="0"/>
              <a:t> Anxiety disorders are a form of mental illness that causes people to experience distressing and frequent bouts of fear and apprehension. Many will experience these feelings when periodically doing things like public speaking or a job interview. Those with anxiety disorders experience these feelings frequently, and for an extended period — six months or more.</a:t>
            </a:r>
          </a:p>
          <a:p>
            <a:r>
              <a:rPr lang="en-US" dirty="0"/>
              <a:t>Panic attacks</a:t>
            </a:r>
          </a:p>
          <a:p>
            <a:r>
              <a:rPr lang="en-US" dirty="0"/>
              <a:t>Physical symptoms such as pain, nausea and headaches</a:t>
            </a:r>
          </a:p>
          <a:p>
            <a:r>
              <a:rPr lang="en-US" dirty="0"/>
              <a:t>Nightmares</a:t>
            </a:r>
          </a:p>
          <a:p>
            <a:r>
              <a:rPr lang="en-US" dirty="0"/>
              <a:t>Obsessive thoughts</a:t>
            </a:r>
          </a:p>
          <a:p>
            <a:r>
              <a:rPr lang="en-US" dirty="0"/>
              <a:t>Fear of leaving the house</a:t>
            </a:r>
          </a:p>
          <a:p>
            <a:endParaRPr lang="en-GB" dirty="0"/>
          </a:p>
        </p:txBody>
      </p:sp>
    </p:spTree>
    <p:extLst>
      <p:ext uri="{BB962C8B-B14F-4D97-AF65-F5344CB8AC3E}">
        <p14:creationId xmlns:p14="http://schemas.microsoft.com/office/powerpoint/2010/main" val="1078398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523F1-426A-4203-AA26-B1264256C93C}"/>
              </a:ext>
            </a:extLst>
          </p:cNvPr>
          <p:cNvSpPr>
            <a:spLocks noGrp="1"/>
          </p:cNvSpPr>
          <p:nvPr>
            <p:ph type="title"/>
          </p:nvPr>
        </p:nvSpPr>
        <p:spPr/>
        <p:txBody>
          <a:bodyPr/>
          <a:lstStyle/>
          <a:p>
            <a:r>
              <a:rPr lang="en-US" b="1" dirty="0"/>
              <a:t>Mood Disorders</a:t>
            </a:r>
            <a:br>
              <a:rPr lang="en-US" b="1" dirty="0"/>
            </a:br>
            <a:endParaRPr lang="en-GB" dirty="0"/>
          </a:p>
        </p:txBody>
      </p:sp>
      <p:sp>
        <p:nvSpPr>
          <p:cNvPr id="3" name="Content Placeholder 2">
            <a:extLst>
              <a:ext uri="{FF2B5EF4-FFF2-40B4-BE49-F238E27FC236}">
                <a16:creationId xmlns:a16="http://schemas.microsoft.com/office/drawing/2014/main" id="{25D2EF1D-9275-4D2B-B4B6-0F58B13E8AE7}"/>
              </a:ext>
            </a:extLst>
          </p:cNvPr>
          <p:cNvSpPr>
            <a:spLocks noGrp="1"/>
          </p:cNvSpPr>
          <p:nvPr>
            <p:ph idx="1"/>
          </p:nvPr>
        </p:nvSpPr>
        <p:spPr/>
        <p:txBody>
          <a:bodyPr>
            <a:normAutofit/>
          </a:bodyPr>
          <a:lstStyle/>
          <a:p>
            <a:pPr marL="0" indent="0">
              <a:buNone/>
            </a:pPr>
            <a:r>
              <a:rPr lang="en-US" dirty="0"/>
              <a:t> Every one of us has experienced feelings of sadness, irritability, or a general case of the “blahs” at one time or another.</a:t>
            </a:r>
          </a:p>
          <a:p>
            <a:pPr algn="just"/>
            <a:r>
              <a:rPr lang="en-US" dirty="0"/>
              <a:t>While bad moods are common, and usually pass in a short period, people suffering with mood disorders live with more sustained and severe symptoms and disruption. People living with this mental illness find that their mood impacts both mental and psychological well-being, nearly every day, and often for much of the day.</a:t>
            </a:r>
          </a:p>
          <a:p>
            <a:r>
              <a:rPr lang="en-US" dirty="0"/>
              <a:t>It is estimated that one in 10 adults suffer from some type of mood disorder, with the most common conditions being depression and bipolar disorder. </a:t>
            </a:r>
          </a:p>
          <a:p>
            <a:endParaRPr lang="en-GB" dirty="0"/>
          </a:p>
        </p:txBody>
      </p:sp>
    </p:spTree>
    <p:extLst>
      <p:ext uri="{BB962C8B-B14F-4D97-AF65-F5344CB8AC3E}">
        <p14:creationId xmlns:p14="http://schemas.microsoft.com/office/powerpoint/2010/main" val="3097797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67C17-0B5A-4705-887B-603EB3B766EE}"/>
              </a:ext>
            </a:extLst>
          </p:cNvPr>
          <p:cNvSpPr>
            <a:spLocks noGrp="1"/>
          </p:cNvSpPr>
          <p:nvPr>
            <p:ph type="title"/>
          </p:nvPr>
        </p:nvSpPr>
        <p:spPr/>
        <p:txBody>
          <a:bodyPr/>
          <a:lstStyle/>
          <a:p>
            <a:r>
              <a:rPr lang="en-US" b="1" dirty="0"/>
              <a:t>Schizophrenia and Psychotic Disorders</a:t>
            </a:r>
            <a:br>
              <a:rPr lang="en-US" b="1" dirty="0"/>
            </a:br>
            <a:endParaRPr lang="en-GB" dirty="0"/>
          </a:p>
        </p:txBody>
      </p:sp>
      <p:sp>
        <p:nvSpPr>
          <p:cNvPr id="3" name="Content Placeholder 2">
            <a:extLst>
              <a:ext uri="{FF2B5EF4-FFF2-40B4-BE49-F238E27FC236}">
                <a16:creationId xmlns:a16="http://schemas.microsoft.com/office/drawing/2014/main" id="{87D6539B-FB92-4F92-894F-15DBBED9FACF}"/>
              </a:ext>
            </a:extLst>
          </p:cNvPr>
          <p:cNvSpPr>
            <a:spLocks noGrp="1"/>
          </p:cNvSpPr>
          <p:nvPr>
            <p:ph idx="1"/>
          </p:nvPr>
        </p:nvSpPr>
        <p:spPr/>
        <p:txBody>
          <a:bodyPr/>
          <a:lstStyle/>
          <a:p>
            <a:r>
              <a:rPr lang="en-US" dirty="0"/>
              <a:t>Schizophrenia is a serious brain disorder that is marked by significant changes and disruption in both cognitive and emotional function. Schizophrenia has an effect on the most basic human aspects of life (e.g. language/communication, train of thought, perception of objects, self and others).</a:t>
            </a:r>
          </a:p>
          <a:p>
            <a:r>
              <a:rPr lang="en-US" dirty="0"/>
              <a:t>The most common symptoms of schizophrenia include:</a:t>
            </a:r>
          </a:p>
          <a:p>
            <a:r>
              <a:rPr lang="en-US" dirty="0"/>
              <a:t>Hearing voices</a:t>
            </a:r>
          </a:p>
          <a:p>
            <a:r>
              <a:rPr lang="en-US" dirty="0"/>
              <a:t>Hallucinations</a:t>
            </a:r>
          </a:p>
          <a:p>
            <a:r>
              <a:rPr lang="en-US" dirty="0"/>
              <a:t>Delusions</a:t>
            </a:r>
          </a:p>
          <a:p>
            <a:endParaRPr lang="en-GB" dirty="0"/>
          </a:p>
        </p:txBody>
      </p:sp>
    </p:spTree>
    <p:extLst>
      <p:ext uri="{BB962C8B-B14F-4D97-AF65-F5344CB8AC3E}">
        <p14:creationId xmlns:p14="http://schemas.microsoft.com/office/powerpoint/2010/main" val="1572454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11141-93A4-40F9-95BF-57BC6DB5AF3B}"/>
              </a:ext>
            </a:extLst>
          </p:cNvPr>
          <p:cNvSpPr>
            <a:spLocks noGrp="1"/>
          </p:cNvSpPr>
          <p:nvPr>
            <p:ph type="title"/>
          </p:nvPr>
        </p:nvSpPr>
        <p:spPr/>
        <p:txBody>
          <a:bodyPr/>
          <a:lstStyle/>
          <a:p>
            <a:r>
              <a:rPr lang="en-US" b="1" dirty="0"/>
              <a:t>Dementia</a:t>
            </a:r>
            <a:br>
              <a:rPr lang="en-US" b="1" dirty="0"/>
            </a:br>
            <a:endParaRPr lang="en-GB" dirty="0"/>
          </a:p>
        </p:txBody>
      </p:sp>
      <p:sp>
        <p:nvSpPr>
          <p:cNvPr id="3" name="Content Placeholder 2">
            <a:extLst>
              <a:ext uri="{FF2B5EF4-FFF2-40B4-BE49-F238E27FC236}">
                <a16:creationId xmlns:a16="http://schemas.microsoft.com/office/drawing/2014/main" id="{0431714D-5101-41B8-8822-FCDEF0BB3EF7}"/>
              </a:ext>
            </a:extLst>
          </p:cNvPr>
          <p:cNvSpPr>
            <a:spLocks noGrp="1"/>
          </p:cNvSpPr>
          <p:nvPr>
            <p:ph idx="1"/>
          </p:nvPr>
        </p:nvSpPr>
        <p:spPr/>
        <p:txBody>
          <a:bodyPr/>
          <a:lstStyle/>
          <a:p>
            <a:pPr marL="0" indent="0">
              <a:buNone/>
            </a:pPr>
            <a:r>
              <a:rPr lang="en-US" dirty="0"/>
              <a:t> Dementia is distinguished by a disruption of consciousness, as well as changes in cognitive health, such as memory loss or decline in memory and motor skills.</a:t>
            </a:r>
          </a:p>
          <a:p>
            <a:pPr marL="0" indent="0">
              <a:buNone/>
            </a:pPr>
            <a:r>
              <a:rPr lang="en-US" dirty="0"/>
              <a:t> The most common forms of dementia include:</a:t>
            </a:r>
          </a:p>
          <a:p>
            <a:r>
              <a:rPr lang="en-US" dirty="0"/>
              <a:t>Alzheimer’s disease</a:t>
            </a:r>
          </a:p>
          <a:p>
            <a:r>
              <a:rPr lang="en-US" dirty="0"/>
              <a:t>Health conditions (e.g., head trauma, HIV, Parkinson’s); and</a:t>
            </a:r>
          </a:p>
          <a:p>
            <a:r>
              <a:rPr lang="en-US" dirty="0"/>
              <a:t>Substance-induced dementia (e.g. drugs/alcohol abuse, inhalants, or exposure to toxins).</a:t>
            </a:r>
          </a:p>
          <a:p>
            <a:endParaRPr lang="en-GB" dirty="0"/>
          </a:p>
        </p:txBody>
      </p:sp>
    </p:spTree>
    <p:extLst>
      <p:ext uri="{BB962C8B-B14F-4D97-AF65-F5344CB8AC3E}">
        <p14:creationId xmlns:p14="http://schemas.microsoft.com/office/powerpoint/2010/main" val="3344119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E5AD6-1465-4A28-B9AE-88B3AF00C7CC}"/>
              </a:ext>
            </a:extLst>
          </p:cNvPr>
          <p:cNvSpPr>
            <a:spLocks noGrp="1"/>
          </p:cNvSpPr>
          <p:nvPr>
            <p:ph type="title"/>
          </p:nvPr>
        </p:nvSpPr>
        <p:spPr/>
        <p:txBody>
          <a:bodyPr/>
          <a:lstStyle/>
          <a:p>
            <a:r>
              <a:rPr lang="en-US" b="1" dirty="0"/>
              <a:t>Eating Disorders</a:t>
            </a:r>
            <a:br>
              <a:rPr lang="en-US" b="1" dirty="0"/>
            </a:br>
            <a:endParaRPr lang="en-GB" dirty="0"/>
          </a:p>
        </p:txBody>
      </p:sp>
      <p:sp>
        <p:nvSpPr>
          <p:cNvPr id="3" name="Content Placeholder 2">
            <a:extLst>
              <a:ext uri="{FF2B5EF4-FFF2-40B4-BE49-F238E27FC236}">
                <a16:creationId xmlns:a16="http://schemas.microsoft.com/office/drawing/2014/main" id="{B9B3C8FB-ADAD-40D7-86E6-D32B0B504A56}"/>
              </a:ext>
            </a:extLst>
          </p:cNvPr>
          <p:cNvSpPr>
            <a:spLocks noGrp="1"/>
          </p:cNvSpPr>
          <p:nvPr>
            <p:ph idx="1"/>
          </p:nvPr>
        </p:nvSpPr>
        <p:spPr/>
        <p:txBody>
          <a:bodyPr/>
          <a:lstStyle/>
          <a:p>
            <a:pPr marL="0" indent="0">
              <a:buNone/>
            </a:pPr>
            <a:r>
              <a:rPr lang="en-US" dirty="0"/>
              <a:t>Eating disorders are serious, chronic conditions that can be life-threatening, if left untreated. These conditions typically take root during the adolescent years and primarily affect females.</a:t>
            </a:r>
          </a:p>
          <a:p>
            <a:r>
              <a:rPr lang="en-US" dirty="0"/>
              <a:t>While there are variations in the expression, symptoms, and course of eating disorders, the common thread is that they all involve obsessive and sometimes distressing thoughts and behaviors, including:</a:t>
            </a:r>
          </a:p>
          <a:p>
            <a:r>
              <a:rPr lang="en-US" dirty="0"/>
              <a:t>Reduction of food intake</a:t>
            </a:r>
          </a:p>
          <a:p>
            <a:r>
              <a:rPr lang="en-US" dirty="0"/>
              <a:t>Overeating</a:t>
            </a:r>
          </a:p>
          <a:p>
            <a:r>
              <a:rPr lang="en-US" dirty="0"/>
              <a:t>Feelings of depression or distress</a:t>
            </a:r>
          </a:p>
          <a:p>
            <a:r>
              <a:rPr lang="en-US" dirty="0"/>
              <a:t>Concern of weight, body shape, poor self-image</a:t>
            </a:r>
          </a:p>
          <a:p>
            <a:endParaRPr lang="en-GB" dirty="0"/>
          </a:p>
        </p:txBody>
      </p:sp>
    </p:spTree>
    <p:extLst>
      <p:ext uri="{BB962C8B-B14F-4D97-AF65-F5344CB8AC3E}">
        <p14:creationId xmlns:p14="http://schemas.microsoft.com/office/powerpoint/2010/main" val="748616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0045B-1FF0-42B5-8AFF-7DF15D2B20DA}"/>
              </a:ext>
            </a:extLst>
          </p:cNvPr>
          <p:cNvSpPr>
            <a:spLocks noGrp="1"/>
          </p:cNvSpPr>
          <p:nvPr>
            <p:ph type="title"/>
          </p:nvPr>
        </p:nvSpPr>
        <p:spPr/>
        <p:txBody>
          <a:bodyPr/>
          <a:lstStyle/>
          <a:p>
            <a:r>
              <a:rPr lang="en-US" dirty="0"/>
              <a:t>Mental disorder</a:t>
            </a:r>
            <a:endParaRPr lang="en-GB" dirty="0"/>
          </a:p>
        </p:txBody>
      </p:sp>
      <p:sp>
        <p:nvSpPr>
          <p:cNvPr id="3" name="Content Placeholder 2">
            <a:extLst>
              <a:ext uri="{FF2B5EF4-FFF2-40B4-BE49-F238E27FC236}">
                <a16:creationId xmlns:a16="http://schemas.microsoft.com/office/drawing/2014/main" id="{0D9E3AA5-497F-43DA-9BDB-D426EBC226AA}"/>
              </a:ext>
            </a:extLst>
          </p:cNvPr>
          <p:cNvSpPr>
            <a:spLocks noGrp="1"/>
          </p:cNvSpPr>
          <p:nvPr>
            <p:ph idx="1"/>
          </p:nvPr>
        </p:nvSpPr>
        <p:spPr/>
        <p:txBody>
          <a:bodyPr>
            <a:normAutofit/>
          </a:bodyPr>
          <a:lstStyle/>
          <a:p>
            <a:r>
              <a:rPr lang="en-US" dirty="0"/>
              <a:t>Many evidence of high rates of criminality and violence among both men and women who suffer from major mental disorders.</a:t>
            </a:r>
          </a:p>
          <a:p>
            <a:r>
              <a:rPr lang="en-US" dirty="0"/>
              <a:t>Schizophrenia is a serious mental disorder characterized by broad range of cognitive and emotional dysfunction. </a:t>
            </a:r>
            <a:r>
              <a:rPr lang="en-US" b="1" dirty="0"/>
              <a:t>It</a:t>
            </a:r>
            <a:r>
              <a:rPr lang="en-US" dirty="0"/>
              <a:t> is a serious mental disorder in which people interpret reality abnormally.</a:t>
            </a:r>
            <a:r>
              <a:rPr lang="en-US" b="1" dirty="0"/>
              <a:t> </a:t>
            </a:r>
          </a:p>
          <a:p>
            <a:r>
              <a:rPr lang="en-US" b="1" dirty="0"/>
              <a:t>Schizophrenia</a:t>
            </a:r>
            <a:r>
              <a:rPr lang="en-US" dirty="0"/>
              <a:t> may result in some combination of hallucinations, delusions, and extremely disordered thinking and behavior that impairs daily functioning, and can be disabling</a:t>
            </a:r>
          </a:p>
          <a:p>
            <a:r>
              <a:rPr lang="en-US" dirty="0"/>
              <a:t>Delusion belief that would be viewed by most people mis representing reality. It is an idiosyncratic belief or impression maintained despite being contradicted by reality or rational argument, typically as a symptom of mental disorder.</a:t>
            </a:r>
          </a:p>
          <a:p>
            <a:endParaRPr lang="en-US" dirty="0"/>
          </a:p>
        </p:txBody>
      </p:sp>
    </p:spTree>
    <p:extLst>
      <p:ext uri="{BB962C8B-B14F-4D97-AF65-F5344CB8AC3E}">
        <p14:creationId xmlns:p14="http://schemas.microsoft.com/office/powerpoint/2010/main" val="1897848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91F27-91EA-4096-B864-5066FB086DCF}"/>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E317427A-AA47-4D74-8944-735EB0CECCF3}"/>
              </a:ext>
            </a:extLst>
          </p:cNvPr>
          <p:cNvSpPr>
            <a:spLocks noGrp="1"/>
          </p:cNvSpPr>
          <p:nvPr>
            <p:ph idx="1"/>
          </p:nvPr>
        </p:nvSpPr>
        <p:spPr/>
        <p:txBody>
          <a:bodyPr>
            <a:normAutofit lnSpcReduction="10000"/>
          </a:bodyPr>
          <a:lstStyle/>
          <a:p>
            <a:r>
              <a:rPr lang="en-US" b="1" dirty="0"/>
              <a:t>Hallucinations</a:t>
            </a:r>
            <a:r>
              <a:rPr lang="en-US" dirty="0"/>
              <a:t> are where someone sees, hears, smells, tastes or feels things that don't exist outside their mind. They're common in people with schizophrenia and are usually experienced as hearing voices. Auditory hallucination are most common. </a:t>
            </a:r>
            <a:r>
              <a:rPr lang="en-US" b="1" dirty="0"/>
              <a:t>Delusions</a:t>
            </a:r>
            <a:r>
              <a:rPr lang="en-US" dirty="0"/>
              <a:t> are false beliefs while </a:t>
            </a:r>
            <a:r>
              <a:rPr lang="en-US" b="1" dirty="0"/>
              <a:t>Hallucinations</a:t>
            </a:r>
            <a:r>
              <a:rPr lang="en-US" dirty="0"/>
              <a:t> are incorrect perceptions of objects or events involving the senses</a:t>
            </a:r>
          </a:p>
          <a:p>
            <a:r>
              <a:rPr lang="en-US" b="1" dirty="0"/>
              <a:t>Bipolar disorder</a:t>
            </a:r>
            <a:r>
              <a:rPr lang="en-US" dirty="0"/>
              <a:t>, also known as manic depression, is a mental </a:t>
            </a:r>
            <a:r>
              <a:rPr lang="en-US" b="1" dirty="0"/>
              <a:t>illness</a:t>
            </a:r>
            <a:r>
              <a:rPr lang="en-US" dirty="0"/>
              <a:t> that brings severe high and low moods and changes in sleep, energy, thinking, and behavior. People who have </a:t>
            </a:r>
            <a:r>
              <a:rPr lang="en-US" b="1" dirty="0"/>
              <a:t>bipolar disorder</a:t>
            </a:r>
            <a:r>
              <a:rPr lang="en-US" dirty="0"/>
              <a:t> can have periods in which they feel overly happy and energized and other periods of feeling very sad, hopeless, and sluggish.</a:t>
            </a:r>
          </a:p>
          <a:p>
            <a:r>
              <a:rPr lang="en-US" dirty="0"/>
              <a:t>It causes extreme mood swings that include emotional highs (mania or hypomania) and lows (depression)</a:t>
            </a:r>
            <a:endParaRPr lang="en-GB" dirty="0"/>
          </a:p>
        </p:txBody>
      </p:sp>
    </p:spTree>
    <p:extLst>
      <p:ext uri="{BB962C8B-B14F-4D97-AF65-F5344CB8AC3E}">
        <p14:creationId xmlns:p14="http://schemas.microsoft.com/office/powerpoint/2010/main" val="1616112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25A68-FCFA-4770-996D-463C147AB822}"/>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CACD33CD-2654-49D1-B9DF-9677345F7358}"/>
              </a:ext>
            </a:extLst>
          </p:cNvPr>
          <p:cNvSpPr>
            <a:spLocks noGrp="1"/>
          </p:cNvSpPr>
          <p:nvPr>
            <p:ph idx="1"/>
          </p:nvPr>
        </p:nvSpPr>
        <p:spPr/>
        <p:txBody>
          <a:bodyPr/>
          <a:lstStyle/>
          <a:p>
            <a:r>
              <a:rPr lang="en-US" dirty="0"/>
              <a:t>When you become depressed, you may feel sad or hopeless and lose interest or pleasure in most activities. When your mood shifts to mania or hypomania (less extreme than mania), you may feel euphoric, full of energy or unusually irritable. These mood swings can affect sleep, energy, activity, judgment, behavior and the ability to think clearly.</a:t>
            </a:r>
            <a:endParaRPr lang="en-GB" dirty="0"/>
          </a:p>
        </p:txBody>
      </p:sp>
    </p:spTree>
    <p:extLst>
      <p:ext uri="{BB962C8B-B14F-4D97-AF65-F5344CB8AC3E}">
        <p14:creationId xmlns:p14="http://schemas.microsoft.com/office/powerpoint/2010/main" val="51870344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1598</TotalTime>
  <Words>804</Words>
  <Application>Microsoft Office PowerPoint</Application>
  <PresentationFormat>Widescreen</PresentationFormat>
  <Paragraphs>41</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Trebuchet MS</vt:lpstr>
      <vt:lpstr>Wingdings 3</vt:lpstr>
      <vt:lpstr>Facet</vt:lpstr>
      <vt:lpstr>Mental Disorder</vt:lpstr>
      <vt:lpstr>Anxiety Disorders </vt:lpstr>
      <vt:lpstr>Mood Disorders </vt:lpstr>
      <vt:lpstr>Schizophrenia and Psychotic Disorders </vt:lpstr>
      <vt:lpstr>Dementia </vt:lpstr>
      <vt:lpstr>Eating Disorders </vt:lpstr>
      <vt:lpstr>Mental disorder</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Mental Disorder</dc:title>
  <dc:creator>Windows User</dc:creator>
  <cp:lastModifiedBy>Windows User</cp:lastModifiedBy>
  <cp:revision>7</cp:revision>
  <dcterms:created xsi:type="dcterms:W3CDTF">2020-04-03T07:59:52Z</dcterms:created>
  <dcterms:modified xsi:type="dcterms:W3CDTF">2020-04-04T10:38:00Z</dcterms:modified>
</cp:coreProperties>
</file>