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16" name="Date Placeholder 15"/>
          <p:cNvSpPr>
            <a:spLocks noGrp="1"/>
          </p:cNvSpPr>
          <p:nvPr>
            <p:ph type="dt" sz="half" idx="10"/>
          </p:nvPr>
        </p:nvSpPr>
        <p:spPr/>
        <p:txBody>
          <a:bodyPr/>
          <a:lstStyle/>
          <a:p>
            <a:fld id="{5926D6ED-FF5D-45A6-BBA0-3E58FCE13881}" type="datetimeFigureOut">
              <a:rPr lang="en-US" smtClean="0"/>
              <a:t>11/11/2020</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AC136010-BA11-4CA8-B82B-384F2416AC4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926D6ED-FF5D-45A6-BBA0-3E58FCE13881}" type="datetimeFigureOut">
              <a:rPr lang="en-US" smtClean="0"/>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136010-BA11-4CA8-B82B-384F2416AC4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926D6ED-FF5D-45A6-BBA0-3E58FCE13881}" type="datetimeFigureOut">
              <a:rPr lang="en-US" smtClean="0"/>
              <a:t>11/11/2020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136010-BA11-4CA8-B82B-384F2416AC4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a:t>Click to edit Master title style</a:t>
            </a:r>
          </a:p>
        </p:txBody>
      </p:sp>
      <p:sp>
        <p:nvSpPr>
          <p:cNvPr id="27" name="Content Placeholder 26"/>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5926D6ED-FF5D-45A6-BBA0-3E58FCE13881}" type="datetimeFigureOut">
              <a:rPr lang="en-US" smtClean="0"/>
              <a:t>11/11/2020</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AC136010-BA11-4CA8-B82B-384F2416AC4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9" name="Date Placeholder 18"/>
          <p:cNvSpPr>
            <a:spLocks noGrp="1"/>
          </p:cNvSpPr>
          <p:nvPr>
            <p:ph type="dt" sz="half" idx="10"/>
          </p:nvPr>
        </p:nvSpPr>
        <p:spPr/>
        <p:txBody>
          <a:bodyPr/>
          <a:lstStyle/>
          <a:p>
            <a:fld id="{5926D6ED-FF5D-45A6-BBA0-3E58FCE13881}" type="datetimeFigureOut">
              <a:rPr lang="en-US" smtClean="0"/>
              <a:t>11/11/2020</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AC136010-BA11-4CA8-B82B-384F2416AC4F}" type="slidenum">
              <a:rPr lang="en-US" smtClean="0"/>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0"/>
          </p:nvPr>
        </p:nvSpPr>
        <p:spPr/>
        <p:txBody>
          <a:bodyPr/>
          <a:lstStyle/>
          <a:p>
            <a:fld id="{5926D6ED-FF5D-45A6-BBA0-3E58FCE13881}" type="datetimeFigureOut">
              <a:rPr lang="en-US" smtClean="0"/>
              <a:t>11/11/2020</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AC136010-BA11-4CA8-B82B-384F2416AC4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Date Placeholder 9"/>
          <p:cNvSpPr>
            <a:spLocks noGrp="1"/>
          </p:cNvSpPr>
          <p:nvPr>
            <p:ph type="dt" sz="half" idx="10"/>
          </p:nvPr>
        </p:nvSpPr>
        <p:spPr/>
        <p:txBody>
          <a:bodyPr/>
          <a:lstStyle/>
          <a:p>
            <a:fld id="{5926D6ED-FF5D-45A6-BBA0-3E58FCE13881}" type="datetimeFigureOut">
              <a:rPr lang="en-US" smtClean="0"/>
              <a:t>11/11/2020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AC136010-BA11-4CA8-B82B-384F2416AC4F}" type="slidenum">
              <a:rPr lang="en-US" smtClean="0"/>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a:t>Click to edit Master title style</a:t>
            </a:r>
          </a:p>
        </p:txBody>
      </p:sp>
      <p:sp>
        <p:nvSpPr>
          <p:cNvPr id="12" name="Date Placeholder 11"/>
          <p:cNvSpPr>
            <a:spLocks noGrp="1"/>
          </p:cNvSpPr>
          <p:nvPr>
            <p:ph type="dt" sz="half" idx="10"/>
          </p:nvPr>
        </p:nvSpPr>
        <p:spPr/>
        <p:txBody>
          <a:bodyPr/>
          <a:lstStyle/>
          <a:p>
            <a:fld id="{5926D6ED-FF5D-45A6-BBA0-3E58FCE13881}" type="datetimeFigureOut">
              <a:rPr lang="en-US" smtClean="0"/>
              <a:t>11/11/2020</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136010-BA11-4CA8-B82B-384F2416AC4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926D6ED-FF5D-45A6-BBA0-3E58FCE13881}" type="datetimeFigureOut">
              <a:rPr lang="en-US" smtClean="0"/>
              <a:t>11/11/2020</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136010-BA11-4CA8-B82B-384F2416AC4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Date Placeholder 24"/>
          <p:cNvSpPr>
            <a:spLocks noGrp="1"/>
          </p:cNvSpPr>
          <p:nvPr>
            <p:ph type="dt" sz="half" idx="10"/>
          </p:nvPr>
        </p:nvSpPr>
        <p:spPr/>
        <p:txBody>
          <a:bodyPr/>
          <a:lstStyle/>
          <a:p>
            <a:fld id="{5926D6ED-FF5D-45A6-BBA0-3E58FCE13881}" type="datetimeFigureOut">
              <a:rPr lang="en-US" smtClean="0"/>
              <a:t>11/11/2020</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136010-BA11-4CA8-B82B-384F2416AC4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a:t>Click icon to add picture</a:t>
            </a:r>
            <a:endParaRPr kumimoji="0" lang="en-US" dirty="0"/>
          </a:p>
        </p:txBody>
      </p:sp>
      <p:sp>
        <p:nvSpPr>
          <p:cNvPr id="7" name="Date Placeholder 6"/>
          <p:cNvSpPr>
            <a:spLocks noGrp="1"/>
          </p:cNvSpPr>
          <p:nvPr>
            <p:ph type="dt" sz="half" idx="10"/>
          </p:nvPr>
        </p:nvSpPr>
        <p:spPr/>
        <p:txBody>
          <a:bodyPr/>
          <a:lstStyle/>
          <a:p>
            <a:fld id="{5926D6ED-FF5D-45A6-BBA0-3E58FCE13881}" type="datetimeFigureOut">
              <a:rPr lang="en-US" smtClean="0"/>
              <a:t>11/11/2020</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AC136010-BA11-4CA8-B82B-384F2416AC4F}" type="slidenum">
              <a:rPr lang="en-US" smtClean="0"/>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926D6ED-FF5D-45A6-BBA0-3E58FCE13881}" type="datetimeFigureOut">
              <a:rPr lang="en-US" smtClean="0"/>
              <a:t>11/11/2020</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AC136010-BA11-4CA8-B82B-384F2416AC4F}" type="slidenum">
              <a:rPr lang="en-US" smtClean="0"/>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a:t>Click to edit Master title style</a:t>
            </a:r>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history.journalism.ku.edu/1900/multimedia/video/HeartsWar.mov" TargetMode="External"/><Relationship Id="rId2" Type="http://schemas.openxmlformats.org/officeDocument/2006/relationships/hyperlink" Target="http://history.journalism.ku.edu/1900/multimedia/video/RemembrMaine.mov" TargetMode="Externa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1.wmf"/><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hyperlink" Target="http://history.journalism.ku.edu/1940/1940.shtml" TargetMode="Externa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hyperlink" Target="http://history.journalism.ku.edu/1940/multimedia/video/MurrowLondon.mov" TargetMode="External"/><Relationship Id="rId2" Type="http://schemas.openxmlformats.org/officeDocument/2006/relationships/hyperlink" Target="http://history.journalism.ku.edu/1940/1940.shtml" TargetMode="External"/><Relationship Id="rId1" Type="http://schemas.openxmlformats.org/officeDocument/2006/relationships/slideLayout" Target="../slideLayouts/slideLayout4.xml"/><Relationship Id="rId4" Type="http://schemas.openxmlformats.org/officeDocument/2006/relationships/image" Target="../media/image13.wmf"/></Relationships>
</file>

<file path=ppt/slides/_rels/slide17.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hyperlink" Target="http://history.journalism.ku.edu/1970/1970.shtml" TargetMode="Externa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hyperlink" Target="http://www.youtube.com/watch?v=wlC60Kef9Mg" TargetMode="Externa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hyperlink" Target="http://history.journalism.ku.edu/1990/1990.shtml"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www.foundingfathers.info/federalistpapers/madison.htm" TargetMode="External"/><Relationship Id="rId2" Type="http://schemas.openxmlformats.org/officeDocument/2006/relationships/hyperlink" Target="http://www.foundingfathers.info/federalistpapers/hamilton.htm" TargetMode="External"/><Relationship Id="rId1" Type="http://schemas.openxmlformats.org/officeDocument/2006/relationships/slideLayout" Target="../slideLayouts/slideLayout4.xml"/><Relationship Id="rId4" Type="http://schemas.openxmlformats.org/officeDocument/2006/relationships/hyperlink" Target="http://www.foundingfathers.info/federalistpapers/jay.htm"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hyperlink" Target="http://www.usconstitution.net/glossary.html#REDRESS" TargetMode="Externa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hyperlink" Target="http://journalism.about.com/od/writing/a/storystructure.htm"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History of Journalism</a:t>
            </a:r>
          </a:p>
        </p:txBody>
      </p:sp>
    </p:spTree>
    <p:extLst>
      <p:ext uri="{BB962C8B-B14F-4D97-AF65-F5344CB8AC3E}">
        <p14:creationId xmlns:p14="http://schemas.microsoft.com/office/powerpoint/2010/main" val="3545488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Yellow Journalism</a:t>
            </a:r>
          </a:p>
        </p:txBody>
      </p:sp>
      <p:sp>
        <p:nvSpPr>
          <p:cNvPr id="3" name="Content Placeholder 2"/>
          <p:cNvSpPr>
            <a:spLocks noGrp="1"/>
          </p:cNvSpPr>
          <p:nvPr>
            <p:ph sz="half" idx="1"/>
          </p:nvPr>
        </p:nvSpPr>
        <p:spPr/>
        <p:txBody>
          <a:bodyPr>
            <a:normAutofit fontScale="77500" lnSpcReduction="20000"/>
          </a:bodyPr>
          <a:lstStyle/>
          <a:p>
            <a:r>
              <a:rPr lang="en-US" dirty="0"/>
              <a:t>The sinking of the US Maine</a:t>
            </a:r>
          </a:p>
          <a:p>
            <a:r>
              <a:rPr lang="en-US" dirty="0">
                <a:hlinkClick r:id="rId2"/>
              </a:rPr>
              <a:t>http://history.journalism.ku.edu/1900/multimedia/video/RemembrMaine.mov</a:t>
            </a:r>
            <a:endParaRPr lang="en-US" dirty="0"/>
          </a:p>
          <a:p>
            <a:endParaRPr lang="en-US" dirty="0"/>
          </a:p>
          <a:p>
            <a:r>
              <a:rPr lang="en-US" dirty="0"/>
              <a:t>Hearst</a:t>
            </a:r>
          </a:p>
          <a:p>
            <a:r>
              <a:rPr lang="en-US" dirty="0">
                <a:hlinkClick r:id="rId3"/>
              </a:rPr>
              <a:t>http://history.journalism.ku.edu/1900/multimedia/video/HeartsWar.mov</a:t>
            </a:r>
            <a:endParaRPr lang="en-US" dirty="0"/>
          </a:p>
          <a:p>
            <a:endParaRPr lang="en-US" dirty="0"/>
          </a:p>
        </p:txBody>
      </p:sp>
      <p:sp>
        <p:nvSpPr>
          <p:cNvPr id="4" name="Content Placeholder 3"/>
          <p:cNvSpPr>
            <a:spLocks noGrp="1"/>
          </p:cNvSpPr>
          <p:nvPr>
            <p:ph sz="half" idx="2"/>
          </p:nvPr>
        </p:nvSpPr>
        <p:spPr/>
        <p:txBody>
          <a:bodyPr>
            <a:normAutofit fontScale="77500" lnSpcReduction="20000"/>
          </a:bodyPr>
          <a:lstStyle/>
          <a:p>
            <a:r>
              <a:rPr lang="en-US" b="1" dirty="0"/>
              <a:t>Spanish American War</a:t>
            </a:r>
            <a:r>
              <a:rPr lang="en-US" dirty="0"/>
              <a:t> – 1895: newspapers whipped up a climate of war. Famous quote from Hearst to a reporter who was in Cuba and had nothing to report back on “Please remain. You furnish the pictures, and I’ll furnish the war.”</a:t>
            </a:r>
          </a:p>
          <a:p>
            <a:r>
              <a:rPr lang="en-US" dirty="0"/>
              <a:t>Reporters stirred up trouble by reporting on the sinking of the ship “The Maine” saying it was sunk by the Spanish. Later, it was found the ship sunk because its boilers exploded. </a:t>
            </a:r>
          </a:p>
          <a:p>
            <a:endParaRPr lang="en-US" dirty="0"/>
          </a:p>
        </p:txBody>
      </p:sp>
    </p:spTree>
    <p:extLst>
      <p:ext uri="{BB962C8B-B14F-4D97-AF65-F5344CB8AC3E}">
        <p14:creationId xmlns:p14="http://schemas.microsoft.com/office/powerpoint/2010/main" val="24587137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Muckrakers</a:t>
            </a:r>
          </a:p>
        </p:txBody>
      </p:sp>
      <p:sp>
        <p:nvSpPr>
          <p:cNvPr id="3" name="Content Placeholder 2"/>
          <p:cNvSpPr>
            <a:spLocks noGrp="1"/>
          </p:cNvSpPr>
          <p:nvPr>
            <p:ph sz="half" idx="1"/>
          </p:nvPr>
        </p:nvSpPr>
        <p:spPr/>
        <p:txBody>
          <a:bodyPr/>
          <a:lstStyle/>
          <a:p>
            <a:r>
              <a:rPr lang="en-US" dirty="0"/>
              <a:t>This saw the end of yellow journalism around 1910. During this period, reporters crusaded for social rights such as better conditions in hospitals, child labor laws, and exposed public corruption. </a:t>
            </a:r>
          </a:p>
          <a:p>
            <a:endParaRPr lang="en-US" dirty="0"/>
          </a:p>
        </p:txBody>
      </p:sp>
      <p:sp>
        <p:nvSpPr>
          <p:cNvPr id="5" name="Content Placeholder 4"/>
          <p:cNvSpPr>
            <a:spLocks noGrp="1"/>
          </p:cNvSpPr>
          <p:nvPr>
            <p:ph sz="half" idx="2"/>
          </p:nvPr>
        </p:nvSpPr>
        <p:spPr/>
        <p:txBody>
          <a:bodyPr/>
          <a:lstStyle/>
          <a:p>
            <a:endParaRPr lang="en-US"/>
          </a:p>
        </p:txBody>
      </p:sp>
      <p:pic>
        <p:nvPicPr>
          <p:cNvPr id="7171" name="Picture 3" descr="C:\Users\KCOLEBAN\AppData\Local\Microsoft\Windows\Temporary Internet Files\Content.IE5\YPWZRCDW\MC900213343[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181600" y="2362200"/>
            <a:ext cx="2996611" cy="29215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41903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William Randolph Hearst</a:t>
            </a:r>
          </a:p>
        </p:txBody>
      </p:sp>
      <p:sp>
        <p:nvSpPr>
          <p:cNvPr id="3" name="Content Placeholder 2"/>
          <p:cNvSpPr>
            <a:spLocks noGrp="1"/>
          </p:cNvSpPr>
          <p:nvPr>
            <p:ph sz="half" idx="1"/>
          </p:nvPr>
        </p:nvSpPr>
        <p:spPr/>
        <p:txBody>
          <a:bodyPr>
            <a:normAutofit fontScale="77500" lnSpcReduction="20000"/>
          </a:bodyPr>
          <a:lstStyle/>
          <a:p>
            <a:r>
              <a:rPr lang="en-US" dirty="0"/>
              <a:t>Competitor with Joseph Pulitzer in the circulation wars in the age of yellow journalism. </a:t>
            </a:r>
          </a:p>
          <a:p>
            <a:r>
              <a:rPr lang="en-US" dirty="0"/>
              <a:t>Publisher of </a:t>
            </a:r>
            <a:r>
              <a:rPr lang="en-US" i="1" dirty="0"/>
              <a:t>The New York Journal</a:t>
            </a:r>
            <a:r>
              <a:rPr lang="en-US" dirty="0"/>
              <a:t>. The paper fanned the flames of war and urged readers to "Remember the Maine" near the beginning of the Spanish-American War. He is quoted with the saying "war makes for great circulation." Hearst used the expansion of his newspaper chain to further his political ambitions. </a:t>
            </a:r>
          </a:p>
          <a:p>
            <a:endParaRPr lang="en-US" dirty="0"/>
          </a:p>
        </p:txBody>
      </p:sp>
      <p:sp>
        <p:nvSpPr>
          <p:cNvPr id="4" name="Content Placeholder 3"/>
          <p:cNvSpPr>
            <a:spLocks noGrp="1"/>
          </p:cNvSpPr>
          <p:nvPr>
            <p:ph sz="half" idx="2"/>
          </p:nvPr>
        </p:nvSpPr>
        <p:spPr/>
        <p:txBody>
          <a:bodyPr>
            <a:normAutofit fontScale="77500" lnSpcReduction="20000"/>
          </a:bodyPr>
          <a:lstStyle/>
          <a:p>
            <a:endParaRPr lang="en-US"/>
          </a:p>
        </p:txBody>
      </p:sp>
      <p:pic>
        <p:nvPicPr>
          <p:cNvPr id="8194" name="Picture 2" descr="C:\Users\KCOLEBAN\AppData\Local\Microsoft\Windows\Temporary Internet Files\Content.IE5\YPWZRCDW\MC900213343[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953000" y="2209800"/>
            <a:ext cx="3195828" cy="31157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702095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Joseph Pulitzer</a:t>
            </a:r>
          </a:p>
        </p:txBody>
      </p:sp>
      <p:sp>
        <p:nvSpPr>
          <p:cNvPr id="3" name="Content Placeholder 2"/>
          <p:cNvSpPr>
            <a:spLocks noGrp="1"/>
          </p:cNvSpPr>
          <p:nvPr>
            <p:ph sz="half" idx="1"/>
          </p:nvPr>
        </p:nvSpPr>
        <p:spPr/>
        <p:txBody>
          <a:bodyPr>
            <a:normAutofit lnSpcReduction="10000"/>
          </a:bodyPr>
          <a:lstStyle/>
          <a:p>
            <a:endParaRPr lang="en-US"/>
          </a:p>
        </p:txBody>
      </p:sp>
      <p:sp>
        <p:nvSpPr>
          <p:cNvPr id="4" name="Content Placeholder 3"/>
          <p:cNvSpPr>
            <a:spLocks noGrp="1"/>
          </p:cNvSpPr>
          <p:nvPr>
            <p:ph sz="half" idx="2"/>
          </p:nvPr>
        </p:nvSpPr>
        <p:spPr/>
        <p:txBody>
          <a:bodyPr>
            <a:normAutofit lnSpcReduction="10000"/>
          </a:bodyPr>
          <a:lstStyle/>
          <a:p>
            <a:r>
              <a:rPr lang="en-US" dirty="0"/>
              <a:t>Publisher of </a:t>
            </a:r>
            <a:r>
              <a:rPr lang="en-US" i="1" dirty="0"/>
              <a:t>The New York World</a:t>
            </a:r>
            <a:r>
              <a:rPr lang="en-US" dirty="0"/>
              <a:t>, Pulitzer was a crusader for the immigrants, the poor and the working class. Sensational headlines such as "Baptized in Blood" competed with </a:t>
            </a:r>
            <a:r>
              <a:rPr lang="en-US" dirty="0" err="1"/>
              <a:t>Hearsts</a:t>
            </a:r>
            <a:r>
              <a:rPr lang="en-US" dirty="0"/>
              <a:t>' sensationalism from </a:t>
            </a:r>
            <a:r>
              <a:rPr lang="en-US" i="1" dirty="0"/>
              <a:t>The New York Journal. </a:t>
            </a:r>
            <a:endParaRPr lang="en-US" dirty="0"/>
          </a:p>
        </p:txBody>
      </p:sp>
      <p:pic>
        <p:nvPicPr>
          <p:cNvPr id="9218" name="Picture 2" descr="C:\Users\KCOLEBAN\AppData\Local\Microsoft\Windows\Temporary Internet Files\Content.IE5\HZ1HR472\MC900442030[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2590800"/>
            <a:ext cx="2517775" cy="28717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87944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Nellie Bly</a:t>
            </a:r>
          </a:p>
        </p:txBody>
      </p:sp>
      <p:sp>
        <p:nvSpPr>
          <p:cNvPr id="3" name="Content Placeholder 2"/>
          <p:cNvSpPr>
            <a:spLocks noGrp="1"/>
          </p:cNvSpPr>
          <p:nvPr>
            <p:ph sz="half" idx="1"/>
          </p:nvPr>
        </p:nvSpPr>
        <p:spPr/>
        <p:txBody>
          <a:bodyPr/>
          <a:lstStyle/>
          <a:p>
            <a:r>
              <a:rPr lang="en-US" dirty="0"/>
              <a:t>Famous muckraker who became personally involved in her stories. </a:t>
            </a:r>
          </a:p>
          <a:p>
            <a:r>
              <a:rPr lang="en-US" dirty="0"/>
              <a:t>Ex: posing as a mental patient to expose the conditions people faced in mental facilities at the time. </a:t>
            </a:r>
          </a:p>
        </p:txBody>
      </p:sp>
      <p:sp>
        <p:nvSpPr>
          <p:cNvPr id="4" name="Content Placeholder 3"/>
          <p:cNvSpPr>
            <a:spLocks noGrp="1"/>
          </p:cNvSpPr>
          <p:nvPr>
            <p:ph sz="half" idx="2"/>
          </p:nvPr>
        </p:nvSpPr>
        <p:spPr/>
        <p:txBody>
          <a:bodyPr/>
          <a:lstStyle/>
          <a:p>
            <a:endParaRPr lang="en-US"/>
          </a:p>
        </p:txBody>
      </p:sp>
      <p:pic>
        <p:nvPicPr>
          <p:cNvPr id="10242" name="Picture 2" descr="C:\Users\KCOLEBAN\AppData\Local\Microsoft\Windows\Temporary Internet Files\Content.IE5\YPWZRCDW\MC900070935[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0" y="2286000"/>
            <a:ext cx="2602117" cy="32252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189328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WWII and the 1940s</a:t>
            </a:r>
          </a:p>
        </p:txBody>
      </p:sp>
      <p:sp>
        <p:nvSpPr>
          <p:cNvPr id="3" name="Content Placeholder 2"/>
          <p:cNvSpPr>
            <a:spLocks noGrp="1"/>
          </p:cNvSpPr>
          <p:nvPr>
            <p:ph sz="half" idx="1"/>
          </p:nvPr>
        </p:nvSpPr>
        <p:spPr/>
        <p:txBody>
          <a:bodyPr>
            <a:normAutofit fontScale="70000" lnSpcReduction="20000"/>
          </a:bodyPr>
          <a:lstStyle/>
          <a:p>
            <a:r>
              <a:rPr lang="en-US" dirty="0"/>
              <a:t>Advances in technology, including the use of radio and television for news and entertainment, forced Americans to think more about the country's role in global affairs. The 1940s was a decade that transformed the lives of millions and set the tone for future social, political and economic reforms in the U.S.</a:t>
            </a:r>
          </a:p>
          <a:p>
            <a:r>
              <a:rPr lang="en-US" dirty="0"/>
              <a:t>Unlike any other war, WWII was broadcast daily into people’s homes through radios. </a:t>
            </a:r>
          </a:p>
          <a:p>
            <a:r>
              <a:rPr lang="en-US" dirty="0"/>
              <a:t>Source: </a:t>
            </a:r>
            <a:r>
              <a:rPr lang="en-US" dirty="0">
                <a:hlinkClick r:id="rId2"/>
              </a:rPr>
              <a:t>http://history.journalism.ku.edu/1940/1940.shtml</a:t>
            </a:r>
            <a:endParaRPr lang="en-US" dirty="0"/>
          </a:p>
        </p:txBody>
      </p:sp>
      <p:sp>
        <p:nvSpPr>
          <p:cNvPr id="4" name="Content Placeholder 3"/>
          <p:cNvSpPr>
            <a:spLocks noGrp="1"/>
          </p:cNvSpPr>
          <p:nvPr>
            <p:ph sz="half" idx="2"/>
          </p:nvPr>
        </p:nvSpPr>
        <p:spPr/>
        <p:txBody>
          <a:bodyPr>
            <a:normAutofit fontScale="70000" lnSpcReduction="20000"/>
          </a:bodyPr>
          <a:lstStyle/>
          <a:p>
            <a:endParaRPr lang="en-US" dirty="0"/>
          </a:p>
        </p:txBody>
      </p:sp>
      <p:pic>
        <p:nvPicPr>
          <p:cNvPr id="11266" name="Picture 2" descr="C:\Users\KCOLEBAN\AppData\Local\Microsoft\Windows\Temporary Internet Files\Content.IE5\ENOYPVNH\MC900150855[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86400" y="2362200"/>
            <a:ext cx="2687066" cy="30269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77702585"/>
      </p:ext>
    </p:extLst>
  </p:cSld>
  <p:clrMapOvr>
    <a:masterClrMapping/>
  </p:clrMapOvr>
  <p:transition spd="slow">
    <p:wip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Edward R. Murrow</a:t>
            </a:r>
          </a:p>
        </p:txBody>
      </p:sp>
      <p:sp>
        <p:nvSpPr>
          <p:cNvPr id="3" name="Content Placeholder 2"/>
          <p:cNvSpPr>
            <a:spLocks noGrp="1"/>
          </p:cNvSpPr>
          <p:nvPr>
            <p:ph sz="half" idx="1"/>
          </p:nvPr>
        </p:nvSpPr>
        <p:spPr/>
        <p:txBody>
          <a:bodyPr>
            <a:normAutofit fontScale="77500" lnSpcReduction="20000"/>
          </a:bodyPr>
          <a:lstStyle/>
          <a:p>
            <a:r>
              <a:rPr lang="en-US" dirty="0"/>
              <a:t>Murrow had a profound impact on both radio and television. His ability to paint a picture with words brought him overnight success during his radio news reports from London during World War II. </a:t>
            </a:r>
          </a:p>
          <a:p>
            <a:r>
              <a:rPr lang="en-US" dirty="0"/>
              <a:t>In fact, Murrow is often credited for inventing the radio correspondent. Murrow and his "boys" reported in gripping detail on the war in Europe. </a:t>
            </a:r>
          </a:p>
          <a:p>
            <a:r>
              <a:rPr lang="en-US" dirty="0"/>
              <a:t>Source: </a:t>
            </a:r>
            <a:r>
              <a:rPr lang="en-US" dirty="0">
                <a:hlinkClick r:id="rId2"/>
              </a:rPr>
              <a:t>http://history.journalism.ku.edu/1940/1940.shtml</a:t>
            </a:r>
            <a:endParaRPr lang="en-US" dirty="0"/>
          </a:p>
        </p:txBody>
      </p:sp>
      <p:sp>
        <p:nvSpPr>
          <p:cNvPr id="4" name="Content Placeholder 3"/>
          <p:cNvSpPr>
            <a:spLocks noGrp="1"/>
          </p:cNvSpPr>
          <p:nvPr>
            <p:ph sz="half" idx="2"/>
          </p:nvPr>
        </p:nvSpPr>
        <p:spPr/>
        <p:txBody>
          <a:bodyPr>
            <a:normAutofit fontScale="77500" lnSpcReduction="20000"/>
          </a:bodyPr>
          <a:lstStyle/>
          <a:p>
            <a:r>
              <a:rPr lang="en-US" dirty="0">
                <a:hlinkClick r:id="rId3"/>
              </a:rPr>
              <a:t>http://history.journalism.ku.edu/1940/multimedia/video/MurrowLondon.mov</a:t>
            </a:r>
            <a:endParaRPr lang="en-US" dirty="0"/>
          </a:p>
          <a:p>
            <a:endParaRPr lang="en-US" dirty="0"/>
          </a:p>
          <a:p>
            <a:endParaRPr lang="en-US" dirty="0"/>
          </a:p>
        </p:txBody>
      </p:sp>
      <p:pic>
        <p:nvPicPr>
          <p:cNvPr id="12290" name="Picture 2" descr="C:\Users\KCOLEBAN\AppData\Local\Microsoft\Windows\Temporary Internet Files\Content.IE5\YPWZRCDW\MC900324804[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638800" y="3124200"/>
            <a:ext cx="2502713" cy="25115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60600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1950s</a:t>
            </a:r>
          </a:p>
        </p:txBody>
      </p:sp>
      <p:sp>
        <p:nvSpPr>
          <p:cNvPr id="3" name="Content Placeholder 2"/>
          <p:cNvSpPr>
            <a:spLocks noGrp="1"/>
          </p:cNvSpPr>
          <p:nvPr>
            <p:ph sz="half" idx="1"/>
          </p:nvPr>
        </p:nvSpPr>
        <p:spPr/>
        <p:txBody>
          <a:bodyPr>
            <a:normAutofit/>
          </a:bodyPr>
          <a:lstStyle/>
          <a:p>
            <a:r>
              <a:rPr lang="en-US" dirty="0"/>
              <a:t>Television slowly grabs attention away from radio and newspapers begin their decline during this decade. </a:t>
            </a:r>
          </a:p>
          <a:p>
            <a:r>
              <a:rPr lang="en-US" dirty="0"/>
              <a:t>In addition to Murrow, famous broadcasters include: Mike Wallace and Walter Cronkite</a:t>
            </a:r>
          </a:p>
        </p:txBody>
      </p:sp>
      <p:pic>
        <p:nvPicPr>
          <p:cNvPr id="1026" name="Picture 2" descr="C:\Users\KCOLEBAN\AppData\Local\Microsoft\Windows\Temporary Internet Files\Content.IE5\HZ1HR472\MC900389156[1].wmf"/>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tretch>
            <a:fillRect/>
          </a:stretch>
        </p:blipFill>
        <p:spPr bwMode="auto">
          <a:xfrm>
            <a:off x="6381445" y="3643731"/>
            <a:ext cx="876910" cy="6373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34876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1970s/government exposed</a:t>
            </a:r>
          </a:p>
        </p:txBody>
      </p:sp>
      <p:sp>
        <p:nvSpPr>
          <p:cNvPr id="3" name="Content Placeholder 2"/>
          <p:cNvSpPr>
            <a:spLocks noGrp="1"/>
          </p:cNvSpPr>
          <p:nvPr>
            <p:ph sz="half" idx="1"/>
          </p:nvPr>
        </p:nvSpPr>
        <p:spPr/>
        <p:txBody>
          <a:bodyPr>
            <a:normAutofit fontScale="77500" lnSpcReduction="20000"/>
          </a:bodyPr>
          <a:lstStyle/>
          <a:p>
            <a:r>
              <a:rPr lang="en-US" dirty="0"/>
              <a:t>This decade was known mainly for Watergate in which an in-depth investigation by </a:t>
            </a:r>
            <a:r>
              <a:rPr lang="en-US" dirty="0">
                <a:solidFill>
                  <a:srgbClr val="FF0000"/>
                </a:solidFill>
              </a:rPr>
              <a:t>reporters </a:t>
            </a:r>
            <a:r>
              <a:rPr lang="en-US" b="1" dirty="0">
                <a:solidFill>
                  <a:srgbClr val="FF0000"/>
                </a:solidFill>
              </a:rPr>
              <a:t>Robert Woodward and Carl Bernstein </a:t>
            </a:r>
            <a:r>
              <a:rPr lang="en-US" dirty="0"/>
              <a:t>which caused the resignation of President Richard Nixon (we will learn more about this later). </a:t>
            </a:r>
            <a:endParaRPr lang="en-US" b="1" dirty="0"/>
          </a:p>
          <a:p>
            <a:endParaRPr lang="en-US" b="1" dirty="0"/>
          </a:p>
        </p:txBody>
      </p:sp>
      <p:sp>
        <p:nvSpPr>
          <p:cNvPr id="4" name="Content Placeholder 3"/>
          <p:cNvSpPr>
            <a:spLocks noGrp="1"/>
          </p:cNvSpPr>
          <p:nvPr>
            <p:ph sz="half" idx="2"/>
          </p:nvPr>
        </p:nvSpPr>
        <p:spPr/>
        <p:txBody>
          <a:bodyPr>
            <a:normAutofit fontScale="77500" lnSpcReduction="20000"/>
          </a:bodyPr>
          <a:lstStyle/>
          <a:p>
            <a:r>
              <a:rPr lang="en-US" i="1" dirty="0"/>
              <a:t>The New York Times</a:t>
            </a:r>
            <a:r>
              <a:rPr lang="en-US" dirty="0"/>
              <a:t> began publishing excerpts of the 7,000-page government study of the Vietnam War known as the </a:t>
            </a:r>
            <a:r>
              <a:rPr lang="en-US" b="1" i="1" u="sng" dirty="0">
                <a:solidFill>
                  <a:srgbClr val="FF0000"/>
                </a:solidFill>
              </a:rPr>
              <a:t>Pentagon Papers.</a:t>
            </a:r>
            <a:r>
              <a:rPr lang="en-US" dirty="0"/>
              <a:t> The document was originally leaked by a former Pentagon employee, Daniel Ellsberg. The U.S. government attempted to prohibit the publication, but the Supreme Court decided, in </a:t>
            </a:r>
            <a:r>
              <a:rPr lang="en-US" i="1" dirty="0"/>
              <a:t>New York Times Co vs. United States</a:t>
            </a:r>
            <a:r>
              <a:rPr lang="en-US" dirty="0"/>
              <a:t>, that the government actions were not justified.</a:t>
            </a:r>
          </a:p>
          <a:p>
            <a:r>
              <a:rPr lang="en-US" dirty="0"/>
              <a:t>Source: </a:t>
            </a:r>
            <a:r>
              <a:rPr lang="en-US" dirty="0">
                <a:hlinkClick r:id="rId2"/>
              </a:rPr>
              <a:t>http://history.journalism.ku.edu/1970/1970.shtml</a:t>
            </a:r>
            <a:endParaRPr lang="en-US" dirty="0"/>
          </a:p>
        </p:txBody>
      </p:sp>
    </p:spTree>
    <p:extLst>
      <p:ext uri="{BB962C8B-B14F-4D97-AF65-F5344CB8AC3E}">
        <p14:creationId xmlns:p14="http://schemas.microsoft.com/office/powerpoint/2010/main" val="29755172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1980s</a:t>
            </a:r>
          </a:p>
        </p:txBody>
      </p:sp>
      <p:sp>
        <p:nvSpPr>
          <p:cNvPr id="3" name="Content Placeholder 2"/>
          <p:cNvSpPr>
            <a:spLocks noGrp="1"/>
          </p:cNvSpPr>
          <p:nvPr>
            <p:ph sz="half" idx="1"/>
          </p:nvPr>
        </p:nvSpPr>
        <p:spPr/>
        <p:txBody>
          <a:bodyPr/>
          <a:lstStyle/>
          <a:p>
            <a:endParaRPr lang="en-US" dirty="0"/>
          </a:p>
        </p:txBody>
      </p:sp>
      <p:sp>
        <p:nvSpPr>
          <p:cNvPr id="4" name="Content Placeholder 3"/>
          <p:cNvSpPr>
            <a:spLocks noGrp="1"/>
          </p:cNvSpPr>
          <p:nvPr>
            <p:ph sz="half" idx="2"/>
          </p:nvPr>
        </p:nvSpPr>
        <p:spPr/>
        <p:txBody>
          <a:bodyPr/>
          <a:lstStyle/>
          <a:p>
            <a:r>
              <a:rPr lang="en-US" dirty="0"/>
              <a:t>More and more news related sources are coming from the television with the advent of 24-hour news from brand new start up CNN. </a:t>
            </a:r>
          </a:p>
          <a:p>
            <a:r>
              <a:rPr lang="en-US" dirty="0"/>
              <a:t>Also MTV is launched. </a:t>
            </a:r>
          </a:p>
        </p:txBody>
      </p:sp>
      <p:pic>
        <p:nvPicPr>
          <p:cNvPr id="3074" name="Picture 2" descr="C:\Users\KCOLEBAN\AppData\Local\Microsoft\Windows\Temporary Internet Files\Content.IE5\ENOYPVNH\MC900389820[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43000" y="2438400"/>
            <a:ext cx="2707538" cy="27310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60163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err="1"/>
              <a:t>Publick</a:t>
            </a:r>
            <a:r>
              <a:rPr lang="en-US" b="1" dirty="0"/>
              <a:t> Occurrences</a:t>
            </a:r>
            <a:r>
              <a:rPr lang="en-US" dirty="0"/>
              <a:t> </a:t>
            </a:r>
            <a:endParaRPr lang="en-US" b="1" dirty="0"/>
          </a:p>
        </p:txBody>
      </p:sp>
      <p:sp>
        <p:nvSpPr>
          <p:cNvPr id="5" name="Content Placeholder 4"/>
          <p:cNvSpPr>
            <a:spLocks noGrp="1"/>
          </p:cNvSpPr>
          <p:nvPr>
            <p:ph sz="half" idx="1"/>
          </p:nvPr>
        </p:nvSpPr>
        <p:spPr/>
        <p:txBody>
          <a:bodyPr/>
          <a:lstStyle/>
          <a:p>
            <a:r>
              <a:rPr lang="en-US" dirty="0"/>
              <a:t>Published 1690. Only printed one paper because the British shut it down.</a:t>
            </a:r>
          </a:p>
          <a:p>
            <a:endParaRPr lang="en-US" dirty="0"/>
          </a:p>
        </p:txBody>
      </p:sp>
      <p:pic>
        <p:nvPicPr>
          <p:cNvPr id="1026" name="Picture 2" descr="C:\Users\KCOLEBAN\AppData\Local\Microsoft\Windows\Temporary Internet Files\Content.IE5\HZ1HR472\MC900389482[1].wmf"/>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4876800" y="2514600"/>
            <a:ext cx="3139558" cy="25985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43303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1990’s</a:t>
            </a:r>
          </a:p>
        </p:txBody>
      </p:sp>
      <p:sp>
        <p:nvSpPr>
          <p:cNvPr id="3" name="Content Placeholder 2"/>
          <p:cNvSpPr>
            <a:spLocks noGrp="1"/>
          </p:cNvSpPr>
          <p:nvPr>
            <p:ph sz="half" idx="1"/>
          </p:nvPr>
        </p:nvSpPr>
        <p:spPr/>
        <p:txBody>
          <a:bodyPr>
            <a:normAutofit lnSpcReduction="10000"/>
          </a:bodyPr>
          <a:lstStyle/>
          <a:p>
            <a:r>
              <a:rPr lang="en-US" dirty="0"/>
              <a:t>CNN’s coverage of the first Iraq war is unprecedented. Cameras and crew are in downtown Baghdad as bombs fall and anchors Bernard Shaw and  Peter Arnett and John Holliman were huddled in a hotel room during the shelling. </a:t>
            </a:r>
          </a:p>
        </p:txBody>
      </p:sp>
      <p:sp>
        <p:nvSpPr>
          <p:cNvPr id="5" name="Content Placeholder 4"/>
          <p:cNvSpPr>
            <a:spLocks noGrp="1"/>
          </p:cNvSpPr>
          <p:nvPr>
            <p:ph sz="half" idx="2"/>
          </p:nvPr>
        </p:nvSpPr>
        <p:spPr/>
        <p:txBody>
          <a:bodyPr>
            <a:normAutofit lnSpcReduction="10000"/>
          </a:bodyPr>
          <a:lstStyle/>
          <a:p>
            <a:r>
              <a:rPr lang="en-US" dirty="0">
                <a:hlinkClick r:id="rId2"/>
              </a:rPr>
              <a:t>http://www.youtube.com/watch?v=wlC60Kef9Mg</a:t>
            </a:r>
            <a:endParaRPr lang="en-US" dirty="0"/>
          </a:p>
        </p:txBody>
      </p:sp>
      <p:pic>
        <p:nvPicPr>
          <p:cNvPr id="4100" name="Picture 4" descr="C:\Users\KCOLEBAN\AppData\Local\Microsoft\Windows\Temporary Internet Files\Content.IE5\YPWZRCDW\MC900334188[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410200" y="3124200"/>
            <a:ext cx="2661209" cy="289572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38857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Sources</a:t>
            </a:r>
          </a:p>
        </p:txBody>
      </p:sp>
      <p:sp>
        <p:nvSpPr>
          <p:cNvPr id="3" name="Content Placeholder 2"/>
          <p:cNvSpPr>
            <a:spLocks noGrp="1"/>
          </p:cNvSpPr>
          <p:nvPr>
            <p:ph sz="half" idx="1"/>
          </p:nvPr>
        </p:nvSpPr>
        <p:spPr/>
        <p:txBody>
          <a:bodyPr/>
          <a:lstStyle/>
          <a:p>
            <a:r>
              <a:rPr lang="en-US" dirty="0">
                <a:hlinkClick r:id="rId2"/>
              </a:rPr>
              <a:t>http://history.journalism.ku.edu/1990/1990.shtml</a:t>
            </a:r>
            <a:endParaRPr lang="en-US" dirty="0"/>
          </a:p>
        </p:txBody>
      </p:sp>
      <p:pic>
        <p:nvPicPr>
          <p:cNvPr id="5122" name="Picture 2" descr="C:\Users\KCOLEBAN\AppData\Local\Microsoft\Windows\Temporary Internet Files\Content.IE5\HZ1HR472\MP900403846[1].jpg"/>
          <p:cNvPicPr>
            <a:picLocks noGrp="1" noChangeAspect="1" noChangeArrowheads="1"/>
          </p:cNvPicPr>
          <p:nvPr>
            <p:ph sz="half" idx="2"/>
          </p:nvPr>
        </p:nvPicPr>
        <p:blipFill>
          <a:blip r:embed="rId3" cstate="print">
            <a:extLst>
              <a:ext uri="{28A0092B-C50C-407E-A947-70E740481C1C}">
                <a14:useLocalDpi xmlns:a14="http://schemas.microsoft.com/office/drawing/2010/main" val="0"/>
              </a:ext>
            </a:extLst>
          </a:blip>
          <a:stretch>
            <a:fillRect/>
          </a:stretch>
        </p:blipFill>
        <p:spPr bwMode="auto">
          <a:xfrm>
            <a:off x="4984865" y="2127365"/>
            <a:ext cx="3670069" cy="367006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extLst>
      <p:ext uri="{BB962C8B-B14F-4D97-AF65-F5344CB8AC3E}">
        <p14:creationId xmlns:p14="http://schemas.microsoft.com/office/powerpoint/2010/main" val="377082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Zenger Trial</a:t>
            </a:r>
          </a:p>
        </p:txBody>
      </p:sp>
      <p:sp>
        <p:nvSpPr>
          <p:cNvPr id="3" name="Content Placeholder 2"/>
          <p:cNvSpPr>
            <a:spLocks noGrp="1"/>
          </p:cNvSpPr>
          <p:nvPr>
            <p:ph sz="half" idx="1"/>
          </p:nvPr>
        </p:nvSpPr>
        <p:spPr/>
        <p:txBody>
          <a:bodyPr>
            <a:normAutofit fontScale="92500" lnSpcReduction="10000"/>
          </a:bodyPr>
          <a:lstStyle/>
          <a:p>
            <a:r>
              <a:rPr lang="en-US" dirty="0"/>
              <a:t>1735 establish truth as a defense against libel. You can print whatever you want as long as it’s true and you have the ability to show it’s true. </a:t>
            </a:r>
          </a:p>
          <a:p>
            <a:r>
              <a:rPr lang="en-US" dirty="0"/>
              <a:t>Newspapers could be tried for sedition in the colonial times when they spoke out against the British government before the Zenger trial.  </a:t>
            </a:r>
          </a:p>
          <a:p>
            <a:endParaRPr lang="en-US" dirty="0"/>
          </a:p>
        </p:txBody>
      </p:sp>
      <p:pic>
        <p:nvPicPr>
          <p:cNvPr id="2050" name="Picture 2" descr="C:\Users\KCOLEBAN\AppData\Local\Microsoft\Windows\Temporary Internet Files\Content.IE5\OQBQFODG\MC900319516[1].wmf"/>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4724400" y="2590800"/>
            <a:ext cx="3603666" cy="29228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00109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Revolutionary War</a:t>
            </a:r>
          </a:p>
        </p:txBody>
      </p:sp>
      <p:sp>
        <p:nvSpPr>
          <p:cNvPr id="3" name="Content Placeholder 2"/>
          <p:cNvSpPr>
            <a:spLocks noGrp="1"/>
          </p:cNvSpPr>
          <p:nvPr>
            <p:ph sz="half" idx="1"/>
          </p:nvPr>
        </p:nvSpPr>
        <p:spPr/>
        <p:txBody>
          <a:bodyPr>
            <a:normAutofit fontScale="92500" lnSpcReduction="20000"/>
          </a:bodyPr>
          <a:lstStyle/>
          <a:p>
            <a:endParaRPr lang="en-US"/>
          </a:p>
        </p:txBody>
      </p:sp>
      <p:sp>
        <p:nvSpPr>
          <p:cNvPr id="4" name="Content Placeholder 3"/>
          <p:cNvSpPr>
            <a:spLocks noGrp="1"/>
          </p:cNvSpPr>
          <p:nvPr>
            <p:ph sz="half" idx="2"/>
          </p:nvPr>
        </p:nvSpPr>
        <p:spPr/>
        <p:txBody>
          <a:bodyPr>
            <a:normAutofit fontScale="92500" lnSpcReduction="20000"/>
          </a:bodyPr>
          <a:lstStyle/>
          <a:p>
            <a:r>
              <a:rPr lang="en-US" b="1" dirty="0"/>
              <a:t>1775 </a:t>
            </a:r>
            <a:r>
              <a:rPr lang="en-US" dirty="0"/>
              <a:t>– Most papers allied themselves with the Patriots because of the taxes imposed upon them.  Some historians argue that without the press there may not have been a revolution. </a:t>
            </a:r>
          </a:p>
          <a:p>
            <a:r>
              <a:rPr lang="en-US" dirty="0"/>
              <a:t>Papers would print editorials blasting the British for their actions to alert citizens to the unfairness of the situation. </a:t>
            </a:r>
          </a:p>
        </p:txBody>
      </p:sp>
      <p:pic>
        <p:nvPicPr>
          <p:cNvPr id="3074" name="Picture 2" descr="C:\Users\KCOLEBAN\AppData\Local\Microsoft\Windows\Temporary Internet Files\Content.IE5\HZ1HR472\MC900149426[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43000" y="1905000"/>
            <a:ext cx="2475368" cy="37673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13530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Federalist Papers</a:t>
            </a:r>
          </a:p>
        </p:txBody>
      </p:sp>
      <p:sp>
        <p:nvSpPr>
          <p:cNvPr id="3" name="Content Placeholder 2"/>
          <p:cNvSpPr>
            <a:spLocks noGrp="1"/>
          </p:cNvSpPr>
          <p:nvPr>
            <p:ph sz="half" idx="1"/>
          </p:nvPr>
        </p:nvSpPr>
        <p:spPr/>
        <p:txBody>
          <a:bodyPr>
            <a:noAutofit/>
          </a:bodyPr>
          <a:lstStyle/>
          <a:p>
            <a:r>
              <a:rPr lang="en-US" sz="1800" b="1" dirty="0"/>
              <a:t>The Federalist Papers:</a:t>
            </a:r>
            <a:r>
              <a:rPr lang="en-US" sz="1800" dirty="0"/>
              <a:t> published between 1787 and 1788 in several New York State newspapers to persuade New York voters to ratify the proposed constitution.</a:t>
            </a:r>
          </a:p>
          <a:p>
            <a:r>
              <a:rPr lang="en-US" sz="1800" dirty="0"/>
              <a:t>In total, the Federalist Papers consist of 85 essays outlining how this new government would operate and why this type of government was the best choice for the United States of America. All of the essays were signed "</a:t>
            </a:r>
            <a:r>
              <a:rPr lang="en-US" sz="1800" b="1" dirty="0"/>
              <a:t>PUBLIUS</a:t>
            </a:r>
            <a:r>
              <a:rPr lang="en-US" sz="1800" dirty="0"/>
              <a:t>" and the actual authors of some are under dispute, but the general consensus is that Alexander Hamilton wrote </a:t>
            </a:r>
            <a:r>
              <a:rPr lang="en-US" sz="1800" u="sng" dirty="0">
                <a:hlinkClick r:id="rId2"/>
              </a:rPr>
              <a:t>52</a:t>
            </a:r>
            <a:r>
              <a:rPr lang="en-US" sz="1800" dirty="0"/>
              <a:t>, James Madison wrote </a:t>
            </a:r>
            <a:r>
              <a:rPr lang="en-US" sz="1800" u="sng" dirty="0">
                <a:hlinkClick r:id="rId3"/>
              </a:rPr>
              <a:t>28</a:t>
            </a:r>
            <a:r>
              <a:rPr lang="en-US" sz="1800" dirty="0"/>
              <a:t>, and John Jay contributed the remaining </a:t>
            </a:r>
            <a:r>
              <a:rPr lang="en-US" sz="1800" u="sng" dirty="0">
                <a:hlinkClick r:id="rId4"/>
              </a:rPr>
              <a:t>five</a:t>
            </a:r>
            <a:r>
              <a:rPr lang="en-US" sz="1800" dirty="0"/>
              <a:t>.</a:t>
            </a:r>
          </a:p>
        </p:txBody>
      </p:sp>
      <p:sp>
        <p:nvSpPr>
          <p:cNvPr id="4" name="Content Placeholder 3"/>
          <p:cNvSpPr>
            <a:spLocks noGrp="1"/>
          </p:cNvSpPr>
          <p:nvPr>
            <p:ph sz="half" idx="2"/>
          </p:nvPr>
        </p:nvSpPr>
        <p:spPr/>
        <p:txBody>
          <a:bodyPr>
            <a:normAutofit fontScale="47500" lnSpcReduction="20000"/>
          </a:bodyPr>
          <a:lstStyle/>
          <a:p>
            <a:r>
              <a:rPr lang="en-US" dirty="0"/>
              <a:t>Madison, widely recognized as the Father of the Constitution, would later go on to become President of the United States. Jay would become the first Chief Justice of the US Supreme Court. Hamilton would serve in the Cabinet and become a major force in setting economic policy for the US. </a:t>
            </a:r>
          </a:p>
          <a:p>
            <a:r>
              <a:rPr lang="en-US" sz="4200" b="1" dirty="0">
                <a:solidFill>
                  <a:srgbClr val="FF0000"/>
                </a:solidFill>
                <a:latin typeface="Bookman Old Style" pitchFamily="18" charset="0"/>
              </a:rPr>
              <a:t>The entire purpose of </a:t>
            </a:r>
            <a:r>
              <a:rPr lang="en-US" sz="4200" b="1" i="1" dirty="0">
                <a:solidFill>
                  <a:srgbClr val="FF0000"/>
                </a:solidFill>
                <a:latin typeface="Bookman Old Style" pitchFamily="18" charset="0"/>
              </a:rPr>
              <a:t>The Federalist Papers</a:t>
            </a:r>
            <a:r>
              <a:rPr lang="en-US" sz="4200" b="1" dirty="0">
                <a:solidFill>
                  <a:srgbClr val="FF0000"/>
                </a:solidFill>
                <a:latin typeface="Bookman Old Style" pitchFamily="18" charset="0"/>
              </a:rPr>
              <a:t> was to gain popular support for the then-proposed Constitution. Some would call it the most significant public-relations campaign in history; it is, in fact, studied in many public relations classes as a prime example of how to conduct a successful campaign </a:t>
            </a:r>
          </a:p>
          <a:p>
            <a:endParaRPr lang="en-US" dirty="0"/>
          </a:p>
          <a:p>
            <a:endParaRPr lang="en-US" dirty="0"/>
          </a:p>
        </p:txBody>
      </p:sp>
    </p:spTree>
    <p:extLst>
      <p:ext uri="{BB962C8B-B14F-4D97-AF65-F5344CB8AC3E}">
        <p14:creationId xmlns:p14="http://schemas.microsoft.com/office/powerpoint/2010/main" val="853654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First Amendment</a:t>
            </a:r>
          </a:p>
        </p:txBody>
      </p:sp>
      <p:sp>
        <p:nvSpPr>
          <p:cNvPr id="3" name="Content Placeholder 2"/>
          <p:cNvSpPr>
            <a:spLocks noGrp="1"/>
          </p:cNvSpPr>
          <p:nvPr>
            <p:ph sz="half" idx="1"/>
          </p:nvPr>
        </p:nvSpPr>
        <p:spPr/>
        <p:txBody>
          <a:bodyPr>
            <a:normAutofit fontScale="85000" lnSpcReduction="10000"/>
          </a:bodyPr>
          <a:lstStyle/>
          <a:p>
            <a:r>
              <a:rPr lang="en-US" b="1" dirty="0">
                <a:solidFill>
                  <a:srgbClr val="FF0000"/>
                </a:solidFill>
              </a:rPr>
              <a:t>First Amendment</a:t>
            </a:r>
            <a:r>
              <a:rPr lang="en-US" dirty="0">
                <a:solidFill>
                  <a:srgbClr val="FF0000"/>
                </a:solidFill>
              </a:rPr>
              <a:t> – no law abridging the freedom of the press.</a:t>
            </a:r>
          </a:p>
          <a:p>
            <a:r>
              <a:rPr lang="en-US" dirty="0"/>
              <a:t>Congress shall make no law respecting an establishment of religion, or prohibiting the free exercise thereof; or </a:t>
            </a:r>
            <a:r>
              <a:rPr lang="en-US" u="sng" dirty="0"/>
              <a:t>abridging the freedom of speech, or of the press;</a:t>
            </a:r>
            <a:r>
              <a:rPr lang="en-US" dirty="0"/>
              <a:t> or the right of the people peaceably to assemble, and to petition the Government for a </a:t>
            </a:r>
            <a:r>
              <a:rPr lang="en-US" u="sng" dirty="0">
                <a:hlinkClick r:id="rId2"/>
              </a:rPr>
              <a:t>redress</a:t>
            </a:r>
            <a:r>
              <a:rPr lang="en-US" dirty="0"/>
              <a:t> of grievances.</a:t>
            </a:r>
          </a:p>
          <a:p>
            <a:endParaRPr lang="en-US" dirty="0"/>
          </a:p>
        </p:txBody>
      </p:sp>
      <p:sp>
        <p:nvSpPr>
          <p:cNvPr id="4" name="Content Placeholder 3"/>
          <p:cNvSpPr>
            <a:spLocks noGrp="1"/>
          </p:cNvSpPr>
          <p:nvPr>
            <p:ph sz="half" idx="2"/>
          </p:nvPr>
        </p:nvSpPr>
        <p:spPr/>
        <p:txBody>
          <a:bodyPr>
            <a:normAutofit fontScale="85000" lnSpcReduction="10000"/>
          </a:bodyPr>
          <a:lstStyle/>
          <a:p>
            <a:endParaRPr lang="en-US" dirty="0"/>
          </a:p>
        </p:txBody>
      </p:sp>
      <p:pic>
        <p:nvPicPr>
          <p:cNvPr id="4098" name="Picture 2" descr="C:\Users\KCOLEBAN\AppData\Local\Microsoft\Windows\Temporary Internet Files\Content.IE5\ENOYPVNH\MC90014951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648200" y="2209800"/>
            <a:ext cx="4043626" cy="27371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75441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Penny Press</a:t>
            </a:r>
          </a:p>
        </p:txBody>
      </p:sp>
      <p:sp>
        <p:nvSpPr>
          <p:cNvPr id="3" name="Content Placeholder 2"/>
          <p:cNvSpPr>
            <a:spLocks noGrp="1"/>
          </p:cNvSpPr>
          <p:nvPr>
            <p:ph sz="half" idx="1"/>
          </p:nvPr>
        </p:nvSpPr>
        <p:spPr/>
        <p:txBody>
          <a:bodyPr>
            <a:normAutofit lnSpcReduction="10000"/>
          </a:bodyPr>
          <a:lstStyle/>
          <a:p>
            <a:r>
              <a:rPr lang="en-US" b="1" dirty="0"/>
              <a:t>Penny Press</a:t>
            </a:r>
            <a:r>
              <a:rPr lang="en-US" dirty="0"/>
              <a:t> – early papers carried little news, mostly filled with letters, editorials, etc.  However, the New York Sun  in 1833 filled its paper with hard news (crime and natural disasters) and sold it for a penny. People bought it. </a:t>
            </a:r>
          </a:p>
          <a:p>
            <a:endParaRPr lang="en-US" dirty="0"/>
          </a:p>
        </p:txBody>
      </p:sp>
      <p:sp>
        <p:nvSpPr>
          <p:cNvPr id="4" name="Content Placeholder 3"/>
          <p:cNvSpPr>
            <a:spLocks noGrp="1"/>
          </p:cNvSpPr>
          <p:nvPr>
            <p:ph sz="half" idx="2"/>
          </p:nvPr>
        </p:nvSpPr>
        <p:spPr/>
        <p:txBody>
          <a:bodyPr>
            <a:normAutofit lnSpcReduction="10000"/>
          </a:bodyPr>
          <a:lstStyle/>
          <a:p>
            <a:endParaRPr lang="en-US"/>
          </a:p>
        </p:txBody>
      </p:sp>
      <p:pic>
        <p:nvPicPr>
          <p:cNvPr id="5122" name="Picture 2" descr="C:\Users\KCOLEBAN\AppData\Local\Microsoft\Windows\Temporary Internet Files\Content.IE5\YPWZRCDW\MC900371064[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0" y="2362200"/>
            <a:ext cx="2661209" cy="23408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23558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Civil War</a:t>
            </a:r>
          </a:p>
        </p:txBody>
      </p:sp>
      <p:sp>
        <p:nvSpPr>
          <p:cNvPr id="3" name="Content Placeholder 2"/>
          <p:cNvSpPr>
            <a:spLocks noGrp="1"/>
          </p:cNvSpPr>
          <p:nvPr>
            <p:ph sz="half" idx="1"/>
          </p:nvPr>
        </p:nvSpPr>
        <p:spPr/>
        <p:txBody>
          <a:bodyPr>
            <a:noAutofit/>
          </a:bodyPr>
          <a:lstStyle/>
          <a:p>
            <a:r>
              <a:rPr lang="en-US" sz="1800" dirty="0"/>
              <a:t>The Civil War era brought technical advances like </a:t>
            </a:r>
            <a:r>
              <a:rPr lang="en-US" sz="1800" u="sng" dirty="0">
                <a:solidFill>
                  <a:srgbClr val="FF0000"/>
                </a:solidFill>
              </a:rPr>
              <a:t>photography</a:t>
            </a:r>
            <a:r>
              <a:rPr lang="en-US" sz="1800" u="sng" dirty="0"/>
              <a:t> </a:t>
            </a:r>
            <a:r>
              <a:rPr lang="en-US" sz="1800" dirty="0"/>
              <a:t>to the nation's great papers. </a:t>
            </a:r>
          </a:p>
          <a:p>
            <a:r>
              <a:rPr lang="en-US" sz="1800" dirty="0"/>
              <a:t>The advent of the </a:t>
            </a:r>
            <a:r>
              <a:rPr lang="en-US" sz="1800" b="1" u="sng" dirty="0">
                <a:solidFill>
                  <a:srgbClr val="FF0000"/>
                </a:solidFill>
              </a:rPr>
              <a:t>telegraph</a:t>
            </a:r>
            <a:r>
              <a:rPr lang="en-US" sz="1800" dirty="0"/>
              <a:t> enabled Civil War correspondents to transmit stories back to their newspapers' home offices with unprecedented speed. </a:t>
            </a:r>
          </a:p>
          <a:p>
            <a:r>
              <a:rPr lang="en-US" sz="1800" dirty="0"/>
              <a:t>But the telegraph lines often went down, so reporters learned to put the most important information in their stories into the first few lines of the transmission. This led to the development of the tight, </a:t>
            </a:r>
            <a:r>
              <a:rPr lang="en-US" sz="1800" b="1" dirty="0">
                <a:solidFill>
                  <a:srgbClr val="FF0000"/>
                </a:solidFill>
                <a:hlinkClick r:id="rId2"/>
              </a:rPr>
              <a:t>inverted-pyramid</a:t>
            </a:r>
            <a:r>
              <a:rPr lang="en-US" sz="1800" dirty="0"/>
              <a:t> style of writing that we associate with newspapers today. </a:t>
            </a:r>
          </a:p>
          <a:p>
            <a:endParaRPr lang="en-US" sz="1800" dirty="0"/>
          </a:p>
        </p:txBody>
      </p:sp>
      <p:sp>
        <p:nvSpPr>
          <p:cNvPr id="4" name="Content Placeholder 3"/>
          <p:cNvSpPr>
            <a:spLocks noGrp="1"/>
          </p:cNvSpPr>
          <p:nvPr>
            <p:ph sz="half" idx="2"/>
          </p:nvPr>
        </p:nvSpPr>
        <p:spPr/>
        <p:txBody>
          <a:bodyPr>
            <a:normAutofit fontScale="47500" lnSpcReduction="20000"/>
          </a:bodyPr>
          <a:lstStyle/>
          <a:p>
            <a:r>
              <a:rPr lang="en-US" sz="5500" dirty="0"/>
              <a:t>This period also saw the formation of </a:t>
            </a:r>
            <a:r>
              <a:rPr lang="en-US" sz="5500" b="1" i="1" u="sng" dirty="0">
                <a:solidFill>
                  <a:srgbClr val="FF0000"/>
                </a:solidFill>
              </a:rPr>
              <a:t>The Associated Press</a:t>
            </a:r>
            <a:r>
              <a:rPr lang="en-US" sz="5500" b="1" u="sng" dirty="0">
                <a:solidFill>
                  <a:srgbClr val="FF0000"/>
                </a:solidFill>
              </a:rPr>
              <a:t> </a:t>
            </a:r>
            <a:r>
              <a:rPr lang="en-US" sz="5500" dirty="0"/>
              <a:t>wire service, which started as a cooperative venture between several large newspapers wanting to share news that arrived by telegraph from Europe. Today the AP is the world's oldest and largest news agency. </a:t>
            </a:r>
          </a:p>
          <a:p>
            <a:endParaRPr lang="en-US" dirty="0"/>
          </a:p>
          <a:p>
            <a:endParaRPr lang="en-US" dirty="0"/>
          </a:p>
          <a:p>
            <a:endParaRPr lang="en-US" dirty="0"/>
          </a:p>
        </p:txBody>
      </p:sp>
    </p:spTree>
    <p:extLst>
      <p:ext uri="{BB962C8B-B14F-4D97-AF65-F5344CB8AC3E}">
        <p14:creationId xmlns:p14="http://schemas.microsoft.com/office/powerpoint/2010/main" val="12881394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Yellow Journalism</a:t>
            </a:r>
          </a:p>
        </p:txBody>
      </p:sp>
      <p:pic>
        <p:nvPicPr>
          <p:cNvPr id="6146" name="Picture 2" descr="C:\Users\KCOLEBAN\AppData\Local\Microsoft\Windows\Temporary Internet Files\Content.IE5\ENOYPVNH\MC900252555[1].wmf"/>
          <p:cNvPicPr>
            <a:picLocks noGrp="1" noChangeAspect="1" noChangeArrowheads="1"/>
          </p:cNvPicPr>
          <p:nvPr>
            <p:ph sz="half" idx="1"/>
          </p:nvPr>
        </p:nvPicPr>
        <p:blipFill>
          <a:blip r:embed="rId2" cstate="print">
            <a:extLst>
              <a:ext uri="{28A0092B-C50C-407E-A947-70E740481C1C}">
                <a14:useLocalDpi xmlns:a14="http://schemas.microsoft.com/office/drawing/2010/main" val="0"/>
              </a:ext>
            </a:extLst>
          </a:blip>
          <a:srcRect/>
          <a:stretch>
            <a:fillRect/>
          </a:stretch>
        </p:blipFill>
        <p:spPr bwMode="auto">
          <a:xfrm>
            <a:off x="1143000" y="2362200"/>
            <a:ext cx="2716497" cy="2945581"/>
          </a:xfrm>
          <a:prstGeom prst="rect">
            <a:avLst/>
          </a:prstGeom>
          <a:noFill/>
          <a:extLst>
            <a:ext uri="{909E8E84-426E-40DD-AFC4-6F175D3DCCD1}">
              <a14:hiddenFill xmlns:a14="http://schemas.microsoft.com/office/drawing/2010/main">
                <a:solidFill>
                  <a:srgbClr val="FFFFFF"/>
                </a:solidFill>
              </a14:hiddenFill>
            </a:ext>
          </a:extLst>
        </p:spPr>
      </p:pic>
      <p:sp>
        <p:nvSpPr>
          <p:cNvPr id="4" name="Content Placeholder 3"/>
          <p:cNvSpPr>
            <a:spLocks noGrp="1"/>
          </p:cNvSpPr>
          <p:nvPr>
            <p:ph sz="half" idx="2"/>
          </p:nvPr>
        </p:nvSpPr>
        <p:spPr/>
        <p:txBody>
          <a:bodyPr>
            <a:normAutofit/>
          </a:bodyPr>
          <a:lstStyle/>
          <a:p>
            <a:r>
              <a:rPr lang="en-US" b="1" dirty="0"/>
              <a:t>Yellow Journalism</a:t>
            </a:r>
            <a:r>
              <a:rPr lang="en-US" dirty="0"/>
              <a:t> – late nineteenth century; involved hoaxes, altered photographs, frauds, and made up stories. William Randolph Hearst and Joseph Pulitzer’s papers were two of the most notable journalists.</a:t>
            </a:r>
          </a:p>
          <a:p>
            <a:endParaRPr lang="en-US" dirty="0"/>
          </a:p>
        </p:txBody>
      </p:sp>
    </p:spTree>
    <p:extLst>
      <p:ext uri="{BB962C8B-B14F-4D97-AF65-F5344CB8AC3E}">
        <p14:creationId xmlns:p14="http://schemas.microsoft.com/office/powerpoint/2010/main" val="181906896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101</TotalTime>
  <Words>1207</Words>
  <Application>Microsoft Office PowerPoint</Application>
  <PresentationFormat>On-screen Show (4:3)</PresentationFormat>
  <Paragraphs>69</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Bookman Old Style</vt:lpstr>
      <vt:lpstr>Franklin Gothic Book</vt:lpstr>
      <vt:lpstr>Franklin Gothic Medium</vt:lpstr>
      <vt:lpstr>Wingdings 2</vt:lpstr>
      <vt:lpstr>Trek</vt:lpstr>
      <vt:lpstr>History of Journalism</vt:lpstr>
      <vt:lpstr>Publick Occurrences </vt:lpstr>
      <vt:lpstr>Zenger Trial</vt:lpstr>
      <vt:lpstr>Revolutionary War</vt:lpstr>
      <vt:lpstr>Federalist Papers</vt:lpstr>
      <vt:lpstr>First Amendment</vt:lpstr>
      <vt:lpstr>Penny Press</vt:lpstr>
      <vt:lpstr>Civil War</vt:lpstr>
      <vt:lpstr>Yellow Journalism</vt:lpstr>
      <vt:lpstr>Yellow Journalism</vt:lpstr>
      <vt:lpstr>Muckrakers</vt:lpstr>
      <vt:lpstr>William Randolph Hearst</vt:lpstr>
      <vt:lpstr>Joseph Pulitzer</vt:lpstr>
      <vt:lpstr>Nellie Bly</vt:lpstr>
      <vt:lpstr>WWII and the 1940s</vt:lpstr>
      <vt:lpstr>Edward R. Murrow</vt:lpstr>
      <vt:lpstr>1950s</vt:lpstr>
      <vt:lpstr>1970s/government exposed</vt:lpstr>
      <vt:lpstr>1980s</vt:lpstr>
      <vt:lpstr>1990’s</vt:lpstr>
      <vt:lpstr>Sources</vt:lpstr>
    </vt:vector>
  </TitlesOfParts>
  <Company>LCPS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History of Journalism</dc:title>
  <dc:creator>LCPS</dc:creator>
  <cp:lastModifiedBy>Saima</cp:lastModifiedBy>
  <cp:revision>18</cp:revision>
  <dcterms:created xsi:type="dcterms:W3CDTF">2013-09-09T17:38:54Z</dcterms:created>
  <dcterms:modified xsi:type="dcterms:W3CDTF">2020-11-11T12:06:36Z</dcterms:modified>
</cp:coreProperties>
</file>