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70" r:id="rId13"/>
    <p:sldId id="271" r:id="rId14"/>
    <p:sldId id="272" r:id="rId15"/>
    <p:sldId id="268" r:id="rId16"/>
    <p:sldId id="269" r:id="rId17"/>
    <p:sldId id="265"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www.abmgood.com/PCR-Mycoplasma-Detection-Kit-G238-G398.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133600"/>
            <a:ext cx="7391400" cy="1754326"/>
          </a:xfrm>
          <a:prstGeom prst="rect">
            <a:avLst/>
          </a:prstGeom>
        </p:spPr>
        <p:txBody>
          <a:bodyPr wrap="square">
            <a:spAutoFit/>
          </a:bodyPr>
          <a:lstStyle/>
          <a:p>
            <a:r>
              <a:rPr lang="en-US" sz="5400" b="1" dirty="0" smtClean="0"/>
              <a:t>Development of Immortalized Cell line</a:t>
            </a:r>
            <a:endParaRPr lang="en-US" sz="5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066800"/>
            <a:ext cx="5749525" cy="646331"/>
          </a:xfrm>
          <a:prstGeom prst="rect">
            <a:avLst/>
          </a:prstGeom>
        </p:spPr>
        <p:txBody>
          <a:bodyPr wrap="square">
            <a:spAutoFit/>
          </a:bodyPr>
          <a:lstStyle/>
          <a:p>
            <a:r>
              <a:rPr lang="en-US" sz="3600" b="1" dirty="0" smtClean="0"/>
              <a:t>Disadvantages</a:t>
            </a:r>
            <a:endParaRPr lang="en-US" sz="3600" dirty="0"/>
          </a:p>
        </p:txBody>
      </p:sp>
      <p:sp>
        <p:nvSpPr>
          <p:cNvPr id="3" name="Rectangle 2"/>
          <p:cNvSpPr/>
          <p:nvPr/>
        </p:nvSpPr>
        <p:spPr>
          <a:xfrm>
            <a:off x="457200" y="2286000"/>
            <a:ext cx="8077200" cy="1938992"/>
          </a:xfrm>
          <a:prstGeom prst="rect">
            <a:avLst/>
          </a:prstGeom>
        </p:spPr>
        <p:txBody>
          <a:bodyPr wrap="square">
            <a:spAutoFit/>
          </a:bodyPr>
          <a:lstStyle/>
          <a:p>
            <a:pPr>
              <a:buFont typeface="Arial" pitchFamily="34" charset="0"/>
              <a:buChar char="•"/>
            </a:pPr>
            <a:r>
              <a:rPr lang="en-US" sz="2400" dirty="0" smtClean="0"/>
              <a:t>Cells may differentiate over time in culture</a:t>
            </a:r>
          </a:p>
          <a:p>
            <a:pPr>
              <a:buFont typeface="Arial" pitchFamily="34" charset="0"/>
              <a:buChar char="•"/>
            </a:pPr>
            <a:endParaRPr lang="en-US" sz="2400" dirty="0" smtClean="0"/>
          </a:p>
          <a:p>
            <a:pPr>
              <a:buFont typeface="Arial" pitchFamily="34" charset="0"/>
              <a:buChar char="•"/>
            </a:pPr>
            <a:r>
              <a:rPr lang="en-US" sz="2400" dirty="0" smtClean="0"/>
              <a:t>Cell behavior </a:t>
            </a:r>
            <a:r>
              <a:rPr lang="en-US" sz="2400" i="1" dirty="0" smtClean="0"/>
              <a:t>in vitro</a:t>
            </a:r>
            <a:r>
              <a:rPr lang="en-US" sz="2400" dirty="0" smtClean="0"/>
              <a:t> may not represent</a:t>
            </a:r>
            <a:r>
              <a:rPr lang="en-US" sz="2400" i="1" dirty="0" smtClean="0"/>
              <a:t> in vivo</a:t>
            </a:r>
            <a:r>
              <a:rPr lang="en-US" sz="2400" dirty="0" smtClean="0"/>
              <a:t> situation</a:t>
            </a:r>
          </a:p>
          <a:p>
            <a:pPr>
              <a:buFont typeface="Arial" pitchFamily="34" charset="0"/>
              <a:buChar char="•"/>
            </a:pPr>
            <a:endParaRPr lang="en-US" sz="2400" dirty="0" smtClean="0"/>
          </a:p>
          <a:p>
            <a:pPr>
              <a:buFont typeface="Arial" pitchFamily="34" charset="0"/>
              <a:buChar char="•"/>
            </a:pPr>
            <a:r>
              <a:rPr lang="en-US" sz="2400" dirty="0" smtClean="0"/>
              <a:t>Potential alteration in phenotype or cell functions</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9331049" cy="707886"/>
          </a:xfrm>
          <a:prstGeom prst="rect">
            <a:avLst/>
          </a:prstGeom>
        </p:spPr>
        <p:txBody>
          <a:bodyPr wrap="square">
            <a:spAutoFit/>
          </a:bodyPr>
          <a:lstStyle/>
          <a:p>
            <a:r>
              <a:rPr lang="en-US" sz="4000" b="1" dirty="0" smtClean="0"/>
              <a:t> </a:t>
            </a:r>
            <a:r>
              <a:rPr lang="en-US" sz="3600" b="1" dirty="0" smtClean="0"/>
              <a:t>Cell immortalization strategies</a:t>
            </a:r>
            <a:endParaRPr lang="en-US" sz="3600" b="1" dirty="0"/>
          </a:p>
        </p:txBody>
      </p:sp>
      <p:sp>
        <p:nvSpPr>
          <p:cNvPr id="3" name="Rectangle 2"/>
          <p:cNvSpPr/>
          <p:nvPr/>
        </p:nvSpPr>
        <p:spPr>
          <a:xfrm>
            <a:off x="457200" y="1600200"/>
            <a:ext cx="8229600" cy="1200329"/>
          </a:xfrm>
          <a:prstGeom prst="rect">
            <a:avLst/>
          </a:prstGeom>
        </p:spPr>
        <p:txBody>
          <a:bodyPr wrap="square">
            <a:spAutoFit/>
          </a:bodyPr>
          <a:lstStyle/>
          <a:p>
            <a:r>
              <a:rPr lang="en-US" sz="2400" dirty="0" smtClean="0"/>
              <a:t>So, how </a:t>
            </a:r>
            <a:r>
              <a:rPr lang="en-US" sz="2400" smtClean="0"/>
              <a:t>do </a:t>
            </a:r>
            <a:r>
              <a:rPr lang="en-US" sz="2400" smtClean="0"/>
              <a:t>we</a:t>
            </a:r>
            <a:r>
              <a:rPr lang="en-US" sz="2400" smtClean="0"/>
              <a:t> </a:t>
            </a:r>
            <a:r>
              <a:rPr lang="en-US" sz="2400" dirty="0" smtClean="0"/>
              <a:t>engineer an immortalized cell line?</a:t>
            </a:r>
          </a:p>
          <a:p>
            <a:r>
              <a:rPr lang="en-US" sz="2400" dirty="0" smtClean="0"/>
              <a:t/>
            </a:r>
            <a:br>
              <a:rPr lang="en-US" sz="2400" dirty="0" smtClean="0"/>
            </a:br>
            <a:r>
              <a:rPr lang="en-US" sz="2400" dirty="0" smtClean="0"/>
              <a:t>There are two major methods:</a:t>
            </a:r>
            <a:endParaRPr lang="en-US" sz="2400" dirty="0"/>
          </a:p>
        </p:txBody>
      </p:sp>
      <p:sp>
        <p:nvSpPr>
          <p:cNvPr id="4" name="Rectangle 3"/>
          <p:cNvSpPr/>
          <p:nvPr/>
        </p:nvSpPr>
        <p:spPr>
          <a:xfrm>
            <a:off x="685800" y="3105835"/>
            <a:ext cx="7848600" cy="1261884"/>
          </a:xfrm>
          <a:prstGeom prst="rect">
            <a:avLst/>
          </a:prstGeom>
        </p:spPr>
        <p:txBody>
          <a:bodyPr wrap="square">
            <a:spAutoFit/>
          </a:bodyPr>
          <a:lstStyle/>
          <a:p>
            <a:r>
              <a:rPr lang="en-US" sz="2800" b="1" dirty="0" smtClean="0"/>
              <a:t>Method A:</a:t>
            </a:r>
          </a:p>
          <a:p>
            <a:r>
              <a:rPr lang="en-US" sz="2400" b="1" dirty="0" smtClean="0"/>
              <a:t>                   </a:t>
            </a:r>
            <a:r>
              <a:rPr lang="en-US" sz="2400" dirty="0" smtClean="0"/>
              <a:t>Telomerase Reverse Transcriptase protein (TERT) expression</a:t>
            </a:r>
            <a:endParaRPr lang="en-US" sz="2400" dirty="0"/>
          </a:p>
        </p:txBody>
      </p:sp>
      <p:sp>
        <p:nvSpPr>
          <p:cNvPr id="5" name="Rectangle 4"/>
          <p:cNvSpPr/>
          <p:nvPr/>
        </p:nvSpPr>
        <p:spPr>
          <a:xfrm>
            <a:off x="685800" y="4724400"/>
            <a:ext cx="7696200" cy="954107"/>
          </a:xfrm>
          <a:prstGeom prst="rect">
            <a:avLst/>
          </a:prstGeom>
        </p:spPr>
        <p:txBody>
          <a:bodyPr wrap="square">
            <a:spAutoFit/>
          </a:bodyPr>
          <a:lstStyle/>
          <a:p>
            <a:r>
              <a:rPr lang="en-US" sz="2800" b="1" dirty="0" smtClean="0"/>
              <a:t>Method B:</a:t>
            </a:r>
          </a:p>
          <a:p>
            <a:r>
              <a:rPr lang="en-US" sz="2800" b="1" dirty="0" smtClean="0"/>
              <a:t>                  </a:t>
            </a:r>
            <a:r>
              <a:rPr lang="en-US" sz="2400" b="1" dirty="0" smtClean="0"/>
              <a:t> </a:t>
            </a:r>
            <a:r>
              <a:rPr lang="en-US" sz="2400" dirty="0" smtClean="0"/>
              <a:t>Viral oncogenes</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229600" cy="1754326"/>
          </a:xfrm>
          <a:prstGeom prst="rect">
            <a:avLst/>
          </a:prstGeom>
        </p:spPr>
        <p:txBody>
          <a:bodyPr wrap="square">
            <a:spAutoFit/>
          </a:bodyPr>
          <a:lstStyle/>
          <a:p>
            <a:r>
              <a:rPr lang="en-US" sz="3600" b="1" dirty="0" smtClean="0"/>
              <a:t>Method A:</a:t>
            </a:r>
          </a:p>
          <a:p>
            <a:r>
              <a:rPr lang="en-US" sz="3600" b="1" dirty="0" smtClean="0"/>
              <a:t>                Telomerase Reverse Transcriptase protein (TERT) expression</a:t>
            </a:r>
            <a:endParaRPr lang="en-US" sz="3600" dirty="0"/>
          </a:p>
        </p:txBody>
      </p:sp>
      <p:sp>
        <p:nvSpPr>
          <p:cNvPr id="3" name="Rectangle 2"/>
          <p:cNvSpPr/>
          <p:nvPr/>
        </p:nvSpPr>
        <p:spPr>
          <a:xfrm>
            <a:off x="457200" y="2438400"/>
            <a:ext cx="8229600" cy="3785652"/>
          </a:xfrm>
          <a:prstGeom prst="rect">
            <a:avLst/>
          </a:prstGeom>
        </p:spPr>
        <p:txBody>
          <a:bodyPr wrap="square">
            <a:spAutoFit/>
          </a:bodyPr>
          <a:lstStyle/>
          <a:p>
            <a:r>
              <a:rPr lang="en-US" sz="2400" dirty="0" smtClean="0"/>
              <a:t>The TERT protein is the catalytic subunit of the telomerase enzyme, and is normally inactive in most somatic cells</a:t>
            </a:r>
          </a:p>
          <a:p>
            <a:endParaRPr lang="en-US" sz="2400" dirty="0" smtClean="0"/>
          </a:p>
          <a:p>
            <a:r>
              <a:rPr lang="en-US" sz="2400" dirty="0" smtClean="0"/>
              <a:t> In this method, we can insert cDNA coding for the human telomerase reverse transcriptase (hTERT) protein into your primary cells of interest</a:t>
            </a:r>
          </a:p>
          <a:p>
            <a:endParaRPr lang="en-US" sz="2400" dirty="0" smtClean="0"/>
          </a:p>
          <a:p>
            <a:r>
              <a:rPr lang="en-US" sz="2400" dirty="0" smtClean="0"/>
              <a:t> When hTERT is exogenously expressed, the cell is able to maintain sufficient telomere length to avoid senescence. This is the most recently developed approach for cell immortalization</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143000"/>
            <a:ext cx="5574970" cy="646331"/>
          </a:xfrm>
          <a:prstGeom prst="rect">
            <a:avLst/>
          </a:prstGeom>
        </p:spPr>
        <p:txBody>
          <a:bodyPr wrap="square">
            <a:spAutoFit/>
          </a:bodyPr>
          <a:lstStyle/>
          <a:p>
            <a:r>
              <a:rPr lang="en-US" sz="3600" b="1" dirty="0" smtClean="0"/>
              <a:t>Advantages</a:t>
            </a:r>
            <a:endParaRPr lang="en-US" sz="3600" dirty="0"/>
          </a:p>
        </p:txBody>
      </p:sp>
      <p:sp>
        <p:nvSpPr>
          <p:cNvPr id="3" name="Rectangle 2"/>
          <p:cNvSpPr/>
          <p:nvPr/>
        </p:nvSpPr>
        <p:spPr>
          <a:xfrm>
            <a:off x="609600" y="2286000"/>
            <a:ext cx="7924800" cy="2677656"/>
          </a:xfrm>
          <a:prstGeom prst="rect">
            <a:avLst/>
          </a:prstGeom>
        </p:spPr>
        <p:txBody>
          <a:bodyPr wrap="square">
            <a:spAutoFit/>
          </a:bodyPr>
          <a:lstStyle/>
          <a:p>
            <a:pPr>
              <a:buFont typeface="Arial" pitchFamily="34" charset="0"/>
              <a:buChar char="•"/>
            </a:pPr>
            <a:r>
              <a:rPr lang="en-US" sz="2400" dirty="0" smtClean="0"/>
              <a:t>Works well for immortalization of cells that are most affected by telomere length (e.g. human cells)</a:t>
            </a:r>
          </a:p>
          <a:p>
            <a:pPr>
              <a:buFont typeface="Arial" pitchFamily="34" charset="0"/>
              <a:buChar char="•"/>
            </a:pPr>
            <a:endParaRPr lang="en-US" sz="2400" dirty="0" smtClean="0"/>
          </a:p>
          <a:p>
            <a:pPr>
              <a:buFont typeface="Arial" pitchFamily="34" charset="0"/>
              <a:buChar char="•"/>
            </a:pPr>
            <a:r>
              <a:rPr lang="en-US" sz="2400" dirty="0" smtClean="0"/>
              <a:t>Least likely to cause cancer-like phenotypes</a:t>
            </a:r>
          </a:p>
          <a:p>
            <a:pPr>
              <a:buFont typeface="Arial" pitchFamily="34" charset="0"/>
              <a:buChar char="•"/>
            </a:pPr>
            <a:endParaRPr lang="en-US" sz="2400" dirty="0" smtClean="0"/>
          </a:p>
          <a:p>
            <a:pPr>
              <a:buFont typeface="Arial" pitchFamily="34" charset="0"/>
              <a:buChar char="•"/>
            </a:pPr>
            <a:r>
              <a:rPr lang="en-US" sz="2400" dirty="0" smtClean="0"/>
              <a:t>Cell lines generated using this method have stable genotypes and retain critical phenotypic markers</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14400"/>
            <a:ext cx="5749525" cy="646331"/>
          </a:xfrm>
          <a:prstGeom prst="rect">
            <a:avLst/>
          </a:prstGeom>
        </p:spPr>
        <p:txBody>
          <a:bodyPr wrap="square">
            <a:spAutoFit/>
          </a:bodyPr>
          <a:lstStyle/>
          <a:p>
            <a:r>
              <a:rPr lang="en-US" sz="3600" b="1" dirty="0" smtClean="0"/>
              <a:t>Disadvantages</a:t>
            </a:r>
            <a:endParaRPr lang="en-US" sz="3600" dirty="0"/>
          </a:p>
        </p:txBody>
      </p:sp>
      <p:sp>
        <p:nvSpPr>
          <p:cNvPr id="3" name="Rectangle 2"/>
          <p:cNvSpPr/>
          <p:nvPr/>
        </p:nvSpPr>
        <p:spPr>
          <a:xfrm>
            <a:off x="609600" y="2057400"/>
            <a:ext cx="7924800" cy="3046988"/>
          </a:xfrm>
          <a:prstGeom prst="rect">
            <a:avLst/>
          </a:prstGeom>
        </p:spPr>
        <p:txBody>
          <a:bodyPr wrap="square">
            <a:spAutoFit/>
          </a:bodyPr>
          <a:lstStyle/>
          <a:p>
            <a:r>
              <a:rPr lang="en-US" sz="2400" dirty="0" smtClean="0"/>
              <a:t>May not obtain high success immortalization rate as compared to Method B for certain cell types</a:t>
            </a:r>
          </a:p>
          <a:p>
            <a:endParaRPr lang="en-US" sz="2400" dirty="0" smtClean="0"/>
          </a:p>
          <a:p>
            <a:r>
              <a:rPr lang="en-US" sz="2400" dirty="0" smtClean="0"/>
              <a:t>Over expression of hTERT can even induce cell death in some cell types (e.g. epithelial cells)</a:t>
            </a:r>
          </a:p>
          <a:p>
            <a:endParaRPr lang="en-US" sz="2400" dirty="0" smtClean="0"/>
          </a:p>
          <a:p>
            <a:r>
              <a:rPr lang="en-US" sz="2400" dirty="0" smtClean="0"/>
              <a:t>This method, alone, may not be enough for successful immortalization</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762000"/>
            <a:ext cx="7705337" cy="1200329"/>
          </a:xfrm>
          <a:prstGeom prst="rect">
            <a:avLst/>
          </a:prstGeom>
        </p:spPr>
        <p:txBody>
          <a:bodyPr wrap="square">
            <a:spAutoFit/>
          </a:bodyPr>
          <a:lstStyle/>
          <a:p>
            <a:r>
              <a:rPr lang="en-US" sz="3600" b="1" dirty="0" smtClean="0"/>
              <a:t>Method B: </a:t>
            </a:r>
          </a:p>
          <a:p>
            <a:r>
              <a:rPr lang="en-US" sz="3600" b="1" dirty="0" smtClean="0"/>
              <a:t>                  Viral oncogenes</a:t>
            </a:r>
            <a:endParaRPr lang="en-US" sz="3600" dirty="0"/>
          </a:p>
        </p:txBody>
      </p:sp>
      <p:sp>
        <p:nvSpPr>
          <p:cNvPr id="3" name="Rectangle 2"/>
          <p:cNvSpPr/>
          <p:nvPr/>
        </p:nvSpPr>
        <p:spPr>
          <a:xfrm>
            <a:off x="533400" y="2438400"/>
            <a:ext cx="8229600" cy="2308324"/>
          </a:xfrm>
          <a:prstGeom prst="rect">
            <a:avLst/>
          </a:prstGeom>
        </p:spPr>
        <p:txBody>
          <a:bodyPr wrap="square">
            <a:spAutoFit/>
          </a:bodyPr>
          <a:lstStyle/>
          <a:p>
            <a:r>
              <a:rPr lang="en-US" sz="2400" dirty="0" smtClean="0"/>
              <a:t>Viral oncogenes such as the large T antigen from the SV40 virus or the E6/E7 oncogenes from HPV can achieve immortalization by suppressing tumor suppressor genes (e.g. p53 and Rb)</a:t>
            </a:r>
          </a:p>
          <a:p>
            <a:endParaRPr lang="en-US" sz="2400" dirty="0" smtClean="0"/>
          </a:p>
          <a:p>
            <a:r>
              <a:rPr lang="en-US" sz="2400" dirty="0" smtClean="0"/>
              <a:t> This method takes effect quicker than Method A but may change some of the cells’ characteristics</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57200"/>
            <a:ext cx="5498770" cy="646331"/>
          </a:xfrm>
          <a:prstGeom prst="rect">
            <a:avLst/>
          </a:prstGeom>
        </p:spPr>
        <p:txBody>
          <a:bodyPr wrap="square">
            <a:spAutoFit/>
          </a:bodyPr>
          <a:lstStyle/>
          <a:p>
            <a:r>
              <a:rPr lang="en-US" sz="3600" b="1" dirty="0" smtClean="0"/>
              <a:t>Advantages</a:t>
            </a:r>
            <a:endParaRPr lang="en-US" sz="3600" dirty="0"/>
          </a:p>
        </p:txBody>
      </p:sp>
      <p:sp>
        <p:nvSpPr>
          <p:cNvPr id="3" name="Rectangle 2"/>
          <p:cNvSpPr/>
          <p:nvPr/>
        </p:nvSpPr>
        <p:spPr>
          <a:xfrm>
            <a:off x="533400" y="1219200"/>
            <a:ext cx="8382000" cy="1569660"/>
          </a:xfrm>
          <a:prstGeom prst="rect">
            <a:avLst/>
          </a:prstGeom>
        </p:spPr>
        <p:txBody>
          <a:bodyPr wrap="square">
            <a:spAutoFit/>
          </a:bodyPr>
          <a:lstStyle/>
          <a:p>
            <a:pPr>
              <a:buFont typeface="Arial" pitchFamily="34" charset="0"/>
              <a:buChar char="•"/>
            </a:pPr>
            <a:r>
              <a:rPr lang="en-US" sz="2400" dirty="0" smtClean="0"/>
              <a:t>Quickest route to immortalization</a:t>
            </a:r>
          </a:p>
          <a:p>
            <a:pPr>
              <a:buFont typeface="Arial" pitchFamily="34" charset="0"/>
              <a:buChar char="•"/>
            </a:pPr>
            <a:endParaRPr lang="en-US" sz="2400" dirty="0" smtClean="0"/>
          </a:p>
          <a:p>
            <a:pPr>
              <a:buFont typeface="Arial" pitchFamily="34" charset="0"/>
              <a:buChar char="•"/>
            </a:pPr>
            <a:r>
              <a:rPr lang="en-US" sz="2400" dirty="0" smtClean="0"/>
              <a:t>Useful for difficult-to-immortalize primary cells (e.g. epithelial cells)</a:t>
            </a:r>
            <a:endParaRPr lang="en-US" sz="2400" dirty="0"/>
          </a:p>
        </p:txBody>
      </p:sp>
      <p:sp>
        <p:nvSpPr>
          <p:cNvPr id="4" name="Rectangle 3"/>
          <p:cNvSpPr/>
          <p:nvPr/>
        </p:nvSpPr>
        <p:spPr>
          <a:xfrm>
            <a:off x="609600" y="3048000"/>
            <a:ext cx="6130525" cy="646331"/>
          </a:xfrm>
          <a:prstGeom prst="rect">
            <a:avLst/>
          </a:prstGeom>
        </p:spPr>
        <p:txBody>
          <a:bodyPr wrap="square">
            <a:spAutoFit/>
          </a:bodyPr>
          <a:lstStyle/>
          <a:p>
            <a:r>
              <a:rPr lang="en-US" sz="3600" b="1" dirty="0" smtClean="0"/>
              <a:t>Disadvantages</a:t>
            </a:r>
            <a:endParaRPr lang="en-US" sz="3600" dirty="0"/>
          </a:p>
        </p:txBody>
      </p:sp>
      <p:sp>
        <p:nvSpPr>
          <p:cNvPr id="5" name="Rectangle 4"/>
          <p:cNvSpPr/>
          <p:nvPr/>
        </p:nvSpPr>
        <p:spPr>
          <a:xfrm>
            <a:off x="457200" y="3962400"/>
            <a:ext cx="8382000" cy="2308324"/>
          </a:xfrm>
          <a:prstGeom prst="rect">
            <a:avLst/>
          </a:prstGeom>
        </p:spPr>
        <p:txBody>
          <a:bodyPr wrap="square">
            <a:spAutoFit/>
          </a:bodyPr>
          <a:lstStyle/>
          <a:p>
            <a:pPr>
              <a:buFont typeface="Arial" pitchFamily="34" charset="0"/>
              <a:buChar char="•"/>
            </a:pPr>
            <a:r>
              <a:rPr lang="en-US" sz="2400" dirty="0" smtClean="0"/>
              <a:t>May change the cell’s characteristics (e.g. loss of contact inhibition, genomic instability, disruptions of cell cycle checkpoints)</a:t>
            </a:r>
          </a:p>
          <a:p>
            <a:pPr>
              <a:buFont typeface="Arial" pitchFamily="34" charset="0"/>
              <a:buChar char="•"/>
            </a:pPr>
            <a:endParaRPr lang="en-US" sz="2400" dirty="0" smtClean="0"/>
          </a:p>
          <a:p>
            <a:pPr>
              <a:buFont typeface="Arial" pitchFamily="34" charset="0"/>
              <a:buChar char="•"/>
            </a:pPr>
            <a:r>
              <a:rPr lang="en-US" sz="2400" dirty="0" smtClean="0"/>
              <a:t>This method, alone, may not be enough for successful immortalization</a:t>
            </a: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0"/>
            <a:ext cx="8077200" cy="2954655"/>
          </a:xfrm>
          <a:prstGeom prst="rect">
            <a:avLst/>
          </a:prstGeom>
        </p:spPr>
        <p:txBody>
          <a:bodyPr wrap="square">
            <a:spAutoFit/>
          </a:bodyPr>
          <a:lstStyle/>
          <a:p>
            <a:r>
              <a:rPr lang="en-US" sz="2400" dirty="0" smtClean="0"/>
              <a:t>In many cases, method A and B alone may not be enough for a successful immortalization</a:t>
            </a:r>
          </a:p>
          <a:p>
            <a:endParaRPr lang="en-US" sz="2400" dirty="0" smtClean="0"/>
          </a:p>
          <a:p>
            <a:r>
              <a:rPr lang="en-US" sz="2400" dirty="0" smtClean="0"/>
              <a:t>Recent studies have found that co-expressing hTERT with viral oncogenes have a higher success rate and result in more authentic and normal cell models with well-defined genetic backgrounds</a:t>
            </a:r>
          </a:p>
          <a:p>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mortalized-cells_fig2_HD.png"/>
          <p:cNvPicPr>
            <a:picLocks noChangeAspect="1"/>
          </p:cNvPicPr>
          <p:nvPr/>
        </p:nvPicPr>
        <p:blipFill>
          <a:blip r:embed="rId2" cstate="print"/>
          <a:srcRect t="19940"/>
          <a:stretch>
            <a:fillRect/>
          </a:stretch>
        </p:blipFill>
        <p:spPr>
          <a:xfrm>
            <a:off x="457200" y="838200"/>
            <a:ext cx="8229599" cy="52578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90600"/>
            <a:ext cx="8411598" cy="646331"/>
          </a:xfrm>
          <a:prstGeom prst="rect">
            <a:avLst/>
          </a:prstGeom>
        </p:spPr>
        <p:txBody>
          <a:bodyPr wrap="square">
            <a:spAutoFit/>
          </a:bodyPr>
          <a:lstStyle/>
          <a:p>
            <a:r>
              <a:rPr lang="en-US" sz="3600" b="1" dirty="0" smtClean="0"/>
              <a:t>The immortalization workflow</a:t>
            </a:r>
            <a:endParaRPr lang="en-US" sz="3600" b="1" dirty="0"/>
          </a:p>
        </p:txBody>
      </p:sp>
      <p:sp>
        <p:nvSpPr>
          <p:cNvPr id="3" name="Rectangle 2"/>
          <p:cNvSpPr/>
          <p:nvPr/>
        </p:nvSpPr>
        <p:spPr>
          <a:xfrm>
            <a:off x="609600" y="2133600"/>
            <a:ext cx="8001000" cy="1200329"/>
          </a:xfrm>
          <a:prstGeom prst="rect">
            <a:avLst/>
          </a:prstGeom>
        </p:spPr>
        <p:txBody>
          <a:bodyPr wrap="square">
            <a:spAutoFit/>
          </a:bodyPr>
          <a:lstStyle/>
          <a:p>
            <a:r>
              <a:rPr lang="en-US" sz="2400" dirty="0" smtClean="0"/>
              <a:t>There are two methods of performing the immortalization itself:</a:t>
            </a:r>
            <a:br>
              <a:rPr lang="en-US" sz="2400" dirty="0" smtClean="0"/>
            </a:br>
            <a:endParaRPr lang="en-US" sz="2400" dirty="0"/>
          </a:p>
        </p:txBody>
      </p:sp>
      <p:sp>
        <p:nvSpPr>
          <p:cNvPr id="4" name="Rectangle 3"/>
          <p:cNvSpPr/>
          <p:nvPr/>
        </p:nvSpPr>
        <p:spPr>
          <a:xfrm>
            <a:off x="762000" y="3048000"/>
            <a:ext cx="6401286" cy="954107"/>
          </a:xfrm>
          <a:prstGeom prst="rect">
            <a:avLst/>
          </a:prstGeom>
        </p:spPr>
        <p:txBody>
          <a:bodyPr wrap="square">
            <a:spAutoFit/>
          </a:bodyPr>
          <a:lstStyle/>
          <a:p>
            <a:r>
              <a:rPr lang="en-US" sz="2800" b="1" dirty="0" smtClean="0"/>
              <a:t>Method A:</a:t>
            </a:r>
          </a:p>
          <a:p>
            <a:r>
              <a:rPr lang="en-US" sz="2800" b="1" dirty="0" smtClean="0"/>
              <a:t>                  </a:t>
            </a:r>
            <a:r>
              <a:rPr lang="en-US" sz="2400" dirty="0" smtClean="0"/>
              <a:t>Plasmid transfection</a:t>
            </a:r>
            <a:endParaRPr lang="en-US" sz="2400" dirty="0"/>
          </a:p>
        </p:txBody>
      </p:sp>
      <p:sp>
        <p:nvSpPr>
          <p:cNvPr id="5" name="Rectangle 4"/>
          <p:cNvSpPr/>
          <p:nvPr/>
        </p:nvSpPr>
        <p:spPr>
          <a:xfrm>
            <a:off x="685799" y="4191000"/>
            <a:ext cx="6120659" cy="892552"/>
          </a:xfrm>
          <a:prstGeom prst="rect">
            <a:avLst/>
          </a:prstGeom>
        </p:spPr>
        <p:txBody>
          <a:bodyPr wrap="square">
            <a:spAutoFit/>
          </a:bodyPr>
          <a:lstStyle/>
          <a:p>
            <a:r>
              <a:rPr lang="en-US" sz="2800" b="1" dirty="0" smtClean="0"/>
              <a:t>Method B: </a:t>
            </a:r>
          </a:p>
          <a:p>
            <a:r>
              <a:rPr lang="en-US" sz="2400" b="1" dirty="0" smtClean="0"/>
              <a:t>                   </a:t>
            </a:r>
            <a:r>
              <a:rPr lang="en-US" sz="2400" dirty="0" smtClean="0"/>
              <a:t>Viral transduction</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219200"/>
            <a:ext cx="7712628" cy="2308324"/>
          </a:xfrm>
          <a:prstGeom prst="rect">
            <a:avLst/>
          </a:prstGeom>
          <a:noFill/>
        </p:spPr>
        <p:txBody>
          <a:bodyPr wrap="square" rtlCol="0">
            <a:spAutoFit/>
          </a:bodyPr>
          <a:lstStyle/>
          <a:p>
            <a:pPr marL="914400" lvl="1" indent="-457200">
              <a:lnSpc>
                <a:spcPct val="150000"/>
              </a:lnSpc>
              <a:buFont typeface="+mj-lt"/>
              <a:buAutoNum type="arabicPeriod"/>
            </a:pPr>
            <a:r>
              <a:rPr lang="en-US" sz="2400" dirty="0" smtClean="0"/>
              <a:t>What are immortalized cells?</a:t>
            </a:r>
          </a:p>
          <a:p>
            <a:pPr marL="914400" lvl="1" indent="-457200">
              <a:lnSpc>
                <a:spcPct val="150000"/>
              </a:lnSpc>
              <a:buFont typeface="+mj-lt"/>
              <a:buAutoNum type="arabicPeriod"/>
            </a:pPr>
            <a:r>
              <a:rPr lang="en-US" sz="2400" dirty="0" smtClean="0"/>
              <a:t>Strategies for generating immortalized cells</a:t>
            </a:r>
          </a:p>
          <a:p>
            <a:pPr marL="914400" lvl="1" indent="-457200">
              <a:lnSpc>
                <a:spcPct val="150000"/>
              </a:lnSpc>
              <a:buFont typeface="+mj-lt"/>
              <a:buAutoNum type="arabicPeriod"/>
            </a:pPr>
            <a:r>
              <a:rPr lang="en-US" sz="2400" dirty="0" smtClean="0"/>
              <a:t>An overview of the immortalized workflow</a:t>
            </a:r>
          </a:p>
          <a:p>
            <a:pPr marL="914400" lvl="1" indent="-457200">
              <a:lnSpc>
                <a:spcPct val="150000"/>
              </a:lnSpc>
              <a:buFont typeface="+mj-lt"/>
              <a:buAutoNum type="arabicPeriod"/>
            </a:pPr>
            <a:r>
              <a:rPr lang="en-US" sz="2400" dirty="0" smtClean="0"/>
              <a:t>Cell line quality control consideration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762000"/>
            <a:ext cx="7792988" cy="1200329"/>
          </a:xfrm>
          <a:prstGeom prst="rect">
            <a:avLst/>
          </a:prstGeom>
        </p:spPr>
        <p:txBody>
          <a:bodyPr wrap="square">
            <a:spAutoFit/>
          </a:bodyPr>
          <a:lstStyle/>
          <a:p>
            <a:r>
              <a:rPr lang="en-US" sz="3600" b="1" dirty="0" smtClean="0"/>
              <a:t>Method A:</a:t>
            </a:r>
          </a:p>
          <a:p>
            <a:r>
              <a:rPr lang="en-US" sz="3600" b="1" dirty="0" smtClean="0"/>
              <a:t>               Plasmid transfection</a:t>
            </a:r>
            <a:endParaRPr lang="en-US" sz="3600" dirty="0"/>
          </a:p>
        </p:txBody>
      </p:sp>
      <p:sp>
        <p:nvSpPr>
          <p:cNvPr id="3" name="Rectangle 2"/>
          <p:cNvSpPr/>
          <p:nvPr/>
        </p:nvSpPr>
        <p:spPr>
          <a:xfrm>
            <a:off x="381000" y="2286000"/>
            <a:ext cx="8305800" cy="3046988"/>
          </a:xfrm>
          <a:prstGeom prst="rect">
            <a:avLst/>
          </a:prstGeom>
        </p:spPr>
        <p:txBody>
          <a:bodyPr wrap="square">
            <a:spAutoFit/>
          </a:bodyPr>
          <a:lstStyle/>
          <a:p>
            <a:r>
              <a:rPr lang="en-US" sz="2400" dirty="0" smtClean="0"/>
              <a:t>One way to introduce the immortalizing agent (i.e. hTERT, SV40T antigen) into the cells is DNA transfection</a:t>
            </a:r>
          </a:p>
          <a:p>
            <a:endParaRPr lang="en-US" sz="2400" dirty="0" smtClean="0"/>
          </a:p>
          <a:p>
            <a:r>
              <a:rPr lang="en-US" sz="2400" dirty="0" smtClean="0"/>
              <a:t> DNA transfection methods include electroporation, lipofection, </a:t>
            </a:r>
          </a:p>
          <a:p>
            <a:endParaRPr lang="en-US" sz="2400" dirty="0" smtClean="0"/>
          </a:p>
          <a:p>
            <a:r>
              <a:rPr lang="en-US" sz="2400" dirty="0" smtClean="0"/>
              <a:t>Primary cells are less susceptible to DNA transfections and as such, many use the viral transduction method </a:t>
            </a:r>
            <a:br>
              <a:rPr lang="en-US" sz="2400" dirty="0" smtClean="0"/>
            </a:b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14400"/>
            <a:ext cx="7634099" cy="1200329"/>
          </a:xfrm>
          <a:prstGeom prst="rect">
            <a:avLst/>
          </a:prstGeom>
        </p:spPr>
        <p:txBody>
          <a:bodyPr wrap="square">
            <a:spAutoFit/>
          </a:bodyPr>
          <a:lstStyle/>
          <a:p>
            <a:r>
              <a:rPr lang="en-US" sz="3600" b="1" dirty="0" smtClean="0"/>
              <a:t>Method B: </a:t>
            </a:r>
          </a:p>
          <a:p>
            <a:r>
              <a:rPr lang="en-US" sz="3600" b="1" dirty="0" smtClean="0"/>
              <a:t>                 Viral transduction</a:t>
            </a:r>
            <a:endParaRPr lang="en-US" sz="3600" dirty="0"/>
          </a:p>
        </p:txBody>
      </p:sp>
      <p:sp>
        <p:nvSpPr>
          <p:cNvPr id="3" name="Rectangle 2"/>
          <p:cNvSpPr/>
          <p:nvPr/>
        </p:nvSpPr>
        <p:spPr>
          <a:xfrm>
            <a:off x="457200" y="2514600"/>
            <a:ext cx="8229600" cy="2677656"/>
          </a:xfrm>
          <a:prstGeom prst="rect">
            <a:avLst/>
          </a:prstGeom>
        </p:spPr>
        <p:txBody>
          <a:bodyPr wrap="square">
            <a:spAutoFit/>
          </a:bodyPr>
          <a:lstStyle/>
          <a:p>
            <a:r>
              <a:rPr lang="en-US" sz="2400" dirty="0" smtClean="0"/>
              <a:t>Primary cells are known to be difficult-to-transfection but receptive to recombinant viral transduction, especially adenoviral and lentiviral particles.</a:t>
            </a:r>
          </a:p>
          <a:p>
            <a:endParaRPr lang="en-US" sz="2400" dirty="0" smtClean="0"/>
          </a:p>
          <a:p>
            <a:r>
              <a:rPr lang="en-US" sz="2400" dirty="0" smtClean="0"/>
              <a:t>The lentiviral transduction method, in particular, results in the stable integration of your gene of interest into the host genome for long term gene expression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458200" cy="5447645"/>
          </a:xfrm>
          <a:prstGeom prst="rect">
            <a:avLst/>
          </a:prstGeom>
        </p:spPr>
        <p:txBody>
          <a:bodyPr wrap="square">
            <a:spAutoFit/>
          </a:bodyPr>
          <a:lstStyle/>
          <a:p>
            <a:r>
              <a:rPr lang="en-US" sz="2800" b="1" dirty="0" smtClean="0"/>
              <a:t>Step 1:</a:t>
            </a:r>
            <a:r>
              <a:rPr lang="en-US" sz="2400" dirty="0" smtClean="0"/>
              <a:t> </a:t>
            </a:r>
          </a:p>
          <a:p>
            <a:r>
              <a:rPr lang="en-US" sz="2400" dirty="0" smtClean="0"/>
              <a:t>              Seed the cells so that they are 50-60% confluent. Incubate overnight.</a:t>
            </a:r>
          </a:p>
          <a:p>
            <a:r>
              <a:rPr lang="en-US" sz="2400" dirty="0" smtClean="0"/>
              <a:t> </a:t>
            </a:r>
          </a:p>
          <a:p>
            <a:r>
              <a:rPr lang="en-US" sz="2800" b="1" dirty="0" smtClean="0"/>
              <a:t>Step 2:</a:t>
            </a:r>
            <a:r>
              <a:rPr lang="en-US" sz="2400" dirty="0" smtClean="0"/>
              <a:t> </a:t>
            </a:r>
          </a:p>
          <a:p>
            <a:r>
              <a:rPr lang="en-US" sz="2400" dirty="0" smtClean="0"/>
              <a:t>             Infect the cells with a variety of cell immortalization reagents (e.g. lentiviruses). Combinations can be tried if necessary.</a:t>
            </a:r>
          </a:p>
          <a:p>
            <a:r>
              <a:rPr lang="en-US" sz="2400" dirty="0" smtClean="0"/>
              <a:t> </a:t>
            </a:r>
          </a:p>
          <a:p>
            <a:r>
              <a:rPr lang="en-US" sz="2800" b="1" dirty="0" smtClean="0"/>
              <a:t>Step 3:</a:t>
            </a:r>
            <a:r>
              <a:rPr lang="en-US" sz="2400" dirty="0" smtClean="0"/>
              <a:t> </a:t>
            </a:r>
          </a:p>
          <a:p>
            <a:r>
              <a:rPr lang="en-US" sz="2400" dirty="0" smtClean="0"/>
              <a:t>             Remove virus from the cells and replace with fresh growth medium.</a:t>
            </a:r>
          </a:p>
          <a:p>
            <a:r>
              <a:rPr lang="en-US" sz="2400" dirty="0" smtClean="0"/>
              <a:t> </a:t>
            </a:r>
          </a:p>
          <a:p>
            <a:r>
              <a:rPr lang="en-US" sz="2400" dirty="0" smtClean="0"/>
              <a:t/>
            </a:r>
            <a:br>
              <a:rPr lang="en-US" sz="2400" dirty="0" smtClean="0"/>
            </a:br>
            <a:endParaRPr lang="en-US" sz="2400" dirty="0"/>
          </a:p>
        </p:txBody>
      </p:sp>
      <p:sp>
        <p:nvSpPr>
          <p:cNvPr id="3" name="Rectangle 2"/>
          <p:cNvSpPr/>
          <p:nvPr/>
        </p:nvSpPr>
        <p:spPr>
          <a:xfrm>
            <a:off x="457200" y="609600"/>
            <a:ext cx="7772400" cy="830997"/>
          </a:xfrm>
          <a:prstGeom prst="rect">
            <a:avLst/>
          </a:prstGeom>
        </p:spPr>
        <p:txBody>
          <a:bodyPr wrap="square">
            <a:spAutoFit/>
          </a:bodyPr>
          <a:lstStyle/>
          <a:p>
            <a:r>
              <a:rPr lang="en-US" sz="2400" dirty="0" smtClean="0"/>
              <a:t>Basic workflow steps to help for understand of the cell immortalization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19200"/>
            <a:ext cx="8001000" cy="2800767"/>
          </a:xfrm>
          <a:prstGeom prst="rect">
            <a:avLst/>
          </a:prstGeom>
        </p:spPr>
        <p:txBody>
          <a:bodyPr wrap="square">
            <a:spAutoFit/>
          </a:bodyPr>
          <a:lstStyle/>
          <a:p>
            <a:r>
              <a:rPr lang="en-US" sz="2800" b="1" dirty="0" smtClean="0"/>
              <a:t>Step 4:</a:t>
            </a:r>
            <a:r>
              <a:rPr lang="en-US" sz="2400" dirty="0" smtClean="0"/>
              <a:t> </a:t>
            </a:r>
          </a:p>
          <a:p>
            <a:r>
              <a:rPr lang="en-US" sz="2400" dirty="0" smtClean="0"/>
              <a:t>             Monitor the cell's growth rate and morphology. Grow infected cells in parallel with control cells to assess the proliferation rate.</a:t>
            </a:r>
          </a:p>
          <a:p>
            <a:r>
              <a:rPr lang="en-US" sz="2400" dirty="0" smtClean="0"/>
              <a:t> </a:t>
            </a:r>
          </a:p>
          <a:p>
            <a:r>
              <a:rPr lang="en-US" sz="2800" b="1" dirty="0" smtClean="0"/>
              <a:t>Step 5:</a:t>
            </a:r>
            <a:r>
              <a:rPr lang="en-US" sz="2400" dirty="0" smtClean="0"/>
              <a:t> </a:t>
            </a:r>
          </a:p>
          <a:p>
            <a:r>
              <a:rPr lang="en-US" sz="2400" smtClean="0"/>
              <a:t>               </a:t>
            </a:r>
            <a:r>
              <a:rPr lang="en-US" sz="2400" dirty="0" smtClean="0"/>
              <a:t>Use </a:t>
            </a:r>
            <a:r>
              <a:rPr lang="en-US" sz="2400" dirty="0" err="1" smtClean="0"/>
              <a:t>qRT</a:t>
            </a:r>
            <a:r>
              <a:rPr lang="en-US" sz="2400" dirty="0" smtClean="0"/>
              <a:t>-PCR to test for transgene expression.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mortalized-cells-workflow_fig3_HD.png"/>
          <p:cNvPicPr>
            <a:picLocks noChangeAspect="1"/>
          </p:cNvPicPr>
          <p:nvPr/>
        </p:nvPicPr>
        <p:blipFill>
          <a:blip r:embed="rId2" cstate="print"/>
          <a:srcRect t="6977" r="1148"/>
          <a:stretch>
            <a:fillRect/>
          </a:stretch>
        </p:blipFill>
        <p:spPr>
          <a:xfrm>
            <a:off x="0" y="0"/>
            <a:ext cx="9143999" cy="6705600"/>
          </a:xfrm>
          <a:prstGeom prst="rect">
            <a:avLst/>
          </a:prstGeom>
        </p:spPr>
      </p:pic>
      <p:sp>
        <p:nvSpPr>
          <p:cNvPr id="3" name="Right Arrow 2"/>
          <p:cNvSpPr/>
          <p:nvPr/>
        </p:nvSpPr>
        <p:spPr>
          <a:xfrm>
            <a:off x="7391400" y="0"/>
            <a:ext cx="1524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85800"/>
            <a:ext cx="9633241" cy="646331"/>
          </a:xfrm>
          <a:prstGeom prst="rect">
            <a:avLst/>
          </a:prstGeom>
        </p:spPr>
        <p:txBody>
          <a:bodyPr wrap="square">
            <a:spAutoFit/>
          </a:bodyPr>
          <a:lstStyle/>
          <a:p>
            <a:r>
              <a:rPr lang="en-US" sz="3600" b="1" dirty="0" smtClean="0"/>
              <a:t>Cell line quality control considerations</a:t>
            </a:r>
            <a:endParaRPr lang="en-US" sz="3600" dirty="0"/>
          </a:p>
        </p:txBody>
      </p:sp>
      <p:sp>
        <p:nvSpPr>
          <p:cNvPr id="3" name="Rectangle 2"/>
          <p:cNvSpPr/>
          <p:nvPr/>
        </p:nvSpPr>
        <p:spPr>
          <a:xfrm>
            <a:off x="533400" y="1676401"/>
            <a:ext cx="8153400" cy="830997"/>
          </a:xfrm>
          <a:prstGeom prst="rect">
            <a:avLst/>
          </a:prstGeom>
        </p:spPr>
        <p:txBody>
          <a:bodyPr wrap="square">
            <a:spAutoFit/>
          </a:bodyPr>
          <a:lstStyle/>
          <a:p>
            <a:r>
              <a:rPr lang="en-US" sz="2400" dirty="0" smtClean="0"/>
              <a:t>There are few important quality control checks for to ensure  cell line is in perfect condition</a:t>
            </a:r>
            <a:endParaRPr lang="en-US" sz="2400" dirty="0"/>
          </a:p>
        </p:txBody>
      </p:sp>
      <p:sp>
        <p:nvSpPr>
          <p:cNvPr id="4" name="Rectangle 3"/>
          <p:cNvSpPr/>
          <p:nvPr/>
        </p:nvSpPr>
        <p:spPr>
          <a:xfrm>
            <a:off x="685800" y="2743200"/>
            <a:ext cx="6815752" cy="461665"/>
          </a:xfrm>
          <a:prstGeom prst="rect">
            <a:avLst/>
          </a:prstGeom>
        </p:spPr>
        <p:txBody>
          <a:bodyPr wrap="square">
            <a:spAutoFit/>
          </a:bodyPr>
          <a:lstStyle/>
          <a:p>
            <a:pPr>
              <a:buFont typeface="Arial" pitchFamily="34" charset="0"/>
              <a:buChar char="•"/>
            </a:pPr>
            <a:r>
              <a:rPr lang="en-US" sz="2400" b="1" dirty="0" smtClean="0"/>
              <a:t>Characterization of Your Cell Line</a:t>
            </a:r>
            <a:endParaRPr lang="en-US" sz="2400" dirty="0"/>
          </a:p>
        </p:txBody>
      </p:sp>
      <p:sp>
        <p:nvSpPr>
          <p:cNvPr id="5" name="Rectangle 4"/>
          <p:cNvSpPr/>
          <p:nvPr/>
        </p:nvSpPr>
        <p:spPr>
          <a:xfrm>
            <a:off x="685800" y="3352800"/>
            <a:ext cx="7221375" cy="461665"/>
          </a:xfrm>
          <a:prstGeom prst="rect">
            <a:avLst/>
          </a:prstGeom>
        </p:spPr>
        <p:txBody>
          <a:bodyPr wrap="square">
            <a:spAutoFit/>
          </a:bodyPr>
          <a:lstStyle/>
          <a:p>
            <a:pPr>
              <a:buFont typeface="Arial" pitchFamily="34" charset="0"/>
              <a:buChar char="•"/>
            </a:pPr>
            <a:r>
              <a:rPr lang="en-US" sz="2400" b="1" dirty="0" smtClean="0"/>
              <a:t>Passaging and Transgene Expression Test</a:t>
            </a:r>
            <a:endParaRPr lang="en-US" sz="2400" dirty="0"/>
          </a:p>
        </p:txBody>
      </p:sp>
      <p:sp>
        <p:nvSpPr>
          <p:cNvPr id="6" name="Rectangle 5"/>
          <p:cNvSpPr/>
          <p:nvPr/>
        </p:nvSpPr>
        <p:spPr>
          <a:xfrm>
            <a:off x="762000" y="3962400"/>
            <a:ext cx="4906357" cy="461665"/>
          </a:xfrm>
          <a:prstGeom prst="rect">
            <a:avLst/>
          </a:prstGeom>
        </p:spPr>
        <p:txBody>
          <a:bodyPr wrap="square">
            <a:spAutoFit/>
          </a:bodyPr>
          <a:lstStyle/>
          <a:p>
            <a:pPr>
              <a:buFont typeface="Arial" pitchFamily="34" charset="0"/>
              <a:buChar char="•"/>
            </a:pPr>
            <a:r>
              <a:rPr lang="en-US" sz="2400" b="1" dirty="0" smtClean="0"/>
              <a:t>STR Profiling</a:t>
            </a:r>
            <a:endParaRPr lang="en-US" sz="2400" dirty="0"/>
          </a:p>
        </p:txBody>
      </p:sp>
      <p:sp>
        <p:nvSpPr>
          <p:cNvPr id="7" name="Rectangle 6"/>
          <p:cNvSpPr/>
          <p:nvPr/>
        </p:nvSpPr>
        <p:spPr>
          <a:xfrm>
            <a:off x="762000" y="4572000"/>
            <a:ext cx="5685674" cy="461665"/>
          </a:xfrm>
          <a:prstGeom prst="rect">
            <a:avLst/>
          </a:prstGeom>
        </p:spPr>
        <p:txBody>
          <a:bodyPr wrap="square">
            <a:spAutoFit/>
          </a:bodyPr>
          <a:lstStyle/>
          <a:p>
            <a:pPr>
              <a:buFont typeface="Arial" pitchFamily="34" charset="0"/>
              <a:buChar char="•"/>
            </a:pPr>
            <a:r>
              <a:rPr lang="en-US" sz="2400" b="1" dirty="0" smtClean="0"/>
              <a:t>Mycoplasma and Pathogen Detection</a:t>
            </a: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458200" cy="5447645"/>
          </a:xfrm>
          <a:prstGeom prst="rect">
            <a:avLst/>
          </a:prstGeom>
        </p:spPr>
        <p:txBody>
          <a:bodyPr wrap="square">
            <a:spAutoFit/>
          </a:bodyPr>
          <a:lstStyle/>
          <a:p>
            <a:r>
              <a:rPr lang="en-US" sz="3600" b="1" dirty="0" smtClean="0"/>
              <a:t>Characterization of Your Cell Line</a:t>
            </a:r>
            <a:endParaRPr lang="en-US" sz="3600" dirty="0" smtClean="0"/>
          </a:p>
          <a:p>
            <a:r>
              <a:rPr lang="en-US" sz="2400" dirty="0" smtClean="0"/>
              <a:t/>
            </a:r>
            <a:br>
              <a:rPr lang="en-US" sz="2400" dirty="0" smtClean="0"/>
            </a:br>
            <a:r>
              <a:rPr lang="en-US" sz="2400" dirty="0" smtClean="0"/>
              <a:t>After every immortalization, always check cells for the proper markers, as well as the cell’s functionality to make sure it represents the primary cells that  worked with. This step is especially important when we are studying cellular pathways because we would not want the immortalization step to have altered the specific pathway, function, or phenotype of the cells</a:t>
            </a:r>
          </a:p>
          <a:p>
            <a:r>
              <a:rPr lang="en-US" sz="2400" dirty="0" smtClean="0"/>
              <a:t/>
            </a:r>
            <a:br>
              <a:rPr lang="en-US" sz="2400" dirty="0" smtClean="0"/>
            </a:br>
            <a:r>
              <a:rPr lang="en-US" sz="2400" dirty="0" smtClean="0"/>
              <a:t>For example, if have plan to use cells for a cytotoxicity assay, it is a good idea to perform a cytotoxicity assay with immortalized cells alongside the primary cells to ensure newly immortalized cells respond to stimuli in a manner comparable to their primary cell of origin</a:t>
            </a: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143000"/>
            <a:ext cx="8153400" cy="2616101"/>
          </a:xfrm>
          <a:prstGeom prst="rect">
            <a:avLst/>
          </a:prstGeom>
        </p:spPr>
        <p:txBody>
          <a:bodyPr wrap="square">
            <a:spAutoFit/>
          </a:bodyPr>
          <a:lstStyle/>
          <a:p>
            <a:r>
              <a:rPr lang="en-US" sz="3200" b="1" dirty="0" smtClean="0"/>
              <a:t>Passaging and Transgene Expression Test</a:t>
            </a:r>
            <a:endParaRPr lang="en-US" sz="3200" dirty="0" smtClean="0"/>
          </a:p>
          <a:p>
            <a:r>
              <a:rPr lang="en-US" sz="2400" dirty="0" smtClean="0"/>
              <a:t/>
            </a:r>
            <a:br>
              <a:rPr lang="en-US" sz="2400" dirty="0" smtClean="0"/>
            </a:br>
            <a:r>
              <a:rPr lang="en-US" sz="2400" dirty="0" smtClean="0"/>
              <a:t>Passage cells a minimum of 30 times to prove that the transgene has been stably expressed and to observe that  growth rate has improved and density capability has increased</a:t>
            </a:r>
          </a:p>
          <a:p>
            <a:r>
              <a:rPr lang="en-US" dirty="0" smtClean="0"/>
              <a:t/>
            </a:r>
            <a:br>
              <a:rPr lang="en-US" dirty="0" smtClean="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1"/>
            <a:ext cx="8458200" cy="5816977"/>
          </a:xfrm>
          <a:prstGeom prst="rect">
            <a:avLst/>
          </a:prstGeom>
        </p:spPr>
        <p:txBody>
          <a:bodyPr wrap="square">
            <a:spAutoFit/>
          </a:bodyPr>
          <a:lstStyle/>
          <a:p>
            <a:r>
              <a:rPr lang="en-US" sz="3600" b="1" dirty="0" smtClean="0"/>
              <a:t>STR Profiling</a:t>
            </a:r>
            <a:endParaRPr lang="en-US" sz="3600" dirty="0" smtClean="0"/>
          </a:p>
          <a:p>
            <a:r>
              <a:rPr lang="en-US" sz="2400" dirty="0" smtClean="0"/>
              <a:t/>
            </a:r>
            <a:br>
              <a:rPr lang="en-US" sz="2400" dirty="0" smtClean="0"/>
            </a:br>
            <a:r>
              <a:rPr lang="en-US" sz="2400" dirty="0" smtClean="0"/>
              <a:t>It is of crucial importance that you verify the identity of your cell line as issues of cross-contamination or population mixing can occur. For example, according to a paper published in Science, the famous HeLa cells which are widely used in labs worldwide have been found to have contaminated many cell lines, including the Hep-2 and INT407 cell lines.</a:t>
            </a:r>
          </a:p>
          <a:p>
            <a:r>
              <a:rPr lang="en-US" sz="2400" dirty="0" smtClean="0"/>
              <a:t/>
            </a:r>
            <a:br>
              <a:rPr lang="en-US" sz="2400" dirty="0" smtClean="0"/>
            </a:br>
            <a:r>
              <a:rPr lang="en-US" sz="2400" dirty="0" smtClean="0"/>
              <a:t>The gold standard for identifying cell lines is Short Tandem Repeat (STR) profiling. STR analysis is a method where short tandem DNA repeats at specific loci are compared to a standard reference profile. A cell line’s STR Profile can be used to confirm its identity and it is a good idea to do regular STR profile checks to ensure cell line has not been contaminated over time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534400" cy="5078313"/>
          </a:xfrm>
          <a:prstGeom prst="rect">
            <a:avLst/>
          </a:prstGeom>
        </p:spPr>
        <p:txBody>
          <a:bodyPr wrap="square">
            <a:spAutoFit/>
          </a:bodyPr>
          <a:lstStyle/>
          <a:p>
            <a:r>
              <a:rPr lang="en-US" sz="3600" b="1" dirty="0" smtClean="0"/>
              <a:t>Mycoplasma and Pathogen Detection</a:t>
            </a:r>
            <a:endParaRPr lang="en-US" sz="3600" dirty="0" smtClean="0"/>
          </a:p>
          <a:p>
            <a:r>
              <a:rPr lang="en-US" sz="2400" dirty="0" smtClean="0"/>
              <a:t/>
            </a:r>
            <a:br>
              <a:rPr lang="en-US" sz="2400" dirty="0" smtClean="0"/>
            </a:br>
            <a:r>
              <a:rPr lang="en-US" sz="2400" dirty="0" smtClean="0"/>
              <a:t>Finally, it is always a good idea to test for microbial contaminants such as fungus, bacteria and mycoplasma.</a:t>
            </a:r>
          </a:p>
          <a:p>
            <a:r>
              <a:rPr lang="en-US" sz="2400" dirty="0" smtClean="0"/>
              <a:t/>
            </a:r>
            <a:br>
              <a:rPr lang="en-US" sz="2400" dirty="0" smtClean="0"/>
            </a:br>
            <a:r>
              <a:rPr lang="en-US" sz="2400" dirty="0" smtClean="0"/>
              <a:t>Mycoplasma, in particular, is one of the most common contaminants in cell culture laboratories. It is often difficult to detect Mycoplasma through the typical visual inspection under the microscope. However, this bacteria can affect the cell’s proliferation, change its gene expression profile, and other effects that can skew experimental results. There are many kits available </a:t>
            </a:r>
            <a:r>
              <a:rPr lang="en-US" sz="2400" dirty="0" smtClean="0">
                <a:hlinkClick r:id="rId2"/>
              </a:rPr>
              <a:t>PCR Mycoplasma Detection and Elimination kits</a:t>
            </a:r>
            <a:r>
              <a:rPr lang="en-US" sz="2400" dirty="0" smtClean="0"/>
              <a:t>, that can easily detect and remove over 50 types of Mycoplasma from cells.</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8644803" cy="646331"/>
          </a:xfrm>
          <a:prstGeom prst="rect">
            <a:avLst/>
          </a:prstGeom>
        </p:spPr>
        <p:txBody>
          <a:bodyPr wrap="square">
            <a:spAutoFit/>
          </a:bodyPr>
          <a:lstStyle/>
          <a:p>
            <a:r>
              <a:rPr lang="en-US" sz="3600" b="1" dirty="0" smtClean="0"/>
              <a:t> What are Immortalized Cells?</a:t>
            </a:r>
            <a:endParaRPr lang="en-US" sz="3600" b="1" dirty="0"/>
          </a:p>
        </p:txBody>
      </p:sp>
      <p:sp>
        <p:nvSpPr>
          <p:cNvPr id="3" name="Rectangle 2"/>
          <p:cNvSpPr/>
          <p:nvPr/>
        </p:nvSpPr>
        <p:spPr>
          <a:xfrm>
            <a:off x="457200" y="1371600"/>
            <a:ext cx="8229600" cy="5046047"/>
          </a:xfrm>
          <a:prstGeom prst="rect">
            <a:avLst/>
          </a:prstGeom>
        </p:spPr>
        <p:txBody>
          <a:bodyPr wrap="square">
            <a:spAutoFit/>
          </a:bodyPr>
          <a:lstStyle/>
          <a:p>
            <a:r>
              <a:rPr lang="en-US" sz="2400" dirty="0" smtClean="0"/>
              <a:t>We are probably used cells that are taken directly from living tissue, called primary cells</a:t>
            </a:r>
          </a:p>
          <a:p>
            <a:endParaRPr lang="en-US" sz="2400" dirty="0" smtClean="0"/>
          </a:p>
          <a:p>
            <a:r>
              <a:rPr lang="en-US" sz="2400" dirty="0" smtClean="0"/>
              <a:t>The difficulty with primary cells is that their telomeres shorten after every cell division, causing the cells to enter senescence and stop dividing after only a few cell cycles</a:t>
            </a:r>
          </a:p>
          <a:p>
            <a:endParaRPr lang="en-US" sz="2400" dirty="0" smtClean="0"/>
          </a:p>
          <a:p>
            <a:r>
              <a:rPr lang="en-US" sz="2400" dirty="0" smtClean="0"/>
              <a:t> This means that if we are working on a long term project, we’ll frequently need to keep harvesting and re-establishing new batches of primary cells.</a:t>
            </a:r>
          </a:p>
          <a:p>
            <a:endParaRPr lang="en-US" sz="2400" dirty="0" smtClean="0"/>
          </a:p>
          <a:p>
            <a:r>
              <a:rPr lang="en-US" sz="2400" dirty="0" smtClean="0"/>
              <a:t> In addition, every batch of cells is different due to different harvesting conditions, making reproducibility a headache!</a:t>
            </a:r>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304800"/>
            <a:ext cx="5561903" cy="646331"/>
          </a:xfrm>
          <a:prstGeom prst="rect">
            <a:avLst/>
          </a:prstGeom>
        </p:spPr>
        <p:txBody>
          <a:bodyPr wrap="square">
            <a:spAutoFit/>
          </a:bodyPr>
          <a:lstStyle/>
          <a:p>
            <a:r>
              <a:rPr lang="en-US" sz="3600" b="1" dirty="0" smtClean="0"/>
              <a:t>References</a:t>
            </a:r>
            <a:endParaRPr lang="en-US" sz="3600" dirty="0"/>
          </a:p>
        </p:txBody>
      </p:sp>
      <p:sp>
        <p:nvSpPr>
          <p:cNvPr id="3" name="Rectangle 2"/>
          <p:cNvSpPr/>
          <p:nvPr/>
        </p:nvSpPr>
        <p:spPr>
          <a:xfrm>
            <a:off x="457200" y="1066800"/>
            <a:ext cx="8229600" cy="2800767"/>
          </a:xfrm>
          <a:prstGeom prst="rect">
            <a:avLst/>
          </a:prstGeom>
        </p:spPr>
        <p:txBody>
          <a:bodyPr wrap="square">
            <a:spAutoFit/>
          </a:bodyPr>
          <a:lstStyle/>
          <a:p>
            <a:r>
              <a:rPr lang="en-US" sz="1600" dirty="0" smtClean="0"/>
              <a:t>Ahmed N, </a:t>
            </a:r>
            <a:r>
              <a:rPr lang="en-US" sz="1600" dirty="0" err="1" smtClean="0"/>
              <a:t>Maines-Bandiera</a:t>
            </a:r>
            <a:r>
              <a:rPr lang="en-US" sz="1600" dirty="0" smtClean="0"/>
              <a:t> S, Quinn MA, Unger WG, </a:t>
            </a:r>
            <a:r>
              <a:rPr lang="en-US" sz="1600" dirty="0" err="1" smtClean="0"/>
              <a:t>Dedhar</a:t>
            </a:r>
            <a:r>
              <a:rPr lang="en-US" sz="1600" dirty="0" smtClean="0"/>
              <a:t> S, </a:t>
            </a:r>
            <a:r>
              <a:rPr lang="en-US" sz="1600" dirty="0" err="1" smtClean="0"/>
              <a:t>Auersperg</a:t>
            </a:r>
            <a:r>
              <a:rPr lang="en-US" sz="1600" dirty="0" smtClean="0"/>
              <a:t> N. Molecular pathways regulating EGF-induced </a:t>
            </a:r>
            <a:r>
              <a:rPr lang="en-US" sz="1600" dirty="0" err="1" smtClean="0"/>
              <a:t>epithelio-mesenchymal</a:t>
            </a:r>
            <a:r>
              <a:rPr lang="en-US" sz="1600" dirty="0" smtClean="0"/>
              <a:t> transition in human ovarian surface epithelium. Am J </a:t>
            </a:r>
            <a:r>
              <a:rPr lang="en-US" sz="1600" dirty="0" err="1" smtClean="0"/>
              <a:t>Physiol</a:t>
            </a:r>
            <a:r>
              <a:rPr lang="en-US" sz="1600" dirty="0" smtClean="0"/>
              <a:t> Cell Physiol. 2006 Jun;290(6): C1532-42. </a:t>
            </a:r>
            <a:r>
              <a:rPr lang="en-US" sz="1600" dirty="0" err="1" smtClean="0"/>
              <a:t>Epub</a:t>
            </a:r>
            <a:r>
              <a:rPr lang="en-US" sz="1600" dirty="0" smtClean="0"/>
              <a:t> 2006 Jan 4.</a:t>
            </a:r>
          </a:p>
          <a:p>
            <a:r>
              <a:rPr lang="en-US" sz="1600" dirty="0" smtClean="0"/>
              <a:t/>
            </a:r>
            <a:br>
              <a:rPr lang="en-US" sz="1600" dirty="0" smtClean="0"/>
            </a:br>
            <a:r>
              <a:rPr lang="en-US" sz="1600" dirty="0" smtClean="0"/>
              <a:t>Ben-</a:t>
            </a:r>
            <a:r>
              <a:rPr lang="en-US" sz="1600" dirty="0" err="1" smtClean="0"/>
              <a:t>Porath</a:t>
            </a:r>
            <a:r>
              <a:rPr lang="en-US" sz="1600" dirty="0" smtClean="0"/>
              <a:t> I, Weinberg RA. The signals and pathways activating cellular senescence. </a:t>
            </a:r>
            <a:r>
              <a:rPr lang="en-US" sz="1600" dirty="0" err="1" smtClean="0"/>
              <a:t>Int</a:t>
            </a:r>
            <a:r>
              <a:rPr lang="en-US" sz="1600" dirty="0" smtClean="0"/>
              <a:t> J </a:t>
            </a:r>
            <a:r>
              <a:rPr lang="en-US" sz="1600" dirty="0" err="1" smtClean="0"/>
              <a:t>Biochem</a:t>
            </a:r>
            <a:r>
              <a:rPr lang="en-US" sz="1600" dirty="0" smtClean="0"/>
              <a:t> Cell Biol. 2005 May;37(5):961-76. </a:t>
            </a:r>
            <a:r>
              <a:rPr lang="en-US" sz="1600" dirty="0" err="1" smtClean="0"/>
              <a:t>Epub</a:t>
            </a:r>
            <a:r>
              <a:rPr lang="en-US" sz="1600" dirty="0" smtClean="0"/>
              <a:t> 2004 Dec 30.</a:t>
            </a:r>
          </a:p>
          <a:p>
            <a:endParaRPr lang="en-US" sz="1600" dirty="0" smtClean="0"/>
          </a:p>
          <a:p>
            <a:r>
              <a:rPr lang="en-US" sz="1600" dirty="0" smtClean="0"/>
              <a:t>Ben-</a:t>
            </a:r>
            <a:r>
              <a:rPr lang="en-US" sz="1600" dirty="0" err="1" smtClean="0"/>
              <a:t>Porath</a:t>
            </a:r>
            <a:r>
              <a:rPr lang="en-US" sz="1600" dirty="0" smtClean="0"/>
              <a:t> I, Weinberg RA. When cells get stressed: an integrative view of cellular senescence. J </a:t>
            </a:r>
            <a:r>
              <a:rPr lang="en-US" sz="1600" dirty="0" err="1" smtClean="0"/>
              <a:t>Clin</a:t>
            </a:r>
            <a:r>
              <a:rPr lang="en-US" sz="1600" dirty="0" smtClean="0"/>
              <a:t> Invest. 2004 Jan;113(1):8-13. Review.</a:t>
            </a:r>
            <a:br>
              <a:rPr lang="en-US" sz="1600" dirty="0" smtClean="0"/>
            </a:br>
            <a:r>
              <a:rPr lang="en-US" sz="1600" dirty="0" smtClean="0"/>
              <a:t/>
            </a:r>
            <a:br>
              <a:rPr lang="en-US" sz="1600" dirty="0" smtClean="0"/>
            </a:br>
            <a:endParaRPr lang="en-US" sz="1600" dirty="0"/>
          </a:p>
        </p:txBody>
      </p:sp>
      <p:sp>
        <p:nvSpPr>
          <p:cNvPr id="4" name="Rectangle 3"/>
          <p:cNvSpPr/>
          <p:nvPr/>
        </p:nvSpPr>
        <p:spPr>
          <a:xfrm>
            <a:off x="381000" y="3505200"/>
            <a:ext cx="8458200" cy="2800767"/>
          </a:xfrm>
          <a:prstGeom prst="rect">
            <a:avLst/>
          </a:prstGeom>
        </p:spPr>
        <p:txBody>
          <a:bodyPr wrap="square">
            <a:spAutoFit/>
          </a:bodyPr>
          <a:lstStyle/>
          <a:p>
            <a:r>
              <a:rPr lang="en-US" sz="1600" dirty="0" smtClean="0"/>
              <a:t>Lundberg AS, Hahn WC, Gupta P, Weinberg RA. Genes involved in senescence and immortalization. </a:t>
            </a:r>
            <a:r>
              <a:rPr lang="en-US" sz="1600" dirty="0" err="1" smtClean="0"/>
              <a:t>Curr</a:t>
            </a:r>
            <a:r>
              <a:rPr lang="en-US" sz="1600" dirty="0" smtClean="0"/>
              <a:t> </a:t>
            </a:r>
            <a:r>
              <a:rPr lang="en-US" sz="1600" dirty="0" err="1" smtClean="0"/>
              <a:t>Opin</a:t>
            </a:r>
            <a:r>
              <a:rPr lang="en-US" sz="1600" dirty="0" smtClean="0"/>
              <a:t> Cell Biol. 2000 Dec;12(6):705-9. Review.</a:t>
            </a:r>
          </a:p>
          <a:p>
            <a:r>
              <a:rPr lang="en-US" sz="1600" dirty="0" smtClean="0"/>
              <a:t/>
            </a:r>
            <a:br>
              <a:rPr lang="en-US" sz="1600" dirty="0" smtClean="0"/>
            </a:br>
            <a:r>
              <a:rPr lang="en-US" sz="1600" dirty="0" smtClean="0"/>
              <a:t>Matsumura T, </a:t>
            </a:r>
            <a:r>
              <a:rPr lang="en-US" sz="1600" dirty="0" err="1" smtClean="0"/>
              <a:t>Takesue</a:t>
            </a:r>
            <a:r>
              <a:rPr lang="en-US" sz="1600" dirty="0" smtClean="0"/>
              <a:t> M, </a:t>
            </a:r>
            <a:r>
              <a:rPr lang="en-US" sz="1600" dirty="0" err="1" smtClean="0"/>
              <a:t>Westerman</a:t>
            </a:r>
            <a:r>
              <a:rPr lang="en-US" sz="1600" dirty="0" smtClean="0"/>
              <a:t> KA, </a:t>
            </a:r>
            <a:r>
              <a:rPr lang="en-US" sz="1600" dirty="0" err="1" smtClean="0"/>
              <a:t>Okitsu</a:t>
            </a:r>
            <a:r>
              <a:rPr lang="en-US" sz="1600" dirty="0" smtClean="0"/>
              <a:t> T, </a:t>
            </a:r>
            <a:r>
              <a:rPr lang="en-US" sz="1600" dirty="0" err="1" smtClean="0"/>
              <a:t>Sakaguchi</a:t>
            </a:r>
            <a:r>
              <a:rPr lang="en-US" sz="1600" dirty="0" smtClean="0"/>
              <a:t> M, Fukazawa T, </a:t>
            </a:r>
            <a:r>
              <a:rPr lang="en-US" sz="1600" dirty="0" err="1" smtClean="0"/>
              <a:t>Totsugawa</a:t>
            </a:r>
            <a:r>
              <a:rPr lang="en-US" sz="1600" dirty="0" smtClean="0"/>
              <a:t> T, Noguchi H, Yamamoto S, </a:t>
            </a:r>
            <a:r>
              <a:rPr lang="en-US" sz="1600" dirty="0" err="1" smtClean="0"/>
              <a:t>Stolz</a:t>
            </a:r>
            <a:r>
              <a:rPr lang="en-US" sz="1600" dirty="0" smtClean="0"/>
              <a:t> DB, Tanaka N, </a:t>
            </a:r>
            <a:r>
              <a:rPr lang="en-US" sz="1600" dirty="0" err="1" smtClean="0"/>
              <a:t>Leboulch</a:t>
            </a:r>
            <a:r>
              <a:rPr lang="en-US" sz="1600" dirty="0" smtClean="0"/>
              <a:t> P, Kobayashi N. Establishment of an immortalized human-liver endothelial cell line with SV40T and hTERT. Transplantation. 2004 May 15;77(9):1357-65.</a:t>
            </a:r>
          </a:p>
          <a:p>
            <a:r>
              <a:rPr lang="en-US" sz="1600" dirty="0" smtClean="0"/>
              <a:t/>
            </a:r>
            <a:br>
              <a:rPr lang="en-US" sz="1600" dirty="0" smtClean="0"/>
            </a:br>
            <a:r>
              <a:rPr lang="en-US" sz="1600" dirty="0" smtClean="0"/>
              <a:t>Rosalie Sears, Faison Nuckolls, Eric </a:t>
            </a:r>
            <a:r>
              <a:rPr lang="en-US" sz="1600" dirty="0" err="1" smtClean="0"/>
              <a:t>Haura</a:t>
            </a:r>
            <a:r>
              <a:rPr lang="en-US" sz="1600" dirty="0" smtClean="0"/>
              <a:t>, Yoichi </a:t>
            </a:r>
            <a:r>
              <a:rPr lang="en-US" sz="1600" dirty="0" err="1" smtClean="0"/>
              <a:t>Taya</a:t>
            </a:r>
            <a:r>
              <a:rPr lang="en-US" sz="1600" dirty="0" smtClean="0"/>
              <a:t>, </a:t>
            </a:r>
            <a:r>
              <a:rPr lang="en-US" sz="1600" dirty="0" err="1" smtClean="0"/>
              <a:t>Katsuyuki</a:t>
            </a:r>
            <a:r>
              <a:rPr lang="en-US" sz="1600" dirty="0" smtClean="0"/>
              <a:t> </a:t>
            </a:r>
            <a:r>
              <a:rPr lang="en-US" sz="1600" dirty="0" err="1" smtClean="0"/>
              <a:t>Tamai</a:t>
            </a:r>
            <a:r>
              <a:rPr lang="en-US" sz="1600" dirty="0" smtClean="0"/>
              <a:t>, and Joseph R. Nevins. Multiple </a:t>
            </a:r>
            <a:r>
              <a:rPr lang="en-US" sz="1600" dirty="0" err="1" smtClean="0"/>
              <a:t>Ras</a:t>
            </a:r>
            <a:r>
              <a:rPr lang="en-US" sz="1600" dirty="0" smtClean="0"/>
              <a:t>-dependent </a:t>
            </a:r>
            <a:r>
              <a:rPr lang="en-US" sz="1600" dirty="0" err="1" smtClean="0"/>
              <a:t>phosphorylation</a:t>
            </a:r>
            <a:r>
              <a:rPr lang="en-US" sz="1600" dirty="0" smtClean="0"/>
              <a:t> pathways regulate </a:t>
            </a:r>
            <a:r>
              <a:rPr lang="en-US" sz="1600" dirty="0" err="1" smtClean="0"/>
              <a:t>Myc</a:t>
            </a:r>
            <a:r>
              <a:rPr lang="en-US" sz="1600" dirty="0" smtClean="0"/>
              <a:t> protein stability. Genes &amp; Dev. 2000 14: 2501-2514.</a:t>
            </a:r>
            <a:endParaRPr lang="en-US" sz="1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95400"/>
            <a:ext cx="8305800" cy="1323439"/>
          </a:xfrm>
          <a:prstGeom prst="rect">
            <a:avLst/>
          </a:prstGeom>
        </p:spPr>
        <p:txBody>
          <a:bodyPr wrap="square">
            <a:spAutoFit/>
          </a:bodyPr>
          <a:lstStyle/>
          <a:p>
            <a:r>
              <a:rPr lang="en-US" sz="1600" dirty="0" err="1" smtClean="0"/>
              <a:t>Dimri</a:t>
            </a:r>
            <a:r>
              <a:rPr lang="en-US" sz="1600" dirty="0" smtClean="0"/>
              <a:t> G, Band H, Band V. Mammary epithelial cell transformation: insights from cell culture and mouse models. Breast Cancer Res. 2005;7(4):171-9. </a:t>
            </a:r>
            <a:r>
              <a:rPr lang="en-US" sz="1600" dirty="0" err="1" smtClean="0"/>
              <a:t>Epub</a:t>
            </a:r>
            <a:r>
              <a:rPr lang="en-US" sz="1600" dirty="0" smtClean="0"/>
              <a:t> 2005 Jun 3. Review.</a:t>
            </a:r>
          </a:p>
          <a:p>
            <a:r>
              <a:rPr lang="en-US" sz="1600" dirty="0" smtClean="0"/>
              <a:t/>
            </a:r>
            <a:br>
              <a:rPr lang="en-US" sz="1600" dirty="0" smtClean="0"/>
            </a:br>
            <a:r>
              <a:rPr lang="en-US" sz="1600" dirty="0" err="1" smtClean="0"/>
              <a:t>Fridman</a:t>
            </a:r>
            <a:r>
              <a:rPr lang="en-US" sz="1600" dirty="0" smtClean="0"/>
              <a:t> AL, </a:t>
            </a:r>
            <a:r>
              <a:rPr lang="en-US" sz="1600" dirty="0" err="1" smtClean="0"/>
              <a:t>Tainsky</a:t>
            </a:r>
            <a:r>
              <a:rPr lang="en-US" sz="1600" dirty="0" smtClean="0"/>
              <a:t> MA. Critical pathways in cellular senescence and immortalization revealed by gene expression profiling. </a:t>
            </a:r>
            <a:r>
              <a:rPr lang="en-US" sz="1600" dirty="0" err="1" smtClean="0"/>
              <a:t>Oncogene</a:t>
            </a:r>
            <a:r>
              <a:rPr lang="en-US" sz="1600" dirty="0" smtClean="0"/>
              <a:t>. 2008 Aug 18.</a:t>
            </a:r>
          </a:p>
        </p:txBody>
      </p:sp>
      <p:sp>
        <p:nvSpPr>
          <p:cNvPr id="3" name="Rectangle 2"/>
          <p:cNvSpPr/>
          <p:nvPr/>
        </p:nvSpPr>
        <p:spPr>
          <a:xfrm>
            <a:off x="457200" y="2590800"/>
            <a:ext cx="8305800" cy="1200329"/>
          </a:xfrm>
          <a:prstGeom prst="rect">
            <a:avLst/>
          </a:prstGeom>
        </p:spPr>
        <p:txBody>
          <a:bodyPr wrap="square">
            <a:spAutoFit/>
          </a:bodyPr>
          <a:lstStyle/>
          <a:p>
            <a:r>
              <a:rPr lang="en-US" sz="2400" dirty="0" smtClean="0"/>
              <a:t/>
            </a:r>
            <a:br>
              <a:rPr lang="en-US" sz="2400" dirty="0" smtClean="0"/>
            </a:br>
            <a:r>
              <a:rPr lang="en-US" sz="1600" dirty="0" smtClean="0"/>
              <a:t>Kirchhoff C, Araki Y, </a:t>
            </a:r>
            <a:r>
              <a:rPr lang="en-US" sz="1600" dirty="0" err="1" smtClean="0"/>
              <a:t>Huhtaniemi</a:t>
            </a:r>
            <a:r>
              <a:rPr lang="en-US" sz="1600" dirty="0" smtClean="0"/>
              <a:t> I, </a:t>
            </a:r>
            <a:r>
              <a:rPr lang="en-US" sz="1600" dirty="0" err="1" smtClean="0"/>
              <a:t>Matusik</a:t>
            </a:r>
            <a:r>
              <a:rPr lang="en-US" sz="1600" dirty="0" smtClean="0"/>
              <a:t> RJ, </a:t>
            </a:r>
            <a:r>
              <a:rPr lang="en-US" sz="1600" dirty="0" err="1" smtClean="0"/>
              <a:t>Osterhoff</a:t>
            </a:r>
            <a:r>
              <a:rPr lang="en-US" sz="1600" dirty="0" smtClean="0"/>
              <a:t> C, </a:t>
            </a:r>
            <a:r>
              <a:rPr lang="en-US" sz="1600" dirty="0" err="1" smtClean="0"/>
              <a:t>Poutanen</a:t>
            </a:r>
            <a:r>
              <a:rPr lang="en-US" sz="1600" dirty="0" smtClean="0"/>
              <a:t> M, </a:t>
            </a:r>
            <a:r>
              <a:rPr lang="en-US" sz="1600" dirty="0" err="1" smtClean="0"/>
              <a:t>Samalecos</a:t>
            </a:r>
            <a:r>
              <a:rPr lang="en-US" sz="1600" dirty="0" smtClean="0"/>
              <a:t> A, </a:t>
            </a:r>
            <a:r>
              <a:rPr lang="en-US" sz="1600" dirty="0" err="1" smtClean="0"/>
              <a:t>Sipilä</a:t>
            </a:r>
            <a:r>
              <a:rPr lang="en-US" sz="1600" dirty="0" smtClean="0"/>
              <a:t> P, Suzuki K, </a:t>
            </a:r>
            <a:r>
              <a:rPr lang="en-US" sz="1600" dirty="0" err="1" smtClean="0"/>
              <a:t>Orgebin-Crist</a:t>
            </a:r>
            <a:r>
              <a:rPr lang="en-US" sz="1600" dirty="0" smtClean="0"/>
              <a:t> MC. Immortalization by large T-antigen of the adult </a:t>
            </a:r>
            <a:r>
              <a:rPr lang="en-US" sz="1600" dirty="0" err="1" smtClean="0"/>
              <a:t>epididymal</a:t>
            </a:r>
            <a:r>
              <a:rPr lang="en-US" sz="1600" dirty="0" smtClean="0"/>
              <a:t> duct epithelium. Mol Cell </a:t>
            </a:r>
            <a:r>
              <a:rPr lang="en-US" sz="1600" dirty="0" err="1" smtClean="0"/>
              <a:t>Endocrinol</a:t>
            </a:r>
            <a:r>
              <a:rPr lang="en-US" sz="1600" dirty="0" smtClean="0"/>
              <a:t>. 2004 Mar 15;216(1-2):83-94. Review.</a:t>
            </a:r>
            <a:endParaRPr lang="en-US" sz="1600" dirty="0"/>
          </a:p>
        </p:txBody>
      </p:sp>
      <p:sp>
        <p:nvSpPr>
          <p:cNvPr id="4" name="Rectangle 3"/>
          <p:cNvSpPr/>
          <p:nvPr/>
        </p:nvSpPr>
        <p:spPr>
          <a:xfrm>
            <a:off x="457200" y="4038600"/>
            <a:ext cx="8305800" cy="1815882"/>
          </a:xfrm>
          <a:prstGeom prst="rect">
            <a:avLst/>
          </a:prstGeom>
        </p:spPr>
        <p:txBody>
          <a:bodyPr wrap="square">
            <a:spAutoFit/>
          </a:bodyPr>
          <a:lstStyle/>
          <a:p>
            <a:r>
              <a:rPr lang="en-US" sz="1600" dirty="0" smtClean="0"/>
              <a:t>Stewart SA, Weinberg RA. Senescence: does it all happen at the ends? </a:t>
            </a:r>
            <a:r>
              <a:rPr lang="en-US" sz="1600" dirty="0" err="1" smtClean="0"/>
              <a:t>Oncogene</a:t>
            </a:r>
            <a:r>
              <a:rPr lang="en-US" sz="1600" dirty="0" smtClean="0"/>
              <a:t>. 2002 Jan 21;21(4):627-30. Review. Stewart SA, Weinberg RA. Telomeres: cancer to human aging. </a:t>
            </a:r>
            <a:r>
              <a:rPr lang="en-US" sz="1600" dirty="0" err="1" smtClean="0"/>
              <a:t>Annu</a:t>
            </a:r>
            <a:r>
              <a:rPr lang="en-US" sz="1600" dirty="0" smtClean="0"/>
              <a:t> Rev Cell Dev Biol. 2006;22:531-57. Review.</a:t>
            </a:r>
          </a:p>
          <a:p>
            <a:r>
              <a:rPr lang="en-US" sz="1600" dirty="0" smtClean="0"/>
              <a:t/>
            </a:r>
            <a:br>
              <a:rPr lang="en-US" sz="1600" dirty="0" smtClean="0"/>
            </a:br>
            <a:r>
              <a:rPr lang="en-US" sz="1600" dirty="0" smtClean="0"/>
              <a:t>Thibodeaux CA, Liu X, </a:t>
            </a:r>
            <a:r>
              <a:rPr lang="en-US" sz="1600" dirty="0" err="1" smtClean="0"/>
              <a:t>Disbrow</a:t>
            </a:r>
            <a:r>
              <a:rPr lang="en-US" sz="1600" dirty="0" smtClean="0"/>
              <a:t> GL, Zhang Y, </a:t>
            </a:r>
            <a:r>
              <a:rPr lang="en-US" sz="1600" dirty="0" err="1" smtClean="0"/>
              <a:t>Rone</a:t>
            </a:r>
            <a:r>
              <a:rPr lang="en-US" sz="1600" dirty="0" smtClean="0"/>
              <a:t> JD, Haddad BR, Schlegel R. Immortalization and transformation of human mammary epithelial cells by a tumor-derived </a:t>
            </a:r>
            <a:r>
              <a:rPr lang="en-US" sz="1600" dirty="0" err="1" smtClean="0"/>
              <a:t>Myc</a:t>
            </a:r>
            <a:r>
              <a:rPr lang="en-US" sz="1600" dirty="0" smtClean="0"/>
              <a:t> mutant. Breast Cancer Res Treat. 2008 Jul 20.</a:t>
            </a:r>
            <a:endParaRPr lang="en-US" sz="1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752600"/>
            <a:ext cx="8382000" cy="584775"/>
          </a:xfrm>
          <a:prstGeom prst="rect">
            <a:avLst/>
          </a:prstGeom>
        </p:spPr>
        <p:txBody>
          <a:bodyPr wrap="square">
            <a:spAutoFit/>
          </a:bodyPr>
          <a:lstStyle/>
          <a:p>
            <a:r>
              <a:rPr lang="en-US" sz="1600" dirty="0" err="1" smtClean="0"/>
              <a:t>Jha</a:t>
            </a:r>
            <a:r>
              <a:rPr lang="en-US" sz="1600" dirty="0" smtClean="0"/>
              <a:t> KK, </a:t>
            </a:r>
            <a:r>
              <a:rPr lang="en-US" sz="1600" dirty="0" err="1" smtClean="0"/>
              <a:t>Banga</a:t>
            </a:r>
            <a:r>
              <a:rPr lang="en-US" sz="1600" dirty="0" smtClean="0"/>
              <a:t> S, </a:t>
            </a:r>
            <a:r>
              <a:rPr lang="en-US" sz="1600" dirty="0" err="1" smtClean="0"/>
              <a:t>Palejwala</a:t>
            </a:r>
            <a:r>
              <a:rPr lang="en-US" sz="1600" dirty="0" smtClean="0"/>
              <a:t> V, </a:t>
            </a:r>
            <a:r>
              <a:rPr lang="en-US" sz="1600" dirty="0" err="1" smtClean="0"/>
              <a:t>Ozer</a:t>
            </a:r>
            <a:r>
              <a:rPr lang="en-US" sz="1600" dirty="0" smtClean="0"/>
              <a:t> HL. SV40-Mediated immortalization. Exp Cell Res. 1998 Nov 25;245(1):1-7. Review.</a:t>
            </a:r>
          </a:p>
        </p:txBody>
      </p:sp>
      <p:sp>
        <p:nvSpPr>
          <p:cNvPr id="3" name="Rectangle 2"/>
          <p:cNvSpPr/>
          <p:nvPr/>
        </p:nvSpPr>
        <p:spPr>
          <a:xfrm>
            <a:off x="457200" y="2438400"/>
            <a:ext cx="8229600" cy="2308324"/>
          </a:xfrm>
          <a:prstGeom prst="rect">
            <a:avLst/>
          </a:prstGeom>
        </p:spPr>
        <p:txBody>
          <a:bodyPr wrap="square">
            <a:spAutoFit/>
          </a:bodyPr>
          <a:lstStyle/>
          <a:p>
            <a:r>
              <a:rPr lang="en-US" sz="1600" dirty="0" smtClean="0"/>
              <a:t>Yang G, Rosen DG, </a:t>
            </a:r>
            <a:r>
              <a:rPr lang="en-US" sz="1600" dirty="0" err="1" smtClean="0"/>
              <a:t>Colacino</a:t>
            </a:r>
            <a:r>
              <a:rPr lang="en-US" sz="1600" dirty="0" smtClean="0"/>
              <a:t> JA, Mercado-</a:t>
            </a:r>
            <a:r>
              <a:rPr lang="en-US" sz="1600" dirty="0" err="1" smtClean="0"/>
              <a:t>Uribe</a:t>
            </a:r>
            <a:r>
              <a:rPr lang="en-US" sz="1600" dirty="0" smtClean="0"/>
              <a:t> I, Liu J. Disruption of the retinoblastoma pathway by small interfering RNA and ectopic expression of the catalytic subunit of telomerase lead to immortalization of human ovarian surface epithelial cells. </a:t>
            </a:r>
            <a:r>
              <a:rPr lang="en-US" sz="1600" dirty="0" err="1" smtClean="0"/>
              <a:t>Oncogene</a:t>
            </a:r>
            <a:r>
              <a:rPr lang="en-US" sz="1600" dirty="0" smtClean="0"/>
              <a:t>. 2007 Mar 1;26(10):1492-8. </a:t>
            </a:r>
            <a:r>
              <a:rPr lang="en-US" sz="1600" dirty="0" err="1" smtClean="0"/>
              <a:t>Epub</a:t>
            </a:r>
            <a:r>
              <a:rPr lang="en-US" sz="1600" dirty="0" smtClean="0"/>
              <a:t> 2006 Sep 4.</a:t>
            </a:r>
          </a:p>
          <a:p>
            <a:r>
              <a:rPr lang="en-US" sz="1600" dirty="0" smtClean="0"/>
              <a:t/>
            </a:r>
            <a:br>
              <a:rPr lang="en-US" sz="1600" dirty="0" smtClean="0"/>
            </a:br>
            <a:r>
              <a:rPr lang="en-US" sz="1600" dirty="0" smtClean="0"/>
              <a:t>Yang G, Rosen DG, Mercado-</a:t>
            </a:r>
            <a:r>
              <a:rPr lang="en-US" sz="1600" dirty="0" err="1" smtClean="0"/>
              <a:t>Uribe</a:t>
            </a:r>
            <a:r>
              <a:rPr lang="en-US" sz="1600" dirty="0" smtClean="0"/>
              <a:t> I, </a:t>
            </a:r>
            <a:r>
              <a:rPr lang="en-US" sz="1600" dirty="0" err="1" smtClean="0"/>
              <a:t>Colacino</a:t>
            </a:r>
            <a:r>
              <a:rPr lang="en-US" sz="1600" dirty="0" smtClean="0"/>
              <a:t> JA, Mills GB, </a:t>
            </a:r>
            <a:r>
              <a:rPr lang="en-US" sz="1600" dirty="0" err="1" smtClean="0"/>
              <a:t>Bast</a:t>
            </a:r>
            <a:r>
              <a:rPr lang="en-US" sz="1600" dirty="0" smtClean="0"/>
              <a:t> RC </a:t>
            </a:r>
            <a:r>
              <a:rPr lang="en-US" sz="1600" dirty="0" err="1" smtClean="0"/>
              <a:t>Jr</a:t>
            </a:r>
            <a:r>
              <a:rPr lang="en-US" sz="1600" dirty="0" smtClean="0"/>
              <a:t>, Zhou C, Liu J. Knockdown of p53 combined with expression of the catalytic subunit of telomerase is sufficient to immortalize primary human ovarian surface epithelial cells. Carcinogenesis. 2007 Jan;28(1):174- 82. </a:t>
            </a:r>
            <a:r>
              <a:rPr lang="en-US" sz="1600" dirty="0" err="1" smtClean="0"/>
              <a:t>Epub</a:t>
            </a:r>
            <a:r>
              <a:rPr lang="en-US" sz="1600" dirty="0" smtClean="0"/>
              <a:t> 2006 Jul 8.</a:t>
            </a:r>
            <a:endParaRPr lang="en-US" sz="1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0" y="2286000"/>
            <a:ext cx="4468938" cy="923330"/>
          </a:xfrm>
          <a:prstGeom prst="rect">
            <a:avLst/>
          </a:prstGeom>
          <a:noFill/>
        </p:spPr>
        <p:txBody>
          <a:bodyPr wrap="square" rtlCol="0">
            <a:spAutoFit/>
          </a:bodyPr>
          <a:lstStyle/>
          <a:p>
            <a:r>
              <a:rPr lang="en-US" sz="5400" b="1" dirty="0" smtClean="0"/>
              <a:t>THANK YOU</a:t>
            </a:r>
            <a:endParaRPr lang="en-US" sz="5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066800"/>
            <a:ext cx="8077200" cy="4893647"/>
          </a:xfrm>
          <a:prstGeom prst="rect">
            <a:avLst/>
          </a:prstGeom>
        </p:spPr>
        <p:txBody>
          <a:bodyPr wrap="square">
            <a:spAutoFit/>
          </a:bodyPr>
          <a:lstStyle/>
          <a:p>
            <a:r>
              <a:rPr lang="en-US" sz="2400" dirty="0" smtClean="0"/>
              <a:t>Immortalized cells (also called continuous cells or cell lines) are primary cells whose telomeres and/or tumor suppressor genes have been altered</a:t>
            </a:r>
          </a:p>
          <a:p>
            <a:endParaRPr lang="en-US" sz="2400" dirty="0" smtClean="0"/>
          </a:p>
          <a:p>
            <a:r>
              <a:rPr lang="en-US" sz="2400" dirty="0" smtClean="0"/>
              <a:t> Tumor suppressor genes (e.g. p53 and Rb) are important for signaling the cell to stop dividing when the likelihood of DNA damage is higher (i.e. after multiple cell cycles)</a:t>
            </a:r>
          </a:p>
          <a:p>
            <a:endParaRPr lang="en-US" sz="2400" dirty="0" smtClean="0"/>
          </a:p>
          <a:p>
            <a:r>
              <a:rPr lang="en-US" sz="2400" dirty="0" smtClean="0"/>
              <a:t> In the case of immortalized cells, these genes have been knocked down or their function inhibited so that the cell is able to keep dividing indefinitely.</a:t>
            </a:r>
          </a:p>
          <a:p>
            <a:r>
              <a:rPr lang="en-US" sz="2400" dirty="0" smtClean="0"/>
              <a:t/>
            </a:r>
            <a:br>
              <a:rPr lang="en-US" sz="2400" dirty="0" smtClean="0"/>
            </a:b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mortalized-cells_fig1_HD.png"/>
          <p:cNvPicPr>
            <a:picLocks noChangeAspect="1"/>
          </p:cNvPicPr>
          <p:nvPr/>
        </p:nvPicPr>
        <p:blipFill>
          <a:blip r:embed="rId2" cstate="print"/>
          <a:srcRect t="10000"/>
          <a:stretch>
            <a:fillRect/>
          </a:stretch>
        </p:blipFill>
        <p:spPr>
          <a:xfrm>
            <a:off x="621852" y="304800"/>
            <a:ext cx="8064948" cy="62484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95400"/>
            <a:ext cx="8001000" cy="3785652"/>
          </a:xfrm>
          <a:prstGeom prst="rect">
            <a:avLst/>
          </a:prstGeom>
        </p:spPr>
        <p:txBody>
          <a:bodyPr wrap="square">
            <a:spAutoFit/>
          </a:bodyPr>
          <a:lstStyle/>
          <a:p>
            <a:r>
              <a:rPr lang="en-US" sz="2400" dirty="0" smtClean="0"/>
              <a:t>Ideal immortalized cells have genotypes and phenotypes similar to their parental tissues</a:t>
            </a:r>
          </a:p>
          <a:p>
            <a:endParaRPr lang="en-US" sz="2400" dirty="0" smtClean="0"/>
          </a:p>
          <a:p>
            <a:r>
              <a:rPr lang="en-US" sz="2400" dirty="0" smtClean="0"/>
              <a:t>Some labs use the same immortalized cells for decades, and consequently, their cell lines are well characterized and provide a consistent baseline for their long term projects</a:t>
            </a:r>
          </a:p>
          <a:p>
            <a:endParaRPr lang="en-US" sz="2400" dirty="0" smtClean="0"/>
          </a:p>
          <a:p>
            <a:r>
              <a:rPr lang="en-US" sz="2400" dirty="0" smtClean="0"/>
              <a:t> The oldest and most commonly used human cell line is the HeLa cell line, established from cervical cancer cells in the 1950s!</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685800"/>
            <a:ext cx="5466469" cy="707886"/>
          </a:xfrm>
          <a:prstGeom prst="rect">
            <a:avLst/>
          </a:prstGeom>
        </p:spPr>
        <p:txBody>
          <a:bodyPr wrap="square">
            <a:spAutoFit/>
          </a:bodyPr>
          <a:lstStyle/>
          <a:p>
            <a:r>
              <a:rPr lang="en-US" sz="4000" b="1" dirty="0" smtClean="0"/>
              <a:t>Primary Cells</a:t>
            </a:r>
            <a:endParaRPr lang="en-US" sz="4000" b="1" dirty="0"/>
          </a:p>
        </p:txBody>
      </p:sp>
      <p:sp>
        <p:nvSpPr>
          <p:cNvPr id="3" name="Rectangle 2"/>
          <p:cNvSpPr/>
          <p:nvPr/>
        </p:nvSpPr>
        <p:spPr>
          <a:xfrm>
            <a:off x="609600" y="1676400"/>
            <a:ext cx="5474672" cy="584775"/>
          </a:xfrm>
          <a:prstGeom prst="rect">
            <a:avLst/>
          </a:prstGeom>
        </p:spPr>
        <p:txBody>
          <a:bodyPr wrap="square">
            <a:spAutoFit/>
          </a:bodyPr>
          <a:lstStyle/>
          <a:p>
            <a:r>
              <a:rPr lang="en-US" sz="3200" b="1" dirty="0" smtClean="0"/>
              <a:t>Advantages</a:t>
            </a:r>
            <a:endParaRPr lang="en-US" sz="3200" dirty="0"/>
          </a:p>
        </p:txBody>
      </p:sp>
      <p:sp>
        <p:nvSpPr>
          <p:cNvPr id="4" name="Rectangle 3"/>
          <p:cNvSpPr/>
          <p:nvPr/>
        </p:nvSpPr>
        <p:spPr>
          <a:xfrm>
            <a:off x="457200" y="2690336"/>
            <a:ext cx="7162800" cy="2308324"/>
          </a:xfrm>
          <a:prstGeom prst="rect">
            <a:avLst/>
          </a:prstGeom>
        </p:spPr>
        <p:txBody>
          <a:bodyPr wrap="square">
            <a:spAutoFit/>
          </a:bodyPr>
          <a:lstStyle/>
          <a:p>
            <a:pPr>
              <a:buFont typeface="Arial" pitchFamily="34" charset="0"/>
              <a:buChar char="•"/>
            </a:pPr>
            <a:r>
              <a:rPr lang="en-US" sz="2400" dirty="0" smtClean="0"/>
              <a:t>Similar chromosome number as parent tissue</a:t>
            </a:r>
          </a:p>
          <a:p>
            <a:pPr>
              <a:buFont typeface="Arial" pitchFamily="34" charset="0"/>
              <a:buChar char="•"/>
            </a:pPr>
            <a:endParaRPr lang="en-US" sz="2400" dirty="0" smtClean="0"/>
          </a:p>
          <a:p>
            <a:pPr>
              <a:buFont typeface="Arial" pitchFamily="34" charset="0"/>
              <a:buChar char="•"/>
            </a:pPr>
            <a:r>
              <a:rPr lang="en-US" sz="2400" dirty="0" smtClean="0"/>
              <a:t>Have specialized biochemical properties as parent tissue (growth factor and hormone secretion)</a:t>
            </a:r>
          </a:p>
          <a:p>
            <a:pPr>
              <a:buFont typeface="Arial" pitchFamily="34" charset="0"/>
              <a:buChar char="•"/>
            </a:pPr>
            <a:endParaRPr lang="en-US" sz="2400" dirty="0" smtClean="0"/>
          </a:p>
          <a:p>
            <a:pPr>
              <a:buFont typeface="Arial" pitchFamily="34" charset="0"/>
              <a:buChar char="•"/>
            </a:pPr>
            <a:r>
              <a:rPr lang="en-US" sz="2400" dirty="0" smtClean="0"/>
              <a:t>Best experimental models for</a:t>
            </a:r>
            <a:r>
              <a:rPr lang="en-US" sz="2400" i="1" dirty="0" smtClean="0"/>
              <a:t> in vivo</a:t>
            </a:r>
            <a:r>
              <a:rPr lang="en-US" sz="2400" dirty="0" smtClean="0"/>
              <a:t> situations</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685800"/>
            <a:ext cx="6056597" cy="707886"/>
          </a:xfrm>
          <a:prstGeom prst="rect">
            <a:avLst/>
          </a:prstGeom>
        </p:spPr>
        <p:txBody>
          <a:bodyPr wrap="square">
            <a:spAutoFit/>
          </a:bodyPr>
          <a:lstStyle/>
          <a:p>
            <a:r>
              <a:rPr lang="en-US" sz="4000" b="1" dirty="0" smtClean="0"/>
              <a:t>Disadvantages</a:t>
            </a:r>
            <a:endParaRPr lang="en-US" sz="4000" dirty="0"/>
          </a:p>
        </p:txBody>
      </p:sp>
      <p:sp>
        <p:nvSpPr>
          <p:cNvPr id="3" name="Rectangle 2"/>
          <p:cNvSpPr/>
          <p:nvPr/>
        </p:nvSpPr>
        <p:spPr>
          <a:xfrm>
            <a:off x="457200" y="1905000"/>
            <a:ext cx="8153400" cy="3046988"/>
          </a:xfrm>
          <a:prstGeom prst="rect">
            <a:avLst/>
          </a:prstGeom>
        </p:spPr>
        <p:txBody>
          <a:bodyPr wrap="square">
            <a:spAutoFit/>
          </a:bodyPr>
          <a:lstStyle/>
          <a:p>
            <a:pPr>
              <a:buFont typeface="Arial" pitchFamily="34" charset="0"/>
              <a:buChar char="•"/>
            </a:pPr>
            <a:r>
              <a:rPr lang="en-US" sz="2400" dirty="0" smtClean="0"/>
              <a:t>Finite lifespan/limited number of cell divisions</a:t>
            </a:r>
          </a:p>
          <a:p>
            <a:pPr>
              <a:buFont typeface="Arial" pitchFamily="34" charset="0"/>
              <a:buChar char="•"/>
            </a:pPr>
            <a:endParaRPr lang="en-US" sz="2400" dirty="0" smtClean="0"/>
          </a:p>
          <a:p>
            <a:pPr>
              <a:buFont typeface="Arial" pitchFamily="34" charset="0"/>
              <a:buChar char="•"/>
            </a:pPr>
            <a:r>
              <a:rPr lang="en-US" sz="2400" dirty="0" smtClean="0"/>
              <a:t>Considerable variation in population and between preparations</a:t>
            </a:r>
          </a:p>
          <a:p>
            <a:pPr>
              <a:buFont typeface="Arial" pitchFamily="34" charset="0"/>
              <a:buChar char="•"/>
            </a:pPr>
            <a:endParaRPr lang="en-US" sz="2400" dirty="0" smtClean="0"/>
          </a:p>
          <a:p>
            <a:pPr>
              <a:buFont typeface="Arial" pitchFamily="34" charset="0"/>
              <a:buChar char="•"/>
            </a:pPr>
            <a:r>
              <a:rPr lang="en-US" sz="2400" dirty="0" smtClean="0"/>
              <a:t>Difficult to maintain in culture (very “finicky”) – also more susceptible to contamination</a:t>
            </a:r>
          </a:p>
          <a:p>
            <a:pPr>
              <a:buFont typeface="Arial" pitchFamily="34" charset="0"/>
              <a:buChar char="•"/>
            </a:pPr>
            <a:endParaRPr lang="en-US" sz="2400" dirty="0" smtClean="0"/>
          </a:p>
          <a:p>
            <a:pPr>
              <a:buFont typeface="Arial" pitchFamily="34" charset="0"/>
              <a:buChar char="•"/>
            </a:pPr>
            <a:r>
              <a:rPr lang="en-US" sz="2400" dirty="0" smtClean="0"/>
              <a:t>Difficult to obtain (donor availability)</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381000"/>
            <a:ext cx="6671226" cy="707886"/>
          </a:xfrm>
          <a:prstGeom prst="rect">
            <a:avLst/>
          </a:prstGeom>
        </p:spPr>
        <p:txBody>
          <a:bodyPr wrap="square">
            <a:spAutoFit/>
          </a:bodyPr>
          <a:lstStyle/>
          <a:p>
            <a:r>
              <a:rPr lang="en-US" sz="4000" b="1" dirty="0" smtClean="0"/>
              <a:t>Immortalized Cells</a:t>
            </a:r>
            <a:endParaRPr lang="en-US" sz="4000" b="1" dirty="0"/>
          </a:p>
        </p:txBody>
      </p:sp>
      <p:sp>
        <p:nvSpPr>
          <p:cNvPr id="3" name="Rectangle 2"/>
          <p:cNvSpPr/>
          <p:nvPr/>
        </p:nvSpPr>
        <p:spPr>
          <a:xfrm>
            <a:off x="533400" y="1143000"/>
            <a:ext cx="5803570" cy="646331"/>
          </a:xfrm>
          <a:prstGeom prst="rect">
            <a:avLst/>
          </a:prstGeom>
        </p:spPr>
        <p:txBody>
          <a:bodyPr wrap="square">
            <a:spAutoFit/>
          </a:bodyPr>
          <a:lstStyle/>
          <a:p>
            <a:r>
              <a:rPr lang="en-US" sz="3600" b="1" dirty="0" smtClean="0"/>
              <a:t>Advantages</a:t>
            </a:r>
            <a:endParaRPr lang="en-US" sz="3600" dirty="0"/>
          </a:p>
        </p:txBody>
      </p:sp>
      <p:sp>
        <p:nvSpPr>
          <p:cNvPr id="4" name="Rectangle 3"/>
          <p:cNvSpPr/>
          <p:nvPr/>
        </p:nvSpPr>
        <p:spPr>
          <a:xfrm>
            <a:off x="381000" y="1828800"/>
            <a:ext cx="8382000" cy="4676715"/>
          </a:xfrm>
          <a:prstGeom prst="rect">
            <a:avLst/>
          </a:prstGeom>
        </p:spPr>
        <p:txBody>
          <a:bodyPr wrap="square">
            <a:spAutoFit/>
          </a:bodyPr>
          <a:lstStyle/>
          <a:p>
            <a:pPr>
              <a:buFont typeface="Arial" pitchFamily="34" charset="0"/>
              <a:buChar char="•"/>
            </a:pPr>
            <a:r>
              <a:rPr lang="en-US" sz="2400" dirty="0" smtClean="0"/>
              <a:t>Have a tendency to grow more quickly and can grow up to higher cell density compared to primary cells</a:t>
            </a:r>
          </a:p>
          <a:p>
            <a:pPr>
              <a:buFont typeface="Arial" pitchFamily="34" charset="0"/>
              <a:buChar char="•"/>
            </a:pPr>
            <a:endParaRPr lang="en-US" sz="2400" dirty="0" smtClean="0"/>
          </a:p>
          <a:p>
            <a:pPr>
              <a:buFont typeface="Arial" pitchFamily="34" charset="0"/>
              <a:buChar char="•"/>
            </a:pPr>
            <a:r>
              <a:rPr lang="en-US" sz="2400" dirty="0" smtClean="0"/>
              <a:t>Uniform cell type (mostly clonal)</a:t>
            </a:r>
          </a:p>
          <a:p>
            <a:endParaRPr lang="en-US" sz="2400" dirty="0" smtClean="0"/>
          </a:p>
          <a:p>
            <a:pPr>
              <a:buFont typeface="Arial" pitchFamily="34" charset="0"/>
              <a:buChar char="•"/>
            </a:pPr>
            <a:r>
              <a:rPr lang="en-US" sz="2400" dirty="0" smtClean="0"/>
              <a:t>Same donor source therefore less batch-to-batch variation</a:t>
            </a:r>
          </a:p>
          <a:p>
            <a:pPr>
              <a:buFont typeface="Arial" pitchFamily="34" charset="0"/>
              <a:buChar char="•"/>
            </a:pPr>
            <a:endParaRPr lang="en-US" sz="2400" dirty="0" smtClean="0"/>
          </a:p>
          <a:p>
            <a:pPr>
              <a:buFont typeface="Arial" pitchFamily="34" charset="0"/>
              <a:buChar char="•"/>
            </a:pPr>
            <a:r>
              <a:rPr lang="en-US" sz="2400" dirty="0" smtClean="0"/>
              <a:t>Most cellular characteristics are maintained from parent cell</a:t>
            </a:r>
          </a:p>
          <a:p>
            <a:pPr>
              <a:buFont typeface="Arial" pitchFamily="34" charset="0"/>
              <a:buChar char="•"/>
            </a:pPr>
            <a:endParaRPr lang="en-US" sz="2400" dirty="0" smtClean="0"/>
          </a:p>
          <a:p>
            <a:pPr>
              <a:buFont typeface="Arial" pitchFamily="34" charset="0"/>
              <a:buChar char="•"/>
            </a:pPr>
            <a:r>
              <a:rPr lang="en-US" sz="2400" dirty="0" smtClean="0"/>
              <a:t>Saves money and time for long term projects</a:t>
            </a:r>
          </a:p>
          <a:p>
            <a:pPr>
              <a:buFont typeface="Arial" pitchFamily="34" charset="0"/>
              <a:buChar char="•"/>
            </a:pPr>
            <a:endParaRPr lang="en-US" sz="2400" dirty="0" smtClean="0"/>
          </a:p>
          <a:p>
            <a:pPr>
              <a:buFont typeface="Arial" pitchFamily="34" charset="0"/>
              <a:buChar char="•"/>
            </a:pPr>
            <a:r>
              <a:rPr lang="en-US" sz="2400" dirty="0" smtClean="0"/>
              <a:t>Good for </a:t>
            </a:r>
            <a:r>
              <a:rPr lang="en-US" sz="2400" i="1" dirty="0" smtClean="0"/>
              <a:t>in vitro</a:t>
            </a:r>
            <a:r>
              <a:rPr lang="en-US" sz="2400" dirty="0" smtClean="0"/>
              <a:t> experiments</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1222</Words>
  <Application>Microsoft Office PowerPoint</Application>
  <PresentationFormat>On-screen Show (4:3)</PresentationFormat>
  <Paragraphs>170</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Fareeha Nosheen</dc:creator>
  <cp:lastModifiedBy>Hp</cp:lastModifiedBy>
  <cp:revision>22</cp:revision>
  <dcterms:created xsi:type="dcterms:W3CDTF">2006-08-16T00:00:00Z</dcterms:created>
  <dcterms:modified xsi:type="dcterms:W3CDTF">2020-04-15T05:22:43Z</dcterms:modified>
</cp:coreProperties>
</file>