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8" r:id="rId9"/>
    <p:sldId id="269" r:id="rId10"/>
    <p:sldId id="264" r:id="rId11"/>
    <p:sldId id="265"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45" d="100"/>
          <a:sy n="45" d="100"/>
        </p:scale>
        <p:origin x="73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A2CAB4-9BD8-4C29-838B-F76C545184AB}"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78A89-FAD0-43F9-A201-A6EBD2002C9C}" type="slidenum">
              <a:rPr lang="en-US" smtClean="0"/>
              <a:t>‹#›</a:t>
            </a:fld>
            <a:endParaRPr lang="en-US"/>
          </a:p>
        </p:txBody>
      </p:sp>
    </p:spTree>
    <p:extLst>
      <p:ext uri="{BB962C8B-B14F-4D97-AF65-F5344CB8AC3E}">
        <p14:creationId xmlns:p14="http://schemas.microsoft.com/office/powerpoint/2010/main" val="2686508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A2CAB4-9BD8-4C29-838B-F76C545184AB}" type="datetimeFigureOut">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C78A89-FAD0-43F9-A201-A6EBD2002C9C}" type="slidenum">
              <a:rPr lang="en-US" smtClean="0"/>
              <a:t>‹#›</a:t>
            </a:fld>
            <a:endParaRPr lang="en-US"/>
          </a:p>
        </p:txBody>
      </p:sp>
    </p:spTree>
    <p:extLst>
      <p:ext uri="{BB962C8B-B14F-4D97-AF65-F5344CB8AC3E}">
        <p14:creationId xmlns:p14="http://schemas.microsoft.com/office/powerpoint/2010/main" val="3010311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9A2CAB4-9BD8-4C29-838B-F76C545184AB}"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78A89-FAD0-43F9-A201-A6EBD2002C9C}" type="slidenum">
              <a:rPr lang="en-US" smtClean="0"/>
              <a:t>‹#›</a:t>
            </a:fld>
            <a:endParaRPr lang="en-US"/>
          </a:p>
        </p:txBody>
      </p:sp>
    </p:spTree>
    <p:extLst>
      <p:ext uri="{BB962C8B-B14F-4D97-AF65-F5344CB8AC3E}">
        <p14:creationId xmlns:p14="http://schemas.microsoft.com/office/powerpoint/2010/main" val="2079893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9A2CAB4-9BD8-4C29-838B-F76C545184AB}"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78A89-FAD0-43F9-A201-A6EBD2002C9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55777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A2CAB4-9BD8-4C29-838B-F76C545184AB}"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78A89-FAD0-43F9-A201-A6EBD2002C9C}" type="slidenum">
              <a:rPr lang="en-US" smtClean="0"/>
              <a:t>‹#›</a:t>
            </a:fld>
            <a:endParaRPr lang="en-US"/>
          </a:p>
        </p:txBody>
      </p:sp>
    </p:spTree>
    <p:extLst>
      <p:ext uri="{BB962C8B-B14F-4D97-AF65-F5344CB8AC3E}">
        <p14:creationId xmlns:p14="http://schemas.microsoft.com/office/powerpoint/2010/main" val="2109904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9A2CAB4-9BD8-4C29-838B-F76C545184AB}" type="datetimeFigureOut">
              <a:rPr lang="en-US" smtClean="0"/>
              <a:t>4/25/2020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78A89-FAD0-43F9-A201-A6EBD2002C9C}" type="slidenum">
              <a:rPr lang="en-US" smtClean="0"/>
              <a:t>‹#›</a:t>
            </a:fld>
            <a:endParaRPr lang="en-US"/>
          </a:p>
        </p:txBody>
      </p:sp>
    </p:spTree>
    <p:extLst>
      <p:ext uri="{BB962C8B-B14F-4D97-AF65-F5344CB8AC3E}">
        <p14:creationId xmlns:p14="http://schemas.microsoft.com/office/powerpoint/2010/main" val="47469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9A2CAB4-9BD8-4C29-838B-F76C545184AB}" type="datetimeFigureOut">
              <a:rPr lang="en-US" smtClean="0"/>
              <a:t>4/25/2020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78A89-FAD0-43F9-A201-A6EBD2002C9C}" type="slidenum">
              <a:rPr lang="en-US" smtClean="0"/>
              <a:t>‹#›</a:t>
            </a:fld>
            <a:endParaRPr lang="en-US"/>
          </a:p>
        </p:txBody>
      </p:sp>
    </p:spTree>
    <p:extLst>
      <p:ext uri="{BB962C8B-B14F-4D97-AF65-F5344CB8AC3E}">
        <p14:creationId xmlns:p14="http://schemas.microsoft.com/office/powerpoint/2010/main" val="55803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A2CAB4-9BD8-4C29-838B-F76C545184AB}"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78A89-FAD0-43F9-A201-A6EBD2002C9C}" type="slidenum">
              <a:rPr lang="en-US" smtClean="0"/>
              <a:t>‹#›</a:t>
            </a:fld>
            <a:endParaRPr lang="en-US"/>
          </a:p>
        </p:txBody>
      </p:sp>
    </p:spTree>
    <p:extLst>
      <p:ext uri="{BB962C8B-B14F-4D97-AF65-F5344CB8AC3E}">
        <p14:creationId xmlns:p14="http://schemas.microsoft.com/office/powerpoint/2010/main" val="3071036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A2CAB4-9BD8-4C29-838B-F76C545184AB}"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78A89-FAD0-43F9-A201-A6EBD2002C9C}" type="slidenum">
              <a:rPr lang="en-US" smtClean="0"/>
              <a:t>‹#›</a:t>
            </a:fld>
            <a:endParaRPr lang="en-US"/>
          </a:p>
        </p:txBody>
      </p:sp>
    </p:spTree>
    <p:extLst>
      <p:ext uri="{BB962C8B-B14F-4D97-AF65-F5344CB8AC3E}">
        <p14:creationId xmlns:p14="http://schemas.microsoft.com/office/powerpoint/2010/main" val="693352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9A2CAB4-9BD8-4C29-838B-F76C545184AB}"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78A89-FAD0-43F9-A201-A6EBD2002C9C}" type="slidenum">
              <a:rPr lang="en-US" smtClean="0"/>
              <a:t>‹#›</a:t>
            </a:fld>
            <a:endParaRPr lang="en-US"/>
          </a:p>
        </p:txBody>
      </p:sp>
    </p:spTree>
    <p:extLst>
      <p:ext uri="{BB962C8B-B14F-4D97-AF65-F5344CB8AC3E}">
        <p14:creationId xmlns:p14="http://schemas.microsoft.com/office/powerpoint/2010/main" val="1731800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A2CAB4-9BD8-4C29-838B-F76C545184AB}"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78A89-FAD0-43F9-A201-A6EBD2002C9C}" type="slidenum">
              <a:rPr lang="en-US" smtClean="0"/>
              <a:t>‹#›</a:t>
            </a:fld>
            <a:endParaRPr lang="en-US"/>
          </a:p>
        </p:txBody>
      </p:sp>
    </p:spTree>
    <p:extLst>
      <p:ext uri="{BB962C8B-B14F-4D97-AF65-F5344CB8AC3E}">
        <p14:creationId xmlns:p14="http://schemas.microsoft.com/office/powerpoint/2010/main" val="149805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A2CAB4-9BD8-4C29-838B-F76C545184AB}" type="datetimeFigureOut">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C78A89-FAD0-43F9-A201-A6EBD2002C9C}" type="slidenum">
              <a:rPr lang="en-US" smtClean="0"/>
              <a:t>‹#›</a:t>
            </a:fld>
            <a:endParaRPr lang="en-US"/>
          </a:p>
        </p:txBody>
      </p:sp>
    </p:spTree>
    <p:extLst>
      <p:ext uri="{BB962C8B-B14F-4D97-AF65-F5344CB8AC3E}">
        <p14:creationId xmlns:p14="http://schemas.microsoft.com/office/powerpoint/2010/main" val="2530307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A2CAB4-9BD8-4C29-838B-F76C545184AB}" type="datetimeFigureOut">
              <a:rPr lang="en-US" smtClean="0"/>
              <a:t>4/25/2020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C78A89-FAD0-43F9-A201-A6EBD2002C9C}" type="slidenum">
              <a:rPr lang="en-US" smtClean="0"/>
              <a:t>‹#›</a:t>
            </a:fld>
            <a:endParaRPr lang="en-US"/>
          </a:p>
        </p:txBody>
      </p:sp>
    </p:spTree>
    <p:extLst>
      <p:ext uri="{BB962C8B-B14F-4D97-AF65-F5344CB8AC3E}">
        <p14:creationId xmlns:p14="http://schemas.microsoft.com/office/powerpoint/2010/main" val="3076589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9A2CAB4-9BD8-4C29-838B-F76C545184AB}" type="datetimeFigureOut">
              <a:rPr lang="en-US" smtClean="0"/>
              <a:t>4/25/2020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9C78A89-FAD0-43F9-A201-A6EBD2002C9C}" type="slidenum">
              <a:rPr lang="en-US" smtClean="0"/>
              <a:t>‹#›</a:t>
            </a:fld>
            <a:endParaRPr lang="en-US"/>
          </a:p>
        </p:txBody>
      </p:sp>
    </p:spTree>
    <p:extLst>
      <p:ext uri="{BB962C8B-B14F-4D97-AF65-F5344CB8AC3E}">
        <p14:creationId xmlns:p14="http://schemas.microsoft.com/office/powerpoint/2010/main" val="811541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9A2CAB4-9BD8-4C29-838B-F76C545184AB}" type="datetimeFigureOut">
              <a:rPr lang="en-US" smtClean="0"/>
              <a:t>4/25/2020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9C78A89-FAD0-43F9-A201-A6EBD2002C9C}" type="slidenum">
              <a:rPr lang="en-US" smtClean="0"/>
              <a:t>‹#›</a:t>
            </a:fld>
            <a:endParaRPr lang="en-US"/>
          </a:p>
        </p:txBody>
      </p:sp>
    </p:spTree>
    <p:extLst>
      <p:ext uri="{BB962C8B-B14F-4D97-AF65-F5344CB8AC3E}">
        <p14:creationId xmlns:p14="http://schemas.microsoft.com/office/powerpoint/2010/main" val="2870877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9A2CAB4-9BD8-4C29-838B-F76C545184AB}" type="datetimeFigureOut">
              <a:rPr lang="en-US" smtClean="0"/>
              <a:t>4/25/2020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9C78A89-FAD0-43F9-A201-A6EBD2002C9C}" type="slidenum">
              <a:rPr lang="en-US" smtClean="0"/>
              <a:t>‹#›</a:t>
            </a:fld>
            <a:endParaRPr lang="en-US"/>
          </a:p>
        </p:txBody>
      </p:sp>
    </p:spTree>
    <p:extLst>
      <p:ext uri="{BB962C8B-B14F-4D97-AF65-F5344CB8AC3E}">
        <p14:creationId xmlns:p14="http://schemas.microsoft.com/office/powerpoint/2010/main" val="219796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A2CAB4-9BD8-4C29-838B-F76C545184AB}" type="datetimeFigureOut">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C78A89-FAD0-43F9-A201-A6EBD2002C9C}" type="slidenum">
              <a:rPr lang="en-US" smtClean="0"/>
              <a:t>‹#›</a:t>
            </a:fld>
            <a:endParaRPr lang="en-US"/>
          </a:p>
        </p:txBody>
      </p:sp>
    </p:spTree>
    <p:extLst>
      <p:ext uri="{BB962C8B-B14F-4D97-AF65-F5344CB8AC3E}">
        <p14:creationId xmlns:p14="http://schemas.microsoft.com/office/powerpoint/2010/main" val="1182889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9A2CAB4-9BD8-4C29-838B-F76C545184AB}" type="datetimeFigureOut">
              <a:rPr lang="en-US" smtClean="0"/>
              <a:t>4/25/2020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9C78A89-FAD0-43F9-A201-A6EBD2002C9C}" type="slidenum">
              <a:rPr lang="en-US" smtClean="0"/>
              <a:t>‹#›</a:t>
            </a:fld>
            <a:endParaRPr lang="en-US"/>
          </a:p>
        </p:txBody>
      </p:sp>
    </p:spTree>
    <p:extLst>
      <p:ext uri="{BB962C8B-B14F-4D97-AF65-F5344CB8AC3E}">
        <p14:creationId xmlns:p14="http://schemas.microsoft.com/office/powerpoint/2010/main" val="374503566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232079" y="540913"/>
            <a:ext cx="10959921" cy="4113947"/>
          </a:xfrm>
          <a:prstGeom prst="rect">
            <a:avLst/>
          </a:prstGeom>
          <a:noFill/>
        </p:spPr>
        <p:txBody>
          <a:bodyPr wrap="square" rtlCol="0">
            <a:spAutoFit/>
          </a:bodyPr>
          <a:lstStyle/>
          <a:p>
            <a:pPr>
              <a:lnSpc>
                <a:spcPct val="115000"/>
              </a:lnSpc>
              <a:spcAft>
                <a:spcPts val="1000"/>
              </a:spcAft>
            </a:pPr>
            <a:r>
              <a:rPr lang="en-US" sz="4000" dirty="0">
                <a:effectLst/>
                <a:latin typeface="Adobe Naskh Medium" panose="01010101010101010101" pitchFamily="50" charset="-78"/>
                <a:ea typeface="Calibri" panose="020F0502020204030204" pitchFamily="34" charset="0"/>
                <a:cs typeface="Times New Roman" panose="02020603050405020304" pitchFamily="18" charset="0"/>
              </a:rPr>
              <a:t>CONTENTS: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b="1" dirty="0">
                <a:effectLst/>
                <a:latin typeface="Adobe Devanagari" panose="02040503050201020203" pitchFamily="18" charset="0"/>
                <a:ea typeface="Calibri" panose="020F0502020204030204" pitchFamily="34" charset="0"/>
                <a:cs typeface="Times New Roman" panose="02020603050405020304" pitchFamily="18" charset="0"/>
              </a:rPr>
              <a:t>Etymology</a:t>
            </a:r>
          </a:p>
          <a:p>
            <a:pPr marL="342900" marR="0" lvl="0" indent="-342900">
              <a:lnSpc>
                <a:spcPct val="115000"/>
              </a:lnSpc>
              <a:spcBef>
                <a:spcPts val="0"/>
              </a:spcBef>
              <a:spcAft>
                <a:spcPts val="0"/>
              </a:spcAft>
              <a:buFont typeface="Symbol" panose="05050102010706020507" pitchFamily="18" charset="2"/>
              <a:buChar char=""/>
            </a:pP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b="1" dirty="0">
                <a:effectLst/>
                <a:latin typeface="Adobe Devanagari" panose="02040503050201020203" pitchFamily="18" charset="0"/>
                <a:ea typeface="Calibri" panose="020F0502020204030204" pitchFamily="34" charset="0"/>
                <a:cs typeface="Times New Roman" panose="02020603050405020304" pitchFamily="18" charset="0"/>
              </a:rPr>
              <a:t>Definition of photosynthesis</a:t>
            </a:r>
          </a:p>
          <a:p>
            <a:pPr marL="342900" marR="0" lvl="0" indent="-342900">
              <a:lnSpc>
                <a:spcPct val="115000"/>
              </a:lnSpc>
              <a:spcBef>
                <a:spcPts val="0"/>
              </a:spcBef>
              <a:spcAft>
                <a:spcPts val="0"/>
              </a:spcAft>
              <a:buFont typeface="Symbol" panose="05050102010706020507" pitchFamily="18" charset="2"/>
              <a:buChar char=""/>
            </a:pP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b="1" dirty="0">
                <a:effectLst/>
                <a:latin typeface="Adobe Devanagari" panose="02040503050201020203" pitchFamily="18" charset="0"/>
                <a:ea typeface="Calibri" panose="020F0502020204030204" pitchFamily="34" charset="0"/>
                <a:cs typeface="Times New Roman" panose="02020603050405020304" pitchFamily="18" charset="0"/>
              </a:rPr>
              <a:t>General view of photosynthesis</a:t>
            </a:r>
          </a:p>
          <a:p>
            <a:pPr marL="342900" marR="0" lvl="0" indent="-342900">
              <a:lnSpc>
                <a:spcPct val="115000"/>
              </a:lnSpc>
              <a:spcBef>
                <a:spcPts val="0"/>
              </a:spcBef>
              <a:spcAft>
                <a:spcPts val="0"/>
              </a:spcAft>
              <a:buFont typeface="Symbol" panose="05050102010706020507" pitchFamily="18" charset="2"/>
              <a:buChar char=""/>
            </a:pP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b="1" dirty="0">
                <a:effectLst/>
                <a:latin typeface="Adobe Devanagari" panose="02040503050201020203" pitchFamily="18" charset="0"/>
                <a:ea typeface="Calibri" panose="020F0502020204030204" pitchFamily="34" charset="0"/>
                <a:cs typeface="Times New Roman" panose="02020603050405020304" pitchFamily="18" charset="0"/>
              </a:rPr>
              <a:t>Diagram</a:t>
            </a:r>
          </a:p>
          <a:p>
            <a:pPr marL="342900" marR="0" lvl="0" indent="-342900">
              <a:lnSpc>
                <a:spcPct val="115000"/>
              </a:lnSpc>
              <a:spcBef>
                <a:spcPts val="0"/>
              </a:spcBef>
              <a:spcAft>
                <a:spcPts val="0"/>
              </a:spcAft>
              <a:buFont typeface="Symbol" panose="05050102010706020507" pitchFamily="18" charset="2"/>
              <a:buChar char=""/>
            </a:pP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b="1" dirty="0">
                <a:effectLst/>
                <a:latin typeface="Adobe Devanagari" panose="02040503050201020203" pitchFamily="18" charset="0"/>
                <a:ea typeface="Calibri" panose="020F0502020204030204" pitchFamily="34" charset="0"/>
                <a:cs typeface="Times New Roman" panose="02020603050405020304" pitchFamily="18" charset="0"/>
              </a:rPr>
              <a:t>Light reaction </a:t>
            </a:r>
          </a:p>
          <a:p>
            <a:pPr marL="342900" marR="0" lvl="0" indent="-342900">
              <a:lnSpc>
                <a:spcPct val="115000"/>
              </a:lnSpc>
              <a:spcBef>
                <a:spcPts val="0"/>
              </a:spcBef>
              <a:spcAft>
                <a:spcPts val="0"/>
              </a:spcAft>
              <a:buFont typeface="Symbol" panose="05050102010706020507" pitchFamily="18" charset="2"/>
              <a:buChar char=""/>
            </a:pP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b="1" dirty="0">
                <a:effectLst/>
                <a:latin typeface="Adobe Devanagari" panose="02040503050201020203" pitchFamily="18" charset="0"/>
                <a:ea typeface="Calibri" panose="020F0502020204030204" pitchFamily="34" charset="0"/>
                <a:cs typeface="Times New Roman" panose="02020603050405020304" pitchFamily="18" charset="0"/>
              </a:rPr>
              <a:t>Mechanism</a:t>
            </a:r>
          </a:p>
          <a:p>
            <a:pPr marL="342900" marR="0" lvl="0" indent="-342900">
              <a:lnSpc>
                <a:spcPct val="115000"/>
              </a:lnSpc>
              <a:spcBef>
                <a:spcPts val="0"/>
              </a:spcBef>
              <a:spcAft>
                <a:spcPts val="0"/>
              </a:spcAft>
              <a:buFont typeface="Symbol" panose="05050102010706020507" pitchFamily="18" charset="2"/>
              <a:buChar char=""/>
            </a:pP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b="1" dirty="0">
                <a:effectLst/>
                <a:latin typeface="Adobe Devanagari" panose="02040503050201020203" pitchFamily="18" charset="0"/>
                <a:ea typeface="Calibri" panose="020F0502020204030204" pitchFamily="34" charset="0"/>
                <a:cs typeface="Times New Roman" panose="02020603050405020304" pitchFamily="18" charset="0"/>
              </a:rPr>
              <a:t>Conclusion </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3222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51831" y="1292303"/>
            <a:ext cx="4968676" cy="3974940"/>
          </a:xfrm>
          <a:prstGeom prst="rect">
            <a:avLst/>
          </a:prstGeom>
        </p:spPr>
      </p:pic>
    </p:spTree>
    <p:extLst>
      <p:ext uri="{BB962C8B-B14F-4D97-AF65-F5344CB8AC3E}">
        <p14:creationId xmlns:p14="http://schemas.microsoft.com/office/powerpoint/2010/main" val="2966533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0310" y="1764406"/>
            <a:ext cx="10058400" cy="3231654"/>
          </a:xfrm>
          <a:prstGeom prst="rect">
            <a:avLst/>
          </a:prstGeom>
          <a:noFill/>
        </p:spPr>
        <p:txBody>
          <a:bodyPr wrap="square" rtlCol="0">
            <a:spAutoFit/>
          </a:bodyPr>
          <a:lstStyle/>
          <a:p>
            <a:r>
              <a:rPr lang="en-US" sz="2400" b="1" dirty="0"/>
              <a:t>Photolysis of water</a:t>
            </a:r>
            <a:r>
              <a:rPr lang="en-US" dirty="0"/>
              <a:t>:</a:t>
            </a:r>
          </a:p>
          <a:p>
            <a:r>
              <a:rPr lang="en-US" dirty="0"/>
              <a:t>The photolysis of water (H2O) in the </a:t>
            </a:r>
            <a:r>
              <a:rPr lang="en-US" dirty="0" err="1"/>
              <a:t>ligh</a:t>
            </a:r>
            <a:r>
              <a:rPr lang="en-US" dirty="0"/>
              <a:t> dependent reactions of photosynthesis is splitting of  water which produced electron used to fill up the space, formed as a result of excitation of  photosystem II  in  chloroplasts. Following equation describes splitting of water:</a:t>
            </a:r>
          </a:p>
          <a:p>
            <a:r>
              <a:rPr lang="en-US" b="1" dirty="0"/>
              <a:t>H2O → 2H+ + 2e- + 1/2O2</a:t>
            </a:r>
          </a:p>
          <a:p>
            <a:r>
              <a:rPr lang="en-US" dirty="0"/>
              <a:t>Oxygen  is flowed out from plant to outer atmosphere as a waste product in light reaction.</a:t>
            </a:r>
          </a:p>
          <a:p>
            <a:r>
              <a:rPr lang="en-US" dirty="0"/>
              <a:t>Electrons  are going  to replace those place where photoexcitation from chlorophyll a in the reaction center of photosystem II  occurs, and electrons excited from chlorophyll help in formation of ATP and reduction of NADP to NADPH</a:t>
            </a:r>
          </a:p>
        </p:txBody>
      </p:sp>
    </p:spTree>
    <p:extLst>
      <p:ext uri="{BB962C8B-B14F-4D97-AF65-F5344CB8AC3E}">
        <p14:creationId xmlns:p14="http://schemas.microsoft.com/office/powerpoint/2010/main" val="2766881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7735" y="759855"/>
            <a:ext cx="8847786" cy="5632311"/>
          </a:xfrm>
          <a:prstGeom prst="rect">
            <a:avLst/>
          </a:prstGeom>
          <a:noFill/>
        </p:spPr>
        <p:txBody>
          <a:bodyPr wrap="square" rtlCol="0">
            <a:spAutoFit/>
          </a:bodyPr>
          <a:lstStyle/>
          <a:p>
            <a:r>
              <a:rPr lang="en-US" sz="2400" b="1" dirty="0"/>
              <a:t>Reduction of NADP compound:</a:t>
            </a:r>
          </a:p>
          <a:p>
            <a:r>
              <a:rPr lang="en-US" sz="2400" b="1" dirty="0"/>
              <a:t>What is NADPH  </a:t>
            </a:r>
            <a:r>
              <a:rPr lang="en-US" b="1" dirty="0"/>
              <a:t>?</a:t>
            </a:r>
          </a:p>
          <a:p>
            <a:r>
              <a:rPr lang="en-US" dirty="0"/>
              <a:t> NADP+ Produce NADPH . Ferredoxin NADP reductase present after photosystem I, That become the major source of NADPH in  plants algae and cyanobacteria etc. basically it appears in last stage o f ETC of light reaction in photosynthesis. It may be used as reducing power in </a:t>
            </a:r>
            <a:r>
              <a:rPr lang="en-US" dirty="0" err="1"/>
              <a:t>calvin</a:t>
            </a:r>
            <a:r>
              <a:rPr lang="en-US" dirty="0"/>
              <a:t> cycle for assimilation of carbon dioxide into glucose . it has ability to accept electron  in other non photosynthetic pathways as well </a:t>
            </a:r>
            <a:r>
              <a:rPr lang="en-US" dirty="0" err="1"/>
              <a:t>i.e</a:t>
            </a:r>
            <a:r>
              <a:rPr lang="en-US" dirty="0"/>
              <a:t> it is needed in reduction of nitrate into ammonia that is necessary for plant and to maintain nitrogen cycle. </a:t>
            </a:r>
          </a:p>
          <a:p>
            <a:r>
              <a:rPr lang="en-US" sz="2400" b="1" dirty="0"/>
              <a:t>Reduction of NADP into NADPH</a:t>
            </a:r>
            <a:r>
              <a:rPr lang="en-US" sz="2400" dirty="0"/>
              <a:t>:</a:t>
            </a:r>
          </a:p>
          <a:p>
            <a:r>
              <a:rPr lang="en-US" dirty="0"/>
              <a:t>When splitting of water occurs</a:t>
            </a:r>
          </a:p>
          <a:p>
            <a:r>
              <a:rPr lang="en-US" dirty="0"/>
              <a:t>, electrons, hydrogen ions and oxygen form. The hydrogen which gets </a:t>
            </a:r>
            <a:r>
              <a:rPr lang="en-US" dirty="0" err="1"/>
              <a:t>seprated</a:t>
            </a:r>
            <a:r>
              <a:rPr lang="en-US" dirty="0"/>
              <a:t> from water combines with a compound NADP to form NADPH . SO this way reduction take places. Hydrogen that is being attached with NADP, remain attached for a short period till it perform its function in dark reaction to form carbohydrates.</a:t>
            </a:r>
          </a:p>
          <a:p>
            <a:r>
              <a:rPr lang="en-US" b="1" dirty="0"/>
              <a:t>NADP   +    H2      →      NADPH2</a:t>
            </a:r>
          </a:p>
          <a:p>
            <a:r>
              <a:rPr lang="en-US" b="1" dirty="0"/>
              <a:t>NADP +     2H      →        NADPH + H</a:t>
            </a:r>
          </a:p>
        </p:txBody>
      </p:sp>
    </p:spTree>
    <p:extLst>
      <p:ext uri="{BB962C8B-B14F-4D97-AF65-F5344CB8AC3E}">
        <p14:creationId xmlns:p14="http://schemas.microsoft.com/office/powerpoint/2010/main" val="2184482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29047" y="864086"/>
            <a:ext cx="6096000" cy="5078313"/>
          </a:xfrm>
          <a:prstGeom prst="rect">
            <a:avLst/>
          </a:prstGeom>
        </p:spPr>
        <p:txBody>
          <a:bodyPr>
            <a:spAutoFit/>
          </a:bodyPr>
          <a:lstStyle/>
          <a:p>
            <a:r>
              <a:rPr lang="en-US" sz="2000" b="1" dirty="0"/>
              <a:t>PHOTOSYNTHESIS</a:t>
            </a:r>
            <a:r>
              <a:rPr lang="en-US" sz="2000" dirty="0"/>
              <a:t>:</a:t>
            </a:r>
          </a:p>
          <a:p>
            <a:r>
              <a:rPr lang="en-US" b="1" dirty="0"/>
              <a:t>Etymology</a:t>
            </a:r>
            <a:r>
              <a:rPr lang="en-US" dirty="0"/>
              <a:t>:</a:t>
            </a:r>
          </a:p>
          <a:p>
            <a:r>
              <a:rPr lang="en-US" dirty="0"/>
              <a:t>Photo synthesis is basically a </a:t>
            </a:r>
            <a:r>
              <a:rPr lang="en-US" dirty="0" err="1"/>
              <a:t>greek</a:t>
            </a:r>
            <a:r>
              <a:rPr lang="en-US" dirty="0"/>
              <a:t> word; photo means light and synthesis means to put something together so </a:t>
            </a:r>
            <a:r>
              <a:rPr lang="en-US" dirty="0" err="1"/>
              <a:t>photsynthesis</a:t>
            </a:r>
            <a:r>
              <a:rPr lang="en-US" dirty="0"/>
              <a:t> gives meaning as to put something together in </a:t>
            </a:r>
            <a:r>
              <a:rPr lang="en-US" dirty="0" err="1"/>
              <a:t>prescence</a:t>
            </a:r>
            <a:r>
              <a:rPr lang="en-US" dirty="0"/>
              <a:t> of light </a:t>
            </a:r>
          </a:p>
          <a:p>
            <a:r>
              <a:rPr lang="en-US" b="1" dirty="0"/>
              <a:t>DEFINITION</a:t>
            </a:r>
            <a:r>
              <a:rPr lang="en-US" dirty="0"/>
              <a:t>: </a:t>
            </a:r>
          </a:p>
          <a:p>
            <a:r>
              <a:rPr lang="en-US" dirty="0"/>
              <a:t>“carbohydrates formation from carbon dioxide and a source of hydrogen (such as water) in the chlorophyll-containing cells (as of green plants) exposed to light”</a:t>
            </a:r>
          </a:p>
          <a:p>
            <a:r>
              <a:rPr lang="en-US" dirty="0"/>
              <a:t>OR</a:t>
            </a:r>
          </a:p>
          <a:p>
            <a:r>
              <a:rPr lang="en-US" dirty="0"/>
              <a:t>“the complex process in which CO2, H2O, and certain inorganic salts are converted into carbohydrates by  plants, algae, and certain bacteria, by the action of sunlight caused by chlorophyll”</a:t>
            </a:r>
          </a:p>
          <a:p>
            <a:r>
              <a:rPr lang="en-US" dirty="0"/>
              <a:t> </a:t>
            </a:r>
          </a:p>
        </p:txBody>
      </p:sp>
      <p:pic>
        <p:nvPicPr>
          <p:cNvPr id="9" name="Picture 8"/>
          <p:cNvPicPr>
            <a:picLocks noChangeAspect="1"/>
          </p:cNvPicPr>
          <p:nvPr/>
        </p:nvPicPr>
        <p:blipFill>
          <a:blip r:embed="rId2"/>
          <a:stretch>
            <a:fillRect/>
          </a:stretch>
        </p:blipFill>
        <p:spPr>
          <a:xfrm>
            <a:off x="7385128" y="1808647"/>
            <a:ext cx="4502072" cy="2801989"/>
          </a:xfrm>
          <a:prstGeom prst="rect">
            <a:avLst/>
          </a:prstGeom>
        </p:spPr>
      </p:pic>
    </p:spTree>
    <p:extLst>
      <p:ext uri="{BB962C8B-B14F-4D97-AF65-F5344CB8AC3E}">
        <p14:creationId xmlns:p14="http://schemas.microsoft.com/office/powerpoint/2010/main" val="2504381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6519" y="605306"/>
            <a:ext cx="11230377" cy="2585323"/>
          </a:xfrm>
          <a:prstGeom prst="rect">
            <a:avLst/>
          </a:prstGeom>
          <a:noFill/>
        </p:spPr>
        <p:txBody>
          <a:bodyPr wrap="square" rtlCol="0">
            <a:spAutoFit/>
          </a:bodyPr>
          <a:lstStyle/>
          <a:p>
            <a:r>
              <a:rPr lang="en-US" b="1" dirty="0"/>
              <a:t>GENRAL EQUATION FOR PHOTOSYNTHES</a:t>
            </a:r>
            <a:r>
              <a:rPr lang="en-US" dirty="0"/>
              <a:t>:</a:t>
            </a:r>
          </a:p>
          <a:p>
            <a:r>
              <a:rPr lang="en-US" dirty="0"/>
              <a:t>CO2(carbon</a:t>
            </a:r>
          </a:p>
          <a:p>
            <a:r>
              <a:rPr lang="en-US" dirty="0"/>
              <a:t>dioxide) + 2H2Owater + photon (sunlight energy) → [CH2O]carbohydrate + O2(oxygen) + H2O(water)n </a:t>
            </a:r>
          </a:p>
          <a:p>
            <a:r>
              <a:rPr lang="en-US" dirty="0"/>
              <a:t> In photosynthetic bacteria protein gathering light for  the process of photosynthesis are embedded in cell membranes of bacteria. The membrane may be folded tightly into cylindrical sheets called as thylakoids ,or pilled up into vesicles called as intracytoplasmic membranes. Those thylakoids and intra cytoplasmic membranes can fill almost cell’s interior , increasing the surface area of the cell and increasing the absorbed amount of light</a:t>
            </a:r>
          </a:p>
        </p:txBody>
      </p:sp>
      <p:sp>
        <p:nvSpPr>
          <p:cNvPr id="6" name="TextBox 5"/>
          <p:cNvSpPr txBox="1"/>
          <p:nvPr/>
        </p:nvSpPr>
        <p:spPr>
          <a:xfrm>
            <a:off x="476519" y="3370933"/>
            <a:ext cx="11243256" cy="1200329"/>
          </a:xfrm>
          <a:prstGeom prst="rect">
            <a:avLst/>
          </a:prstGeom>
          <a:noFill/>
        </p:spPr>
        <p:txBody>
          <a:bodyPr wrap="square" rtlCol="0">
            <a:spAutoFit/>
          </a:bodyPr>
          <a:lstStyle/>
          <a:p>
            <a:r>
              <a:rPr lang="en-US" b="1" dirty="0"/>
              <a:t>Chloroplas</a:t>
            </a:r>
            <a:r>
              <a:rPr lang="en-US" dirty="0"/>
              <a:t>t: As photosynthesis takes place in chloroplasts, so generally a plant cell contain about 10 to 100 chloroplasts in plants. The chlorophyll is enclosed by inner and outer membrane which contain intermembrane space between them. membrane is formed of phospholipids(both inner and outer) . there is aqueous fluid present inside the inner membrane called as stroma. 	 </a:t>
            </a:r>
          </a:p>
        </p:txBody>
      </p:sp>
      <p:pic>
        <p:nvPicPr>
          <p:cNvPr id="9" name="Picture 8"/>
          <p:cNvPicPr>
            <a:picLocks noChangeAspect="1"/>
          </p:cNvPicPr>
          <p:nvPr/>
        </p:nvPicPr>
        <p:blipFill>
          <a:blip r:embed="rId2"/>
          <a:stretch>
            <a:fillRect/>
          </a:stretch>
        </p:blipFill>
        <p:spPr>
          <a:xfrm>
            <a:off x="4290262" y="4751566"/>
            <a:ext cx="3019048" cy="1533333"/>
          </a:xfrm>
          <a:prstGeom prst="rect">
            <a:avLst/>
          </a:prstGeom>
        </p:spPr>
      </p:pic>
    </p:spTree>
    <p:extLst>
      <p:ext uri="{BB962C8B-B14F-4D97-AF65-F5344CB8AC3E}">
        <p14:creationId xmlns:p14="http://schemas.microsoft.com/office/powerpoint/2010/main" val="3523377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190" y="1171978"/>
            <a:ext cx="9006664" cy="5076422"/>
          </a:xfrm>
        </p:spPr>
        <p:txBody>
          <a:bodyPr/>
          <a:lstStyle/>
          <a:p>
            <a:r>
              <a:rPr lang="en-US" dirty="0"/>
              <a:t>Stages of photosynthesis:</a:t>
            </a:r>
          </a:p>
          <a:p>
            <a:endParaRPr lang="en-US" dirty="0"/>
          </a:p>
          <a:p>
            <a:endParaRPr lang="en-US" dirty="0"/>
          </a:p>
          <a:p>
            <a:r>
              <a:rPr lang="en-US" dirty="0"/>
              <a:t>•	Light dependent reactions</a:t>
            </a:r>
          </a:p>
          <a:p>
            <a:endParaRPr lang="en-US" dirty="0"/>
          </a:p>
          <a:p>
            <a:r>
              <a:rPr lang="en-US" dirty="0"/>
              <a:t>•	Light independent reactions</a:t>
            </a:r>
          </a:p>
          <a:p>
            <a:endParaRPr lang="en-US" dirty="0"/>
          </a:p>
        </p:txBody>
      </p:sp>
    </p:spTree>
    <p:extLst>
      <p:ext uri="{BB962C8B-B14F-4D97-AF65-F5344CB8AC3E}">
        <p14:creationId xmlns:p14="http://schemas.microsoft.com/office/powerpoint/2010/main" val="1409329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6495" y="983972"/>
            <a:ext cx="9676305" cy="5275160"/>
          </a:xfrm>
        </p:spPr>
        <p:txBody>
          <a:bodyPr/>
          <a:lstStyle/>
          <a:p>
            <a:r>
              <a:rPr lang="en-US" dirty="0"/>
              <a:t> LIGHT DEPENDENT REACTION </a:t>
            </a:r>
          </a:p>
          <a:p>
            <a:r>
              <a:rPr lang="en-US" dirty="0"/>
              <a:t>Light </a:t>
            </a:r>
            <a:r>
              <a:rPr lang="en-US" dirty="0" err="1"/>
              <a:t>reactiontakes</a:t>
            </a:r>
            <a:r>
              <a:rPr lang="en-US" dirty="0"/>
              <a:t> place in presence of light ,its also called as photochemical reaction or   Hill reaction . in this light reaction light is being absorbed by chlorophyll and rich energy compounds ATP  and NADPH formed.</a:t>
            </a:r>
          </a:p>
          <a:p>
            <a:endParaRPr lang="en-US" dirty="0"/>
          </a:p>
          <a:p>
            <a:r>
              <a:rPr lang="en-US" dirty="0"/>
              <a:t>There are three steps of light dependent reaction these are:</a:t>
            </a:r>
          </a:p>
          <a:p>
            <a:endParaRPr lang="en-US" dirty="0"/>
          </a:p>
          <a:p>
            <a:r>
              <a:rPr lang="en-US" dirty="0"/>
              <a:t>•	Electron transport and phosphorylation</a:t>
            </a:r>
          </a:p>
          <a:p>
            <a:r>
              <a:rPr lang="en-US" dirty="0"/>
              <a:t>•	</a:t>
            </a:r>
            <a:r>
              <a:rPr lang="en-US" dirty="0" err="1"/>
              <a:t>Phototysis</a:t>
            </a:r>
            <a:r>
              <a:rPr lang="en-US" dirty="0"/>
              <a:t> of water</a:t>
            </a:r>
          </a:p>
          <a:p>
            <a:r>
              <a:rPr lang="en-US" dirty="0"/>
              <a:t>•	Reduction of NADP to form NADPH2</a:t>
            </a:r>
          </a:p>
        </p:txBody>
      </p:sp>
    </p:spTree>
    <p:extLst>
      <p:ext uri="{BB962C8B-B14F-4D97-AF65-F5344CB8AC3E}">
        <p14:creationId xmlns:p14="http://schemas.microsoft.com/office/powerpoint/2010/main" val="837521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4676" y="906698"/>
            <a:ext cx="9521758" cy="4888795"/>
          </a:xfrm>
        </p:spPr>
        <p:txBody>
          <a:bodyPr>
            <a:normAutofit/>
          </a:bodyPr>
          <a:lstStyle/>
          <a:p>
            <a:r>
              <a:rPr lang="en-US" dirty="0"/>
              <a:t>1.	Electron transport and photophosphorylation:</a:t>
            </a:r>
          </a:p>
          <a:p>
            <a:r>
              <a:rPr lang="en-US" dirty="0"/>
              <a:t>Basically electron transport chain is series of complexes and photosystem I &amp; II which transfer electron from </a:t>
            </a:r>
            <a:r>
              <a:rPr lang="en-US" dirty="0" err="1"/>
              <a:t>splition</a:t>
            </a:r>
            <a:r>
              <a:rPr lang="en-US" dirty="0"/>
              <a:t> of water to various complexes  and in the end result in production of ATP &amp; NADPH  </a:t>
            </a:r>
          </a:p>
          <a:p>
            <a:r>
              <a:rPr lang="en-US" dirty="0"/>
              <a:t>“Formation of ATP , as a result of special processes is known as Phosphorylation.”</a:t>
            </a:r>
          </a:p>
          <a:p>
            <a:r>
              <a:rPr lang="en-US" dirty="0"/>
              <a:t> </a:t>
            </a:r>
            <a:r>
              <a:rPr lang="en-US" dirty="0" err="1"/>
              <a:t>Thr</a:t>
            </a:r>
            <a:r>
              <a:rPr lang="en-US" dirty="0"/>
              <a:t> pathway to which phosphorylation occur is electron  transport chain. light reaction occur in chloroplast’s thylakoid membrane where chlorophyll present to capture sunlight. Basically two systems are involved in the electron transport </a:t>
            </a:r>
            <a:r>
              <a:rPr lang="en-US" dirty="0" err="1"/>
              <a:t>hain</a:t>
            </a:r>
            <a:r>
              <a:rPr lang="en-US" dirty="0"/>
              <a:t> , these are photosystem I and photosystem II. Various </a:t>
            </a:r>
            <a:r>
              <a:rPr lang="en-US" dirty="0" err="1"/>
              <a:t>protien</a:t>
            </a:r>
            <a:r>
              <a:rPr lang="en-US" dirty="0"/>
              <a:t> complexes are also </a:t>
            </a:r>
            <a:r>
              <a:rPr lang="en-US" dirty="0" err="1"/>
              <a:t>pesent</a:t>
            </a:r>
            <a:r>
              <a:rPr lang="en-US" dirty="0"/>
              <a:t> in electron transport chain such as </a:t>
            </a:r>
            <a:r>
              <a:rPr lang="en-US" dirty="0" err="1"/>
              <a:t>plastoquinone</a:t>
            </a:r>
            <a:r>
              <a:rPr lang="en-US" dirty="0"/>
              <a:t>, cytochrome, </a:t>
            </a:r>
            <a:r>
              <a:rPr lang="en-US" dirty="0" err="1"/>
              <a:t>plastocyanin</a:t>
            </a:r>
            <a:r>
              <a:rPr lang="en-US" dirty="0"/>
              <a:t>, </a:t>
            </a:r>
            <a:r>
              <a:rPr lang="en-US" dirty="0" err="1"/>
              <a:t>ferredoxin,NADP</a:t>
            </a:r>
            <a:r>
              <a:rPr lang="en-US" dirty="0"/>
              <a:t> reductase .</a:t>
            </a:r>
          </a:p>
          <a:p>
            <a:endParaRPr lang="en-US" dirty="0"/>
          </a:p>
        </p:txBody>
      </p:sp>
    </p:spTree>
    <p:extLst>
      <p:ext uri="{BB962C8B-B14F-4D97-AF65-F5344CB8AC3E}">
        <p14:creationId xmlns:p14="http://schemas.microsoft.com/office/powerpoint/2010/main" val="3197811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705" y="674879"/>
            <a:ext cx="9908124" cy="5545617"/>
          </a:xfrm>
        </p:spPr>
        <p:txBody>
          <a:bodyPr>
            <a:normAutofit fontScale="70000" lnSpcReduction="20000"/>
          </a:bodyPr>
          <a:lstStyle/>
          <a:p>
            <a:r>
              <a:rPr lang="en-US" dirty="0"/>
              <a:t>Non-cyclic phosphorylation:</a:t>
            </a:r>
          </a:p>
          <a:p>
            <a:r>
              <a:rPr lang="en-US" dirty="0"/>
              <a:t>In non-</a:t>
            </a:r>
            <a:r>
              <a:rPr lang="en-US" dirty="0" err="1"/>
              <a:t>cyclicphosphorylation</a:t>
            </a:r>
            <a:r>
              <a:rPr lang="en-US" dirty="0"/>
              <a:t> , the process in which electron that is excited by photon  from reaction center  </a:t>
            </a:r>
            <a:r>
              <a:rPr lang="en-US" dirty="0" err="1"/>
              <a:t>doesnot</a:t>
            </a:r>
            <a:r>
              <a:rPr lang="en-US" dirty="0"/>
              <a:t> return to its original position. This noncyclic phosphorylation completed out </a:t>
            </a:r>
            <a:r>
              <a:rPr lang="en-US" dirty="0" err="1"/>
              <a:t>dueto</a:t>
            </a:r>
            <a:r>
              <a:rPr lang="en-US" dirty="0"/>
              <a:t> collaboration of both photosystems in non cyclic  phosphorylation end product is both ATP &amp; NADPH. Water supply is necessary for this reaction. Major steps are:</a:t>
            </a:r>
          </a:p>
          <a:p>
            <a:r>
              <a:rPr lang="en-US" dirty="0" err="1"/>
              <a:t>i</a:t>
            </a:r>
            <a:r>
              <a:rPr lang="en-US" dirty="0"/>
              <a:t>.	chlorophyll b of the reaction </a:t>
            </a:r>
            <a:r>
              <a:rPr lang="en-US" dirty="0" err="1"/>
              <a:t>centre</a:t>
            </a:r>
            <a:r>
              <a:rPr lang="en-US" dirty="0"/>
              <a:t> absorb light of 680nm and get activated, releasing an electron. Electron get excited to the energy level of high state . this excited electron is then transferred to primary electron acceptor that is </a:t>
            </a:r>
            <a:r>
              <a:rPr lang="en-US" dirty="0" err="1"/>
              <a:t>phaelophtin</a:t>
            </a:r>
            <a:r>
              <a:rPr lang="en-US" dirty="0"/>
              <a:t>.</a:t>
            </a:r>
          </a:p>
          <a:p>
            <a:r>
              <a:rPr lang="en-US" dirty="0"/>
              <a:t>ii.	 From the primary electron acceptor electron is being sent to protein complex, </a:t>
            </a:r>
            <a:r>
              <a:rPr lang="en-US" dirty="0" err="1"/>
              <a:t>Plastoquinone</a:t>
            </a:r>
            <a:r>
              <a:rPr lang="en-US" dirty="0"/>
              <a:t>(PQ) and this complex is associated </a:t>
            </a:r>
            <a:r>
              <a:rPr lang="en-US" dirty="0" err="1"/>
              <a:t>withFe</a:t>
            </a:r>
            <a:r>
              <a:rPr lang="en-US" dirty="0"/>
              <a:t> ions.</a:t>
            </a:r>
          </a:p>
          <a:p>
            <a:r>
              <a:rPr lang="en-US" dirty="0"/>
              <a:t>iii.	Then </a:t>
            </a:r>
            <a:r>
              <a:rPr lang="en-US" dirty="0" err="1"/>
              <a:t>plastoquinone</a:t>
            </a:r>
            <a:r>
              <a:rPr lang="en-US" dirty="0"/>
              <a:t> convey this electron to another complex which is cytochrome complex. (cytochrome F and cytochrome b6.).</a:t>
            </a:r>
          </a:p>
          <a:p>
            <a:r>
              <a:rPr lang="en-US" dirty="0"/>
              <a:t>iv.	From cytochrome complex electron is being conveyed to another protein complex, </a:t>
            </a:r>
            <a:r>
              <a:rPr lang="en-US" dirty="0" err="1"/>
              <a:t>plastocyanin</a:t>
            </a:r>
            <a:r>
              <a:rPr lang="en-US" dirty="0"/>
              <a:t>. </a:t>
            </a:r>
            <a:r>
              <a:rPr lang="en-US" dirty="0" err="1"/>
              <a:t>Plastocyanin</a:t>
            </a:r>
            <a:r>
              <a:rPr lang="en-US" dirty="0"/>
              <a:t> is a reduced protein and is present in lumen, it is associated with copper.</a:t>
            </a:r>
          </a:p>
          <a:p>
            <a:r>
              <a:rPr lang="en-US" dirty="0"/>
              <a:t>v.	From cytochrome F to b6 ATP formation occurs</a:t>
            </a:r>
          </a:p>
          <a:p>
            <a:r>
              <a:rPr lang="en-US" dirty="0"/>
              <a:t>vi.	</a:t>
            </a:r>
            <a:r>
              <a:rPr lang="en-US" dirty="0" err="1"/>
              <a:t>Plastocyanin</a:t>
            </a:r>
            <a:r>
              <a:rPr lang="en-US" dirty="0"/>
              <a:t> conveys electron to PS I , here chlorophyll a present in reaction center, which absorb light at 700nm.</a:t>
            </a:r>
          </a:p>
          <a:p>
            <a:r>
              <a:rPr lang="en-US" dirty="0"/>
              <a:t>viii.	Then electron  is sent to Ferredoxin reducing substrate, its primary acceptor of this system</a:t>
            </a:r>
          </a:p>
          <a:p>
            <a:r>
              <a:rPr lang="en-US" dirty="0"/>
              <a:t>ix.	From </a:t>
            </a:r>
            <a:r>
              <a:rPr lang="en-US" dirty="0" err="1"/>
              <a:t>prmary</a:t>
            </a:r>
            <a:r>
              <a:rPr lang="en-US" dirty="0"/>
              <a:t> acceptor electron is delivered to Ferredoxin . it is iron containing protein.</a:t>
            </a:r>
          </a:p>
          <a:p>
            <a:r>
              <a:rPr lang="en-US" dirty="0"/>
              <a:t>x.	From ferredoxin electron is conveyed to NADP where NADP reductase reduces NADP to NADPH.</a:t>
            </a:r>
          </a:p>
          <a:p>
            <a:r>
              <a:rPr lang="en-US" dirty="0"/>
              <a:t>AS  a result ATP &amp; NADPH are final products formed in this non cyclic </a:t>
            </a:r>
          </a:p>
        </p:txBody>
      </p:sp>
    </p:spTree>
    <p:extLst>
      <p:ext uri="{BB962C8B-B14F-4D97-AF65-F5344CB8AC3E}">
        <p14:creationId xmlns:p14="http://schemas.microsoft.com/office/powerpoint/2010/main" val="1600625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20019" y="1218728"/>
            <a:ext cx="6511102" cy="4666917"/>
          </a:xfrm>
          <a:prstGeom prst="rect">
            <a:avLst/>
          </a:prstGeom>
        </p:spPr>
      </p:pic>
    </p:spTree>
    <p:extLst>
      <p:ext uri="{BB962C8B-B14F-4D97-AF65-F5344CB8AC3E}">
        <p14:creationId xmlns:p14="http://schemas.microsoft.com/office/powerpoint/2010/main" val="4202093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98" y="888643"/>
            <a:ext cx="11384924" cy="1015663"/>
          </a:xfrm>
          <a:prstGeom prst="rect">
            <a:avLst/>
          </a:prstGeom>
          <a:noFill/>
        </p:spPr>
        <p:txBody>
          <a:bodyPr wrap="square" rtlCol="0">
            <a:spAutoFit/>
          </a:bodyPr>
          <a:lstStyle/>
          <a:p>
            <a:r>
              <a:rPr lang="en-US" sz="2400" dirty="0"/>
              <a:t>Cyclic-phosphorylation:</a:t>
            </a:r>
          </a:p>
          <a:p>
            <a:r>
              <a:rPr lang="en-US" dirty="0"/>
              <a:t>“In some cases electrons do come back to their original position  when get excited by photons and combination with various complexes”</a:t>
            </a:r>
          </a:p>
        </p:txBody>
      </p:sp>
      <p:sp>
        <p:nvSpPr>
          <p:cNvPr id="3" name="TextBox 2"/>
          <p:cNvSpPr txBox="1"/>
          <p:nvPr/>
        </p:nvSpPr>
        <p:spPr>
          <a:xfrm>
            <a:off x="270456" y="1918952"/>
            <a:ext cx="11256136" cy="3416320"/>
          </a:xfrm>
          <a:prstGeom prst="rect">
            <a:avLst/>
          </a:prstGeom>
          <a:noFill/>
        </p:spPr>
        <p:txBody>
          <a:bodyPr wrap="square" rtlCol="0">
            <a:spAutoFit/>
          </a:bodyPr>
          <a:lstStyle/>
          <a:p>
            <a:r>
              <a:rPr lang="en-US" dirty="0"/>
              <a:t>It is regarded as formation of ATP solely by photosystem I. this system can be found in photosynthetic bacteria. This type of photophosphorylation occurs on the stroma lamella. In cyclic photophosphorylation,  from P700 of PS1  high energy electrons comes down in a cyclic pathway. In cyclic electron flow, the electron excited in a pigment complex called photosystem I, passes from the primary acceptor that is ferredoxin reducing substrate,  to ferredoxin and then to </a:t>
            </a:r>
            <a:r>
              <a:rPr lang="en-US" dirty="0" err="1"/>
              <a:t>plastoquinone</a:t>
            </a:r>
            <a:r>
              <a:rPr lang="en-US" dirty="0"/>
              <a:t>, then flows to cytochrome b6f , and then flows to </a:t>
            </a:r>
            <a:r>
              <a:rPr lang="en-US" dirty="0" err="1"/>
              <a:t>plastocyanin</a:t>
            </a:r>
            <a:r>
              <a:rPr lang="en-US" dirty="0"/>
              <a:t> before returning  back to Photosystem-1. This electron  transport chain motivates a proton-motive force, that pumps  H+ ions across the membrane; producing a concentration gradient  used to power ATP synthase during chemiosmosis. This pattern is called as cyclic photophosphorylation, and it </a:t>
            </a:r>
            <a:r>
              <a:rPr lang="en-US" dirty="0" err="1"/>
              <a:t>doesnot</a:t>
            </a:r>
            <a:r>
              <a:rPr lang="en-US" dirty="0"/>
              <a:t> form  O2 and NADPH. In cyclic photophosphorylation, NADP+ does not accept the electrons; they move back to </a:t>
            </a:r>
            <a:r>
              <a:rPr lang="en-US" dirty="0" err="1"/>
              <a:t>cytochrome.This</a:t>
            </a:r>
            <a:r>
              <a:rPr lang="en-US" dirty="0"/>
              <a:t>  single photosystem is used by bacteria for photosynthesis, and therefore perform  cyclic photophosphorylation. It is favorable during anaerobic condition.</a:t>
            </a:r>
          </a:p>
        </p:txBody>
      </p:sp>
    </p:spTree>
    <p:extLst>
      <p:ext uri="{BB962C8B-B14F-4D97-AF65-F5344CB8AC3E}">
        <p14:creationId xmlns:p14="http://schemas.microsoft.com/office/powerpoint/2010/main" val="15162778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86</TotalTime>
  <Words>1307</Words>
  <Application>Microsoft Office PowerPoint</Application>
  <PresentationFormat>Widescreen</PresentationFormat>
  <Paragraphs>73</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Adobe Devanagari</vt:lpstr>
      <vt:lpstr>Adobe Naskh Medium</vt:lpstr>
      <vt:lpstr>Arial</vt:lpstr>
      <vt:lpstr>Calibri</vt:lpstr>
      <vt:lpstr>Century Gothic</vt:lpstr>
      <vt:lpstr>Symbol</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urwa rasheed</dc:creator>
  <cp:lastModifiedBy>Zaryab Ali</cp:lastModifiedBy>
  <cp:revision>10</cp:revision>
  <dcterms:created xsi:type="dcterms:W3CDTF">2020-04-15T09:00:29Z</dcterms:created>
  <dcterms:modified xsi:type="dcterms:W3CDTF">2020-04-25T10:18:21Z</dcterms:modified>
</cp:coreProperties>
</file>