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9" r:id="rId9"/>
    <p:sldId id="266" r:id="rId10"/>
    <p:sldId id="280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4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6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1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39B6AB3-B032-48F7-BD26-7B19C60330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7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6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60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14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5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98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6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3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7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D128-4FC4-4D00-9586-DBB334F3800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5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B2fOF_gYB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Calibri" pitchFamily="34" charset="0"/>
              </a:rPr>
              <a:t>Leadership </a:t>
            </a:r>
            <a:r>
              <a:rPr lang="en-GB" b="1" dirty="0" smtClean="0">
                <a:latin typeface="Calibri" pitchFamily="34" charset="0"/>
              </a:rPr>
              <a:t>theories</a:t>
            </a:r>
            <a:br>
              <a:rPr lang="en-GB" b="1" dirty="0" smtClean="0">
                <a:latin typeface="Calibri" pitchFamily="34" charset="0"/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24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53793273"/>
              </p:ext>
            </p:extLst>
          </p:nvPr>
        </p:nvGraphicFramePr>
        <p:xfrm>
          <a:off x="-1" y="908720"/>
          <a:ext cx="9036498" cy="4752528"/>
        </p:xfrm>
        <a:graphic>
          <a:graphicData uri="http://schemas.openxmlformats.org/drawingml/2006/table">
            <a:tbl>
              <a:tblPr/>
              <a:tblGrid>
                <a:gridCol w="1807649"/>
                <a:gridCol w="1807648"/>
                <a:gridCol w="1805904"/>
                <a:gridCol w="1807649"/>
                <a:gridCol w="1807648"/>
              </a:tblGrid>
              <a:tr h="17149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Competency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Low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Some competence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High competence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High competence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0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Motivation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Low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Unable and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Variable commitment/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Unable but willing or motivated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Variable commitment/ Able but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High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Able and willing or motivated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Leadership style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DIRECTIVE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(Telling)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COACHING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(Selling)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SUPPORTIVE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(Participating)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DELEGATORY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(Observing)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88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body" idx="1"/>
          </p:nvPr>
        </p:nvSpPr>
        <p:spPr>
          <a:xfrm>
            <a:off x="323529" y="980728"/>
            <a:ext cx="8496622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8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3600" b="1" dirty="0"/>
              <a:t>Transformational Theory  </a:t>
            </a:r>
            <a:r>
              <a:rPr lang="en-GB" sz="3600" dirty="0"/>
              <a:t>(Bass and </a:t>
            </a:r>
            <a:r>
              <a:rPr lang="en-GB" sz="3600" dirty="0" err="1"/>
              <a:t>Avolio</a:t>
            </a:r>
            <a:r>
              <a:rPr lang="en-GB" sz="3600" dirty="0"/>
              <a:t>, 1994)</a:t>
            </a:r>
            <a:br>
              <a:rPr lang="en-GB" sz="3600" dirty="0"/>
            </a:br>
            <a:endParaRPr lang="en-GB" sz="18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600" dirty="0"/>
              <a:t>Leaders inspire individuals, develop trust, and encourage creativity and personal growth</a:t>
            </a:r>
            <a:br>
              <a:rPr lang="en-GB" sz="3600" dirty="0"/>
            </a:br>
            <a:endParaRPr lang="en-GB" sz="36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600" dirty="0"/>
              <a:t>Individuals develop a sense of purpose to benefit the group, organisation or society. This goes beyond their own self-interests and an exchange of rewards or recognition for effort or loyalty. </a:t>
            </a:r>
            <a:endParaRPr lang="en-GB" sz="3600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en-GB" sz="2400" dirty="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0" y="26064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latin typeface="Calibri" pitchFamily="34" charset="0"/>
              </a:rPr>
              <a:t>New 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126894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body" idx="1"/>
          </p:nvPr>
        </p:nvSpPr>
        <p:spPr>
          <a:xfrm>
            <a:off x="323528" y="1124745"/>
            <a:ext cx="8496622" cy="496808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GB" sz="2400" b="1" dirty="0"/>
              <a:t>Ethical Leadership</a:t>
            </a:r>
          </a:p>
          <a:p>
            <a:pPr>
              <a:lnSpc>
                <a:spcPct val="80000"/>
              </a:lnSpc>
            </a:pPr>
            <a:r>
              <a:rPr lang="en-GB" dirty="0"/>
              <a:t>CSR, sustainability, equality, humanitarianism</a:t>
            </a:r>
          </a:p>
          <a:p>
            <a:pPr>
              <a:lnSpc>
                <a:spcPct val="80000"/>
              </a:lnSpc>
            </a:pPr>
            <a:r>
              <a:rPr lang="en-GB" dirty="0"/>
              <a:t>Four P</a:t>
            </a:r>
            <a:r>
              <a:rPr lang="en-GB" dirty="0">
                <a:latin typeface="Arial"/>
              </a:rPr>
              <a:t>’</a:t>
            </a:r>
            <a:r>
              <a:rPr lang="en-GB" dirty="0"/>
              <a:t>s - Purpose, People, Planet, Probity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en-GB" sz="1800" dirty="0"/>
          </a:p>
        </p:txBody>
      </p:sp>
      <p:pic>
        <p:nvPicPr>
          <p:cNvPr id="82947" name="Picture 3" descr="businessballs_management_diagr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419475" y="6092825"/>
            <a:ext cx="1943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solidFill>
                  <a:schemeClr val="accent2"/>
                </a:solidFill>
                <a:latin typeface="Arial" pitchFamily="34" charset="0"/>
              </a:rPr>
              <a:t>Alan Chapman, 2006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-22448" y="332656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dirty="0">
                <a:latin typeface="Calibri" pitchFamily="34" charset="0"/>
              </a:rPr>
              <a:t>Leadership Philosophies</a:t>
            </a:r>
          </a:p>
        </p:txBody>
      </p:sp>
    </p:spTree>
    <p:extLst>
      <p:ext uri="{BB962C8B-B14F-4D97-AF65-F5344CB8AC3E}">
        <p14:creationId xmlns:p14="http://schemas.microsoft.com/office/powerpoint/2010/main" val="388022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/>
          </p:cNvSpPr>
          <p:nvPr>
            <p:ph type="body" idx="1"/>
          </p:nvPr>
        </p:nvSpPr>
        <p:spPr>
          <a:xfrm>
            <a:off x="684213" y="2276475"/>
            <a:ext cx="7705725" cy="4165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Guide/coordinate team</a:t>
            </a:r>
            <a:r>
              <a:rPr lang="en-GB" sz="2400"/>
              <a:t> members – encourage teamwork and motivate individuals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Provide structure</a:t>
            </a:r>
            <a:r>
              <a:rPr lang="en-GB" sz="2400"/>
              <a:t> for team – set mission and purpose, clarify roles and responsibilities, allocate tasks and set objectives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Clarify working methods</a:t>
            </a:r>
            <a:r>
              <a:rPr lang="en-GB" sz="2400"/>
              <a:t>, practises and protocol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Focus on performance</a:t>
            </a:r>
            <a:r>
              <a:rPr lang="en-GB" sz="2400"/>
              <a:t> – anticipate challenges, monitor performance, delegate and provide CPD support</a:t>
            </a:r>
            <a:r>
              <a:rPr lang="en-GB" sz="2800"/>
              <a:t>  </a:t>
            </a:r>
          </a:p>
          <a:p>
            <a:pPr marL="533400" indent="-533400">
              <a:lnSpc>
                <a:spcPct val="90000"/>
              </a:lnSpc>
            </a:pPr>
            <a:endParaRPr lang="en-GB" sz="28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6516688" y="917575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Leadership Skills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116013" y="1341438"/>
            <a:ext cx="655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0" y="1484313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latin typeface="Calibri" pitchFamily="34" charset="0"/>
              </a:rPr>
              <a:t>Key Team Leader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32327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body" idx="1"/>
          </p:nvPr>
        </p:nvSpPr>
        <p:spPr>
          <a:xfrm>
            <a:off x="1547813" y="2349500"/>
            <a:ext cx="6608762" cy="410368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b="1"/>
              <a:t>	Responsibility Vs Accountability?</a:t>
            </a:r>
          </a:p>
          <a:p>
            <a:pPr>
              <a:buFont typeface="Arial" pitchFamily="34" charset="0"/>
              <a:buNone/>
            </a:pPr>
            <a:endParaRPr lang="en-GB" sz="2000" b="1"/>
          </a:p>
          <a:p>
            <a:pPr>
              <a:buFont typeface="Arial" pitchFamily="34" charset="0"/>
              <a:buNone/>
            </a:pPr>
            <a:r>
              <a:rPr lang="en-GB" b="1"/>
              <a:t>	What does having authority mean? </a:t>
            </a:r>
          </a:p>
          <a:p>
            <a:pPr>
              <a:buFont typeface="Arial" pitchFamily="34" charset="0"/>
              <a:buNone/>
            </a:pPr>
            <a:endParaRPr lang="en-GB" b="1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6516688" y="917575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Leadership Skills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8189913" y="4960938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sz="3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952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xfrm>
            <a:off x="550044" y="624012"/>
            <a:ext cx="8064500" cy="59733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b="1" dirty="0"/>
              <a:t>Accountability the state of being accountable, liable, or answerable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Responsibility (for objects, tasks or people)  can be delegated but accountability can not </a:t>
            </a:r>
            <a:r>
              <a:rPr lang="en-GB" sz="2400" b="1" dirty="0">
                <a:latin typeface="Arial"/>
              </a:rPr>
              <a:t>–</a:t>
            </a:r>
            <a:r>
              <a:rPr lang="en-GB" sz="2400" b="1" dirty="0"/>
              <a:t> buck stops with you! 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 good leader accepts ultimate responsibility: </a:t>
            </a:r>
          </a:p>
          <a:p>
            <a:pPr lvl="1">
              <a:lnSpc>
                <a:spcPct val="80000"/>
              </a:lnSpc>
            </a:pPr>
            <a:r>
              <a:rPr lang="en-GB" sz="2400" b="1" dirty="0"/>
              <a:t>will give credit to others when delegated responsibilities succeed</a:t>
            </a:r>
          </a:p>
          <a:p>
            <a:pPr lvl="1">
              <a:lnSpc>
                <a:spcPct val="80000"/>
              </a:lnSpc>
            </a:pPr>
            <a:r>
              <a:rPr lang="en-GB" sz="2400" b="1" dirty="0"/>
              <a:t>will accept blame when delegated responsibilities fail</a:t>
            </a:r>
          </a:p>
          <a:p>
            <a:pPr lvl="1"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Accountability can not operate fairly without the leader being given full authority for the responsibilities concerned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Authority is the power to influence or command thought, opinion or behaviour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Cross-functional team – less authority - more difficult to manage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0294" y="116632"/>
            <a:ext cx="91440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3200" dirty="0">
                <a:latin typeface="Calibri" pitchFamily="34" charset="0"/>
              </a:rPr>
              <a:t>Accountability, Responsibility, and Authority</a:t>
            </a:r>
          </a:p>
        </p:txBody>
      </p:sp>
    </p:spTree>
    <p:extLst>
      <p:ext uri="{BB962C8B-B14F-4D97-AF65-F5344CB8AC3E}">
        <p14:creationId xmlns:p14="http://schemas.microsoft.com/office/powerpoint/2010/main" val="332823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xfrm>
            <a:off x="755650" y="404664"/>
            <a:ext cx="7689850" cy="5218261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r>
              <a:rPr lang="en-GB" sz="3600" b="1" dirty="0"/>
              <a:t>Group Exercise</a:t>
            </a:r>
            <a:br>
              <a:rPr lang="en-GB" sz="3600" b="1" dirty="0"/>
            </a:br>
            <a:endParaRPr lang="en-GB" sz="1200" b="1" dirty="0"/>
          </a:p>
          <a:p>
            <a:pPr algn="ctr">
              <a:buFont typeface="Arial" pitchFamily="34" charset="0"/>
              <a:buNone/>
            </a:pPr>
            <a:r>
              <a:rPr lang="en-GB" sz="2800" b="1" dirty="0"/>
              <a:t>When have you experienced an issue as a leader that you did not have the authority to resolve? </a:t>
            </a:r>
            <a:br>
              <a:rPr lang="en-GB" sz="2800" b="1" dirty="0"/>
            </a:br>
            <a:endParaRPr lang="en-GB" sz="1000" b="1" dirty="0"/>
          </a:p>
          <a:p>
            <a:pPr algn="ctr">
              <a:buFont typeface="Arial" pitchFamily="34" charset="0"/>
              <a:buNone/>
            </a:pPr>
            <a:r>
              <a:rPr lang="en-GB" sz="2800" dirty="0"/>
              <a:t>How did you know you did not have the authority?</a:t>
            </a:r>
          </a:p>
          <a:p>
            <a:pPr algn="ctr">
              <a:buFont typeface="Arial" pitchFamily="34" charset="0"/>
              <a:buNone/>
            </a:pPr>
            <a:r>
              <a:rPr lang="en-GB" sz="2800" dirty="0"/>
              <a:t>Who did you refer to for help?</a:t>
            </a:r>
          </a:p>
          <a:p>
            <a:pPr algn="ctr">
              <a:buFont typeface="Arial" pitchFamily="34" charset="0"/>
              <a:buNone/>
            </a:pPr>
            <a:endParaRPr lang="en-GB" sz="2800" dirty="0"/>
          </a:p>
          <a:p>
            <a:pPr algn="ctr">
              <a:buFont typeface="Arial" pitchFamily="34" charset="0"/>
              <a:buNone/>
            </a:pPr>
            <a:r>
              <a:rPr lang="en-GB" sz="2800" dirty="0"/>
              <a:t>Use examples from your own current experience </a:t>
            </a:r>
            <a:r>
              <a:rPr lang="en-GB" sz="2800" dirty="0">
                <a:latin typeface="Arial"/>
              </a:rPr>
              <a:t>–</a:t>
            </a:r>
            <a:r>
              <a:rPr lang="en-GB" sz="2800" dirty="0"/>
              <a:t> work, volunteer, club /society</a:t>
            </a:r>
          </a:p>
        </p:txBody>
      </p:sp>
    </p:spTree>
    <p:extLst>
      <p:ext uri="{BB962C8B-B14F-4D97-AF65-F5344CB8AC3E}">
        <p14:creationId xmlns:p14="http://schemas.microsoft.com/office/powerpoint/2010/main" val="2874699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xfrm>
            <a:off x="251520" y="1118022"/>
            <a:ext cx="8748463" cy="547933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b="1" dirty="0"/>
              <a:t>Team Leader authority will vary from role to role dependent </a:t>
            </a:r>
            <a:r>
              <a:rPr lang="en-GB" sz="2800" b="1" dirty="0" smtClean="0"/>
              <a:t>on the scope of duties and organisational structure</a:t>
            </a:r>
            <a:br>
              <a:rPr lang="en-GB" sz="2800" b="1" dirty="0" smtClean="0"/>
            </a:br>
            <a:endParaRPr lang="en-GB" sz="1400" b="1" dirty="0" smtClean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dirty="0" smtClean="0"/>
              <a:t>A Team Leader may refer to line management or other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dirty="0" smtClean="0"/>
              <a:t>authorities for the following:</a:t>
            </a:r>
            <a:br>
              <a:rPr lang="en-GB" sz="2800" dirty="0" smtClean="0"/>
            </a:br>
            <a:r>
              <a:rPr lang="en-GB" sz="14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HR (</a:t>
            </a:r>
            <a:r>
              <a:rPr lang="en-GB" sz="2800" dirty="0" smtClean="0"/>
              <a:t>staff recruitment  and training, performance and discipline, racism or bullying)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Policy </a:t>
            </a:r>
            <a:r>
              <a:rPr lang="en-GB" sz="2800" b="1" dirty="0"/>
              <a:t>and procedures</a:t>
            </a:r>
            <a:r>
              <a:rPr lang="en-GB" sz="1800" b="1" dirty="0"/>
              <a:t> (</a:t>
            </a:r>
            <a:r>
              <a:rPr lang="en-GB" sz="2800" dirty="0"/>
              <a:t>Health and Safety, changes to working practises)</a:t>
            </a:r>
          </a:p>
          <a:p>
            <a:pPr>
              <a:lnSpc>
                <a:spcPct val="80000"/>
              </a:lnSpc>
            </a:pPr>
            <a:r>
              <a:rPr lang="en-GB" sz="2800" b="1" dirty="0"/>
              <a:t>Budget &amp; resources </a:t>
            </a:r>
            <a:r>
              <a:rPr lang="en-GB" sz="2800" dirty="0"/>
              <a:t>(allocation and management)</a:t>
            </a:r>
          </a:p>
          <a:p>
            <a:pPr>
              <a:lnSpc>
                <a:spcPct val="80000"/>
              </a:lnSpc>
            </a:pPr>
            <a:r>
              <a:rPr lang="en-GB" sz="2800" b="1" dirty="0"/>
              <a:t>Organisational objectives</a:t>
            </a:r>
            <a:r>
              <a:rPr lang="en-GB" sz="2800" dirty="0"/>
              <a:t> (strategy, targets)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Managing change</a:t>
            </a:r>
            <a:r>
              <a:rPr lang="en-GB" sz="2800" dirty="0" smtClean="0"/>
              <a:t> (department restructure, office move)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Line </a:t>
            </a:r>
            <a:r>
              <a:rPr lang="en-GB" sz="2800" b="1" dirty="0"/>
              <a:t>management</a:t>
            </a:r>
            <a:r>
              <a:rPr lang="en-GB" sz="2800" dirty="0"/>
              <a:t> (support and advice, own CPD)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800" dirty="0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1907704" y="476672"/>
            <a:ext cx="455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dirty="0">
                <a:latin typeface="Calibri" pitchFamily="34" charset="0"/>
              </a:rPr>
              <a:t>Team Leader Authority</a:t>
            </a:r>
          </a:p>
        </p:txBody>
      </p:sp>
    </p:spTree>
    <p:extLst>
      <p:ext uri="{BB962C8B-B14F-4D97-AF65-F5344CB8AC3E}">
        <p14:creationId xmlns:p14="http://schemas.microsoft.com/office/powerpoint/2010/main" val="788724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107950" y="44624"/>
            <a:ext cx="9144000" cy="1143000"/>
          </a:xfrm>
        </p:spPr>
        <p:txBody>
          <a:bodyPr/>
          <a:lstStyle/>
          <a:p>
            <a:r>
              <a:rPr lang="en-GB" sz="3600" b="1"/>
              <a:t>How to improve your leadership skills</a:t>
            </a:r>
            <a:endParaRPr lang="en-US" sz="3600" b="1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b="1" dirty="0"/>
              <a:t>Reflect and identify the skills YOU need to lead effectively and create your action plan to develop them</a:t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Ask for feedback from work colleagues, line managers, tutors, your ‘followers’</a:t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Practise! Take on responsibility (work, volunteering, clubs &amp; Societies) and reflect on your performance</a:t>
            </a:r>
            <a:br>
              <a:rPr lang="en-GB" sz="2800" b="1" dirty="0"/>
            </a:br>
            <a:r>
              <a:rPr lang="en-GB" sz="2800" b="1" dirty="0"/>
              <a:t>SIFE - </a:t>
            </a:r>
            <a:r>
              <a:rPr lang="en-GB" sz="2800" b="1" dirty="0">
                <a:hlinkClick r:id="rId2"/>
              </a:rPr>
              <a:t>www.youtube.com/watch?v=KB2fOF_gYBg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Find a mentor – learn from positive leadership role-models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Attend further leadership and management training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Use the resources on Exeter Leaders Award ELE pages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73121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sz="3600" b="1" dirty="0"/>
              <a:t>Review your performance as a Leader 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79512" y="1035049"/>
            <a:ext cx="878497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ctr"/>
            <a:r>
              <a:rPr lang="en-GB" sz="4000" dirty="0">
                <a:latin typeface="Calibri" pitchFamily="34" charset="0"/>
              </a:rPr>
              <a:t>Individual Exercise</a:t>
            </a:r>
            <a:r>
              <a:rPr lang="en-GB" sz="4000" dirty="0" smtClean="0">
                <a:latin typeface="Calibri" pitchFamily="34" charset="0"/>
              </a:rPr>
              <a:t>:</a:t>
            </a:r>
            <a:endParaRPr lang="en-GB" dirty="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GB" sz="2800" dirty="0">
                <a:latin typeface="Calibri" pitchFamily="34" charset="0"/>
              </a:rPr>
              <a:t>Assess yourself as a Leader 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Conduct a SWOT analysis - Strengths, Weaknesses, Opportunities, Threats</a:t>
            </a:r>
          </a:p>
          <a:p>
            <a:pPr marL="457200" indent="-457200"/>
            <a:r>
              <a:rPr lang="en-GB" sz="3200" dirty="0">
                <a:latin typeface="Calibri" pitchFamily="34" charset="0"/>
              </a:rPr>
              <a:t>	(Use the Results of Leadership Questionnaire you have been completed prior to attending the session</a:t>
            </a:r>
            <a:r>
              <a:rPr lang="en-GB" sz="3200" dirty="0" smtClean="0">
                <a:latin typeface="Calibri" pitchFamily="34" charset="0"/>
              </a:rPr>
              <a:t>)</a:t>
            </a:r>
            <a:endParaRPr lang="en-GB" sz="3200" dirty="0">
              <a:latin typeface="Calibri" pitchFamily="34" charset="0"/>
            </a:endParaRPr>
          </a:p>
          <a:p>
            <a:pPr marL="457200" indent="-457200">
              <a:buFontTx/>
              <a:buAutoNum type="arabicPeriod" startAt="2"/>
            </a:pPr>
            <a:r>
              <a:rPr lang="en-GB" sz="2800" dirty="0">
                <a:latin typeface="Calibri" pitchFamily="34" charset="0"/>
              </a:rPr>
              <a:t>Develop an Action Plan to improve as a leader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list 2 actions you will undertake to address Weaknesses or capitalise on Opportunities identified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Apply SMART targets to your actions – Specific,</a:t>
            </a:r>
          </a:p>
          <a:p>
            <a:pPr marL="457200" indent="-457200"/>
            <a:r>
              <a:rPr lang="en-GB" sz="2800" dirty="0">
                <a:latin typeface="Calibri" pitchFamily="34" charset="0"/>
              </a:rPr>
              <a:t>		Measurable, Achievable, Realistic, </a:t>
            </a:r>
            <a:r>
              <a:rPr lang="en-GB" sz="2800" dirty="0" smtClean="0">
                <a:latin typeface="Calibri" pitchFamily="34" charset="0"/>
              </a:rPr>
              <a:t>Time-bound</a:t>
            </a:r>
            <a:endParaRPr lang="en-GB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1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755650" y="260648"/>
            <a:ext cx="7561263" cy="586551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r>
              <a:rPr lang="en-GB" sz="3600" dirty="0"/>
              <a:t> </a:t>
            </a:r>
            <a:endParaRPr lang="en-GB" dirty="0"/>
          </a:p>
          <a:p>
            <a:pPr>
              <a:buFont typeface="Arial" pitchFamily="34" charset="0"/>
              <a:buNone/>
            </a:pPr>
            <a:r>
              <a:rPr lang="en-GB" sz="4400" i="1" dirty="0"/>
              <a:t>"Leadership is a function of knowing yourself, having a </a:t>
            </a:r>
            <a:r>
              <a:rPr lang="en-GB" sz="4400" b="1" i="1" dirty="0"/>
              <a:t>vision</a:t>
            </a:r>
            <a:r>
              <a:rPr lang="en-GB" sz="4400" i="1" dirty="0"/>
              <a:t> that is well communicated, </a:t>
            </a:r>
            <a:r>
              <a:rPr lang="en-GB" sz="4400" b="1" i="1" dirty="0"/>
              <a:t>building trust</a:t>
            </a:r>
            <a:r>
              <a:rPr lang="en-GB" sz="4400" i="1" dirty="0"/>
              <a:t> among colleagues, and </a:t>
            </a:r>
            <a:r>
              <a:rPr lang="en-GB" sz="4400" b="1" i="1" dirty="0"/>
              <a:t>taking effective action</a:t>
            </a:r>
            <a:r>
              <a:rPr lang="en-GB" sz="4400" i="1" dirty="0"/>
              <a:t> to realize your own leadership potential."</a:t>
            </a:r>
            <a:r>
              <a:rPr lang="en-GB" sz="4400" dirty="0"/>
              <a:t> </a:t>
            </a:r>
          </a:p>
          <a:p>
            <a:pPr algn="r">
              <a:buFont typeface="Arial" pitchFamily="34" charset="0"/>
              <a:buNone/>
            </a:pPr>
            <a:r>
              <a:rPr lang="en-GB" sz="2400" dirty="0"/>
              <a:t>Prof. Warren </a:t>
            </a:r>
            <a:r>
              <a:rPr lang="en-GB" sz="2400" dirty="0" err="1"/>
              <a:t>Bennis</a:t>
            </a:r>
            <a:endParaRPr lang="en-GB" sz="2400" dirty="0"/>
          </a:p>
          <a:p>
            <a:pPr algn="r">
              <a:buFont typeface="Arial" pitchFamily="34" charset="0"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817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xfrm>
            <a:off x="900113" y="404664"/>
            <a:ext cx="7343775" cy="61104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sz="2800" b="1" dirty="0"/>
              <a:t>Exercise In pairs</a:t>
            </a:r>
            <a:r>
              <a:rPr lang="en-GB" sz="2800" dirty="0"/>
              <a:t> </a:t>
            </a:r>
            <a:endParaRPr lang="en-GB" sz="2800" b="1" dirty="0"/>
          </a:p>
          <a:p>
            <a:r>
              <a:rPr lang="en-GB" sz="2800" dirty="0"/>
              <a:t>Discuss examples you have come across of strong and weak leadership</a:t>
            </a:r>
          </a:p>
          <a:p>
            <a:pPr>
              <a:buFont typeface="Arial" pitchFamily="34" charset="0"/>
              <a:buNone/>
            </a:pPr>
            <a:endParaRPr lang="en-GB" sz="2800" dirty="0"/>
          </a:p>
          <a:p>
            <a:r>
              <a:rPr lang="en-GB" sz="2800" dirty="0"/>
              <a:t>You can use examples from employment, academic studies or participation in sports clubs and societies (keep anonymous)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8939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/>
          </p:cNvSpPr>
          <p:nvPr>
            <p:ph type="body" idx="1"/>
          </p:nvPr>
        </p:nvSpPr>
        <p:spPr>
          <a:xfrm>
            <a:off x="684213" y="908720"/>
            <a:ext cx="8135937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Early Theories: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100" b="1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Great </a:t>
            </a:r>
            <a:r>
              <a:rPr lang="en-GB" b="1"/>
              <a:t>Man </a:t>
            </a:r>
            <a:r>
              <a:rPr lang="en-GB" b="1" smtClean="0"/>
              <a:t>Theory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smtClean="0"/>
              <a:t> </a:t>
            </a:r>
            <a:r>
              <a:rPr lang="en-GB" dirty="0"/>
              <a:t>	</a:t>
            </a:r>
          </a:p>
          <a:p>
            <a:pPr>
              <a:lnSpc>
                <a:spcPct val="80000"/>
              </a:lnSpc>
            </a:pPr>
            <a:r>
              <a:rPr lang="en-GB" dirty="0"/>
              <a:t>Leaders are exceptional people, born with innate qualities, destined to lead </a:t>
            </a:r>
          </a:p>
          <a:p>
            <a:pPr>
              <a:lnSpc>
                <a:spcPct val="80000"/>
              </a:lnSpc>
            </a:pPr>
            <a:r>
              <a:rPr lang="en-GB" dirty="0"/>
              <a:t>Term 'man' was intentional - concept was primarily male, military and Western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Trait Theories </a:t>
            </a:r>
            <a:r>
              <a:rPr lang="en-GB" dirty="0"/>
              <a:t>	</a:t>
            </a:r>
          </a:p>
          <a:p>
            <a:pPr>
              <a:lnSpc>
                <a:spcPct val="80000"/>
              </a:lnSpc>
            </a:pPr>
            <a:r>
              <a:rPr lang="en-GB" dirty="0"/>
              <a:t>Research on traits or qualities associated with leadership are numerous </a:t>
            </a:r>
          </a:p>
          <a:p>
            <a:pPr>
              <a:lnSpc>
                <a:spcPct val="80000"/>
              </a:lnSpc>
            </a:pPr>
            <a:r>
              <a:rPr lang="en-GB" dirty="0"/>
              <a:t>Traits are hard to measure. For example, how do we measure honesty or integrity?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000" dirty="0"/>
              <a:t>	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79512" y="188640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pitchFamily="34" charset="0"/>
              </a:rPr>
              <a:t>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412985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827584" y="279400"/>
            <a:ext cx="6738938" cy="1143000"/>
          </a:xfrm>
        </p:spPr>
        <p:txBody>
          <a:bodyPr/>
          <a:lstStyle/>
          <a:p>
            <a:r>
              <a:rPr lang="en-GB" sz="3600" b="1" dirty="0"/>
              <a:t>Leadership Traits</a:t>
            </a:r>
            <a:endParaRPr lang="en-US" sz="3600" b="1" dirty="0"/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090669" cy="432082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sz="4400" b="1" dirty="0"/>
              <a:t>Group Exercise:</a:t>
            </a:r>
          </a:p>
          <a:p>
            <a:r>
              <a:rPr lang="en-GB" sz="4400" dirty="0"/>
              <a:t>Choose leaders YOU admire</a:t>
            </a:r>
          </a:p>
          <a:p>
            <a:r>
              <a:rPr lang="en-GB" sz="4400" dirty="0"/>
              <a:t>What personality traits and skills do they have?</a:t>
            </a:r>
          </a:p>
          <a:p>
            <a:endParaRPr lang="en-GB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872288" y="50800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>
                <a:latin typeface="Calibri" pitchFamily="34" charset="0"/>
              </a:rPr>
              <a:t>Leadership Skills</a:t>
            </a:r>
          </a:p>
        </p:txBody>
      </p:sp>
    </p:spTree>
    <p:extLst>
      <p:ext uri="{BB962C8B-B14F-4D97-AF65-F5344CB8AC3E}">
        <p14:creationId xmlns:p14="http://schemas.microsoft.com/office/powerpoint/2010/main" val="116186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xfrm>
            <a:off x="251520" y="620689"/>
            <a:ext cx="4608512" cy="6237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Traits </a:t>
            </a:r>
            <a:endParaRPr lang="en-GB" dirty="0"/>
          </a:p>
          <a:p>
            <a:pPr>
              <a:lnSpc>
                <a:spcPct val="80000"/>
              </a:lnSpc>
            </a:pPr>
            <a:r>
              <a:rPr lang="en-GB" sz="2800" dirty="0"/>
              <a:t>Adaptable to situations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Alert to social environment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Ambitious and achievement orientated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Assertive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Cooperative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Decisive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Dependable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Dominant (desire to influence others)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Energetic (high activity level)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Persistent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Self-confident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Tolerant of stress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Willing to assume responsibility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900" dirty="0"/>
              <a:t>	</a:t>
            </a:r>
          </a:p>
          <a:p>
            <a:pPr>
              <a:lnSpc>
                <a:spcPct val="80000"/>
              </a:lnSpc>
            </a:pPr>
            <a:endParaRPr lang="en-GB" sz="900" dirty="0"/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4968875" y="466726"/>
            <a:ext cx="4067175" cy="649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400" b="1" dirty="0">
                <a:latin typeface="Calibri" pitchFamily="34" charset="0"/>
              </a:rPr>
              <a:t>Skills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Clever (intelligent)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Conceptually skilled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Creative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Diplomatic and tactful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Fluent in speaking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Knowledgeable about group task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Organised (administrative ability)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Persuasive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Socially skilled </a:t>
            </a:r>
          </a:p>
          <a:p>
            <a:pPr marL="342900" indent="-342900" algn="r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000" b="0" dirty="0">
                <a:latin typeface="Calibri" pitchFamily="34" charset="0"/>
              </a:rPr>
              <a:t>	</a:t>
            </a:r>
            <a:r>
              <a:rPr lang="en-GB" sz="2000" b="0" dirty="0" err="1">
                <a:latin typeface="Calibri" pitchFamily="34" charset="0"/>
              </a:rPr>
              <a:t>Stogdill</a:t>
            </a:r>
            <a:r>
              <a:rPr lang="en-GB" sz="2000" b="0" dirty="0">
                <a:latin typeface="Calibri" pitchFamily="34" charset="0"/>
              </a:rPr>
              <a:t>, 1974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-117475" y="3333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800" dirty="0">
                <a:latin typeface="Arial" pitchFamily="34" charset="0"/>
              </a:rPr>
              <a:t>Leadership Traits and Skills 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5036542" y="5836146"/>
            <a:ext cx="4032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dirty="0">
                <a:latin typeface="Calibri" pitchFamily="34" charset="0"/>
              </a:rPr>
              <a:t>Leaders will also use: </a:t>
            </a:r>
          </a:p>
          <a:p>
            <a:r>
              <a:rPr lang="en-GB" sz="2000" b="0" dirty="0">
                <a:latin typeface="Calibri" pitchFamily="34" charset="0"/>
              </a:rPr>
              <a:t>Integrity, Honesty, Compassion, Humility </a:t>
            </a:r>
          </a:p>
        </p:txBody>
      </p:sp>
    </p:spTree>
    <p:extLst>
      <p:ext uri="{BB962C8B-B14F-4D97-AF65-F5344CB8AC3E}">
        <p14:creationId xmlns:p14="http://schemas.microsoft.com/office/powerpoint/2010/main" val="45032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body" idx="1"/>
          </p:nvPr>
        </p:nvSpPr>
        <p:spPr>
          <a:xfrm>
            <a:off x="611188" y="692473"/>
            <a:ext cx="7129462" cy="3024559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None/>
            </a:pPr>
            <a:r>
              <a:rPr lang="en-GB" sz="2800" b="1" dirty="0"/>
              <a:t>Functional Theories </a:t>
            </a:r>
            <a:r>
              <a:rPr lang="en-GB" sz="2800" dirty="0"/>
              <a:t>(John Adair, Action Centred Leadership, 1970) </a:t>
            </a:r>
          </a:p>
          <a:p>
            <a:pPr>
              <a:buFont typeface="Arial" pitchFamily="34" charset="0"/>
              <a:buNone/>
            </a:pPr>
            <a:r>
              <a:rPr lang="en-GB" sz="2800" dirty="0"/>
              <a:t>Leader is concerned with the interaction of 3 areas:</a:t>
            </a:r>
          </a:p>
          <a:p>
            <a:r>
              <a:rPr lang="en-GB" sz="2800" b="1" dirty="0"/>
              <a:t>Task </a:t>
            </a:r>
            <a:r>
              <a:rPr lang="en-GB" sz="2800" dirty="0"/>
              <a:t>– goal setting, methods and process</a:t>
            </a:r>
          </a:p>
          <a:p>
            <a:r>
              <a:rPr lang="en-GB" sz="2800" b="1" dirty="0"/>
              <a:t>Team </a:t>
            </a:r>
            <a:r>
              <a:rPr lang="en-GB" sz="2800" dirty="0"/>
              <a:t>– effective interaction/communication, </a:t>
            </a:r>
            <a:br>
              <a:rPr lang="en-GB" sz="2800" dirty="0"/>
            </a:br>
            <a:r>
              <a:rPr lang="en-GB" sz="2800" dirty="0"/>
              <a:t>clarify roles, team morale</a:t>
            </a:r>
          </a:p>
          <a:p>
            <a:r>
              <a:rPr lang="en-GB" sz="2800" b="1" dirty="0"/>
              <a:t>Individual </a:t>
            </a:r>
            <a:r>
              <a:rPr lang="en-GB" sz="2800" dirty="0"/>
              <a:t>– attention to behaviour,  feelings, </a:t>
            </a:r>
            <a:br>
              <a:rPr lang="en-GB" sz="2800" dirty="0"/>
            </a:br>
            <a:r>
              <a:rPr lang="en-GB" sz="2800" dirty="0"/>
              <a:t>coaching, CPD</a:t>
            </a:r>
            <a:endParaRPr lang="en-GB" sz="2800" b="1" dirty="0"/>
          </a:p>
          <a:p>
            <a:pPr>
              <a:buFont typeface="Arial" pitchFamily="34" charset="0"/>
              <a:buNone/>
            </a:pPr>
            <a:endParaRPr lang="en-GB" sz="1800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0" y="116632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pitchFamily="34" charset="0"/>
              </a:rPr>
              <a:t>Leadership Theory</a:t>
            </a:r>
          </a:p>
        </p:txBody>
      </p:sp>
      <p:pic>
        <p:nvPicPr>
          <p:cNvPr id="70661" name="Picture 5" descr="adair_circ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295" y="2420938"/>
            <a:ext cx="18002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26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alibri" pitchFamily="34" charset="0"/>
              </a:rPr>
              <a:t>Behaviourist Theories</a:t>
            </a:r>
            <a:r>
              <a:rPr lang="en-GB" b="0" dirty="0" smtClean="0">
                <a:latin typeface="Calibri" pitchFamily="34" charset="0"/>
              </a:rPr>
              <a:t> (Blake and Mouton, Managerial grid, 1964)</a:t>
            </a:r>
            <a:endParaRPr lang="en-GB" dirty="0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179512" y="1484784"/>
            <a:ext cx="8964488" cy="520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GB" sz="3600" b="0" dirty="0" smtClean="0">
                <a:latin typeface="Calibri" pitchFamily="34" charset="0"/>
              </a:rPr>
              <a:t>Leaders </a:t>
            </a:r>
            <a:r>
              <a:rPr lang="en-GB" sz="3600" b="0" dirty="0">
                <a:latin typeface="Calibri" pitchFamily="34" charset="0"/>
              </a:rPr>
              <a:t>behaviour and actions, rather than their traits and skills e.g. production orientated or people orientated </a:t>
            </a:r>
          </a:p>
          <a:p>
            <a:pPr>
              <a:buFontTx/>
              <a:buChar char="•"/>
            </a:pPr>
            <a:r>
              <a:rPr lang="en-GB" sz="3600" b="0" dirty="0">
                <a:latin typeface="Calibri" pitchFamily="34" charset="0"/>
              </a:rPr>
              <a:t>Different leadership behaviours categorised as ‘leadership styles’ e.g. autocratic, persuasive, consultative, democratic</a:t>
            </a:r>
          </a:p>
          <a:p>
            <a:pPr>
              <a:buFontTx/>
              <a:buChar char="•"/>
            </a:pPr>
            <a:r>
              <a:rPr lang="en-GB" sz="3600" b="0" dirty="0">
                <a:latin typeface="Calibri" pitchFamily="34" charset="0"/>
              </a:rPr>
              <a:t>Doesn’t provide guide to effective leadership in different situations </a:t>
            </a:r>
          </a:p>
          <a:p>
            <a:pPr>
              <a:spcBef>
                <a:spcPct val="50000"/>
              </a:spcBef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95288" y="548680"/>
            <a:ext cx="8497887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dirty="0">
                <a:latin typeface="Calibri" pitchFamily="34" charset="0"/>
              </a:rPr>
              <a:t>Situational/contingency Leadership </a:t>
            </a:r>
            <a:r>
              <a:rPr lang="en-GB" sz="2800" b="0" dirty="0">
                <a:latin typeface="Calibri" pitchFamily="34" charset="0"/>
              </a:rPr>
              <a:t> (</a:t>
            </a:r>
            <a:r>
              <a:rPr lang="en-GB" sz="2800" b="0" i="1" dirty="0">
                <a:latin typeface="Calibri" pitchFamily="34" charset="0"/>
              </a:rPr>
              <a:t>Hersey-Blanchard, </a:t>
            </a:r>
            <a:r>
              <a:rPr lang="en-GB" sz="2800" b="0" dirty="0">
                <a:latin typeface="Calibri" pitchFamily="34" charset="0"/>
              </a:rPr>
              <a:t>1970/80)</a:t>
            </a:r>
            <a:br>
              <a:rPr lang="en-GB" sz="2800" b="0" dirty="0">
                <a:latin typeface="Calibri" pitchFamily="34" charset="0"/>
              </a:rPr>
            </a:br>
            <a:r>
              <a:rPr lang="en-GB" sz="3200" b="0" dirty="0">
                <a:latin typeface="Calibri" pitchFamily="34" charset="0"/>
              </a:rPr>
              <a:t>Leadership style changes according to the 'situation‘ and in  response to the individuals being managed – their competency and motivation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4936" y="698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418009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575</Words>
  <Application>Microsoft Office PowerPoint</Application>
  <PresentationFormat>On-screen Show (4:3)</PresentationFormat>
  <Paragraphs>162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Leadership theories </vt:lpstr>
      <vt:lpstr>PowerPoint Presentation</vt:lpstr>
      <vt:lpstr>PowerPoint Presentation</vt:lpstr>
      <vt:lpstr>PowerPoint Presentation</vt:lpstr>
      <vt:lpstr>Leadership Traits</vt:lpstr>
      <vt:lpstr>PowerPoint Presentation</vt:lpstr>
      <vt:lpstr>PowerPoint Presentation</vt:lpstr>
      <vt:lpstr>Behaviourist Theories (Blake and Mouton, Managerial grid, 1964)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improve your leadership skills</vt:lpstr>
      <vt:lpstr>Review your performance as a Leader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Skills</dc:title>
  <dc:creator>Dr MAMALIK</dc:creator>
  <cp:lastModifiedBy>Windows User</cp:lastModifiedBy>
  <cp:revision>6</cp:revision>
  <dcterms:created xsi:type="dcterms:W3CDTF">2019-03-18T09:04:01Z</dcterms:created>
  <dcterms:modified xsi:type="dcterms:W3CDTF">2020-03-30T09:06:12Z</dcterms:modified>
</cp:coreProperties>
</file>