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CFB211D-CB5F-44C4-B833-36A543C9B934}"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9F6510-2860-4ED6-834D-65E699D48206}"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176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FB211D-CB5F-44C4-B833-36A543C9B934}"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9F6510-2860-4ED6-834D-65E699D48206}" type="slidenum">
              <a:rPr lang="en-GB" smtClean="0"/>
              <a:t>‹#›</a:t>
            </a:fld>
            <a:endParaRPr lang="en-GB"/>
          </a:p>
        </p:txBody>
      </p:sp>
    </p:spTree>
    <p:extLst>
      <p:ext uri="{BB962C8B-B14F-4D97-AF65-F5344CB8AC3E}">
        <p14:creationId xmlns:p14="http://schemas.microsoft.com/office/powerpoint/2010/main" val="3315688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FB211D-CB5F-44C4-B833-36A543C9B934}"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9F6510-2860-4ED6-834D-65E699D48206}" type="slidenum">
              <a:rPr lang="en-GB" smtClean="0"/>
              <a:t>‹#›</a:t>
            </a:fld>
            <a:endParaRPr lang="en-GB"/>
          </a:p>
        </p:txBody>
      </p:sp>
    </p:spTree>
    <p:extLst>
      <p:ext uri="{BB962C8B-B14F-4D97-AF65-F5344CB8AC3E}">
        <p14:creationId xmlns:p14="http://schemas.microsoft.com/office/powerpoint/2010/main" val="956143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FB211D-CB5F-44C4-B833-36A543C9B934}"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9F6510-2860-4ED6-834D-65E699D48206}" type="slidenum">
              <a:rPr lang="en-GB" smtClean="0"/>
              <a:t>‹#›</a:t>
            </a:fld>
            <a:endParaRPr lang="en-GB"/>
          </a:p>
        </p:txBody>
      </p:sp>
    </p:spTree>
    <p:extLst>
      <p:ext uri="{BB962C8B-B14F-4D97-AF65-F5344CB8AC3E}">
        <p14:creationId xmlns:p14="http://schemas.microsoft.com/office/powerpoint/2010/main" val="8008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FB211D-CB5F-44C4-B833-36A543C9B934}"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9F6510-2860-4ED6-834D-65E699D48206}"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5162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FB211D-CB5F-44C4-B833-36A543C9B934}"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9F6510-2860-4ED6-834D-65E699D48206}" type="slidenum">
              <a:rPr lang="en-GB" smtClean="0"/>
              <a:t>‹#›</a:t>
            </a:fld>
            <a:endParaRPr lang="en-GB"/>
          </a:p>
        </p:txBody>
      </p:sp>
    </p:spTree>
    <p:extLst>
      <p:ext uri="{BB962C8B-B14F-4D97-AF65-F5344CB8AC3E}">
        <p14:creationId xmlns:p14="http://schemas.microsoft.com/office/powerpoint/2010/main" val="1935595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CFB211D-CB5F-44C4-B833-36A543C9B934}" type="datetimeFigureOut">
              <a:rPr lang="en-GB" smtClean="0"/>
              <a:t>03/05/2020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9F6510-2860-4ED6-834D-65E699D48206}" type="slidenum">
              <a:rPr lang="en-GB" smtClean="0"/>
              <a:t>‹#›</a:t>
            </a:fld>
            <a:endParaRPr lang="en-GB"/>
          </a:p>
        </p:txBody>
      </p:sp>
    </p:spTree>
    <p:extLst>
      <p:ext uri="{BB962C8B-B14F-4D97-AF65-F5344CB8AC3E}">
        <p14:creationId xmlns:p14="http://schemas.microsoft.com/office/powerpoint/2010/main" val="2827387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CFB211D-CB5F-44C4-B833-36A543C9B934}" type="datetimeFigureOut">
              <a:rPr lang="en-GB" smtClean="0"/>
              <a:t>03/05/2020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9F6510-2860-4ED6-834D-65E699D48206}" type="slidenum">
              <a:rPr lang="en-GB" smtClean="0"/>
              <a:t>‹#›</a:t>
            </a:fld>
            <a:endParaRPr lang="en-GB"/>
          </a:p>
        </p:txBody>
      </p:sp>
    </p:spTree>
    <p:extLst>
      <p:ext uri="{BB962C8B-B14F-4D97-AF65-F5344CB8AC3E}">
        <p14:creationId xmlns:p14="http://schemas.microsoft.com/office/powerpoint/2010/main" val="636302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CFB211D-CB5F-44C4-B833-36A543C9B934}" type="datetimeFigureOut">
              <a:rPr lang="en-GB" smtClean="0"/>
              <a:t>03/05/2020</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599F6510-2860-4ED6-834D-65E699D48206}" type="slidenum">
              <a:rPr lang="en-GB" smtClean="0"/>
              <a:t>‹#›</a:t>
            </a:fld>
            <a:endParaRPr lang="en-GB"/>
          </a:p>
        </p:txBody>
      </p:sp>
    </p:spTree>
    <p:extLst>
      <p:ext uri="{BB962C8B-B14F-4D97-AF65-F5344CB8AC3E}">
        <p14:creationId xmlns:p14="http://schemas.microsoft.com/office/powerpoint/2010/main" val="238212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CFB211D-CB5F-44C4-B833-36A543C9B934}" type="datetimeFigureOut">
              <a:rPr lang="en-GB" smtClean="0"/>
              <a:t>03/05/2020</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99F6510-2860-4ED6-834D-65E699D48206}" type="slidenum">
              <a:rPr lang="en-GB" smtClean="0"/>
              <a:t>‹#›</a:t>
            </a:fld>
            <a:endParaRPr lang="en-GB"/>
          </a:p>
        </p:txBody>
      </p:sp>
    </p:spTree>
    <p:extLst>
      <p:ext uri="{BB962C8B-B14F-4D97-AF65-F5344CB8AC3E}">
        <p14:creationId xmlns:p14="http://schemas.microsoft.com/office/powerpoint/2010/main" val="645665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FB211D-CB5F-44C4-B833-36A543C9B934}"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9F6510-2860-4ED6-834D-65E699D48206}" type="slidenum">
              <a:rPr lang="en-GB" smtClean="0"/>
              <a:t>‹#›</a:t>
            </a:fld>
            <a:endParaRPr lang="en-GB"/>
          </a:p>
        </p:txBody>
      </p:sp>
    </p:spTree>
    <p:extLst>
      <p:ext uri="{BB962C8B-B14F-4D97-AF65-F5344CB8AC3E}">
        <p14:creationId xmlns:p14="http://schemas.microsoft.com/office/powerpoint/2010/main" val="2211379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CFB211D-CB5F-44C4-B833-36A543C9B934}" type="datetimeFigureOut">
              <a:rPr lang="en-GB" smtClean="0"/>
              <a:t>03/05/2020</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99F6510-2860-4ED6-834D-65E699D48206}"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7180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5914" y="721217"/>
            <a:ext cx="10058401" cy="4431983"/>
          </a:xfrm>
          <a:prstGeom prst="rect">
            <a:avLst/>
          </a:prstGeom>
          <a:noFill/>
        </p:spPr>
        <p:txBody>
          <a:bodyPr wrap="square" rtlCol="0">
            <a:spAutoFit/>
          </a:bodyPr>
          <a:lstStyle/>
          <a:p>
            <a:pPr algn="ctr"/>
            <a:r>
              <a:rPr lang="en-US" sz="4000" b="1" dirty="0" smtClean="0">
                <a:latin typeface="Times New Roman" panose="02020603050405020304" pitchFamily="18" charset="0"/>
                <a:cs typeface="Times New Roman" panose="02020603050405020304" pitchFamily="18" charset="0"/>
              </a:rPr>
              <a:t>The Median </a:t>
            </a:r>
            <a:r>
              <a:rPr lang="en-US" sz="4000" b="1" dirty="0">
                <a:latin typeface="Times New Roman" panose="02020603050405020304" pitchFamily="18" charset="0"/>
                <a:cs typeface="Times New Roman" panose="02020603050405020304" pitchFamily="18" charset="0"/>
              </a:rPr>
              <a:t>T</a:t>
            </a:r>
            <a:r>
              <a:rPr lang="en-US" sz="4000" b="1" dirty="0" smtClean="0">
                <a:latin typeface="Times New Roman" panose="02020603050405020304" pitchFamily="18" charset="0"/>
                <a:cs typeface="Times New Roman" panose="02020603050405020304" pitchFamily="18" charset="0"/>
              </a:rPr>
              <a:t>est</a:t>
            </a:r>
          </a:p>
          <a:p>
            <a:endParaRPr lang="en-US" sz="3200" dirty="0" smtClean="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3200" dirty="0" smtClean="0">
                <a:latin typeface="Times New Roman" panose="02020603050405020304" pitchFamily="18" charset="0"/>
                <a:cs typeface="Times New Roman" panose="02020603050405020304" pitchFamily="18" charset="0"/>
              </a:rPr>
              <a:t>The median test is a non-parametric test that is used to test whether two (or more) independent groups differ in central tendency - specifically whether the groups have been drawn from a population with the same median. </a:t>
            </a:r>
          </a:p>
          <a:p>
            <a:pPr marL="457200" indent="-457200" algn="just">
              <a:buFont typeface="Arial" panose="020B0604020202020204" pitchFamily="34" charset="0"/>
              <a:buChar char="•"/>
            </a:pPr>
            <a:r>
              <a:rPr lang="en-US" sz="3200" dirty="0" smtClean="0">
                <a:latin typeface="Times New Roman" panose="02020603050405020304" pitchFamily="18" charset="0"/>
                <a:cs typeface="Times New Roman" panose="02020603050405020304" pitchFamily="18" charset="0"/>
              </a:rPr>
              <a:t>The null hypothesis is that the groups are drawn from populations with the same median.</a:t>
            </a:r>
          </a:p>
          <a:p>
            <a:endParaRPr lang="en-GB" dirty="0"/>
          </a:p>
        </p:txBody>
      </p:sp>
    </p:spTree>
    <p:extLst>
      <p:ext uri="{BB962C8B-B14F-4D97-AF65-F5344CB8AC3E}">
        <p14:creationId xmlns:p14="http://schemas.microsoft.com/office/powerpoint/2010/main" val="3209002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65161" y="347730"/>
            <a:ext cx="8822028" cy="369332"/>
          </a:xfrm>
          <a:prstGeom prst="rect">
            <a:avLst/>
          </a:prstGeom>
          <a:noFill/>
        </p:spPr>
        <p:txBody>
          <a:bodyPr wrap="square" rtlCol="0">
            <a:spAutoFit/>
          </a:bodyPr>
          <a:lstStyle/>
          <a:p>
            <a:endParaRPr lang="en-GB" dirty="0">
              <a:latin typeface="Times New Roman" panose="02020603050405020304" pitchFamily="18" charset="0"/>
              <a:cs typeface="Times New Roman" panose="02020603050405020304" pitchFamily="18" charset="0"/>
            </a:endParaRPr>
          </a:p>
        </p:txBody>
      </p:sp>
      <p:graphicFrame>
        <p:nvGraphicFramePr>
          <p:cNvPr id="3" name="Content Placeholder 3"/>
          <p:cNvGraphicFramePr>
            <a:graphicFrameLocks/>
          </p:cNvGraphicFramePr>
          <p:nvPr>
            <p:extLst>
              <p:ext uri="{D42A27DB-BD31-4B8C-83A1-F6EECF244321}">
                <p14:modId xmlns:p14="http://schemas.microsoft.com/office/powerpoint/2010/main" val="3755733924"/>
              </p:ext>
            </p:extLst>
          </p:nvPr>
        </p:nvGraphicFramePr>
        <p:xfrm>
          <a:off x="693619" y="592429"/>
          <a:ext cx="10570029" cy="5074274"/>
        </p:xfrm>
        <a:graphic>
          <a:graphicData uri="http://schemas.openxmlformats.org/drawingml/2006/table">
            <a:tbl>
              <a:tblPr/>
              <a:tblGrid>
                <a:gridCol w="2325404"/>
                <a:gridCol w="2008307"/>
                <a:gridCol w="4439413"/>
                <a:gridCol w="1796905"/>
              </a:tblGrid>
              <a:tr h="1576000">
                <a:tc>
                  <a:txBody>
                    <a:bodyPr/>
                    <a:lstStyle/>
                    <a:p>
                      <a:r>
                        <a:rPr lang="en-US" sz="1600" dirty="0"/>
                        <a:t/>
                      </a:r>
                      <a:br>
                        <a:rPr lang="en-US" sz="1600" dirty="0"/>
                      </a:br>
                      <a:endParaRPr lang="en-US" sz="1600" dirty="0"/>
                    </a:p>
                  </a:txBody>
                  <a:tcPr marL="83680" marR="83680" marT="41840" marB="41840" anchor="ctr">
                    <a:lnL>
                      <a:noFill/>
                    </a:lnL>
                    <a:lnR>
                      <a:noFill/>
                    </a:lnR>
                    <a:lnT>
                      <a:noFill/>
                    </a:lnT>
                    <a:lnB>
                      <a:noFill/>
                    </a:lnB>
                  </a:tcPr>
                </a:tc>
                <a:tc>
                  <a:txBody>
                    <a:bodyPr/>
                    <a:lstStyle/>
                    <a:p>
                      <a:r>
                        <a:rPr lang="en-US" sz="2000" u="none" dirty="0" smtClean="0">
                          <a:latin typeface="Times New Roman" panose="02020603050405020304" pitchFamily="18" charset="0"/>
                          <a:cs typeface="Times New Roman" panose="02020603050405020304" pitchFamily="18" charset="0"/>
                        </a:rPr>
                        <a:t>Current Account Holders                       </a:t>
                      </a:r>
                      <a:endParaRPr lang="en-US" sz="2000" u="none" dirty="0">
                        <a:latin typeface="Times New Roman" panose="02020603050405020304" pitchFamily="18" charset="0"/>
                        <a:cs typeface="Times New Roman" panose="02020603050405020304" pitchFamily="18" charset="0"/>
                      </a:endParaRPr>
                    </a:p>
                  </a:txBody>
                  <a:tcPr marL="83680" marR="83680" marT="41840" marB="41840" anchor="ctr">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u="none" dirty="0" smtClean="0">
                          <a:latin typeface="Times New Roman" panose="02020603050405020304" pitchFamily="18" charset="0"/>
                          <a:cs typeface="Times New Roman" panose="02020603050405020304" pitchFamily="18" charset="0"/>
                        </a:rPr>
                        <a:t>Savings                                                                 </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u="none" dirty="0" smtClean="0">
                          <a:latin typeface="Times New Roman" panose="02020603050405020304" pitchFamily="18" charset="0"/>
                          <a:cs typeface="Times New Roman" panose="02020603050405020304" pitchFamily="18" charset="0"/>
                        </a:rPr>
                        <a:t>Account </a:t>
                      </a:r>
                      <a:r>
                        <a:rPr lang="en-US" sz="2000" u="none" dirty="0" smtClean="0">
                          <a:latin typeface="Times New Roman" panose="02020603050405020304" pitchFamily="18" charset="0"/>
                          <a:cs typeface="Times New Roman" panose="02020603050405020304" pitchFamily="18" charset="0"/>
                        </a:rPr>
                        <a:t>Holders</a:t>
                      </a:r>
                    </a:p>
                    <a:p>
                      <a:endParaRPr lang="en-US" sz="2000" u="none" dirty="0">
                        <a:latin typeface="Times New Roman" panose="02020603050405020304" pitchFamily="18" charset="0"/>
                        <a:cs typeface="Times New Roman" panose="02020603050405020304" pitchFamily="18" charset="0"/>
                      </a:endParaRPr>
                    </a:p>
                  </a:txBody>
                  <a:tcPr marL="83680" marR="83680" marT="41840" marB="41840" anchor="ctr">
                    <a:lnL>
                      <a:noFill/>
                    </a:lnL>
                    <a:lnR>
                      <a:noFill/>
                    </a:lnR>
                    <a:lnT>
                      <a:noFill/>
                    </a:lnT>
                    <a:lnB>
                      <a:noFill/>
                    </a:lnB>
                  </a:tcPr>
                </a:tc>
                <a:tc>
                  <a:txBody>
                    <a:bodyPr/>
                    <a:lstStyle/>
                    <a:p>
                      <a:r>
                        <a:rPr lang="en-US" sz="2000" u="none" dirty="0" smtClean="0">
                          <a:latin typeface="Times New Roman" panose="02020603050405020304" pitchFamily="18" charset="0"/>
                          <a:cs typeface="Times New Roman" panose="02020603050405020304" pitchFamily="18" charset="0"/>
                        </a:rPr>
                        <a:t>Total</a:t>
                      </a:r>
                      <a:endParaRPr lang="en-US" sz="2000" u="none" dirty="0">
                        <a:latin typeface="Times New Roman" panose="02020603050405020304" pitchFamily="18" charset="0"/>
                        <a:cs typeface="Times New Roman" panose="02020603050405020304" pitchFamily="18" charset="0"/>
                      </a:endParaRPr>
                    </a:p>
                  </a:txBody>
                  <a:tcPr marL="83680" marR="83680" marT="41840" marB="41840">
                    <a:lnL>
                      <a:noFill/>
                    </a:lnL>
                  </a:tcPr>
                </a:tc>
              </a:tr>
              <a:tr h="1060083">
                <a:tc>
                  <a:txBody>
                    <a:bodyPr/>
                    <a:lstStyle/>
                    <a:p>
                      <a:r>
                        <a:rPr lang="en-US" sz="2000" dirty="0">
                          <a:latin typeface="Times New Roman" panose="02020603050405020304" pitchFamily="18" charset="0"/>
                          <a:cs typeface="Times New Roman" panose="02020603050405020304" pitchFamily="18" charset="0"/>
                        </a:rPr>
                        <a:t>Above Grand Median</a:t>
                      </a:r>
                    </a:p>
                  </a:txBody>
                  <a:tcPr marL="83680" marR="83680" marT="41840" marB="41840"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8(a)</a:t>
                      </a:r>
                    </a:p>
                  </a:txBody>
                  <a:tcPr marL="83680" marR="83680" marT="41840" marB="41840" anchor="ctr">
                    <a:lnL>
                      <a:noFill/>
                    </a:lnL>
                    <a:lnR>
                      <a:noFill/>
                    </a:lnR>
                    <a:lnT>
                      <a:noFill/>
                    </a:lnT>
                    <a:lnB>
                      <a:noFill/>
                    </a:lnB>
                  </a:tcPr>
                </a:tc>
                <a:tc>
                  <a:txBody>
                    <a:bodyPr/>
                    <a:lstStyle/>
                    <a:p>
                      <a:r>
                        <a:rPr lang="en-US" sz="2000" dirty="0">
                          <a:latin typeface="Times New Roman" panose="02020603050405020304" pitchFamily="18" charset="0"/>
                          <a:cs typeface="Times New Roman" panose="02020603050405020304" pitchFamily="18" charset="0"/>
                        </a:rPr>
                        <a:t>12(b)</a:t>
                      </a:r>
                    </a:p>
                  </a:txBody>
                  <a:tcPr marL="83680" marR="83680" marT="41840" marB="41840" anchor="ctr">
                    <a:lnL>
                      <a:noFill/>
                    </a:lnL>
                    <a:lnR>
                      <a:noFill/>
                    </a:lnR>
                    <a:lnT>
                      <a:noFill/>
                    </a:lnT>
                    <a:lnB>
                      <a:noFill/>
                    </a:lnB>
                  </a:tcPr>
                </a:tc>
                <a:tc>
                  <a:txBody>
                    <a:bodyPr/>
                    <a:lstStyle/>
                    <a:p>
                      <a:r>
                        <a:rPr lang="en-US" sz="2000" dirty="0">
                          <a:latin typeface="Times New Roman" panose="02020603050405020304" pitchFamily="18" charset="0"/>
                          <a:cs typeface="Times New Roman" panose="02020603050405020304" pitchFamily="18" charset="0"/>
                        </a:rPr>
                        <a:t>20(</a:t>
                      </a:r>
                      <a:r>
                        <a:rPr lang="en-US" sz="2000" dirty="0" err="1">
                          <a:latin typeface="Times New Roman" panose="02020603050405020304" pitchFamily="18" charset="0"/>
                          <a:cs typeface="Times New Roman" panose="02020603050405020304" pitchFamily="18" charset="0"/>
                        </a:rPr>
                        <a:t>a+b</a:t>
                      </a:r>
                      <a:r>
                        <a:rPr lang="en-US" sz="2000" dirty="0">
                          <a:latin typeface="Times New Roman" panose="02020603050405020304" pitchFamily="18" charset="0"/>
                          <a:cs typeface="Times New Roman" panose="02020603050405020304" pitchFamily="18" charset="0"/>
                        </a:rPr>
                        <a:t>)</a:t>
                      </a:r>
                    </a:p>
                  </a:txBody>
                  <a:tcPr marL="83680" marR="83680" marT="41840" marB="41840" anchor="ctr">
                    <a:lnL>
                      <a:noFill/>
                    </a:lnL>
                    <a:lnR>
                      <a:noFill/>
                    </a:lnR>
                    <a:lnB>
                      <a:noFill/>
                    </a:lnB>
                  </a:tcPr>
                </a:tc>
              </a:tr>
              <a:tr h="1060083">
                <a:tc>
                  <a:txBody>
                    <a:bodyPr/>
                    <a:lstStyle/>
                    <a:p>
                      <a:r>
                        <a:rPr lang="en-US" sz="2000" dirty="0">
                          <a:latin typeface="Times New Roman" panose="02020603050405020304" pitchFamily="18" charset="0"/>
                          <a:cs typeface="Times New Roman" panose="02020603050405020304" pitchFamily="18" charset="0"/>
                        </a:rPr>
                        <a:t>Below Grand Median</a:t>
                      </a:r>
                    </a:p>
                  </a:txBody>
                  <a:tcPr marL="83680" marR="83680" marT="41840" marB="41840" anchor="ctr">
                    <a:lnL>
                      <a:noFill/>
                    </a:lnL>
                    <a:lnR>
                      <a:noFill/>
                    </a:lnR>
                    <a:lnT>
                      <a:noFill/>
                    </a:lnT>
                    <a:lnB>
                      <a:noFill/>
                    </a:lnB>
                  </a:tcPr>
                </a:tc>
                <a:tc>
                  <a:txBody>
                    <a:bodyPr/>
                    <a:lstStyle/>
                    <a:p>
                      <a:r>
                        <a:rPr lang="en-US" sz="2000" dirty="0">
                          <a:latin typeface="Times New Roman" panose="02020603050405020304" pitchFamily="18" charset="0"/>
                          <a:cs typeface="Times New Roman" panose="02020603050405020304" pitchFamily="18" charset="0"/>
                        </a:rPr>
                        <a:t>12(c)</a:t>
                      </a:r>
                    </a:p>
                  </a:txBody>
                  <a:tcPr marL="83680" marR="83680" marT="41840" marB="41840" anchor="ctr">
                    <a:lnL>
                      <a:noFill/>
                    </a:lnL>
                    <a:lnR>
                      <a:noFill/>
                    </a:lnR>
                    <a:lnT>
                      <a:noFill/>
                    </a:lnT>
                    <a:lnB>
                      <a:noFill/>
                    </a:lnB>
                  </a:tcPr>
                </a:tc>
                <a:tc>
                  <a:txBody>
                    <a:bodyPr/>
                    <a:lstStyle/>
                    <a:p>
                      <a:r>
                        <a:rPr lang="en-US" sz="2000" dirty="0">
                          <a:latin typeface="Times New Roman" panose="02020603050405020304" pitchFamily="18" charset="0"/>
                          <a:cs typeface="Times New Roman" panose="02020603050405020304" pitchFamily="18" charset="0"/>
                        </a:rPr>
                        <a:t>8(d)</a:t>
                      </a:r>
                    </a:p>
                  </a:txBody>
                  <a:tcPr marL="83680" marR="83680" marT="41840" marB="41840" anchor="ctr">
                    <a:lnL>
                      <a:noFill/>
                    </a:lnL>
                    <a:lnR>
                      <a:noFill/>
                    </a:lnR>
                    <a:lnT>
                      <a:noFill/>
                    </a:lnT>
                    <a:lnB>
                      <a:noFill/>
                    </a:lnB>
                  </a:tcPr>
                </a:tc>
                <a:tc>
                  <a:txBody>
                    <a:bodyPr/>
                    <a:lstStyle/>
                    <a:p>
                      <a:r>
                        <a:rPr lang="en-US" sz="2000" dirty="0">
                          <a:latin typeface="Times New Roman" panose="02020603050405020304" pitchFamily="18" charset="0"/>
                          <a:cs typeface="Times New Roman" panose="02020603050405020304" pitchFamily="18" charset="0"/>
                        </a:rPr>
                        <a:t>20(</a:t>
                      </a:r>
                      <a:r>
                        <a:rPr lang="en-US" sz="2000" dirty="0" err="1">
                          <a:latin typeface="Times New Roman" panose="02020603050405020304" pitchFamily="18" charset="0"/>
                          <a:cs typeface="Times New Roman" panose="02020603050405020304" pitchFamily="18" charset="0"/>
                        </a:rPr>
                        <a:t>c+d</a:t>
                      </a:r>
                      <a:r>
                        <a:rPr lang="en-US" sz="2000" dirty="0">
                          <a:latin typeface="Times New Roman" panose="02020603050405020304" pitchFamily="18" charset="0"/>
                          <a:cs typeface="Times New Roman" panose="02020603050405020304" pitchFamily="18" charset="0"/>
                        </a:rPr>
                        <a:t>)</a:t>
                      </a:r>
                    </a:p>
                  </a:txBody>
                  <a:tcPr marL="83680" marR="83680" marT="41840" marB="41840" anchor="ctr">
                    <a:lnL>
                      <a:noFill/>
                    </a:lnL>
                    <a:lnR>
                      <a:noFill/>
                    </a:lnR>
                    <a:lnT>
                      <a:noFill/>
                    </a:lnT>
                    <a:lnB>
                      <a:noFill/>
                    </a:lnB>
                  </a:tcPr>
                </a:tc>
              </a:tr>
              <a:tr h="1378108">
                <a:tc>
                  <a:txBody>
                    <a:bodyPr/>
                    <a:lstStyle/>
                    <a:p>
                      <a:r>
                        <a:rPr lang="en-US" sz="2000" dirty="0">
                          <a:latin typeface="Times New Roman" panose="02020603050405020304" pitchFamily="18" charset="0"/>
                          <a:cs typeface="Times New Roman" panose="02020603050405020304" pitchFamily="18" charset="0"/>
                        </a:rPr>
                        <a:t>Marginal Total</a:t>
                      </a:r>
                    </a:p>
                  </a:txBody>
                  <a:tcPr marL="83680" marR="83680" marT="41840" marB="41840" anchor="ctr">
                    <a:lnL>
                      <a:noFill/>
                    </a:lnL>
                    <a:lnR>
                      <a:noFill/>
                    </a:lnR>
                    <a:lnT>
                      <a:noFill/>
                    </a:lnT>
                    <a:lnB>
                      <a:noFill/>
                    </a:lnB>
                  </a:tcPr>
                </a:tc>
                <a:tc>
                  <a:txBody>
                    <a:bodyPr/>
                    <a:lstStyle/>
                    <a:p>
                      <a:r>
                        <a:rPr lang="en-US" sz="2000" dirty="0">
                          <a:latin typeface="Times New Roman" panose="02020603050405020304" pitchFamily="18" charset="0"/>
                          <a:cs typeface="Times New Roman" panose="02020603050405020304" pitchFamily="18" charset="0"/>
                        </a:rPr>
                        <a:t>20(</a:t>
                      </a:r>
                      <a:r>
                        <a:rPr lang="en-US" sz="2000" dirty="0" err="1">
                          <a:latin typeface="Times New Roman" panose="02020603050405020304" pitchFamily="18" charset="0"/>
                          <a:cs typeface="Times New Roman" panose="02020603050405020304" pitchFamily="18" charset="0"/>
                        </a:rPr>
                        <a:t>a+c</a:t>
                      </a:r>
                      <a:r>
                        <a:rPr lang="en-US" sz="2000" dirty="0">
                          <a:latin typeface="Times New Roman" panose="02020603050405020304" pitchFamily="18" charset="0"/>
                          <a:cs typeface="Times New Roman" panose="02020603050405020304" pitchFamily="18" charset="0"/>
                        </a:rPr>
                        <a:t>)</a:t>
                      </a:r>
                    </a:p>
                  </a:txBody>
                  <a:tcPr marL="83680" marR="83680" marT="41840" marB="41840" anchor="ctr">
                    <a:lnL>
                      <a:noFill/>
                    </a:lnL>
                    <a:lnR>
                      <a:noFill/>
                    </a:lnR>
                    <a:lnT>
                      <a:noFill/>
                    </a:lnT>
                    <a:lnB>
                      <a:noFill/>
                    </a:lnB>
                  </a:tcPr>
                </a:tc>
                <a:tc>
                  <a:txBody>
                    <a:bodyPr/>
                    <a:lstStyle/>
                    <a:p>
                      <a:r>
                        <a:rPr lang="en-US" sz="2000" dirty="0">
                          <a:latin typeface="Times New Roman" panose="02020603050405020304" pitchFamily="18" charset="0"/>
                          <a:cs typeface="Times New Roman" panose="02020603050405020304" pitchFamily="18" charset="0"/>
                        </a:rPr>
                        <a:t>20(</a:t>
                      </a:r>
                      <a:r>
                        <a:rPr lang="en-US" sz="2000" dirty="0" err="1">
                          <a:latin typeface="Times New Roman" panose="02020603050405020304" pitchFamily="18" charset="0"/>
                          <a:cs typeface="Times New Roman" panose="02020603050405020304" pitchFamily="18" charset="0"/>
                        </a:rPr>
                        <a:t>b+d</a:t>
                      </a:r>
                      <a:r>
                        <a:rPr lang="en-US" sz="2000" dirty="0">
                          <a:latin typeface="Times New Roman" panose="02020603050405020304" pitchFamily="18" charset="0"/>
                          <a:cs typeface="Times New Roman" panose="02020603050405020304" pitchFamily="18" charset="0"/>
                        </a:rPr>
                        <a:t>)</a:t>
                      </a:r>
                    </a:p>
                  </a:txBody>
                  <a:tcPr marL="83680" marR="83680" marT="41840" marB="41840" anchor="ctr">
                    <a:lnL>
                      <a:noFill/>
                    </a:lnL>
                    <a:lnR>
                      <a:noFill/>
                    </a:lnR>
                    <a:lnT>
                      <a:noFill/>
                    </a:lnT>
                    <a:lnB>
                      <a:noFill/>
                    </a:lnB>
                  </a:tcPr>
                </a:tc>
                <a:tc>
                  <a:txBody>
                    <a:bodyPr/>
                    <a:lstStyle/>
                    <a:p>
                      <a:r>
                        <a:rPr lang="en-US" sz="2000" dirty="0">
                          <a:latin typeface="Times New Roman" panose="02020603050405020304" pitchFamily="18" charset="0"/>
                          <a:cs typeface="Times New Roman" panose="02020603050405020304" pitchFamily="18" charset="0"/>
                        </a:rPr>
                        <a:t>40(</a:t>
                      </a:r>
                      <a:r>
                        <a:rPr lang="en-US" sz="2000" dirty="0" err="1">
                          <a:latin typeface="Times New Roman" panose="02020603050405020304" pitchFamily="18" charset="0"/>
                          <a:cs typeface="Times New Roman" panose="02020603050405020304" pitchFamily="18" charset="0"/>
                        </a:rPr>
                        <a:t>a+b+c+d</a:t>
                      </a:r>
                      <a:r>
                        <a:rPr lang="en-US" sz="2000" dirty="0">
                          <a:latin typeface="Times New Roman" panose="02020603050405020304" pitchFamily="18" charset="0"/>
                          <a:cs typeface="Times New Roman" panose="02020603050405020304" pitchFamily="18" charset="0"/>
                        </a:rPr>
                        <a:t>)= n</a:t>
                      </a:r>
                    </a:p>
                  </a:txBody>
                  <a:tcPr marL="83680" marR="83680" marT="41840" marB="41840" anchor="ctr">
                    <a:lnL>
                      <a:noFill/>
                    </a:lnL>
                    <a:lnR>
                      <a:noFill/>
                    </a:lnR>
                    <a:lnT>
                      <a:noFill/>
                    </a:lnT>
                    <a:lnB>
                      <a:noFill/>
                    </a:lnB>
                  </a:tcPr>
                </a:tc>
              </a:tr>
            </a:tbl>
          </a:graphicData>
        </a:graphic>
      </p:graphicFrame>
    </p:spTree>
    <p:extLst>
      <p:ext uri="{BB962C8B-B14F-4D97-AF65-F5344CB8AC3E}">
        <p14:creationId xmlns:p14="http://schemas.microsoft.com/office/powerpoint/2010/main" val="1515922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386366" y="772732"/>
                <a:ext cx="11178862" cy="4927054"/>
              </a:xfrm>
              <a:prstGeom prst="rect">
                <a:avLst/>
              </a:prstGeom>
              <a:no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			T=</a:t>
                </a:r>
                <a14:m>
                  <m:oMath xmlns:m="http://schemas.openxmlformats.org/officeDocument/2006/math">
                    <m:f>
                      <m:fPr>
                        <m:ctrlPr>
                          <a:rPr lang="en-US" sz="2000" i="1" smtClean="0">
                            <a:latin typeface="Cambria Math" panose="02040503050406030204" pitchFamily="18" charset="0"/>
                          </a:rPr>
                        </m:ctrlPr>
                      </m:fPr>
                      <m:num>
                        <m:d>
                          <m:dPr>
                            <m:ctrlPr>
                              <a:rPr lang="en-US" sz="2000" i="1" smtClean="0">
                                <a:latin typeface="Cambria Math" panose="02040503050406030204" pitchFamily="18" charset="0"/>
                              </a:rPr>
                            </m:ctrlPr>
                          </m:dPr>
                          <m:e>
                            <m:f>
                              <m:fPr>
                                <m:ctrlPr>
                                  <a:rPr lang="en-US" sz="2000" i="1" smtClean="0">
                                    <a:latin typeface="Cambria Math" panose="02040503050406030204" pitchFamily="18" charset="0"/>
                                  </a:rPr>
                                </m:ctrlPr>
                              </m:fPr>
                              <m:num>
                                <m:r>
                                  <a:rPr lang="en-US" sz="2000" b="0" i="1" smtClean="0">
                                    <a:latin typeface="Cambria Math" panose="02040503050406030204" pitchFamily="18" charset="0"/>
                                  </a:rPr>
                                  <m:t>𝐴</m:t>
                                </m:r>
                              </m:num>
                              <m:den>
                                <m:r>
                                  <a:rPr lang="en-US" sz="2000" b="0" i="1" smtClean="0">
                                    <a:latin typeface="Cambria Math" panose="02040503050406030204" pitchFamily="18" charset="0"/>
                                  </a:rPr>
                                  <m:t>𝑛</m:t>
                                </m:r>
                                <m:r>
                                  <a:rPr lang="en-US" sz="2000" b="0" i="1" smtClean="0">
                                    <a:latin typeface="Cambria Math" panose="02040503050406030204" pitchFamily="18" charset="0"/>
                                  </a:rPr>
                                  <m:t>1</m:t>
                                </m:r>
                              </m:den>
                            </m:f>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𝐵</m:t>
                                </m:r>
                              </m:num>
                              <m:den>
                                <m:r>
                                  <a:rPr lang="en-US" sz="2000" b="0" i="1" smtClean="0">
                                    <a:latin typeface="Cambria Math" panose="02040503050406030204" pitchFamily="18" charset="0"/>
                                  </a:rPr>
                                  <m:t>𝑛</m:t>
                                </m:r>
                                <m:r>
                                  <a:rPr lang="en-US" sz="2000" b="0" i="1" smtClean="0">
                                    <a:latin typeface="Cambria Math" panose="02040503050406030204" pitchFamily="18" charset="0"/>
                                  </a:rPr>
                                  <m:t>2</m:t>
                                </m:r>
                              </m:den>
                            </m:f>
                          </m:e>
                        </m:d>
                      </m:num>
                      <m:den>
                        <m:rad>
                          <m:radPr>
                            <m:degHide m:val="on"/>
                            <m:ctrlPr>
                              <a:rPr lang="en-US" sz="2000" i="1" smtClean="0">
                                <a:latin typeface="Cambria Math" panose="02040503050406030204" pitchFamily="18" charset="0"/>
                              </a:rPr>
                            </m:ctrlPr>
                          </m:radPr>
                          <m:deg/>
                          <m:e>
                            <m:r>
                              <a:rPr lang="en-US" sz="2000" b="0" i="1" smtClean="0">
                                <a:latin typeface="Cambria Math" panose="02040503050406030204" pitchFamily="18" charset="0"/>
                              </a:rPr>
                              <m:t>𝑝</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1−</m:t>
                                </m:r>
                                <m:r>
                                  <a:rPr lang="en-US" sz="2000" b="0" i="1" smtClean="0">
                                    <a:latin typeface="Cambria Math" panose="02040503050406030204" pitchFamily="18" charset="0"/>
                                  </a:rPr>
                                  <m:t>𝑝</m:t>
                                </m:r>
                              </m:e>
                            </m:d>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m:t>
                                    </m:r>
                                  </m:num>
                                  <m:den>
                                    <m:r>
                                      <a:rPr lang="en-US" sz="2000" b="0" i="1" smtClean="0">
                                        <a:latin typeface="Cambria Math" panose="02040503050406030204" pitchFamily="18" charset="0"/>
                                      </a:rPr>
                                      <m:t>𝑛</m:t>
                                    </m:r>
                                    <m:r>
                                      <a:rPr lang="en-US" sz="2000" b="0" i="1" smtClean="0">
                                        <a:latin typeface="Cambria Math" panose="02040503050406030204" pitchFamily="18" charset="0"/>
                                      </a:rPr>
                                      <m:t>1</m:t>
                                    </m:r>
                                  </m:den>
                                </m:f>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m:t>
                                    </m:r>
                                  </m:num>
                                  <m:den>
                                    <m:r>
                                      <a:rPr lang="en-US" sz="2000" b="0" i="1" smtClean="0">
                                        <a:latin typeface="Cambria Math" panose="02040503050406030204" pitchFamily="18" charset="0"/>
                                      </a:rPr>
                                      <m:t>𝑛</m:t>
                                    </m:r>
                                    <m:r>
                                      <a:rPr lang="en-US" sz="2000" b="0" i="1" smtClean="0">
                                        <a:latin typeface="Cambria Math" panose="02040503050406030204" pitchFamily="18" charset="0"/>
                                      </a:rPr>
                                      <m:t>2</m:t>
                                    </m:r>
                                  </m:den>
                                </m:f>
                              </m:e>
                            </m:d>
                          </m:e>
                        </m:rad>
                      </m:den>
                    </m:f>
                  </m:oMath>
                </a14:m>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Where  </a:t>
                </a:r>
              </a:p>
              <a:p>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P=</a:t>
                </a:r>
                <a14:m>
                  <m:oMath xmlns:m="http://schemas.openxmlformats.org/officeDocument/2006/math">
                    <m:f>
                      <m:fPr>
                        <m:ctrlPr>
                          <a:rPr lang="en-US" sz="2000" i="1" smtClean="0">
                            <a:latin typeface="Cambria Math" panose="02040503050406030204" pitchFamily="18" charset="0"/>
                          </a:rPr>
                        </m:ctrlPr>
                      </m:fPr>
                      <m:num>
                        <m:r>
                          <a:rPr lang="en-US" sz="2000" b="0" i="1" smtClean="0">
                            <a:latin typeface="Cambria Math" panose="02040503050406030204" pitchFamily="18" charset="0"/>
                          </a:rPr>
                          <m:t>𝐴</m:t>
                        </m:r>
                        <m:r>
                          <a:rPr lang="en-US" sz="2000" b="0" i="1" smtClean="0">
                            <a:latin typeface="Cambria Math" panose="02040503050406030204" pitchFamily="18" charset="0"/>
                          </a:rPr>
                          <m:t>+</m:t>
                        </m:r>
                        <m:r>
                          <a:rPr lang="en-US" sz="2000" b="0" i="1" smtClean="0">
                            <a:latin typeface="Cambria Math" panose="02040503050406030204" pitchFamily="18" charset="0"/>
                          </a:rPr>
                          <m:t>𝐵</m:t>
                        </m:r>
                      </m:num>
                      <m:den>
                        <m:r>
                          <a:rPr lang="en-US" sz="2000" b="0" i="1" smtClean="0">
                            <a:latin typeface="Cambria Math" panose="02040503050406030204" pitchFamily="18" charset="0"/>
                          </a:rPr>
                          <m:t>𝑁</m:t>
                        </m:r>
                      </m:den>
                    </m:f>
                  </m:oMath>
                </a14:m>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P=0.5</a:t>
                </a:r>
              </a:p>
              <a:p>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T</a:t>
                </a:r>
                <a:r>
                  <a:rPr lang="en-US" sz="2000" dirty="0" smtClean="0">
                    <a:latin typeface="Times New Roman" panose="02020603050405020304" pitchFamily="18" charset="0"/>
                    <a:cs typeface="Times New Roman" panose="02020603050405020304" pitchFamily="18" charset="0"/>
                  </a:rPr>
                  <a:t>=</a:t>
                </a:r>
                <a14:m>
                  <m:oMath xmlns:m="http://schemas.openxmlformats.org/officeDocument/2006/math">
                    <m:f>
                      <m:fPr>
                        <m:ctrlPr>
                          <a:rPr lang="en-US" sz="2000" i="1" smtClean="0">
                            <a:latin typeface="Cambria Math" panose="02040503050406030204" pitchFamily="18" charset="0"/>
                          </a:rPr>
                        </m:ctrlPr>
                      </m:fPr>
                      <m:num>
                        <m:d>
                          <m:dPr>
                            <m:ctrlPr>
                              <a:rPr lang="en-US" sz="2000" i="1" smtClean="0">
                                <a:latin typeface="Cambria Math" panose="02040503050406030204" pitchFamily="18" charset="0"/>
                              </a:rPr>
                            </m:ctrlPr>
                          </m:dPr>
                          <m:e>
                            <m:f>
                              <m:fPr>
                                <m:ctrlPr>
                                  <a:rPr lang="en-US" sz="2000" i="1" smtClean="0">
                                    <a:latin typeface="Cambria Math" panose="02040503050406030204" pitchFamily="18" charset="0"/>
                                  </a:rPr>
                                </m:ctrlPr>
                              </m:fPr>
                              <m:num>
                                <m:r>
                                  <a:rPr lang="en-US" sz="2000" b="0" i="1" smtClean="0">
                                    <a:latin typeface="Cambria Math" panose="02040503050406030204" pitchFamily="18" charset="0"/>
                                  </a:rPr>
                                  <m:t>8</m:t>
                                </m:r>
                              </m:num>
                              <m:den>
                                <m:r>
                                  <a:rPr lang="en-US" sz="2000" b="0" i="1" smtClean="0">
                                    <a:latin typeface="Cambria Math" panose="02040503050406030204" pitchFamily="18" charset="0"/>
                                  </a:rPr>
                                  <m:t>20</m:t>
                                </m:r>
                              </m:den>
                            </m:f>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12</m:t>
                                </m:r>
                              </m:num>
                              <m:den>
                                <m:r>
                                  <a:rPr lang="en-US" sz="2000" b="0" i="1" smtClean="0">
                                    <a:latin typeface="Cambria Math" panose="02040503050406030204" pitchFamily="18" charset="0"/>
                                  </a:rPr>
                                  <m:t>20</m:t>
                                </m:r>
                              </m:den>
                            </m:f>
                          </m:e>
                        </m:d>
                      </m:num>
                      <m:den>
                        <m:rad>
                          <m:radPr>
                            <m:degHide m:val="on"/>
                            <m:ctrlPr>
                              <a:rPr lang="en-US" sz="2000" i="1" smtClean="0">
                                <a:latin typeface="Cambria Math" panose="02040503050406030204" pitchFamily="18" charset="0"/>
                              </a:rPr>
                            </m:ctrlPr>
                          </m:radPr>
                          <m:deg/>
                          <m:e>
                            <m:r>
                              <a:rPr lang="en-US" sz="2000" b="0" i="1" smtClean="0">
                                <a:latin typeface="Cambria Math" panose="02040503050406030204" pitchFamily="18" charset="0"/>
                              </a:rPr>
                              <m:t>0.5</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1−0.5</m:t>
                                </m:r>
                              </m:e>
                            </m:d>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m:t>
                                    </m:r>
                                  </m:num>
                                  <m:den>
                                    <m:r>
                                      <a:rPr lang="en-US" sz="2000" b="0" i="1" smtClean="0">
                                        <a:latin typeface="Cambria Math" panose="02040503050406030204" pitchFamily="18" charset="0"/>
                                      </a:rPr>
                                      <m:t>20</m:t>
                                    </m:r>
                                  </m:den>
                                </m:f>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m:t>
                                    </m:r>
                                  </m:num>
                                  <m:den>
                                    <m:r>
                                      <a:rPr lang="en-US" sz="2000" b="0" i="1" smtClean="0">
                                        <a:latin typeface="Cambria Math" panose="02040503050406030204" pitchFamily="18" charset="0"/>
                                      </a:rPr>
                                      <m:t>20</m:t>
                                    </m:r>
                                  </m:den>
                                </m:f>
                              </m:e>
                            </m:d>
                          </m:e>
                        </m:rad>
                      </m:den>
                    </m:f>
                    <m:r>
                      <a:rPr lang="en-US" sz="2000" b="0" i="0" smtClean="0">
                        <a:latin typeface="Cambria Math" panose="02040503050406030204" pitchFamily="18" charset="0"/>
                      </a:rPr>
                      <m:t> </m:t>
                    </m:r>
                  </m:oMath>
                </a14:m>
                <a:r>
                  <a:rPr lang="en-US"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1.3</a:t>
                </a: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Critical value : Z=-1.96</a:t>
                </a:r>
              </a:p>
              <a:p>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if T</a:t>
                </a:r>
                <a14:m>
                  <m:oMath xmlns:m="http://schemas.openxmlformats.org/officeDocument/2006/math">
                    <m:r>
                      <a:rPr lang="en-US" sz="2000" i="1" smtClean="0">
                        <a:latin typeface="Cambria Math" panose="02040503050406030204" pitchFamily="18" charset="0"/>
                        <a:ea typeface="Cambria Math" panose="02040503050406030204" pitchFamily="18" charset="0"/>
                      </a:rPr>
                      <m:t>&lt;</m:t>
                    </m:r>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𝑍</m:t>
                    </m:r>
                    <m:r>
                      <a:rPr lang="en-US" sz="2000" b="0" i="1" smtClean="0">
                        <a:latin typeface="Cambria Math" panose="02040503050406030204" pitchFamily="18" charset="0"/>
                        <a:ea typeface="Cambria Math" panose="02040503050406030204" pitchFamily="18" charset="0"/>
                      </a:rPr>
                      <m:t> (</m:t>
                    </m:r>
                    <m:r>
                      <a:rPr lang="en-US" sz="2000" b="0" i="1" smtClean="0">
                        <a:latin typeface="Cambria Math" panose="02040503050406030204" pitchFamily="18" charset="0"/>
                        <a:ea typeface="Cambria Math" panose="02040503050406030204" pitchFamily="18" charset="0"/>
                      </a:rPr>
                      <m:t>𝑅𝑒𝑗𝑒𝑐𝑡</m:t>
                    </m:r>
                    <m:r>
                      <a:rPr lang="en-US" sz="2000" b="0" i="1" smtClean="0">
                        <a:latin typeface="Cambria Math" panose="02040503050406030204" pitchFamily="18" charset="0"/>
                        <a:ea typeface="Cambria Math" panose="02040503050406030204" pitchFamily="18" charset="0"/>
                      </a:rPr>
                      <m:t> </m:t>
                    </m:r>
                    <m:r>
                      <a:rPr lang="en-US" sz="2000" b="0" i="1" smtClean="0">
                        <a:latin typeface="Cambria Math" panose="02040503050406030204" pitchFamily="18" charset="0"/>
                        <a:ea typeface="Cambria Math" panose="02040503050406030204" pitchFamily="18" charset="0"/>
                      </a:rPr>
                      <m:t>𝑡h𝑒</m:t>
                    </m:r>
                    <m:r>
                      <a:rPr lang="en-US" sz="2000" b="0" i="1" smtClean="0">
                        <a:latin typeface="Cambria Math" panose="02040503050406030204" pitchFamily="18" charset="0"/>
                        <a:ea typeface="Cambria Math" panose="02040503050406030204" pitchFamily="18" charset="0"/>
                      </a:rPr>
                      <m:t> </m:t>
                    </m:r>
                    <m:r>
                      <a:rPr lang="en-US" sz="2000" b="0" i="1" smtClean="0">
                        <a:latin typeface="Cambria Math" panose="02040503050406030204" pitchFamily="18" charset="0"/>
                        <a:ea typeface="Cambria Math" panose="02040503050406030204" pitchFamily="18" charset="0"/>
                      </a:rPr>
                      <m:t>𝑛𝑢𝑙𝑙</m:t>
                    </m:r>
                    <m:r>
                      <a:rPr lang="en-US" sz="2000" b="0" i="1" smtClean="0">
                        <a:latin typeface="Cambria Math" panose="02040503050406030204" pitchFamily="18" charset="0"/>
                        <a:ea typeface="Cambria Math" panose="02040503050406030204" pitchFamily="18" charset="0"/>
                      </a:rPr>
                      <m:t> </m:t>
                    </m:r>
                    <m:r>
                      <a:rPr lang="en-US" sz="2000" b="0" i="1" smtClean="0">
                        <a:latin typeface="Cambria Math" panose="02040503050406030204" pitchFamily="18" charset="0"/>
                        <a:ea typeface="Cambria Math" panose="02040503050406030204" pitchFamily="18" charset="0"/>
                      </a:rPr>
                      <m:t>h𝑦𝑝𝑜𝑡h𝑠𝑖𝑠</m:t>
                    </m:r>
                    <m:r>
                      <a:rPr lang="en-US" sz="2000" b="0" i="1" smtClean="0">
                        <a:latin typeface="Cambria Math" panose="02040503050406030204" pitchFamily="18" charset="0"/>
                        <a:ea typeface="Cambria Math" panose="02040503050406030204" pitchFamily="18" charset="0"/>
                      </a:rPr>
                      <m:t>)</m:t>
                    </m:r>
                  </m:oMath>
                </a14:m>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-1.3</a:t>
                </a:r>
                <a:r>
                  <a:rPr lang="en-US" sz="2000" dirty="0" smtClean="0">
                    <a:latin typeface="Times New Roman" panose="02020603050405020304" pitchFamily="18" charset="0"/>
                    <a:ea typeface="Cambria Math" panose="02040503050406030204" pitchFamily="18" charset="0"/>
                    <a:cs typeface="Times New Roman" panose="02020603050405020304" pitchFamily="18" charset="0"/>
                  </a:rPr>
                  <a:t> </a:t>
                </a:r>
                <a14:m>
                  <m:oMath xmlns:m="http://schemas.openxmlformats.org/officeDocument/2006/math">
                    <m:r>
                      <a:rPr lang="en-US" sz="2000" b="0" i="1" smtClean="0">
                        <a:latin typeface="Cambria Math" panose="02040503050406030204" pitchFamily="18" charset="0"/>
                        <a:ea typeface="Cambria Math" panose="02040503050406030204" pitchFamily="18" charset="0"/>
                      </a:rPr>
                      <m:t>≮−</m:t>
                    </m:r>
                  </m:oMath>
                </a14:m>
                <a:r>
                  <a:rPr lang="en-US" sz="2000" dirty="0" smtClean="0">
                    <a:latin typeface="Times New Roman" panose="02020603050405020304" pitchFamily="18" charset="0"/>
                    <a:cs typeface="Times New Roman" panose="02020603050405020304" pitchFamily="18" charset="0"/>
                  </a:rPr>
                  <a:t>1.96</a:t>
                </a:r>
              </a:p>
              <a:p>
                <a:r>
                  <a:rPr lang="en-US" sz="2000" b="1" dirty="0" smtClean="0">
                    <a:latin typeface="Times New Roman" panose="02020603050405020304" pitchFamily="18" charset="0"/>
                    <a:cs typeface="Times New Roman" panose="02020603050405020304" pitchFamily="18" charset="0"/>
                  </a:rPr>
                  <a:t>Conclusion</a:t>
                </a:r>
                <a:r>
                  <a:rPr lang="en-US" sz="2000" dirty="0" smtClean="0">
                    <a:latin typeface="Times New Roman" panose="02020603050405020304" pitchFamily="18" charset="0"/>
                    <a:cs typeface="Times New Roman" panose="02020603050405020304" pitchFamily="18" charset="0"/>
                  </a:rPr>
                  <a:t> : Do not Reject the null the </a:t>
                </a:r>
                <a:r>
                  <a:rPr lang="en-US" sz="2000" dirty="0" err="1" smtClean="0">
                    <a:latin typeface="Times New Roman" panose="02020603050405020304" pitchFamily="18" charset="0"/>
                    <a:cs typeface="Times New Roman" panose="02020603050405020304" pitchFamily="18" charset="0"/>
                  </a:rPr>
                  <a:t>hypothsis</a:t>
                </a:r>
                <a:r>
                  <a:rPr lang="en-US" sz="2000" dirty="0" smtClean="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Thus the </a:t>
                </a:r>
                <a:r>
                  <a:rPr lang="en-US" sz="2000" dirty="0" err="1">
                    <a:latin typeface="Times New Roman" panose="02020603050405020304" pitchFamily="18" charset="0"/>
                    <a:cs typeface="Times New Roman" panose="02020603050405020304" pitchFamily="18" charset="0"/>
                  </a:rPr>
                  <a:t>the</a:t>
                </a:r>
                <a:r>
                  <a:rPr lang="en-US" sz="2000" dirty="0">
                    <a:latin typeface="Times New Roman" panose="02020603050405020304" pitchFamily="18" charset="0"/>
                    <a:cs typeface="Times New Roman" panose="02020603050405020304" pitchFamily="18" charset="0"/>
                  </a:rPr>
                  <a:t> data are consistent with the null hypothesis that there is no difference between the current account holders and savings account holders in the perceived satisfaction </a:t>
                </a:r>
                <a:r>
                  <a:rPr lang="en-US" sz="2000" dirty="0" smtClean="0">
                    <a:latin typeface="Times New Roman" panose="02020603050405020304" pitchFamily="18" charset="0"/>
                    <a:cs typeface="Times New Roman" panose="02020603050405020304" pitchFamily="18" charset="0"/>
                  </a:rPr>
                  <a:t>level. </a:t>
                </a:r>
              </a:p>
              <a:p>
                <a:endParaRPr lang="en-GB" dirty="0"/>
              </a:p>
            </p:txBody>
          </p:sp>
        </mc:Choice>
        <mc:Fallback>
          <p:sp>
            <p:nvSpPr>
              <p:cNvPr id="2" name="TextBox 1"/>
              <p:cNvSpPr txBox="1">
                <a:spLocks noRot="1" noChangeAspect="1" noMove="1" noResize="1" noEditPoints="1" noAdjustHandles="1" noChangeArrowheads="1" noChangeShapeType="1" noTextEdit="1"/>
              </p:cNvSpPr>
              <p:nvPr/>
            </p:nvSpPr>
            <p:spPr>
              <a:xfrm>
                <a:off x="386366" y="772732"/>
                <a:ext cx="11178862" cy="4927054"/>
              </a:xfrm>
              <a:prstGeom prst="rect">
                <a:avLst/>
              </a:prstGeom>
              <a:blipFill rotWithShape="0">
                <a:blip r:embed="rId2"/>
                <a:stretch>
                  <a:fillRect l="-545" r="-382"/>
                </a:stretch>
              </a:blipFill>
            </p:spPr>
            <p:txBody>
              <a:bodyPr/>
              <a:lstStyle/>
              <a:p>
                <a:r>
                  <a:rPr lang="en-GB">
                    <a:noFill/>
                  </a:rPr>
                  <a:t> </a:t>
                </a:r>
              </a:p>
            </p:txBody>
          </p:sp>
        </mc:Fallback>
      </mc:AlternateContent>
    </p:spTree>
    <p:extLst>
      <p:ext uri="{BB962C8B-B14F-4D97-AF65-F5344CB8AC3E}">
        <p14:creationId xmlns:p14="http://schemas.microsoft.com/office/powerpoint/2010/main" val="763076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1043189" y="1326525"/>
                <a:ext cx="10328856" cy="3447098"/>
              </a:xfrm>
              <a:prstGeom prst="rect">
                <a:avLst/>
              </a:prstGeom>
              <a:noFill/>
            </p:spPr>
            <p:txBody>
              <a:bodyPr wrap="square" rtlCol="0">
                <a:spAutoFit/>
              </a:bodyPr>
              <a:lstStyle/>
              <a:p>
                <a:pPr algn="ctr"/>
                <a:r>
                  <a:rPr lang="en-US" sz="4000" b="1" dirty="0" smtClean="0">
                    <a:latin typeface="Times New Roman" panose="02020603050405020304" pitchFamily="18" charset="0"/>
                    <a:cs typeface="Times New Roman" panose="02020603050405020304" pitchFamily="18" charset="0"/>
                  </a:rPr>
                  <a:t>Assumptions of Median Test</a:t>
                </a:r>
              </a:p>
              <a:p>
                <a:endParaRPr lang="en-US" sz="3200" dirty="0" smtClean="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n-US" sz="3200" dirty="0" smtClean="0">
                    <a:latin typeface="Times New Roman" panose="02020603050405020304" pitchFamily="18" charset="0"/>
                    <a:cs typeface="Times New Roman" panose="02020603050405020304" pitchFamily="18" charset="0"/>
                  </a:rPr>
                  <a:t>The data consist of two independent random sample </a:t>
                </a:r>
                <a14:m>
                  <m:oMath xmlns:m="http://schemas.openxmlformats.org/officeDocument/2006/math">
                    <m:sSub>
                      <m:sSubPr>
                        <m:ctrlPr>
                          <a:rPr lang="en-US" sz="3200" i="1" smtClean="0">
                            <a:latin typeface="Cambria Math" panose="02040503050406030204" pitchFamily="18" charset="0"/>
                            <a:cs typeface="Times New Roman" panose="02020603050405020304" pitchFamily="18" charset="0"/>
                          </a:rPr>
                        </m:ctrlPr>
                      </m:sSubPr>
                      <m:e>
                        <m:r>
                          <a:rPr lang="en-US" sz="3200" b="0" i="1" smtClean="0">
                            <a:latin typeface="Cambria Math" panose="02040503050406030204" pitchFamily="18" charset="0"/>
                            <a:cs typeface="Times New Roman" panose="02020603050405020304" pitchFamily="18" charset="0"/>
                          </a:rPr>
                          <m:t>𝑥</m:t>
                        </m:r>
                      </m:e>
                      <m:sub>
                        <m:r>
                          <a:rPr lang="en-US" sz="3200" b="0" i="1" smtClean="0">
                            <a:latin typeface="Cambria Math" panose="02040503050406030204" pitchFamily="18" charset="0"/>
                            <a:cs typeface="Times New Roman" panose="02020603050405020304" pitchFamily="18" charset="0"/>
                          </a:rPr>
                          <m:t>1</m:t>
                        </m:r>
                      </m:sub>
                    </m:sSub>
                    <m:r>
                      <a:rPr lang="en-US" sz="3200" b="0" i="1" smtClean="0">
                        <a:latin typeface="Cambria Math" panose="02040503050406030204" pitchFamily="18" charset="0"/>
                        <a:cs typeface="Times New Roman" panose="02020603050405020304" pitchFamily="18" charset="0"/>
                      </a:rPr>
                      <m:t>, </m:t>
                    </m:r>
                    <m:sSub>
                      <m:sSubPr>
                        <m:ctrlPr>
                          <a:rPr lang="en-US" sz="3200" b="0" i="1" smtClean="0">
                            <a:latin typeface="Cambria Math" panose="02040503050406030204" pitchFamily="18" charset="0"/>
                            <a:cs typeface="Times New Roman" panose="02020603050405020304" pitchFamily="18" charset="0"/>
                          </a:rPr>
                        </m:ctrlPr>
                      </m:sSubPr>
                      <m:e>
                        <m:r>
                          <a:rPr lang="en-US" sz="3200" b="0" i="1" smtClean="0">
                            <a:latin typeface="Cambria Math" panose="02040503050406030204" pitchFamily="18" charset="0"/>
                            <a:cs typeface="Times New Roman" panose="02020603050405020304" pitchFamily="18" charset="0"/>
                          </a:rPr>
                          <m:t>𝑥</m:t>
                        </m:r>
                      </m:e>
                      <m:sub>
                        <m:r>
                          <a:rPr lang="en-US" sz="3200" b="0" i="1" smtClean="0">
                            <a:latin typeface="Cambria Math" panose="02040503050406030204" pitchFamily="18" charset="0"/>
                            <a:cs typeface="Times New Roman" panose="02020603050405020304" pitchFamily="18" charset="0"/>
                          </a:rPr>
                          <m:t>2</m:t>
                        </m:r>
                      </m:sub>
                    </m:sSub>
                    <m:r>
                      <a:rPr lang="en-US" sz="3200" b="0" i="1" smtClean="0">
                        <a:latin typeface="Cambria Math" panose="02040503050406030204" pitchFamily="18" charset="0"/>
                        <a:cs typeface="Times New Roman" panose="02020603050405020304" pitchFamily="18" charset="0"/>
                      </a:rPr>
                      <m:t>,……….</m:t>
                    </m:r>
                    <m:sSub>
                      <m:sSubPr>
                        <m:ctrlPr>
                          <a:rPr lang="en-US" sz="3200" b="0" i="1" smtClean="0">
                            <a:latin typeface="Cambria Math" panose="02040503050406030204" pitchFamily="18" charset="0"/>
                            <a:cs typeface="Times New Roman" panose="02020603050405020304" pitchFamily="18" charset="0"/>
                          </a:rPr>
                        </m:ctrlPr>
                      </m:sSubPr>
                      <m:e>
                        <m:r>
                          <a:rPr lang="en-US" sz="3200" b="0" i="1" smtClean="0">
                            <a:latin typeface="Cambria Math" panose="02040503050406030204" pitchFamily="18" charset="0"/>
                            <a:cs typeface="Times New Roman" panose="02020603050405020304" pitchFamily="18" charset="0"/>
                          </a:rPr>
                          <m:t>𝑥</m:t>
                        </m:r>
                      </m:e>
                      <m:sub>
                        <m:r>
                          <a:rPr lang="en-US" sz="3200" b="0" i="1" smtClean="0">
                            <a:latin typeface="Cambria Math" panose="02040503050406030204" pitchFamily="18" charset="0"/>
                            <a:cs typeface="Times New Roman" panose="02020603050405020304" pitchFamily="18" charset="0"/>
                          </a:rPr>
                          <m:t>𝑛</m:t>
                        </m:r>
                      </m:sub>
                    </m:sSub>
                    <m:r>
                      <a:rPr lang="en-US" sz="3200" b="0" i="1" smtClean="0">
                        <a:latin typeface="Cambria Math" panose="02040503050406030204" pitchFamily="18" charset="0"/>
                        <a:cs typeface="Times New Roman" panose="02020603050405020304" pitchFamily="18" charset="0"/>
                      </a:rPr>
                      <m:t> </m:t>
                    </m:r>
                    <m:r>
                      <a:rPr lang="en-US" sz="3200" b="0" i="1" smtClean="0">
                        <a:latin typeface="Cambria Math" panose="02040503050406030204" pitchFamily="18" charset="0"/>
                        <a:cs typeface="Times New Roman" panose="02020603050405020304" pitchFamily="18" charset="0"/>
                      </a:rPr>
                      <m:t>𝑎𝑛𝑑</m:t>
                    </m:r>
                    <m:r>
                      <a:rPr lang="en-US" sz="3200" b="0" i="1" smtClean="0">
                        <a:latin typeface="Cambria Math" panose="02040503050406030204" pitchFamily="18" charset="0"/>
                        <a:cs typeface="Times New Roman" panose="02020603050405020304" pitchFamily="18" charset="0"/>
                      </a:rPr>
                      <m:t> </m:t>
                    </m:r>
                    <m:sSub>
                      <m:sSubPr>
                        <m:ctrlPr>
                          <a:rPr lang="en-US" sz="3200" b="0" i="1" smtClean="0">
                            <a:latin typeface="Cambria Math" panose="02040503050406030204" pitchFamily="18" charset="0"/>
                            <a:cs typeface="Times New Roman" panose="02020603050405020304" pitchFamily="18" charset="0"/>
                          </a:rPr>
                        </m:ctrlPr>
                      </m:sSubPr>
                      <m:e>
                        <m:r>
                          <a:rPr lang="en-US" sz="3200" b="0" i="1" smtClean="0">
                            <a:latin typeface="Cambria Math" panose="02040503050406030204" pitchFamily="18" charset="0"/>
                            <a:cs typeface="Times New Roman" panose="02020603050405020304" pitchFamily="18" charset="0"/>
                          </a:rPr>
                          <m:t>𝑦</m:t>
                        </m:r>
                      </m:e>
                      <m:sub>
                        <m:r>
                          <a:rPr lang="en-US" sz="3200" b="0" i="1" smtClean="0">
                            <a:latin typeface="Cambria Math" panose="02040503050406030204" pitchFamily="18" charset="0"/>
                            <a:cs typeface="Times New Roman" panose="02020603050405020304" pitchFamily="18" charset="0"/>
                          </a:rPr>
                          <m:t>1</m:t>
                        </m:r>
                      </m:sub>
                    </m:sSub>
                    <m:r>
                      <a:rPr lang="en-US" sz="3200" b="0" i="1" smtClean="0">
                        <a:latin typeface="Cambria Math" panose="02040503050406030204" pitchFamily="18" charset="0"/>
                        <a:cs typeface="Times New Roman" panose="02020603050405020304" pitchFamily="18" charset="0"/>
                      </a:rPr>
                      <m:t>, </m:t>
                    </m:r>
                    <m:sSub>
                      <m:sSubPr>
                        <m:ctrlPr>
                          <a:rPr lang="en-US" sz="3200" b="0" i="1" smtClean="0">
                            <a:latin typeface="Cambria Math" panose="02040503050406030204" pitchFamily="18" charset="0"/>
                            <a:cs typeface="Times New Roman" panose="02020603050405020304" pitchFamily="18" charset="0"/>
                          </a:rPr>
                        </m:ctrlPr>
                      </m:sSubPr>
                      <m:e>
                        <m:r>
                          <a:rPr lang="en-US" sz="3200" b="0" i="1" smtClean="0">
                            <a:latin typeface="Cambria Math" panose="02040503050406030204" pitchFamily="18" charset="0"/>
                            <a:cs typeface="Times New Roman" panose="02020603050405020304" pitchFamily="18" charset="0"/>
                          </a:rPr>
                          <m:t>𝑦</m:t>
                        </m:r>
                      </m:e>
                      <m:sub>
                        <m:r>
                          <a:rPr lang="en-US" sz="3200" b="0" i="1" smtClean="0">
                            <a:latin typeface="Cambria Math" panose="02040503050406030204" pitchFamily="18" charset="0"/>
                            <a:cs typeface="Times New Roman" panose="02020603050405020304" pitchFamily="18" charset="0"/>
                          </a:rPr>
                          <m:t>2</m:t>
                        </m:r>
                      </m:sub>
                    </m:sSub>
                    <m:r>
                      <a:rPr lang="en-US" sz="3200" b="0" i="1" smtClean="0">
                        <a:latin typeface="Cambria Math" panose="02040503050406030204" pitchFamily="18" charset="0"/>
                        <a:cs typeface="Times New Roman" panose="02020603050405020304" pitchFamily="18" charset="0"/>
                      </a:rPr>
                      <m:t>,………</m:t>
                    </m:r>
                    <m:sSub>
                      <m:sSubPr>
                        <m:ctrlPr>
                          <a:rPr lang="en-US" sz="3200" b="0" i="1" smtClean="0">
                            <a:latin typeface="Cambria Math" panose="02040503050406030204" pitchFamily="18" charset="0"/>
                            <a:cs typeface="Times New Roman" panose="02020603050405020304" pitchFamily="18" charset="0"/>
                          </a:rPr>
                        </m:ctrlPr>
                      </m:sSubPr>
                      <m:e>
                        <m:r>
                          <a:rPr lang="en-US" sz="3200" b="0" i="1" smtClean="0">
                            <a:latin typeface="Cambria Math" panose="02040503050406030204" pitchFamily="18" charset="0"/>
                            <a:cs typeface="Times New Roman" panose="02020603050405020304" pitchFamily="18" charset="0"/>
                          </a:rPr>
                          <m:t>𝑦</m:t>
                        </m:r>
                      </m:e>
                      <m:sub>
                        <m:r>
                          <a:rPr lang="en-US" sz="3200" b="0" i="1" smtClean="0">
                            <a:latin typeface="Cambria Math" panose="02040503050406030204" pitchFamily="18" charset="0"/>
                            <a:cs typeface="Times New Roman" panose="02020603050405020304" pitchFamily="18" charset="0"/>
                          </a:rPr>
                          <m:t>𝑛</m:t>
                        </m:r>
                      </m:sub>
                    </m:sSub>
                    <m:r>
                      <a:rPr lang="en-US" sz="3200" b="0" i="1" smtClean="0">
                        <a:latin typeface="Cambria Math" panose="02040503050406030204" pitchFamily="18" charset="0"/>
                        <a:cs typeface="Times New Roman" panose="02020603050405020304" pitchFamily="18" charset="0"/>
                      </a:rPr>
                      <m:t>.</m:t>
                    </m:r>
                  </m:oMath>
                </a14:m>
                <a:endParaRPr lang="en-US" sz="3200" dirty="0" smtClean="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n-US" sz="3200" dirty="0" smtClean="0">
                    <a:latin typeface="Times New Roman" panose="02020603050405020304" pitchFamily="18" charset="0"/>
                    <a:cs typeface="Times New Roman" panose="02020603050405020304" pitchFamily="18" charset="0"/>
                  </a:rPr>
                  <a:t>The measurement scale is at least ordinal </a:t>
                </a:r>
              </a:p>
              <a:p>
                <a:pPr marL="514350" indent="-514350" algn="just">
                  <a:buFont typeface="+mj-lt"/>
                  <a:buAutoNum type="arabicPeriod"/>
                </a:pPr>
                <a:r>
                  <a:rPr lang="en-US" sz="3200" dirty="0" smtClean="0">
                    <a:latin typeface="Times New Roman" panose="02020603050405020304" pitchFamily="18" charset="0"/>
                    <a:cs typeface="Times New Roman" panose="02020603050405020304" pitchFamily="18" charset="0"/>
                  </a:rPr>
                  <a:t>The variable of interest is continuous.</a:t>
                </a:r>
              </a:p>
              <a:p>
                <a:endParaRPr lang="en-GB" dirty="0"/>
              </a:p>
            </p:txBody>
          </p:sp>
        </mc:Choice>
        <mc:Fallback>
          <p:sp>
            <p:nvSpPr>
              <p:cNvPr id="2" name="TextBox 1"/>
              <p:cNvSpPr txBox="1">
                <a:spLocks noRot="1" noChangeAspect="1" noMove="1" noResize="1" noEditPoints="1" noAdjustHandles="1" noChangeArrowheads="1" noChangeShapeType="1" noTextEdit="1"/>
              </p:cNvSpPr>
              <p:nvPr/>
            </p:nvSpPr>
            <p:spPr>
              <a:xfrm>
                <a:off x="1043189" y="1326525"/>
                <a:ext cx="10328856" cy="3447098"/>
              </a:xfrm>
              <a:prstGeom prst="rect">
                <a:avLst/>
              </a:prstGeom>
              <a:blipFill rotWithShape="0">
                <a:blip r:embed="rId2"/>
                <a:stretch>
                  <a:fillRect l="-1299" t="-3186" r="-1535"/>
                </a:stretch>
              </a:blipFill>
            </p:spPr>
            <p:txBody>
              <a:bodyPr/>
              <a:lstStyle/>
              <a:p>
                <a:r>
                  <a:rPr lang="en-GB">
                    <a:noFill/>
                  </a:rPr>
                  <a:t> </a:t>
                </a:r>
              </a:p>
            </p:txBody>
          </p:sp>
        </mc:Fallback>
      </mc:AlternateContent>
    </p:spTree>
    <p:extLst>
      <p:ext uri="{BB962C8B-B14F-4D97-AF65-F5344CB8AC3E}">
        <p14:creationId xmlns:p14="http://schemas.microsoft.com/office/powerpoint/2010/main" val="11025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3036" y="412124"/>
            <a:ext cx="10496281" cy="3231654"/>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General Procedure</a:t>
            </a:r>
          </a:p>
          <a:p>
            <a:pPr marL="342900" indent="-342900">
              <a:buFont typeface="Arial" panose="020B0604020202020204" pitchFamily="34" charset="0"/>
              <a:buChar char="•"/>
            </a:pPr>
            <a:r>
              <a:rPr lang="en-US" sz="2000" b="1" dirty="0" smtClean="0">
                <a:latin typeface="Times New Roman" panose="02020603050405020304" pitchFamily="18" charset="0"/>
                <a:cs typeface="Times New Roman" panose="02020603050405020304" pitchFamily="18" charset="0"/>
              </a:rPr>
              <a:t>Hypothesis </a:t>
            </a:r>
          </a:p>
          <a:p>
            <a:r>
              <a:rPr lang="en-US" sz="2000" dirty="0" smtClean="0">
                <a:latin typeface="Times New Roman" panose="02020603050405020304" pitchFamily="18" charset="0"/>
                <a:cs typeface="Times New Roman" panose="02020603050405020304" pitchFamily="18" charset="0"/>
              </a:rPr>
              <a:t>        	  Null hypothesis  H</a:t>
            </a:r>
            <a:r>
              <a:rPr lang="en-US" sz="2000" baseline="-25000" dirty="0" smtClean="0">
                <a:latin typeface="Times New Roman" panose="02020603050405020304" pitchFamily="18" charset="0"/>
                <a:cs typeface="Times New Roman" panose="02020603050405020304" pitchFamily="18" charset="0"/>
              </a:rPr>
              <a:t>0</a:t>
            </a:r>
            <a:r>
              <a:rPr lang="en-US" sz="2000" dirty="0" smtClean="0">
                <a:latin typeface="Times New Roman" panose="02020603050405020304" pitchFamily="18" charset="0"/>
                <a:cs typeface="Times New Roman" panose="02020603050405020304" pitchFamily="18" charset="0"/>
              </a:rPr>
              <a:t> :the two groups are from populations with the  same median</a:t>
            </a:r>
          </a:p>
          <a:p>
            <a:r>
              <a:rPr lang="en-US" sz="2000" dirty="0" smtClean="0">
                <a:latin typeface="Times New Roman" panose="02020603050405020304" pitchFamily="18" charset="0"/>
                <a:cs typeface="Times New Roman" panose="02020603050405020304" pitchFamily="18" charset="0"/>
              </a:rPr>
              <a:t>	Alternate hypothesis H</a:t>
            </a:r>
            <a:r>
              <a:rPr lang="en-US" sz="2000" baseline="-25000" dirty="0" smtClean="0">
                <a:latin typeface="Times New Roman" panose="02020603050405020304" pitchFamily="18" charset="0"/>
                <a:cs typeface="Times New Roman" panose="02020603050405020304" pitchFamily="18" charset="0"/>
              </a:rPr>
              <a:t>1 </a:t>
            </a:r>
            <a:r>
              <a:rPr lang="en-US" sz="2000" dirty="0" smtClean="0">
                <a:latin typeface="Times New Roman" panose="02020603050405020304" pitchFamily="18" charset="0"/>
                <a:cs typeface="Times New Roman" panose="02020603050405020304" pitchFamily="18" charset="0"/>
              </a:rPr>
              <a:t>: the median of one population is different from that of the other                            		(two-tailed test)</a:t>
            </a:r>
          </a:p>
          <a:p>
            <a:endParaRPr lang="en-US"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smtClean="0">
                <a:latin typeface="Times New Roman" panose="02020603050405020304" pitchFamily="18" charset="0"/>
                <a:cs typeface="Times New Roman" panose="02020603050405020304" pitchFamily="18" charset="0"/>
              </a:rPr>
              <a:t>Level of significance :</a:t>
            </a:r>
          </a:p>
          <a:p>
            <a:r>
              <a:rPr lang="en-US" sz="2000" dirty="0" smtClean="0">
                <a:latin typeface="Times New Roman" panose="02020603050405020304" pitchFamily="18" charset="0"/>
                <a:cs typeface="Times New Roman" panose="02020603050405020304" pitchFamily="18" charset="0"/>
              </a:rPr>
              <a:t>		                        </a:t>
            </a:r>
            <a:r>
              <a:rPr lang="el-GR" sz="2000" dirty="0" smtClean="0">
                <a:latin typeface="Times New Roman" panose="02020603050405020304" pitchFamily="18" charset="0"/>
                <a:cs typeface="Times New Roman" panose="02020603050405020304" pitchFamily="18" charset="0"/>
              </a:rPr>
              <a:t>α</a:t>
            </a:r>
            <a:r>
              <a:rPr lang="en-US" sz="2000" dirty="0" smtClean="0">
                <a:latin typeface="Times New Roman" panose="02020603050405020304" pitchFamily="18" charset="0"/>
                <a:cs typeface="Times New Roman" panose="02020603050405020304" pitchFamily="18" charset="0"/>
              </a:rPr>
              <a:t>=0.05</a:t>
            </a:r>
          </a:p>
          <a:p>
            <a:endParaRPr lang="en-US" dirty="0" smtClean="0">
              <a:latin typeface="Times New Roman" panose="02020603050405020304" pitchFamily="18" charset="0"/>
              <a:cs typeface="Times New Roman" panose="02020603050405020304" pitchFamily="18" charset="0"/>
            </a:endParaRPr>
          </a:p>
          <a:p>
            <a:endParaRPr lang="en-GB" dirty="0"/>
          </a:p>
        </p:txBody>
      </p:sp>
      <p:pic>
        <p:nvPicPr>
          <p:cNvPr id="3" name="Picture 2" descr="METHOD&#10;• Determine the combined median of the m + n scores.&#10;• Split each group’s score at that combined median – those wh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2739" y="3142445"/>
            <a:ext cx="8680360" cy="30909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3024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TextBox 4"/>
              <p:cNvSpPr txBox="1"/>
              <p:nvPr/>
            </p:nvSpPr>
            <p:spPr>
              <a:xfrm>
                <a:off x="798490" y="450761"/>
                <a:ext cx="10470524" cy="5678029"/>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Test Statistic</a:t>
                </a:r>
              </a:p>
              <a:p>
                <a:endParaRPr lang="en-US" sz="2400" dirty="0">
                  <a:latin typeface="Times New Roman" panose="02020603050405020304" pitchFamily="18" charset="0"/>
                  <a:cs typeface="Times New Roman" panose="02020603050405020304" pitchFamily="18" charset="0"/>
                </a:endParaRPr>
              </a:p>
              <a:p>
                <a:pPr algn="ctr"/>
                <a:r>
                  <a:rPr lang="en-US" sz="2400" dirty="0" smtClean="0">
                    <a:latin typeface="Times New Roman" panose="02020603050405020304" pitchFamily="18" charset="0"/>
                    <a:cs typeface="Times New Roman" panose="02020603050405020304" pitchFamily="18" charset="0"/>
                  </a:rPr>
                  <a:t>T=</a:t>
                </a:r>
                <a14:m>
                  <m:oMath xmlns:m="http://schemas.openxmlformats.org/officeDocument/2006/math">
                    <m:f>
                      <m:fPr>
                        <m:ctrlPr>
                          <a:rPr lang="en-US" sz="2400" i="1" smtClean="0">
                            <a:latin typeface="Cambria Math" panose="02040503050406030204" pitchFamily="18" charset="0"/>
                          </a:rPr>
                        </m:ctrlPr>
                      </m:fPr>
                      <m:num>
                        <m:d>
                          <m:dPr>
                            <m:ctrlPr>
                              <a:rPr lang="en-US" sz="2400" i="1" smtClean="0">
                                <a:latin typeface="Cambria Math" panose="02040503050406030204" pitchFamily="18" charset="0"/>
                              </a:rPr>
                            </m:ctrlPr>
                          </m:dPr>
                          <m:e>
                            <m:f>
                              <m:fPr>
                                <m:ctrlPr>
                                  <a:rPr lang="en-US" sz="2400" i="1" smtClean="0">
                                    <a:latin typeface="Cambria Math" panose="02040503050406030204" pitchFamily="18" charset="0"/>
                                  </a:rPr>
                                </m:ctrlPr>
                              </m:fPr>
                              <m:num>
                                <m:r>
                                  <a:rPr lang="en-US" sz="2400" b="0" i="1" smtClean="0">
                                    <a:latin typeface="Cambria Math" panose="02040503050406030204" pitchFamily="18" charset="0"/>
                                  </a:rPr>
                                  <m:t>𝐴</m:t>
                                </m:r>
                              </m:num>
                              <m:den>
                                <m:r>
                                  <a:rPr lang="en-US" sz="2400" b="0" i="1" smtClean="0">
                                    <a:latin typeface="Cambria Math" panose="02040503050406030204" pitchFamily="18" charset="0"/>
                                  </a:rPr>
                                  <m:t>𝑛</m:t>
                                </m:r>
                                <m:r>
                                  <a:rPr lang="en-US" sz="2400" b="0" i="1" smtClean="0">
                                    <a:latin typeface="Cambria Math" panose="02040503050406030204" pitchFamily="18" charset="0"/>
                                  </a:rPr>
                                  <m:t>1</m:t>
                                </m:r>
                              </m:den>
                            </m:f>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𝐵</m:t>
                                </m:r>
                              </m:num>
                              <m:den>
                                <m:r>
                                  <a:rPr lang="en-US" sz="2400" b="0" i="1" smtClean="0">
                                    <a:latin typeface="Cambria Math" panose="02040503050406030204" pitchFamily="18" charset="0"/>
                                  </a:rPr>
                                  <m:t>𝑛</m:t>
                                </m:r>
                                <m:r>
                                  <a:rPr lang="en-US" sz="2400" b="0" i="1" smtClean="0">
                                    <a:latin typeface="Cambria Math" panose="02040503050406030204" pitchFamily="18" charset="0"/>
                                  </a:rPr>
                                  <m:t>2</m:t>
                                </m:r>
                              </m:den>
                            </m:f>
                          </m:e>
                        </m:d>
                      </m:num>
                      <m:den>
                        <m:rad>
                          <m:radPr>
                            <m:degHide m:val="on"/>
                            <m:ctrlPr>
                              <a:rPr lang="en-US" sz="2400" i="1" smtClean="0">
                                <a:latin typeface="Cambria Math" panose="02040503050406030204" pitchFamily="18" charset="0"/>
                              </a:rPr>
                            </m:ctrlPr>
                          </m:radPr>
                          <m:deg/>
                          <m:e>
                            <m:r>
                              <a:rPr lang="en-US" sz="2400" b="0" i="1" smtClean="0">
                                <a:latin typeface="Cambria Math" panose="02040503050406030204" pitchFamily="18" charset="0"/>
                              </a:rPr>
                              <m:t>𝑝</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1−</m:t>
                                </m:r>
                                <m:r>
                                  <a:rPr lang="en-US" sz="2400" b="0" i="1" smtClean="0">
                                    <a:latin typeface="Cambria Math" panose="02040503050406030204" pitchFamily="18" charset="0"/>
                                  </a:rPr>
                                  <m:t>𝑝</m:t>
                                </m:r>
                              </m:e>
                            </m:d>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𝑛</m:t>
                                    </m:r>
                                    <m:r>
                                      <a:rPr lang="en-US" sz="2400" b="0" i="1" smtClean="0">
                                        <a:latin typeface="Cambria Math" panose="02040503050406030204" pitchFamily="18" charset="0"/>
                                      </a:rPr>
                                      <m:t>1</m:t>
                                    </m:r>
                                  </m:den>
                                </m:f>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𝑛</m:t>
                                    </m:r>
                                    <m:r>
                                      <a:rPr lang="en-US" sz="2400" b="0" i="1" smtClean="0">
                                        <a:latin typeface="Cambria Math" panose="02040503050406030204" pitchFamily="18" charset="0"/>
                                      </a:rPr>
                                      <m:t>2</m:t>
                                    </m:r>
                                  </m:den>
                                </m:f>
                              </m:e>
                            </m:d>
                          </m:e>
                        </m:rad>
                      </m:den>
                    </m:f>
                  </m:oMath>
                </a14:m>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Where  </a:t>
                </a:r>
              </a:p>
              <a:p>
                <a:pPr algn="ct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P=</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𝐴</m:t>
                        </m:r>
                        <m:r>
                          <a:rPr lang="en-US" sz="2400" b="0" i="1" smtClean="0">
                            <a:latin typeface="Cambria Math" panose="02040503050406030204" pitchFamily="18" charset="0"/>
                          </a:rPr>
                          <m:t>+</m:t>
                        </m:r>
                        <m:r>
                          <a:rPr lang="en-US" sz="2400" b="0" i="1" smtClean="0">
                            <a:latin typeface="Cambria Math" panose="02040503050406030204" pitchFamily="18" charset="0"/>
                          </a:rPr>
                          <m:t>𝐵</m:t>
                        </m:r>
                      </m:num>
                      <m:den>
                        <m:r>
                          <a:rPr lang="en-US" sz="2400" b="0" i="1" smtClean="0">
                            <a:latin typeface="Cambria Math" panose="02040503050406030204" pitchFamily="18" charset="0"/>
                          </a:rPr>
                          <m:t>𝑁</m:t>
                        </m:r>
                      </m:den>
                    </m:f>
                  </m:oMath>
                </a14:m>
                <a:endParaRPr lang="en-GB"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Critical region </a:t>
                </a: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if T</a:t>
                </a:r>
                <a14:m>
                  <m:oMath xmlns:m="http://schemas.openxmlformats.org/officeDocument/2006/math">
                    <m:r>
                      <a:rPr lang="en-US" sz="2400" i="1" smtClean="0">
                        <a:latin typeface="Cambria Math" panose="02040503050406030204" pitchFamily="18" charset="0"/>
                        <a:ea typeface="Cambria Math" panose="02040503050406030204" pitchFamily="18" charset="0"/>
                      </a:rPr>
                      <m:t>&gt;</m:t>
                    </m:r>
                    <m:r>
                      <a:rPr lang="en-US" sz="2400" b="0" i="1" smtClean="0">
                        <a:latin typeface="Cambria Math" panose="02040503050406030204" pitchFamily="18" charset="0"/>
                        <a:ea typeface="Cambria Math" panose="02040503050406030204" pitchFamily="18" charset="0"/>
                      </a:rPr>
                      <m:t>𝑍</m:t>
                    </m:r>
                  </m:oMath>
                </a14:m>
                <a:r>
                  <a:rPr lang="en-US" sz="2400" dirty="0" smtClean="0">
                    <a:latin typeface="Times New Roman" panose="02020603050405020304" pitchFamily="18" charset="0"/>
                    <a:cs typeface="Times New Roman" panose="02020603050405020304" pitchFamily="18" charset="0"/>
                  </a:rPr>
                  <a:t> then reject Ho .             where Z (tabulated value)</a:t>
                </a: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if T</a:t>
                </a:r>
                <a14:m>
                  <m:oMath xmlns:m="http://schemas.openxmlformats.org/officeDocument/2006/math">
                    <m:r>
                      <a:rPr lang="en-US" sz="2400" i="1" smtClean="0">
                        <a:latin typeface="Cambria Math" panose="02040503050406030204" pitchFamily="18" charset="0"/>
                        <a:ea typeface="Cambria Math" panose="02040503050406030204" pitchFamily="18" charset="0"/>
                      </a:rPr>
                      <m:t>&lt;</m:t>
                    </m:r>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𝑍</m:t>
                    </m:r>
                    <m:r>
                      <a:rPr lang="en-US" sz="2400" b="0" i="1" smtClean="0">
                        <a:latin typeface="Cambria Math" panose="02040503050406030204" pitchFamily="18" charset="0"/>
                        <a:ea typeface="Cambria Math" panose="02040503050406030204" pitchFamily="18" charset="0"/>
                      </a:rPr>
                      <m:t> </m:t>
                    </m:r>
                    <m:r>
                      <a:rPr lang="en-US" sz="2400" b="0" i="1" smtClean="0">
                        <a:latin typeface="Cambria Math" panose="02040503050406030204" pitchFamily="18" charset="0"/>
                        <a:ea typeface="Cambria Math" panose="02040503050406030204" pitchFamily="18" charset="0"/>
                      </a:rPr>
                      <m:t>𝑡h𝑒𝑛</m:t>
                    </m:r>
                  </m:oMath>
                </a14:m>
                <a:r>
                  <a:rPr lang="en-US" sz="2400" dirty="0" smtClean="0">
                    <a:latin typeface="Times New Roman" panose="02020603050405020304" pitchFamily="18" charset="0"/>
                    <a:cs typeface="Times New Roman" panose="02020603050405020304" pitchFamily="18" charset="0"/>
                  </a:rPr>
                  <a:t> reject Ho.</a:t>
                </a:r>
              </a:p>
              <a:p>
                <a:pPr marL="342900" indent="-342900">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Conclusion </a:t>
                </a: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if T</a:t>
                </a:r>
                <a14:m>
                  <m:oMath xmlns:m="http://schemas.openxmlformats.org/officeDocument/2006/math">
                    <m:r>
                      <a:rPr lang="en-US" sz="2400" i="1" smtClean="0">
                        <a:latin typeface="Cambria Math" panose="02040503050406030204" pitchFamily="18" charset="0"/>
                        <a:ea typeface="Cambria Math" panose="02040503050406030204" pitchFamily="18" charset="0"/>
                      </a:rPr>
                      <m:t>&gt;</m:t>
                    </m:r>
                    <m:r>
                      <a:rPr lang="en-US" sz="2400" b="0" i="1" smtClean="0">
                        <a:latin typeface="Cambria Math" panose="02040503050406030204" pitchFamily="18" charset="0"/>
                        <a:ea typeface="Cambria Math" panose="02040503050406030204" pitchFamily="18" charset="0"/>
                      </a:rPr>
                      <m:t>𝑍</m:t>
                    </m:r>
                  </m:oMath>
                </a14:m>
                <a:r>
                  <a:rPr lang="en-US" sz="2400" dirty="0" smtClean="0">
                    <a:latin typeface="Times New Roman" panose="02020603050405020304" pitchFamily="18" charset="0"/>
                    <a:cs typeface="Times New Roman" panose="02020603050405020304" pitchFamily="18" charset="0"/>
                  </a:rPr>
                  <a:t> and </a:t>
                </a: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if T</a:t>
                </a:r>
                <a14:m>
                  <m:oMath xmlns:m="http://schemas.openxmlformats.org/officeDocument/2006/math">
                    <m:r>
                      <a:rPr lang="en-US" sz="2400" i="1" smtClean="0">
                        <a:latin typeface="Cambria Math" panose="02040503050406030204" pitchFamily="18" charset="0"/>
                        <a:ea typeface="Cambria Math" panose="02040503050406030204" pitchFamily="18" charset="0"/>
                      </a:rPr>
                      <m:t>&lt;</m:t>
                    </m:r>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𝑍</m:t>
                    </m:r>
                    <m:r>
                      <a:rPr lang="en-US" sz="2400" b="0" i="1" smtClean="0">
                        <a:latin typeface="Cambria Math" panose="02040503050406030204" pitchFamily="18" charset="0"/>
                        <a:ea typeface="Cambria Math" panose="02040503050406030204" pitchFamily="18" charset="0"/>
                      </a:rPr>
                      <m:t> </m:t>
                    </m:r>
                  </m:oMath>
                </a14:m>
                <a:r>
                  <a:rPr lang="en-US" sz="2400" dirty="0" smtClean="0">
                    <a:latin typeface="Times New Roman" panose="02020603050405020304" pitchFamily="18" charset="0"/>
                    <a:cs typeface="Times New Roman" panose="02020603050405020304" pitchFamily="18" charset="0"/>
                  </a:rPr>
                  <a:t>Then  reject the null hypothesis otherwise do </a:t>
                </a:r>
                <a:r>
                  <a:rPr lang="en-US" sz="2400" dirty="0" smtClean="0">
                    <a:latin typeface="Times New Roman" panose="02020603050405020304" pitchFamily="18" charset="0"/>
                    <a:cs typeface="Times New Roman" panose="02020603050405020304" pitchFamily="18" charset="0"/>
                  </a:rPr>
                  <a:t>not reject </a:t>
                </a:r>
                <a:r>
                  <a:rPr lang="en-US" sz="2400" dirty="0" smtClean="0">
                    <a:latin typeface="Times New Roman" panose="02020603050405020304" pitchFamily="18" charset="0"/>
                    <a:cs typeface="Times New Roman" panose="02020603050405020304" pitchFamily="18" charset="0"/>
                  </a:rPr>
                  <a:t>the null hypothesis</a:t>
                </a:r>
              </a:p>
              <a:p>
                <a:endParaRPr lang="en-GB" sz="2400" dirty="0">
                  <a:latin typeface="Times New Roman" panose="02020603050405020304" pitchFamily="18" charset="0"/>
                  <a:cs typeface="Times New Roman" panose="02020603050405020304" pitchFamily="18" charset="0"/>
                </a:endParaRPr>
              </a:p>
            </p:txBody>
          </p:sp>
        </mc:Choice>
        <mc:Fallback>
          <p:sp>
            <p:nvSpPr>
              <p:cNvPr id="5" name="TextBox 4"/>
              <p:cNvSpPr txBox="1">
                <a:spLocks noRot="1" noChangeAspect="1" noMove="1" noResize="1" noEditPoints="1" noAdjustHandles="1" noChangeArrowheads="1" noChangeShapeType="1" noTextEdit="1"/>
              </p:cNvSpPr>
              <p:nvPr/>
            </p:nvSpPr>
            <p:spPr>
              <a:xfrm>
                <a:off x="798490" y="450761"/>
                <a:ext cx="10470524" cy="5678029"/>
              </a:xfrm>
              <a:prstGeom prst="rect">
                <a:avLst/>
              </a:prstGeom>
              <a:blipFill rotWithShape="0">
                <a:blip r:embed="rId2"/>
                <a:stretch>
                  <a:fillRect l="-931" t="-859"/>
                </a:stretch>
              </a:blipFill>
            </p:spPr>
            <p:txBody>
              <a:bodyPr/>
              <a:lstStyle/>
              <a:p>
                <a:r>
                  <a:rPr lang="en-GB">
                    <a:noFill/>
                  </a:rPr>
                  <a:t> </a:t>
                </a:r>
              </a:p>
            </p:txBody>
          </p:sp>
        </mc:Fallback>
      </mc:AlternateContent>
    </p:spTree>
    <p:extLst>
      <p:ext uri="{BB962C8B-B14F-4D97-AF65-F5344CB8AC3E}">
        <p14:creationId xmlns:p14="http://schemas.microsoft.com/office/powerpoint/2010/main" val="1294355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4248" y="965915"/>
            <a:ext cx="10380372" cy="4647426"/>
          </a:xfrm>
          <a:prstGeom prst="rect">
            <a:avLst/>
          </a:prstGeom>
          <a:noFill/>
        </p:spPr>
        <p:txBody>
          <a:bodyPr wrap="square" rtlCol="0">
            <a:spAutoFit/>
          </a:bodyPr>
          <a:lstStyle/>
          <a:p>
            <a:pPr algn="ctr"/>
            <a:r>
              <a:rPr lang="en-US" sz="3200" b="1" dirty="0" smtClean="0">
                <a:latin typeface="Times New Roman" panose="02020603050405020304" pitchFamily="18" charset="0"/>
                <a:cs typeface="Times New Roman" panose="02020603050405020304" pitchFamily="18" charset="0"/>
              </a:rPr>
              <a:t>Example</a:t>
            </a:r>
          </a:p>
          <a:p>
            <a:pPr algn="just"/>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A private bank is interested in finding out whether the customers belonging to two groups differ in their satisfaction level. The two groups are customers belonging to current account holders and savings account holders. A random sample of 20 customers of each category was interviewed regarding their perceptions of the bank's service quality using a </a:t>
            </a:r>
            <a:r>
              <a:rPr lang="en-US" sz="2400" dirty="0" err="1" smtClean="0">
                <a:latin typeface="Times New Roman" panose="02020603050405020304" pitchFamily="18" charset="0"/>
                <a:cs typeface="Times New Roman" panose="02020603050405020304" pitchFamily="18" charset="0"/>
              </a:rPr>
              <a:t>Likert</a:t>
            </a:r>
            <a:r>
              <a:rPr lang="en-US" sz="2400" dirty="0" smtClean="0">
                <a:latin typeface="Times New Roman" panose="02020603050405020304" pitchFamily="18" charset="0"/>
                <a:cs typeface="Times New Roman" panose="02020603050405020304" pitchFamily="18" charset="0"/>
              </a:rPr>
              <a:t>-type (ordinal scale) statements. A score of "1" represents very dissatisfied and a score of "5" represents very satisfied. The compiled aggregate scores for each respondent in each group are tabulated be given below: What are your conclusions regarding the satisfaction level of these two groups? </a:t>
            </a:r>
          </a:p>
          <a:p>
            <a:pPr algn="just"/>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526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6068" y="888642"/>
            <a:ext cx="10045521" cy="4378817"/>
          </a:xfrm>
          <a:prstGeom prst="rect">
            <a:avLst/>
          </a:prstGeom>
          <a:noFill/>
        </p:spPr>
        <p:txBody>
          <a:bodyPr wrap="square" rtlCol="0">
            <a:spAutoFit/>
          </a:bodyPr>
          <a:lstStyle/>
          <a:p>
            <a:endParaRPr lang="en-GB" dirty="0"/>
          </a:p>
        </p:txBody>
      </p:sp>
      <p:graphicFrame>
        <p:nvGraphicFramePr>
          <p:cNvPr id="3" name="Content Placeholder 3"/>
          <p:cNvGraphicFramePr>
            <a:graphicFrameLocks/>
          </p:cNvGraphicFramePr>
          <p:nvPr>
            <p:extLst>
              <p:ext uri="{D42A27DB-BD31-4B8C-83A1-F6EECF244321}">
                <p14:modId xmlns:p14="http://schemas.microsoft.com/office/powerpoint/2010/main" val="574491032"/>
              </p:ext>
            </p:extLst>
          </p:nvPr>
        </p:nvGraphicFramePr>
        <p:xfrm>
          <a:off x="-1" y="4"/>
          <a:ext cx="12192000" cy="6246254"/>
        </p:xfrm>
        <a:graphic>
          <a:graphicData uri="http://schemas.openxmlformats.org/drawingml/2006/table">
            <a:tbl>
              <a:tblPr firstRow="1" bandRow="1">
                <a:tableStyleId>{5C22544A-7EE6-4342-B048-85BDC9FD1C3A}</a:tableStyleId>
              </a:tblPr>
              <a:tblGrid>
                <a:gridCol w="3048000"/>
                <a:gridCol w="2620738"/>
                <a:gridCol w="3475262"/>
                <a:gridCol w="3048000"/>
              </a:tblGrid>
              <a:tr h="446161">
                <a:tc>
                  <a:txBody>
                    <a:bodyPr/>
                    <a:lstStyle/>
                    <a:p>
                      <a:r>
                        <a:rPr lang="en-US" dirty="0" smtClean="0"/>
                        <a:t>Current Account </a:t>
                      </a:r>
                      <a:endParaRPr lang="en-US" dirty="0"/>
                    </a:p>
                  </a:txBody>
                  <a:tcPr/>
                </a:tc>
                <a:tc>
                  <a:txBody>
                    <a:bodyPr/>
                    <a:lstStyle/>
                    <a:p>
                      <a:r>
                        <a:rPr lang="en-US" dirty="0" smtClean="0"/>
                        <a:t>Current account </a:t>
                      </a:r>
                      <a:endParaRPr lang="en-US" dirty="0"/>
                    </a:p>
                  </a:txBody>
                  <a:tcPr/>
                </a:tc>
                <a:tc>
                  <a:txBody>
                    <a:bodyPr/>
                    <a:lstStyle/>
                    <a:p>
                      <a:r>
                        <a:rPr lang="en-US" dirty="0" smtClean="0"/>
                        <a:t>Saving account</a:t>
                      </a:r>
                      <a:endParaRPr lang="en-US" dirty="0"/>
                    </a:p>
                  </a:txBody>
                  <a:tcPr/>
                </a:tc>
                <a:tc>
                  <a:txBody>
                    <a:bodyPr/>
                    <a:lstStyle/>
                    <a:p>
                      <a:r>
                        <a:rPr lang="en-US" dirty="0" smtClean="0"/>
                        <a:t>Saving account</a:t>
                      </a:r>
                      <a:endParaRPr lang="en-US" dirty="0"/>
                    </a:p>
                  </a:txBody>
                  <a:tcPr/>
                </a:tc>
              </a:tr>
              <a:tr h="446161">
                <a:tc>
                  <a:txBody>
                    <a:bodyPr/>
                    <a:lstStyle/>
                    <a:p>
                      <a:r>
                        <a:rPr lang="en-US" dirty="0" smtClean="0"/>
                        <a:t>79</a:t>
                      </a:r>
                      <a:endParaRPr lang="en-US" dirty="0"/>
                    </a:p>
                  </a:txBody>
                  <a:tcPr/>
                </a:tc>
                <a:tc>
                  <a:txBody>
                    <a:bodyPr/>
                    <a:lstStyle/>
                    <a:p>
                      <a:r>
                        <a:rPr lang="en-US" dirty="0" smtClean="0"/>
                        <a:t>61</a:t>
                      </a:r>
                      <a:endParaRPr lang="en-US" dirty="0"/>
                    </a:p>
                  </a:txBody>
                  <a:tcPr/>
                </a:tc>
                <a:tc>
                  <a:txBody>
                    <a:bodyPr/>
                    <a:lstStyle/>
                    <a:p>
                      <a:r>
                        <a:rPr lang="en-US" dirty="0" smtClean="0"/>
                        <a:t>85</a:t>
                      </a:r>
                      <a:endParaRPr lang="en-US" dirty="0"/>
                    </a:p>
                  </a:txBody>
                  <a:tcPr/>
                </a:tc>
                <a:tc>
                  <a:txBody>
                    <a:bodyPr/>
                    <a:lstStyle/>
                    <a:p>
                      <a:r>
                        <a:rPr lang="en-US" dirty="0" smtClean="0"/>
                        <a:t>80</a:t>
                      </a:r>
                      <a:endParaRPr lang="en-US" dirty="0"/>
                    </a:p>
                  </a:txBody>
                  <a:tcPr/>
                </a:tc>
              </a:tr>
              <a:tr h="446161">
                <a:tc>
                  <a:txBody>
                    <a:bodyPr/>
                    <a:lstStyle/>
                    <a:p>
                      <a:r>
                        <a:rPr lang="en-US" dirty="0" smtClean="0"/>
                        <a:t>86</a:t>
                      </a:r>
                      <a:endParaRPr lang="en-US" dirty="0"/>
                    </a:p>
                  </a:txBody>
                  <a:tcPr/>
                </a:tc>
                <a:tc>
                  <a:txBody>
                    <a:bodyPr/>
                    <a:lstStyle/>
                    <a:p>
                      <a:r>
                        <a:rPr lang="en-US" dirty="0" smtClean="0"/>
                        <a:t>50</a:t>
                      </a:r>
                      <a:endParaRPr lang="en-US" dirty="0"/>
                    </a:p>
                  </a:txBody>
                  <a:tcPr/>
                </a:tc>
                <a:tc>
                  <a:txBody>
                    <a:bodyPr/>
                    <a:lstStyle/>
                    <a:p>
                      <a:r>
                        <a:rPr lang="en-US" dirty="0" smtClean="0"/>
                        <a:t>80</a:t>
                      </a:r>
                      <a:endParaRPr lang="en-US" dirty="0"/>
                    </a:p>
                  </a:txBody>
                  <a:tcPr/>
                </a:tc>
                <a:tc>
                  <a:txBody>
                    <a:bodyPr/>
                    <a:lstStyle/>
                    <a:p>
                      <a:r>
                        <a:rPr lang="en-US" dirty="0" smtClean="0"/>
                        <a:t>55</a:t>
                      </a:r>
                      <a:endParaRPr lang="en-US" dirty="0"/>
                    </a:p>
                  </a:txBody>
                  <a:tcPr/>
                </a:tc>
              </a:tr>
              <a:tr h="446161">
                <a:tc>
                  <a:txBody>
                    <a:bodyPr/>
                    <a:lstStyle/>
                    <a:p>
                      <a:r>
                        <a:rPr lang="en-US" dirty="0" smtClean="0"/>
                        <a:t>40</a:t>
                      </a:r>
                      <a:endParaRPr lang="en-US" dirty="0"/>
                    </a:p>
                  </a:txBody>
                  <a:tcPr/>
                </a:tc>
                <a:tc>
                  <a:txBody>
                    <a:bodyPr/>
                    <a:lstStyle/>
                    <a:p>
                      <a:r>
                        <a:rPr lang="en-US" dirty="0" smtClean="0"/>
                        <a:t>80</a:t>
                      </a:r>
                      <a:endParaRPr lang="en-US" dirty="0"/>
                    </a:p>
                  </a:txBody>
                  <a:tcPr/>
                </a:tc>
                <a:tc>
                  <a:txBody>
                    <a:bodyPr/>
                    <a:lstStyle/>
                    <a:p>
                      <a:r>
                        <a:rPr lang="en-US" dirty="0" smtClean="0"/>
                        <a:t>50</a:t>
                      </a:r>
                      <a:endParaRPr lang="en-US" dirty="0"/>
                    </a:p>
                  </a:txBody>
                  <a:tcPr/>
                </a:tc>
                <a:tc>
                  <a:txBody>
                    <a:bodyPr/>
                    <a:lstStyle/>
                    <a:p>
                      <a:r>
                        <a:rPr lang="en-US" dirty="0" smtClean="0"/>
                        <a:t>75</a:t>
                      </a:r>
                      <a:endParaRPr lang="en-US" dirty="0"/>
                    </a:p>
                  </a:txBody>
                  <a:tcPr/>
                </a:tc>
              </a:tr>
              <a:tr h="446161">
                <a:tc>
                  <a:txBody>
                    <a:bodyPr/>
                    <a:lstStyle/>
                    <a:p>
                      <a:r>
                        <a:rPr lang="en-US" dirty="0" smtClean="0"/>
                        <a:t>50</a:t>
                      </a:r>
                      <a:endParaRPr lang="en-US" dirty="0"/>
                    </a:p>
                  </a:txBody>
                  <a:tcPr/>
                </a:tc>
                <a:tc>
                  <a:txBody>
                    <a:bodyPr/>
                    <a:lstStyle/>
                    <a:p>
                      <a:r>
                        <a:rPr lang="en-US" dirty="0" smtClean="0"/>
                        <a:t>60</a:t>
                      </a:r>
                      <a:endParaRPr lang="en-US" dirty="0"/>
                    </a:p>
                  </a:txBody>
                  <a:tcPr/>
                </a:tc>
                <a:tc>
                  <a:txBody>
                    <a:bodyPr/>
                    <a:lstStyle/>
                    <a:p>
                      <a:r>
                        <a:rPr lang="en-US" dirty="0" smtClean="0"/>
                        <a:t>55</a:t>
                      </a:r>
                      <a:endParaRPr lang="en-US" dirty="0"/>
                    </a:p>
                  </a:txBody>
                  <a:tcPr/>
                </a:tc>
                <a:tc>
                  <a:txBody>
                    <a:bodyPr/>
                    <a:lstStyle/>
                    <a:p>
                      <a:r>
                        <a:rPr lang="en-US" dirty="0" smtClean="0"/>
                        <a:t>65</a:t>
                      </a:r>
                      <a:endParaRPr lang="en-US" dirty="0"/>
                    </a:p>
                  </a:txBody>
                  <a:tcPr/>
                </a:tc>
              </a:tr>
              <a:tr h="446161">
                <a:tc>
                  <a:txBody>
                    <a:bodyPr/>
                    <a:lstStyle/>
                    <a:p>
                      <a:r>
                        <a:rPr lang="en-US" dirty="0" smtClean="0"/>
                        <a:t>75</a:t>
                      </a:r>
                      <a:endParaRPr lang="en-US" dirty="0"/>
                    </a:p>
                  </a:txBody>
                  <a:tcPr/>
                </a:tc>
                <a:tc>
                  <a:txBody>
                    <a:bodyPr/>
                    <a:lstStyle/>
                    <a:p>
                      <a:r>
                        <a:rPr lang="en-US" dirty="0" smtClean="0"/>
                        <a:t>30</a:t>
                      </a:r>
                      <a:endParaRPr lang="en-US" dirty="0"/>
                    </a:p>
                  </a:txBody>
                  <a:tcPr/>
                </a:tc>
                <a:tc>
                  <a:txBody>
                    <a:bodyPr/>
                    <a:lstStyle/>
                    <a:p>
                      <a:r>
                        <a:rPr lang="en-US" dirty="0" smtClean="0"/>
                        <a:t>65</a:t>
                      </a:r>
                      <a:endParaRPr lang="en-US" dirty="0"/>
                    </a:p>
                  </a:txBody>
                  <a:tcPr/>
                </a:tc>
                <a:tc>
                  <a:txBody>
                    <a:bodyPr/>
                    <a:lstStyle/>
                    <a:p>
                      <a:r>
                        <a:rPr lang="en-US" dirty="0" smtClean="0"/>
                        <a:t>50</a:t>
                      </a:r>
                      <a:endParaRPr lang="en-US" dirty="0"/>
                    </a:p>
                  </a:txBody>
                  <a:tcPr/>
                </a:tc>
              </a:tr>
              <a:tr h="446161">
                <a:tc>
                  <a:txBody>
                    <a:bodyPr/>
                    <a:lstStyle/>
                    <a:p>
                      <a:r>
                        <a:rPr lang="en-US" dirty="0" smtClean="0"/>
                        <a:t>38</a:t>
                      </a:r>
                      <a:endParaRPr lang="en-US" dirty="0"/>
                    </a:p>
                  </a:txBody>
                  <a:tcPr/>
                </a:tc>
                <a:tc>
                  <a:txBody>
                    <a:bodyPr/>
                    <a:lstStyle/>
                    <a:p>
                      <a:r>
                        <a:rPr lang="en-US" dirty="0" smtClean="0"/>
                        <a:t>70</a:t>
                      </a:r>
                      <a:endParaRPr lang="en-US" dirty="0"/>
                    </a:p>
                  </a:txBody>
                  <a:tcPr/>
                </a:tc>
                <a:tc>
                  <a:txBody>
                    <a:bodyPr/>
                    <a:lstStyle/>
                    <a:p>
                      <a:r>
                        <a:rPr lang="en-US" dirty="0" smtClean="0"/>
                        <a:t>50</a:t>
                      </a:r>
                      <a:endParaRPr lang="en-US" dirty="0"/>
                    </a:p>
                  </a:txBody>
                  <a:tcPr/>
                </a:tc>
                <a:tc>
                  <a:txBody>
                    <a:bodyPr/>
                    <a:lstStyle/>
                    <a:p>
                      <a:r>
                        <a:rPr lang="en-US" dirty="0" smtClean="0"/>
                        <a:t>75</a:t>
                      </a:r>
                      <a:endParaRPr lang="en-US" dirty="0"/>
                    </a:p>
                  </a:txBody>
                  <a:tcPr/>
                </a:tc>
              </a:tr>
              <a:tr h="446161">
                <a:tc>
                  <a:txBody>
                    <a:bodyPr/>
                    <a:lstStyle/>
                    <a:p>
                      <a:r>
                        <a:rPr lang="en-US" dirty="0" smtClean="0"/>
                        <a:t>70</a:t>
                      </a:r>
                      <a:endParaRPr lang="en-US" dirty="0"/>
                    </a:p>
                  </a:txBody>
                  <a:tcPr/>
                </a:tc>
                <a:tc>
                  <a:txBody>
                    <a:bodyPr/>
                    <a:lstStyle/>
                    <a:p>
                      <a:r>
                        <a:rPr lang="en-US" dirty="0" smtClean="0"/>
                        <a:t>70</a:t>
                      </a:r>
                      <a:endParaRPr lang="en-US" dirty="0"/>
                    </a:p>
                  </a:txBody>
                  <a:tcPr/>
                </a:tc>
                <a:tc>
                  <a:txBody>
                    <a:bodyPr/>
                    <a:lstStyle/>
                    <a:p>
                      <a:r>
                        <a:rPr lang="en-US" dirty="0" smtClean="0"/>
                        <a:t>63</a:t>
                      </a:r>
                      <a:endParaRPr lang="en-US" dirty="0"/>
                    </a:p>
                  </a:txBody>
                  <a:tcPr/>
                </a:tc>
                <a:tc>
                  <a:txBody>
                    <a:bodyPr/>
                    <a:lstStyle/>
                    <a:p>
                      <a:r>
                        <a:rPr lang="en-US" dirty="0" smtClean="0"/>
                        <a:t>62</a:t>
                      </a:r>
                      <a:endParaRPr lang="en-US" dirty="0"/>
                    </a:p>
                  </a:txBody>
                  <a:tcPr/>
                </a:tc>
              </a:tr>
              <a:tr h="446161">
                <a:tc>
                  <a:txBody>
                    <a:bodyPr/>
                    <a:lstStyle/>
                    <a:p>
                      <a:r>
                        <a:rPr lang="en-US" dirty="0" smtClean="0"/>
                        <a:t>73</a:t>
                      </a:r>
                      <a:endParaRPr lang="en-US" dirty="0"/>
                    </a:p>
                  </a:txBody>
                  <a:tcPr/>
                </a:tc>
                <a:tc>
                  <a:txBody>
                    <a:bodyPr/>
                    <a:lstStyle/>
                    <a:p>
                      <a:r>
                        <a:rPr lang="en-US" dirty="0" smtClean="0"/>
                        <a:t>50</a:t>
                      </a:r>
                      <a:endParaRPr lang="en-US" dirty="0"/>
                    </a:p>
                  </a:txBody>
                  <a:tcPr/>
                </a:tc>
                <a:tc>
                  <a:txBody>
                    <a:bodyPr/>
                    <a:lstStyle/>
                    <a:p>
                      <a:r>
                        <a:rPr lang="en-US" dirty="0" smtClean="0"/>
                        <a:t>75</a:t>
                      </a:r>
                      <a:endParaRPr lang="en-US" dirty="0"/>
                    </a:p>
                  </a:txBody>
                  <a:tcPr/>
                </a:tc>
                <a:tc>
                  <a:txBody>
                    <a:bodyPr/>
                    <a:lstStyle/>
                    <a:p>
                      <a:endParaRPr lang="en-US" dirty="0"/>
                    </a:p>
                  </a:txBody>
                  <a:tcPr/>
                </a:tc>
              </a:tr>
              <a:tr h="446161">
                <a:tc>
                  <a:txBody>
                    <a:bodyPr/>
                    <a:lstStyle/>
                    <a:p>
                      <a:r>
                        <a:rPr lang="en-US" dirty="0" smtClean="0"/>
                        <a:t>50</a:t>
                      </a:r>
                      <a:endParaRPr lang="en-US" dirty="0"/>
                    </a:p>
                  </a:txBody>
                  <a:tcPr/>
                </a:tc>
                <a:tc>
                  <a:txBody>
                    <a:bodyPr/>
                    <a:lstStyle/>
                    <a:p>
                      <a:endParaRPr lang="en-US"/>
                    </a:p>
                  </a:txBody>
                  <a:tcPr/>
                </a:tc>
                <a:tc>
                  <a:txBody>
                    <a:bodyPr/>
                    <a:lstStyle/>
                    <a:p>
                      <a:r>
                        <a:rPr lang="en-US" dirty="0" smtClean="0"/>
                        <a:t>55</a:t>
                      </a:r>
                      <a:endParaRPr lang="en-US" dirty="0"/>
                    </a:p>
                  </a:txBody>
                  <a:tcPr/>
                </a:tc>
                <a:tc>
                  <a:txBody>
                    <a:bodyPr/>
                    <a:lstStyle/>
                    <a:p>
                      <a:endParaRPr lang="en-US" dirty="0"/>
                    </a:p>
                  </a:txBody>
                  <a:tcPr/>
                </a:tc>
              </a:tr>
              <a:tr h="446161">
                <a:tc>
                  <a:txBody>
                    <a:bodyPr/>
                    <a:lstStyle/>
                    <a:p>
                      <a:r>
                        <a:rPr lang="en-US" dirty="0" smtClean="0"/>
                        <a:t>40</a:t>
                      </a:r>
                      <a:endParaRPr lang="en-US" dirty="0"/>
                    </a:p>
                  </a:txBody>
                  <a:tcPr/>
                </a:tc>
                <a:tc>
                  <a:txBody>
                    <a:bodyPr/>
                    <a:lstStyle/>
                    <a:p>
                      <a:endParaRPr lang="en-US"/>
                    </a:p>
                  </a:txBody>
                  <a:tcPr/>
                </a:tc>
                <a:tc>
                  <a:txBody>
                    <a:bodyPr/>
                    <a:lstStyle/>
                    <a:p>
                      <a:r>
                        <a:rPr lang="en-US" dirty="0" smtClean="0"/>
                        <a:t>45</a:t>
                      </a:r>
                      <a:endParaRPr lang="en-US" dirty="0"/>
                    </a:p>
                  </a:txBody>
                  <a:tcPr/>
                </a:tc>
                <a:tc>
                  <a:txBody>
                    <a:bodyPr/>
                    <a:lstStyle/>
                    <a:p>
                      <a:endParaRPr lang="en-US" dirty="0"/>
                    </a:p>
                  </a:txBody>
                  <a:tcPr/>
                </a:tc>
              </a:tr>
              <a:tr h="446161">
                <a:tc>
                  <a:txBody>
                    <a:bodyPr/>
                    <a:lstStyle/>
                    <a:p>
                      <a:r>
                        <a:rPr lang="en-US" dirty="0" smtClean="0"/>
                        <a:t>20</a:t>
                      </a:r>
                      <a:endParaRPr lang="en-US" dirty="0"/>
                    </a:p>
                  </a:txBody>
                  <a:tcPr/>
                </a:tc>
                <a:tc>
                  <a:txBody>
                    <a:bodyPr/>
                    <a:lstStyle/>
                    <a:p>
                      <a:endParaRPr lang="en-US"/>
                    </a:p>
                  </a:txBody>
                  <a:tcPr/>
                </a:tc>
                <a:tc>
                  <a:txBody>
                    <a:bodyPr/>
                    <a:lstStyle/>
                    <a:p>
                      <a:r>
                        <a:rPr lang="en-US" dirty="0" smtClean="0"/>
                        <a:t>30</a:t>
                      </a:r>
                      <a:endParaRPr lang="en-US" dirty="0"/>
                    </a:p>
                  </a:txBody>
                  <a:tcPr/>
                </a:tc>
                <a:tc>
                  <a:txBody>
                    <a:bodyPr/>
                    <a:lstStyle/>
                    <a:p>
                      <a:endParaRPr lang="en-US" dirty="0"/>
                    </a:p>
                  </a:txBody>
                  <a:tcPr/>
                </a:tc>
              </a:tr>
              <a:tr h="446161">
                <a:tc>
                  <a:txBody>
                    <a:bodyPr/>
                    <a:lstStyle/>
                    <a:p>
                      <a:r>
                        <a:rPr lang="en-US" dirty="0" smtClean="0"/>
                        <a:t>80</a:t>
                      </a:r>
                      <a:endParaRPr lang="en-US" dirty="0"/>
                    </a:p>
                  </a:txBody>
                  <a:tcPr/>
                </a:tc>
                <a:tc>
                  <a:txBody>
                    <a:bodyPr/>
                    <a:lstStyle/>
                    <a:p>
                      <a:endParaRPr lang="en-US"/>
                    </a:p>
                  </a:txBody>
                  <a:tcPr/>
                </a:tc>
                <a:tc>
                  <a:txBody>
                    <a:bodyPr/>
                    <a:lstStyle/>
                    <a:p>
                      <a:r>
                        <a:rPr lang="en-US" dirty="0" smtClean="0"/>
                        <a:t>85</a:t>
                      </a:r>
                      <a:endParaRPr lang="en-US" dirty="0"/>
                    </a:p>
                  </a:txBody>
                  <a:tcPr/>
                </a:tc>
                <a:tc>
                  <a:txBody>
                    <a:bodyPr/>
                    <a:lstStyle/>
                    <a:p>
                      <a:endParaRPr lang="en-US" dirty="0"/>
                    </a:p>
                  </a:txBody>
                  <a:tcPr/>
                </a:tc>
              </a:tr>
              <a:tr h="446161">
                <a:tc>
                  <a:txBody>
                    <a:bodyPr/>
                    <a:lstStyle/>
                    <a:p>
                      <a:r>
                        <a:rPr lang="en-US" dirty="0" smtClean="0"/>
                        <a:t>55</a:t>
                      </a:r>
                      <a:endParaRPr lang="en-US" dirty="0"/>
                    </a:p>
                  </a:txBody>
                  <a:tcPr/>
                </a:tc>
                <a:tc>
                  <a:txBody>
                    <a:bodyPr/>
                    <a:lstStyle/>
                    <a:p>
                      <a:endParaRPr lang="en-US" dirty="0"/>
                    </a:p>
                  </a:txBody>
                  <a:tcPr/>
                </a:tc>
                <a:tc>
                  <a:txBody>
                    <a:bodyPr/>
                    <a:lstStyle/>
                    <a:p>
                      <a:r>
                        <a:rPr lang="en-US" dirty="0" smtClean="0"/>
                        <a:t>65</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973565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579550" y="901521"/>
                <a:ext cx="10844012" cy="4570034"/>
              </a:xfrm>
              <a:prstGeom prst="rect">
                <a:avLst/>
              </a:prstGeom>
              <a:noFill/>
            </p:spPr>
            <p:txBody>
              <a:bodyPr wrap="square" rtlCol="0">
                <a:spAutoFit/>
              </a:bodyPr>
              <a:lstStyle/>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Formulation of Hypotheses</a:t>
                </a:r>
              </a:p>
              <a:p>
                <a:pPr algn="just"/>
                <a:r>
                  <a:rPr lang="en-US" sz="2400" b="1" dirty="0" smtClean="0">
                    <a:latin typeface="Times New Roman" panose="02020603050405020304" pitchFamily="18" charset="0"/>
                    <a:cs typeface="Times New Roman" panose="02020603050405020304" pitchFamily="18" charset="0"/>
                  </a:rPr>
                  <a:t>Null Hypothesis:</a:t>
                </a:r>
                <a:r>
                  <a:rPr lang="en-US" sz="2400" dirty="0" smtClean="0">
                    <a:latin typeface="Times New Roman" panose="02020603050405020304" pitchFamily="18" charset="0"/>
                    <a:cs typeface="Times New Roman" panose="02020603050405020304" pitchFamily="18" charset="0"/>
                  </a:rPr>
                  <a:t> There is no difference between the current account holders and savings account holders in the perceived satisfaction level.</a:t>
                </a:r>
              </a:p>
              <a:p>
                <a:pPr algn="just"/>
                <a:r>
                  <a:rPr lang="en-US" sz="2400" b="1" dirty="0">
                    <a:latin typeface="Times New Roman" panose="02020603050405020304" pitchFamily="18" charset="0"/>
                    <a:cs typeface="Times New Roman" panose="02020603050405020304" pitchFamily="18" charset="0"/>
                  </a:rPr>
                  <a:t>A</a:t>
                </a:r>
                <a:r>
                  <a:rPr lang="en-US" sz="2400" b="1" dirty="0" smtClean="0">
                    <a:latin typeface="Times New Roman" panose="02020603050405020304" pitchFamily="18" charset="0"/>
                    <a:cs typeface="Times New Roman" panose="02020603050405020304" pitchFamily="18" charset="0"/>
                  </a:rPr>
                  <a:t>lternative Hypothesis: </a:t>
                </a:r>
                <a:r>
                  <a:rPr lang="en-US" sz="2400" dirty="0" smtClean="0">
                    <a:latin typeface="Times New Roman" panose="02020603050405020304" pitchFamily="18" charset="0"/>
                    <a:cs typeface="Times New Roman" panose="02020603050405020304" pitchFamily="18" charset="0"/>
                  </a:rPr>
                  <a:t>There is difference between the current account holders and savings account holders in the perceived satisfaction level.</a:t>
                </a:r>
              </a:p>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Level of significance:</a:t>
                </a:r>
                <a:r>
                  <a:rPr lang="en-US" sz="2400" dirty="0" smtClean="0">
                    <a:latin typeface="Times New Roman" panose="02020603050405020304" pitchFamily="18" charset="0"/>
                    <a:cs typeface="Times New Roman" panose="02020603050405020304" pitchFamily="18" charset="0"/>
                  </a:rPr>
                  <a:t> 0.05</a:t>
                </a:r>
              </a:p>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Test statistic:</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T=</a:t>
                </a:r>
                <a14:m>
                  <m:oMath xmlns:m="http://schemas.openxmlformats.org/officeDocument/2006/math">
                    <m:f>
                      <m:fPr>
                        <m:ctrlPr>
                          <a:rPr lang="en-US" sz="2400" i="1" smtClean="0">
                            <a:latin typeface="Cambria Math" panose="02040503050406030204" pitchFamily="18" charset="0"/>
                          </a:rPr>
                        </m:ctrlPr>
                      </m:fPr>
                      <m:num>
                        <m:d>
                          <m:dPr>
                            <m:ctrlPr>
                              <a:rPr lang="en-US" sz="2400" i="1" smtClean="0">
                                <a:latin typeface="Cambria Math" panose="02040503050406030204" pitchFamily="18" charset="0"/>
                              </a:rPr>
                            </m:ctrlPr>
                          </m:dPr>
                          <m:e>
                            <m:f>
                              <m:fPr>
                                <m:ctrlPr>
                                  <a:rPr lang="en-US" sz="2400" i="1" smtClean="0">
                                    <a:latin typeface="Cambria Math" panose="02040503050406030204" pitchFamily="18" charset="0"/>
                                  </a:rPr>
                                </m:ctrlPr>
                              </m:fPr>
                              <m:num>
                                <m:r>
                                  <a:rPr lang="en-US" sz="2400" b="0" i="1" smtClean="0">
                                    <a:latin typeface="Cambria Math" panose="02040503050406030204" pitchFamily="18" charset="0"/>
                                  </a:rPr>
                                  <m:t>𝐴</m:t>
                                </m:r>
                              </m:num>
                              <m:den>
                                <m:r>
                                  <a:rPr lang="en-US" sz="2400" b="0" i="1" smtClean="0">
                                    <a:latin typeface="Cambria Math" panose="02040503050406030204" pitchFamily="18" charset="0"/>
                                  </a:rPr>
                                  <m:t>𝑛</m:t>
                                </m:r>
                                <m:r>
                                  <a:rPr lang="en-US" sz="2400" b="0" i="1" smtClean="0">
                                    <a:latin typeface="Cambria Math" panose="02040503050406030204" pitchFamily="18" charset="0"/>
                                  </a:rPr>
                                  <m:t>1</m:t>
                                </m:r>
                              </m:den>
                            </m:f>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𝐵</m:t>
                                </m:r>
                              </m:num>
                              <m:den>
                                <m:r>
                                  <a:rPr lang="en-US" sz="2400" b="0" i="1" smtClean="0">
                                    <a:latin typeface="Cambria Math" panose="02040503050406030204" pitchFamily="18" charset="0"/>
                                  </a:rPr>
                                  <m:t>𝑛</m:t>
                                </m:r>
                                <m:r>
                                  <a:rPr lang="en-US" sz="2400" b="0" i="1" smtClean="0">
                                    <a:latin typeface="Cambria Math" panose="02040503050406030204" pitchFamily="18" charset="0"/>
                                  </a:rPr>
                                  <m:t>2</m:t>
                                </m:r>
                              </m:den>
                            </m:f>
                          </m:e>
                        </m:d>
                      </m:num>
                      <m:den>
                        <m:rad>
                          <m:radPr>
                            <m:degHide m:val="on"/>
                            <m:ctrlPr>
                              <a:rPr lang="en-US" sz="2400" i="1" smtClean="0">
                                <a:latin typeface="Cambria Math" panose="02040503050406030204" pitchFamily="18" charset="0"/>
                              </a:rPr>
                            </m:ctrlPr>
                          </m:radPr>
                          <m:deg/>
                          <m:e>
                            <m:r>
                              <a:rPr lang="en-US" sz="2400" b="0" i="1" smtClean="0">
                                <a:latin typeface="Cambria Math" panose="02040503050406030204" pitchFamily="18" charset="0"/>
                              </a:rPr>
                              <m:t>𝑝</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1−</m:t>
                                </m:r>
                                <m:r>
                                  <a:rPr lang="en-US" sz="2400" b="0" i="1" smtClean="0">
                                    <a:latin typeface="Cambria Math" panose="02040503050406030204" pitchFamily="18" charset="0"/>
                                  </a:rPr>
                                  <m:t>𝑝</m:t>
                                </m:r>
                              </m:e>
                            </m:d>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𝑛</m:t>
                                    </m:r>
                                    <m:r>
                                      <a:rPr lang="en-US" sz="2400" b="0" i="1" smtClean="0">
                                        <a:latin typeface="Cambria Math" panose="02040503050406030204" pitchFamily="18" charset="0"/>
                                      </a:rPr>
                                      <m:t>1</m:t>
                                    </m:r>
                                  </m:den>
                                </m:f>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𝑛</m:t>
                                    </m:r>
                                    <m:r>
                                      <a:rPr lang="en-US" sz="2400" b="0" i="1" smtClean="0">
                                        <a:latin typeface="Cambria Math" panose="02040503050406030204" pitchFamily="18" charset="0"/>
                                      </a:rPr>
                                      <m:t>2</m:t>
                                    </m:r>
                                  </m:den>
                                </m:f>
                              </m:e>
                            </m:d>
                          </m:e>
                        </m:rad>
                      </m:den>
                    </m:f>
                  </m:oMath>
                </a14:m>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Where  </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P=</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𝐴</m:t>
                        </m:r>
                        <m:r>
                          <a:rPr lang="en-US" sz="2400" b="0" i="1" smtClean="0">
                            <a:latin typeface="Cambria Math" panose="02040503050406030204" pitchFamily="18" charset="0"/>
                          </a:rPr>
                          <m:t>+</m:t>
                        </m:r>
                        <m:r>
                          <a:rPr lang="en-US" sz="2400" b="0" i="1" smtClean="0">
                            <a:latin typeface="Cambria Math" panose="02040503050406030204" pitchFamily="18" charset="0"/>
                          </a:rPr>
                          <m:t>𝐵</m:t>
                        </m:r>
                      </m:num>
                      <m:den>
                        <m:r>
                          <a:rPr lang="en-US" sz="2400" b="0" i="1" smtClean="0">
                            <a:latin typeface="Cambria Math" panose="02040503050406030204" pitchFamily="18" charset="0"/>
                          </a:rPr>
                          <m:t>𝑁</m:t>
                        </m:r>
                      </m:den>
                    </m:f>
                  </m:oMath>
                </a14:m>
                <a:endParaRPr lang="en-GB" sz="2400" dirty="0">
                  <a:latin typeface="Times New Roman" panose="02020603050405020304" pitchFamily="18" charset="0"/>
                  <a:cs typeface="Times New Roman" panose="02020603050405020304"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579550" y="901521"/>
                <a:ext cx="10844012" cy="4570034"/>
              </a:xfrm>
              <a:prstGeom prst="rect">
                <a:avLst/>
              </a:prstGeom>
              <a:blipFill rotWithShape="0">
                <a:blip r:embed="rId2"/>
                <a:stretch>
                  <a:fillRect l="-843" t="-1067" r="-899" b="-267"/>
                </a:stretch>
              </a:blipFill>
            </p:spPr>
            <p:txBody>
              <a:bodyPr/>
              <a:lstStyle/>
              <a:p>
                <a:r>
                  <a:rPr lang="en-GB">
                    <a:noFill/>
                  </a:rPr>
                  <a:t> </a:t>
                </a:r>
              </a:p>
            </p:txBody>
          </p:sp>
        </mc:Fallback>
      </mc:AlternateContent>
    </p:spTree>
    <p:extLst>
      <p:ext uri="{BB962C8B-B14F-4D97-AF65-F5344CB8AC3E}">
        <p14:creationId xmlns:p14="http://schemas.microsoft.com/office/powerpoint/2010/main" val="179409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673284236"/>
              </p:ext>
            </p:extLst>
          </p:nvPr>
        </p:nvGraphicFramePr>
        <p:xfrm>
          <a:off x="103030" y="32223"/>
          <a:ext cx="12088969" cy="6765208"/>
        </p:xfrm>
        <a:graphic>
          <a:graphicData uri="http://schemas.openxmlformats.org/drawingml/2006/table">
            <a:tbl>
              <a:tblPr/>
              <a:tblGrid>
                <a:gridCol w="3484830"/>
                <a:gridCol w="1270167"/>
                <a:gridCol w="4852709"/>
                <a:gridCol w="2481263"/>
              </a:tblGrid>
              <a:tr h="307980">
                <a:tc>
                  <a:txBody>
                    <a:bodyPr/>
                    <a:lstStyle/>
                    <a:p>
                      <a:r>
                        <a:rPr lang="en-US" sz="2000" dirty="0" smtClean="0"/>
                        <a:t>descending </a:t>
                      </a:r>
                      <a:r>
                        <a:rPr lang="en-US" sz="2000" dirty="0"/>
                        <a:t>Order</a:t>
                      </a:r>
                    </a:p>
                  </a:txBody>
                  <a:tcPr marL="29804" marR="29804" marT="14902" marB="14902">
                    <a:lnL>
                      <a:noFill/>
                    </a:lnL>
                    <a:lnR>
                      <a:noFill/>
                    </a:lnR>
                    <a:lnT>
                      <a:noFill/>
                    </a:lnT>
                    <a:lnB>
                      <a:noFill/>
                    </a:lnB>
                  </a:tcPr>
                </a:tc>
                <a:tc>
                  <a:txBody>
                    <a:bodyPr/>
                    <a:lstStyle/>
                    <a:p>
                      <a:r>
                        <a:rPr lang="en-US" sz="2000" dirty="0"/>
                        <a:t>Rank</a:t>
                      </a:r>
                    </a:p>
                  </a:txBody>
                  <a:tcPr marL="29804" marR="29804" marT="14902" marB="14902">
                    <a:lnL>
                      <a:noFill/>
                    </a:lnL>
                    <a:lnR>
                      <a:noFill/>
                    </a:lnR>
                    <a:lnT>
                      <a:noFill/>
                    </a:lnT>
                    <a:lnB>
                      <a:noFill/>
                    </a:lnB>
                  </a:tcPr>
                </a:tc>
                <a:tc>
                  <a:txBody>
                    <a:bodyPr/>
                    <a:lstStyle/>
                    <a:p>
                      <a:r>
                        <a:rPr lang="en-US" sz="2000"/>
                        <a:t>Descending Order</a:t>
                      </a:r>
                    </a:p>
                  </a:txBody>
                  <a:tcPr marL="29804" marR="29804" marT="14902" marB="14902">
                    <a:lnL>
                      <a:noFill/>
                    </a:lnL>
                    <a:lnR>
                      <a:noFill/>
                    </a:lnR>
                    <a:lnT>
                      <a:noFill/>
                    </a:lnT>
                    <a:lnB>
                      <a:noFill/>
                    </a:lnB>
                  </a:tcPr>
                </a:tc>
                <a:tc>
                  <a:txBody>
                    <a:bodyPr/>
                    <a:lstStyle/>
                    <a:p>
                      <a:r>
                        <a:rPr lang="en-US" sz="2000"/>
                        <a:t>Rank</a:t>
                      </a:r>
                    </a:p>
                  </a:txBody>
                  <a:tcPr marL="29804" marR="29804" marT="14902" marB="14902">
                    <a:lnL>
                      <a:noFill/>
                    </a:lnL>
                    <a:lnR>
                      <a:noFill/>
                    </a:lnR>
                    <a:lnT>
                      <a:noFill/>
                    </a:lnT>
                    <a:lnB>
                      <a:noFill/>
                    </a:lnB>
                  </a:tcPr>
                </a:tc>
              </a:tr>
              <a:tr h="5918929">
                <a:tc>
                  <a:txBody>
                    <a:bodyPr/>
                    <a:lstStyle/>
                    <a:p>
                      <a:r>
                        <a:rPr lang="en-US" sz="2000" dirty="0"/>
                        <a:t>86</a:t>
                      </a:r>
                      <a:br>
                        <a:rPr lang="en-US" sz="2000" dirty="0"/>
                      </a:br>
                      <a:r>
                        <a:rPr lang="en-US" sz="2000" dirty="0"/>
                        <a:t>85</a:t>
                      </a:r>
                      <a:br>
                        <a:rPr lang="en-US" sz="2000" dirty="0"/>
                      </a:br>
                      <a:r>
                        <a:rPr lang="en-US" sz="2000" dirty="0"/>
                        <a:t>85</a:t>
                      </a:r>
                      <a:br>
                        <a:rPr lang="en-US" sz="2000" dirty="0"/>
                      </a:br>
                      <a:r>
                        <a:rPr lang="en-US" sz="2000" dirty="0"/>
                        <a:t>80</a:t>
                      </a:r>
                      <a:br>
                        <a:rPr lang="en-US" sz="2000" dirty="0"/>
                      </a:br>
                      <a:r>
                        <a:rPr lang="en-US" sz="2000" dirty="0"/>
                        <a:t>80</a:t>
                      </a:r>
                      <a:br>
                        <a:rPr lang="en-US" sz="2000" dirty="0"/>
                      </a:br>
                      <a:r>
                        <a:rPr lang="en-US" sz="2000" dirty="0"/>
                        <a:t>80</a:t>
                      </a:r>
                      <a:br>
                        <a:rPr lang="en-US" sz="2000" dirty="0"/>
                      </a:br>
                      <a:r>
                        <a:rPr lang="en-US" sz="2000" dirty="0"/>
                        <a:t>80</a:t>
                      </a:r>
                      <a:br>
                        <a:rPr lang="en-US" sz="2000" dirty="0"/>
                      </a:br>
                      <a:r>
                        <a:rPr lang="en-US" sz="2000" dirty="0"/>
                        <a:t>79</a:t>
                      </a:r>
                      <a:br>
                        <a:rPr lang="en-US" sz="2000" dirty="0"/>
                      </a:br>
                      <a:r>
                        <a:rPr lang="en-US" sz="2000" dirty="0"/>
                        <a:t>75</a:t>
                      </a:r>
                      <a:br>
                        <a:rPr lang="en-US" sz="2000" dirty="0"/>
                      </a:br>
                      <a:r>
                        <a:rPr lang="en-US" sz="2000" dirty="0"/>
                        <a:t>75</a:t>
                      </a:r>
                      <a:br>
                        <a:rPr lang="en-US" sz="2000" dirty="0"/>
                      </a:br>
                      <a:r>
                        <a:rPr lang="en-US" sz="2000" dirty="0"/>
                        <a:t>75</a:t>
                      </a:r>
                      <a:br>
                        <a:rPr lang="en-US" sz="2000" dirty="0"/>
                      </a:br>
                      <a:r>
                        <a:rPr lang="en-US" sz="2000" dirty="0"/>
                        <a:t>75</a:t>
                      </a:r>
                      <a:br>
                        <a:rPr lang="en-US" sz="2000" dirty="0"/>
                      </a:br>
                      <a:r>
                        <a:rPr lang="en-US" sz="2000" dirty="0"/>
                        <a:t>73</a:t>
                      </a:r>
                      <a:br>
                        <a:rPr lang="en-US" sz="2000" dirty="0"/>
                      </a:br>
                      <a:r>
                        <a:rPr lang="en-US" sz="2000" dirty="0"/>
                        <a:t>70</a:t>
                      </a:r>
                      <a:br>
                        <a:rPr lang="en-US" sz="2000" dirty="0"/>
                      </a:br>
                      <a:r>
                        <a:rPr lang="en-US" sz="2000" dirty="0"/>
                        <a:t>70</a:t>
                      </a:r>
                      <a:br>
                        <a:rPr lang="en-US" sz="2000" dirty="0"/>
                      </a:br>
                      <a:r>
                        <a:rPr lang="en-US" sz="2000" dirty="0"/>
                        <a:t>65</a:t>
                      </a:r>
                      <a:br>
                        <a:rPr lang="en-US" sz="2000" dirty="0"/>
                      </a:br>
                      <a:r>
                        <a:rPr lang="en-US" sz="2000" dirty="0"/>
                        <a:t>65</a:t>
                      </a:r>
                      <a:br>
                        <a:rPr lang="en-US" sz="2000" dirty="0"/>
                      </a:br>
                      <a:r>
                        <a:rPr lang="en-US" sz="2000" dirty="0"/>
                        <a:t>65</a:t>
                      </a:r>
                      <a:br>
                        <a:rPr lang="en-US" sz="2000" dirty="0"/>
                      </a:br>
                      <a:r>
                        <a:rPr lang="en-US" sz="2000" dirty="0"/>
                        <a:t>63</a:t>
                      </a:r>
                      <a:br>
                        <a:rPr lang="en-US" sz="2000" dirty="0"/>
                      </a:br>
                      <a:r>
                        <a:rPr lang="en-US" sz="2000" dirty="0"/>
                        <a:t>62</a:t>
                      </a:r>
                    </a:p>
                  </a:txBody>
                  <a:tcPr marL="29804" marR="29804" marT="14902" marB="14902">
                    <a:lnL>
                      <a:noFill/>
                    </a:lnL>
                    <a:lnR>
                      <a:noFill/>
                    </a:lnR>
                    <a:lnT>
                      <a:noFill/>
                    </a:lnT>
                    <a:lnB>
                      <a:noFill/>
                    </a:lnB>
                  </a:tcPr>
                </a:tc>
                <a:tc>
                  <a:txBody>
                    <a:bodyPr/>
                    <a:lstStyle/>
                    <a:p>
                      <a:r>
                        <a:rPr lang="en-US" sz="2000" dirty="0"/>
                        <a:t>1</a:t>
                      </a:r>
                      <a:br>
                        <a:rPr lang="en-US" sz="2000" dirty="0"/>
                      </a:br>
                      <a:r>
                        <a:rPr lang="en-US" sz="2000" dirty="0"/>
                        <a:t>2.5</a:t>
                      </a:r>
                      <a:br>
                        <a:rPr lang="en-US" sz="2000" dirty="0"/>
                      </a:br>
                      <a:r>
                        <a:rPr lang="en-US" sz="2000" dirty="0"/>
                        <a:t>2.5</a:t>
                      </a:r>
                      <a:br>
                        <a:rPr lang="en-US" sz="2000" dirty="0"/>
                      </a:br>
                      <a:r>
                        <a:rPr lang="en-US" sz="2000" dirty="0"/>
                        <a:t>5.5</a:t>
                      </a:r>
                      <a:br>
                        <a:rPr lang="en-US" sz="2000" dirty="0"/>
                      </a:br>
                      <a:r>
                        <a:rPr lang="en-US" sz="2000" dirty="0"/>
                        <a:t>5.5</a:t>
                      </a:r>
                      <a:br>
                        <a:rPr lang="en-US" sz="2000" dirty="0"/>
                      </a:br>
                      <a:r>
                        <a:rPr lang="en-US" sz="2000" dirty="0"/>
                        <a:t>5.5</a:t>
                      </a:r>
                      <a:br>
                        <a:rPr lang="en-US" sz="2000" dirty="0"/>
                      </a:br>
                      <a:r>
                        <a:rPr lang="en-US" sz="2000" dirty="0"/>
                        <a:t>5.5</a:t>
                      </a:r>
                      <a:br>
                        <a:rPr lang="en-US" sz="2000" dirty="0"/>
                      </a:br>
                      <a:r>
                        <a:rPr lang="en-US" sz="2000" dirty="0"/>
                        <a:t>8</a:t>
                      </a:r>
                      <a:br>
                        <a:rPr lang="en-US" sz="2000" dirty="0"/>
                      </a:br>
                      <a:r>
                        <a:rPr lang="en-US" sz="2000" dirty="0"/>
                        <a:t>10.5</a:t>
                      </a:r>
                      <a:br>
                        <a:rPr lang="en-US" sz="2000" dirty="0"/>
                      </a:br>
                      <a:r>
                        <a:rPr lang="en-US" sz="2000" dirty="0"/>
                        <a:t>10.5</a:t>
                      </a:r>
                      <a:br>
                        <a:rPr lang="en-US" sz="2000" dirty="0"/>
                      </a:br>
                      <a:r>
                        <a:rPr lang="en-US" sz="2000" dirty="0"/>
                        <a:t>10.5</a:t>
                      </a:r>
                      <a:br>
                        <a:rPr lang="en-US" sz="2000" dirty="0"/>
                      </a:br>
                      <a:r>
                        <a:rPr lang="en-US" sz="2000" dirty="0"/>
                        <a:t>10.5</a:t>
                      </a:r>
                      <a:br>
                        <a:rPr lang="en-US" sz="2000" dirty="0"/>
                      </a:br>
                      <a:r>
                        <a:rPr lang="en-US" sz="2000" dirty="0"/>
                        <a:t>13</a:t>
                      </a:r>
                      <a:br>
                        <a:rPr lang="en-US" sz="2000" dirty="0"/>
                      </a:br>
                      <a:r>
                        <a:rPr lang="en-US" sz="2000" dirty="0"/>
                        <a:t>14.5</a:t>
                      </a:r>
                      <a:br>
                        <a:rPr lang="en-US" sz="2000" dirty="0"/>
                      </a:br>
                      <a:r>
                        <a:rPr lang="en-US" sz="2000" dirty="0"/>
                        <a:t>14.5</a:t>
                      </a:r>
                      <a:br>
                        <a:rPr lang="en-US" sz="2000" dirty="0"/>
                      </a:br>
                      <a:r>
                        <a:rPr lang="en-US" sz="2000" dirty="0"/>
                        <a:t>17</a:t>
                      </a:r>
                      <a:br>
                        <a:rPr lang="en-US" sz="2000" dirty="0"/>
                      </a:br>
                      <a:r>
                        <a:rPr lang="en-US" sz="2000" dirty="0"/>
                        <a:t>17</a:t>
                      </a:r>
                      <a:br>
                        <a:rPr lang="en-US" sz="2000" dirty="0"/>
                      </a:br>
                      <a:r>
                        <a:rPr lang="en-US" sz="2000" dirty="0"/>
                        <a:t>17</a:t>
                      </a:r>
                      <a:br>
                        <a:rPr lang="en-US" sz="2000" dirty="0"/>
                      </a:br>
                      <a:r>
                        <a:rPr lang="en-US" sz="2000" dirty="0"/>
                        <a:t>19</a:t>
                      </a:r>
                      <a:br>
                        <a:rPr lang="en-US" sz="2000" dirty="0"/>
                      </a:br>
                      <a:r>
                        <a:rPr lang="en-US" sz="2000" dirty="0"/>
                        <a:t>20</a:t>
                      </a:r>
                    </a:p>
                  </a:txBody>
                  <a:tcPr marL="29804" marR="29804" marT="14902" marB="14902">
                    <a:lnL>
                      <a:noFill/>
                    </a:lnL>
                    <a:lnR>
                      <a:noFill/>
                    </a:lnR>
                    <a:lnT>
                      <a:noFill/>
                    </a:lnT>
                    <a:lnB>
                      <a:noFill/>
                    </a:lnB>
                  </a:tcPr>
                </a:tc>
                <a:tc>
                  <a:txBody>
                    <a:bodyPr/>
                    <a:lstStyle/>
                    <a:p>
                      <a:r>
                        <a:rPr lang="en-US" sz="2000" dirty="0"/>
                        <a:t>61</a:t>
                      </a:r>
                      <a:br>
                        <a:rPr lang="en-US" sz="2000" dirty="0"/>
                      </a:br>
                      <a:r>
                        <a:rPr lang="en-US" sz="2000" dirty="0"/>
                        <a:t>60</a:t>
                      </a:r>
                      <a:br>
                        <a:rPr lang="en-US" sz="2000" dirty="0"/>
                      </a:br>
                      <a:r>
                        <a:rPr lang="en-US" sz="2000" dirty="0"/>
                        <a:t>55</a:t>
                      </a:r>
                      <a:br>
                        <a:rPr lang="en-US" sz="2000" dirty="0"/>
                      </a:br>
                      <a:r>
                        <a:rPr lang="en-US" sz="2000" dirty="0"/>
                        <a:t>55</a:t>
                      </a:r>
                      <a:br>
                        <a:rPr lang="en-US" sz="2000" dirty="0"/>
                      </a:br>
                      <a:r>
                        <a:rPr lang="en-US" sz="2000" dirty="0"/>
                        <a:t>55</a:t>
                      </a:r>
                      <a:br>
                        <a:rPr lang="en-US" sz="2000" dirty="0"/>
                      </a:br>
                      <a:r>
                        <a:rPr lang="en-US" sz="2000" dirty="0"/>
                        <a:t>55</a:t>
                      </a:r>
                      <a:br>
                        <a:rPr lang="en-US" sz="2000" dirty="0"/>
                      </a:br>
                      <a:r>
                        <a:rPr lang="en-US" sz="2000" dirty="0"/>
                        <a:t>50</a:t>
                      </a:r>
                      <a:br>
                        <a:rPr lang="en-US" sz="2000" dirty="0"/>
                      </a:br>
                      <a:r>
                        <a:rPr lang="en-US" sz="2000" dirty="0"/>
                        <a:t>50</a:t>
                      </a:r>
                      <a:br>
                        <a:rPr lang="en-US" sz="2000" dirty="0"/>
                      </a:br>
                      <a:r>
                        <a:rPr lang="en-US" sz="2000" dirty="0"/>
                        <a:t>50</a:t>
                      </a:r>
                      <a:br>
                        <a:rPr lang="en-US" sz="2000" dirty="0"/>
                      </a:br>
                      <a:r>
                        <a:rPr lang="en-US" sz="2000" dirty="0"/>
                        <a:t>50</a:t>
                      </a:r>
                      <a:br>
                        <a:rPr lang="en-US" sz="2000" dirty="0"/>
                      </a:br>
                      <a:r>
                        <a:rPr lang="en-US" sz="2000" dirty="0"/>
                        <a:t>50</a:t>
                      </a:r>
                      <a:br>
                        <a:rPr lang="en-US" sz="2000" dirty="0"/>
                      </a:br>
                      <a:r>
                        <a:rPr lang="en-US" sz="2000" dirty="0"/>
                        <a:t>50</a:t>
                      </a:r>
                      <a:br>
                        <a:rPr lang="en-US" sz="2000" dirty="0"/>
                      </a:br>
                      <a:r>
                        <a:rPr lang="en-US" sz="2000" dirty="0"/>
                        <a:t>50</a:t>
                      </a:r>
                      <a:br>
                        <a:rPr lang="en-US" sz="2000" dirty="0"/>
                      </a:br>
                      <a:r>
                        <a:rPr lang="en-US" sz="2000" dirty="0"/>
                        <a:t>45</a:t>
                      </a:r>
                      <a:br>
                        <a:rPr lang="en-US" sz="2000" dirty="0"/>
                      </a:br>
                      <a:r>
                        <a:rPr lang="en-US" sz="2000" dirty="0"/>
                        <a:t>40</a:t>
                      </a:r>
                      <a:br>
                        <a:rPr lang="en-US" sz="2000" dirty="0"/>
                      </a:br>
                      <a:r>
                        <a:rPr lang="en-US" sz="2000" dirty="0"/>
                        <a:t>40</a:t>
                      </a:r>
                      <a:br>
                        <a:rPr lang="en-US" sz="2000" dirty="0"/>
                      </a:br>
                      <a:r>
                        <a:rPr lang="en-US" sz="2000" dirty="0"/>
                        <a:t>38</a:t>
                      </a:r>
                      <a:br>
                        <a:rPr lang="en-US" sz="2000" dirty="0"/>
                      </a:br>
                      <a:r>
                        <a:rPr lang="en-US" sz="2000" dirty="0"/>
                        <a:t>30</a:t>
                      </a:r>
                      <a:br>
                        <a:rPr lang="en-US" sz="2000" dirty="0"/>
                      </a:br>
                      <a:r>
                        <a:rPr lang="en-US" sz="2000" dirty="0"/>
                        <a:t>30</a:t>
                      </a:r>
                      <a:br>
                        <a:rPr lang="en-US" sz="2000" dirty="0"/>
                      </a:br>
                      <a:r>
                        <a:rPr lang="en-US" sz="2000" dirty="0"/>
                        <a:t>20</a:t>
                      </a:r>
                      <a:br>
                        <a:rPr lang="en-US" sz="2000" dirty="0"/>
                      </a:br>
                      <a:endParaRPr lang="en-US" sz="2000" dirty="0"/>
                    </a:p>
                  </a:txBody>
                  <a:tcPr marL="29804" marR="29804" marT="14902" marB="14902">
                    <a:lnL>
                      <a:noFill/>
                    </a:lnL>
                    <a:lnR>
                      <a:noFill/>
                    </a:lnR>
                    <a:lnT>
                      <a:noFill/>
                    </a:lnT>
                    <a:lnB>
                      <a:noFill/>
                    </a:lnB>
                  </a:tcPr>
                </a:tc>
                <a:tc>
                  <a:txBody>
                    <a:bodyPr/>
                    <a:lstStyle/>
                    <a:p>
                      <a:r>
                        <a:rPr lang="en-US" sz="2000" dirty="0"/>
                        <a:t>21</a:t>
                      </a:r>
                      <a:br>
                        <a:rPr lang="en-US" sz="2000" dirty="0"/>
                      </a:br>
                      <a:r>
                        <a:rPr lang="en-US" sz="2000" dirty="0"/>
                        <a:t>22</a:t>
                      </a:r>
                      <a:br>
                        <a:rPr lang="en-US" sz="2000" dirty="0"/>
                      </a:br>
                      <a:r>
                        <a:rPr lang="en-US" sz="2000" dirty="0"/>
                        <a:t>24.5</a:t>
                      </a:r>
                      <a:br>
                        <a:rPr lang="en-US" sz="2000" dirty="0"/>
                      </a:br>
                      <a:r>
                        <a:rPr lang="en-US" sz="2000" dirty="0"/>
                        <a:t>24.5</a:t>
                      </a:r>
                      <a:br>
                        <a:rPr lang="en-US" sz="2000" dirty="0"/>
                      </a:br>
                      <a:r>
                        <a:rPr lang="en-US" sz="2000" dirty="0"/>
                        <a:t>24.5</a:t>
                      </a:r>
                      <a:br>
                        <a:rPr lang="en-US" sz="2000" dirty="0"/>
                      </a:br>
                      <a:r>
                        <a:rPr lang="en-US" sz="2000" dirty="0"/>
                        <a:t>24.5</a:t>
                      </a:r>
                      <a:br>
                        <a:rPr lang="en-US" sz="2000" dirty="0"/>
                      </a:br>
                      <a:r>
                        <a:rPr lang="en-US" sz="2000" dirty="0"/>
                        <a:t>30</a:t>
                      </a:r>
                      <a:br>
                        <a:rPr lang="en-US" sz="2000" dirty="0"/>
                      </a:br>
                      <a:r>
                        <a:rPr lang="en-US" sz="2000" dirty="0"/>
                        <a:t>30</a:t>
                      </a:r>
                      <a:br>
                        <a:rPr lang="en-US" sz="2000" dirty="0"/>
                      </a:br>
                      <a:r>
                        <a:rPr lang="en-US" sz="2000" dirty="0"/>
                        <a:t>30</a:t>
                      </a:r>
                      <a:br>
                        <a:rPr lang="en-US" sz="2000" dirty="0"/>
                      </a:br>
                      <a:r>
                        <a:rPr lang="en-US" sz="2000" dirty="0"/>
                        <a:t>30</a:t>
                      </a:r>
                      <a:br>
                        <a:rPr lang="en-US" sz="2000" dirty="0"/>
                      </a:br>
                      <a:r>
                        <a:rPr lang="en-US" sz="2000" dirty="0"/>
                        <a:t>30</a:t>
                      </a:r>
                      <a:br>
                        <a:rPr lang="en-US" sz="2000" dirty="0"/>
                      </a:br>
                      <a:r>
                        <a:rPr lang="en-US" sz="2000" dirty="0"/>
                        <a:t>30</a:t>
                      </a:r>
                      <a:br>
                        <a:rPr lang="en-US" sz="2000" dirty="0"/>
                      </a:br>
                      <a:r>
                        <a:rPr lang="en-US" sz="2000" dirty="0"/>
                        <a:t>30</a:t>
                      </a:r>
                      <a:br>
                        <a:rPr lang="en-US" sz="2000" dirty="0"/>
                      </a:br>
                      <a:r>
                        <a:rPr lang="en-US" sz="2000" dirty="0"/>
                        <a:t>34</a:t>
                      </a:r>
                      <a:br>
                        <a:rPr lang="en-US" sz="2000" dirty="0"/>
                      </a:br>
                      <a:r>
                        <a:rPr lang="en-US" sz="2000" dirty="0"/>
                        <a:t>35.5</a:t>
                      </a:r>
                      <a:br>
                        <a:rPr lang="en-US" sz="2000" dirty="0"/>
                      </a:br>
                      <a:r>
                        <a:rPr lang="en-US" sz="2000" dirty="0"/>
                        <a:t>35.5</a:t>
                      </a:r>
                      <a:br>
                        <a:rPr lang="en-US" sz="2000" dirty="0"/>
                      </a:br>
                      <a:r>
                        <a:rPr lang="en-US" sz="2000" dirty="0"/>
                        <a:t>37</a:t>
                      </a:r>
                      <a:br>
                        <a:rPr lang="en-US" sz="2000" dirty="0"/>
                      </a:br>
                      <a:r>
                        <a:rPr lang="en-US" sz="2000" dirty="0"/>
                        <a:t>38.5</a:t>
                      </a:r>
                      <a:br>
                        <a:rPr lang="en-US" sz="2000" dirty="0"/>
                      </a:br>
                      <a:r>
                        <a:rPr lang="en-US" sz="2000" dirty="0"/>
                        <a:t>38.5</a:t>
                      </a:r>
                      <a:br>
                        <a:rPr lang="en-US" sz="2000" dirty="0"/>
                      </a:br>
                      <a:r>
                        <a:rPr lang="en-US" sz="2000" dirty="0"/>
                        <a:t>40</a:t>
                      </a:r>
                    </a:p>
                  </a:txBody>
                  <a:tcPr marL="29804" marR="29804" marT="14902" marB="14902">
                    <a:lnL>
                      <a:noFill/>
                    </a:lnL>
                    <a:lnR>
                      <a:noFill/>
                    </a:lnR>
                    <a:lnT>
                      <a:noFill/>
                    </a:lnT>
                    <a:lnB>
                      <a:noFill/>
                    </a:lnB>
                  </a:tcPr>
                </a:tc>
              </a:tr>
            </a:tbl>
          </a:graphicData>
        </a:graphic>
      </p:graphicFrame>
    </p:spTree>
    <p:extLst>
      <p:ext uri="{BB962C8B-B14F-4D97-AF65-F5344CB8AC3E}">
        <p14:creationId xmlns:p14="http://schemas.microsoft.com/office/powerpoint/2010/main" val="3711480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7730" y="244699"/>
            <a:ext cx="11127346" cy="4770537"/>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Calculations</a:t>
            </a:r>
          </a:p>
          <a:p>
            <a:endParaRPr lang="en-US"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Arrange in ascending order.</a:t>
            </a:r>
          </a:p>
          <a:p>
            <a:pPr marL="285750" indent="-28575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Find the grand median</a:t>
            </a:r>
          </a:p>
          <a:p>
            <a:pPr marL="285750" indent="-28575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Grand median is the average of 20th and 21st observation = (62+61)/2 =61.5. In the above table, average rank is taken whenever the scores are tied. The next step is to prepare a contingency table of two rows and two columns. The cells represent the number of observations that are above and below the grand median in each group. Whenever some observations in each group coincide with the median value, the accepted practice is to first count the observations that are strictly above grand median and put the rest under below grand median. In other words, below grand median in such cases would include less than or equal to grand median.</a:t>
            </a:r>
          </a:p>
          <a:p>
            <a:endParaRPr lang="en-GB" dirty="0"/>
          </a:p>
        </p:txBody>
      </p:sp>
    </p:spTree>
    <p:extLst>
      <p:ext uri="{BB962C8B-B14F-4D97-AF65-F5344CB8AC3E}">
        <p14:creationId xmlns:p14="http://schemas.microsoft.com/office/powerpoint/2010/main" val="83376329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79</TotalTime>
  <Words>373</Words>
  <Application>Microsoft Office PowerPoint</Application>
  <PresentationFormat>Widescreen</PresentationFormat>
  <Paragraphs>122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Cambria Math</vt:lpstr>
      <vt:lpstr>Times New Roman</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Ishrat Fatima</dc:creator>
  <cp:lastModifiedBy>Ishrat Fatima</cp:lastModifiedBy>
  <cp:revision>8</cp:revision>
  <dcterms:created xsi:type="dcterms:W3CDTF">2020-05-03T16:03:52Z</dcterms:created>
  <dcterms:modified xsi:type="dcterms:W3CDTF">2020-05-03T17:22:59Z</dcterms:modified>
</cp:coreProperties>
</file>