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8" r:id="rId3"/>
    <p:sldId id="292" r:id="rId4"/>
    <p:sldId id="282" r:id="rId5"/>
    <p:sldId id="280" r:id="rId6"/>
    <p:sldId id="293" r:id="rId7"/>
    <p:sldId id="286" r:id="rId8"/>
    <p:sldId id="287" r:id="rId9"/>
    <p:sldId id="288" r:id="rId10"/>
    <p:sldId id="289" r:id="rId11"/>
    <p:sldId id="294" r:id="rId12"/>
    <p:sldId id="295" r:id="rId13"/>
    <p:sldId id="296" r:id="rId14"/>
    <p:sldId id="297" r:id="rId15"/>
  </p:sldIdLst>
  <p:sldSz cx="9144000" cy="6858000" type="screen4x3"/>
  <p:notesSz cx="6858000" cy="9144000"/>
  <p:custShowLst>
    <p:custShow name="Custom Show 1" id="0">
      <p:sldLst>
        <p:sld r:id="rId2"/>
        <p:sld r:id="rId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21816-4FE5-4AF1-81F4-2D1D39D8D60C}"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US"/>
        </a:p>
      </dgm:t>
    </dgm:pt>
    <dgm:pt modelId="{AC5F40FB-64AF-4E48-A23B-359A914E0D67}">
      <dgm:prSet phldrT="[Text]" custT="1"/>
      <dgm:spPr/>
      <dgm:t>
        <a:bodyPr/>
        <a:lstStyle/>
        <a:p>
          <a:r>
            <a:rPr lang="en-US" sz="1800" dirty="0" smtClean="0">
              <a:latin typeface="Optima"/>
            </a:rPr>
            <a:t>Writer</a:t>
          </a:r>
          <a:endParaRPr lang="en-US" sz="1800" dirty="0">
            <a:latin typeface="Optima"/>
          </a:endParaRPr>
        </a:p>
      </dgm:t>
    </dgm:pt>
    <dgm:pt modelId="{46A75703-AC38-4504-94D1-9F52B2D1F17C}" type="parTrans" cxnId="{4A576E16-AF99-4F3B-9C01-FEC7A22D7A0B}">
      <dgm:prSet/>
      <dgm:spPr/>
      <dgm:t>
        <a:bodyPr/>
        <a:lstStyle/>
        <a:p>
          <a:endParaRPr lang="en-US"/>
        </a:p>
      </dgm:t>
    </dgm:pt>
    <dgm:pt modelId="{586E7AEB-516F-474D-8A8B-62A8709BDDDB}" type="sibTrans" cxnId="{4A576E16-AF99-4F3B-9C01-FEC7A22D7A0B}">
      <dgm:prSet/>
      <dgm:spPr/>
      <dgm:t>
        <a:bodyPr/>
        <a:lstStyle/>
        <a:p>
          <a:endParaRPr lang="en-US"/>
        </a:p>
      </dgm:t>
    </dgm:pt>
    <dgm:pt modelId="{7AFA9340-9DCC-40F1-8984-B8CC284CFF56}">
      <dgm:prSet phldrT="[Text]" custT="1"/>
      <dgm:spPr/>
      <dgm:t>
        <a:bodyPr/>
        <a:lstStyle/>
        <a:p>
          <a:r>
            <a:rPr lang="en-US" sz="1800" dirty="0" smtClean="0">
              <a:latin typeface="Optima"/>
            </a:rPr>
            <a:t>Audience</a:t>
          </a:r>
          <a:endParaRPr lang="en-US" sz="1800" dirty="0">
            <a:latin typeface="Optima"/>
          </a:endParaRPr>
        </a:p>
      </dgm:t>
    </dgm:pt>
    <dgm:pt modelId="{66FD84AE-3ACB-4F52-9457-3AA194A285C3}" type="parTrans" cxnId="{C5D99C1F-C01C-4078-B9AF-CE881D6B23A5}">
      <dgm:prSet/>
      <dgm:spPr/>
      <dgm:t>
        <a:bodyPr/>
        <a:lstStyle/>
        <a:p>
          <a:endParaRPr lang="en-US"/>
        </a:p>
      </dgm:t>
    </dgm:pt>
    <dgm:pt modelId="{E0A78767-3319-4769-832C-B77745EB7CF0}" type="sibTrans" cxnId="{C5D99C1F-C01C-4078-B9AF-CE881D6B23A5}">
      <dgm:prSet/>
      <dgm:spPr/>
      <dgm:t>
        <a:bodyPr/>
        <a:lstStyle/>
        <a:p>
          <a:endParaRPr lang="en-US"/>
        </a:p>
      </dgm:t>
    </dgm:pt>
    <dgm:pt modelId="{924F3A9C-7365-4256-B7BD-9B1D43AAD6EF}">
      <dgm:prSet phldrT="[Text]" custT="1"/>
      <dgm:spPr/>
      <dgm:t>
        <a:bodyPr/>
        <a:lstStyle/>
        <a:p>
          <a:r>
            <a:rPr lang="en-US" sz="1800" dirty="0" smtClean="0">
              <a:latin typeface="Optima"/>
            </a:rPr>
            <a:t>Purpose</a:t>
          </a:r>
          <a:endParaRPr lang="en-US" sz="1800" dirty="0">
            <a:latin typeface="Optima"/>
          </a:endParaRPr>
        </a:p>
      </dgm:t>
    </dgm:pt>
    <dgm:pt modelId="{EF3AD875-7266-4B38-A403-4FAE7FF08F1E}" type="parTrans" cxnId="{67FC4A5D-C326-4E0E-817E-92CB09AD6466}">
      <dgm:prSet/>
      <dgm:spPr/>
      <dgm:t>
        <a:bodyPr/>
        <a:lstStyle/>
        <a:p>
          <a:endParaRPr lang="en-US"/>
        </a:p>
      </dgm:t>
    </dgm:pt>
    <dgm:pt modelId="{E3D85785-5DEE-44F1-9F37-D358C27EC095}" type="sibTrans" cxnId="{67FC4A5D-C326-4E0E-817E-92CB09AD6466}">
      <dgm:prSet/>
      <dgm:spPr/>
      <dgm:t>
        <a:bodyPr/>
        <a:lstStyle/>
        <a:p>
          <a:endParaRPr lang="en-US"/>
        </a:p>
      </dgm:t>
    </dgm:pt>
    <dgm:pt modelId="{31C75F89-0103-45D8-AEF8-2AA647F4B04C}">
      <dgm:prSet phldrT="[Text]" custT="1"/>
      <dgm:spPr/>
      <dgm:t>
        <a:bodyPr/>
        <a:lstStyle/>
        <a:p>
          <a:r>
            <a:rPr lang="en-US" sz="1800" dirty="0" smtClean="0">
              <a:latin typeface="Optima"/>
            </a:rPr>
            <a:t>Topic</a:t>
          </a:r>
          <a:endParaRPr lang="en-US" sz="1800" dirty="0">
            <a:latin typeface="Optima"/>
          </a:endParaRPr>
        </a:p>
      </dgm:t>
    </dgm:pt>
    <dgm:pt modelId="{B5E715BA-53D9-45DE-8AC1-E8A1BF3DA031}" type="parTrans" cxnId="{736A1D46-1324-473A-AFB6-290C10E2664E}">
      <dgm:prSet/>
      <dgm:spPr/>
      <dgm:t>
        <a:bodyPr/>
        <a:lstStyle/>
        <a:p>
          <a:endParaRPr lang="en-US"/>
        </a:p>
      </dgm:t>
    </dgm:pt>
    <dgm:pt modelId="{55F80E94-0713-49CD-A656-CDBF2B882652}" type="sibTrans" cxnId="{736A1D46-1324-473A-AFB6-290C10E2664E}">
      <dgm:prSet/>
      <dgm:spPr/>
      <dgm:t>
        <a:bodyPr/>
        <a:lstStyle/>
        <a:p>
          <a:endParaRPr lang="en-US"/>
        </a:p>
      </dgm:t>
    </dgm:pt>
    <dgm:pt modelId="{3F0FD549-EB67-4069-9230-0E368A7D3F61}" type="pres">
      <dgm:prSet presAssocID="{DE221816-4FE5-4AF1-81F4-2D1D39D8D60C}" presName="matrix" presStyleCnt="0">
        <dgm:presLayoutVars>
          <dgm:chMax val="1"/>
          <dgm:dir/>
          <dgm:resizeHandles val="exact"/>
        </dgm:presLayoutVars>
      </dgm:prSet>
      <dgm:spPr/>
      <dgm:t>
        <a:bodyPr/>
        <a:lstStyle/>
        <a:p>
          <a:endParaRPr lang="en-US"/>
        </a:p>
      </dgm:t>
    </dgm:pt>
    <dgm:pt modelId="{62AAA3F3-911F-4D24-A765-EE8D8D4FCBBA}" type="pres">
      <dgm:prSet presAssocID="{DE221816-4FE5-4AF1-81F4-2D1D39D8D60C}" presName="diamond" presStyleLbl="bgShp" presStyleIdx="0" presStyleCnt="1" custLinFactNeighborX="1067" custLinFactNeighborY="-11990"/>
      <dgm:spPr/>
    </dgm:pt>
    <dgm:pt modelId="{17BBFEA2-518F-4EE2-81E6-FC1C7E7363A7}" type="pres">
      <dgm:prSet presAssocID="{DE221816-4FE5-4AF1-81F4-2D1D39D8D60C}" presName="quad1" presStyleLbl="node1" presStyleIdx="0" presStyleCnt="4">
        <dgm:presLayoutVars>
          <dgm:chMax val="0"/>
          <dgm:chPref val="0"/>
          <dgm:bulletEnabled val="1"/>
        </dgm:presLayoutVars>
      </dgm:prSet>
      <dgm:spPr/>
      <dgm:t>
        <a:bodyPr/>
        <a:lstStyle/>
        <a:p>
          <a:endParaRPr lang="en-US"/>
        </a:p>
      </dgm:t>
    </dgm:pt>
    <dgm:pt modelId="{15EB19D6-0DD0-4FCA-AEB4-EA3FCD9089DB}" type="pres">
      <dgm:prSet presAssocID="{DE221816-4FE5-4AF1-81F4-2D1D39D8D60C}" presName="quad2" presStyleLbl="node1" presStyleIdx="1" presStyleCnt="4">
        <dgm:presLayoutVars>
          <dgm:chMax val="0"/>
          <dgm:chPref val="0"/>
          <dgm:bulletEnabled val="1"/>
        </dgm:presLayoutVars>
      </dgm:prSet>
      <dgm:spPr/>
      <dgm:t>
        <a:bodyPr/>
        <a:lstStyle/>
        <a:p>
          <a:endParaRPr lang="en-US"/>
        </a:p>
      </dgm:t>
    </dgm:pt>
    <dgm:pt modelId="{AEB34491-BBEE-469F-81B4-FB6B83C1AAB5}" type="pres">
      <dgm:prSet presAssocID="{DE221816-4FE5-4AF1-81F4-2D1D39D8D60C}" presName="quad3" presStyleLbl="node1" presStyleIdx="2" presStyleCnt="4">
        <dgm:presLayoutVars>
          <dgm:chMax val="0"/>
          <dgm:chPref val="0"/>
          <dgm:bulletEnabled val="1"/>
        </dgm:presLayoutVars>
      </dgm:prSet>
      <dgm:spPr/>
      <dgm:t>
        <a:bodyPr/>
        <a:lstStyle/>
        <a:p>
          <a:endParaRPr lang="en-US"/>
        </a:p>
      </dgm:t>
    </dgm:pt>
    <dgm:pt modelId="{5339858F-255A-4C9C-B6EB-698071E01776}" type="pres">
      <dgm:prSet presAssocID="{DE221816-4FE5-4AF1-81F4-2D1D39D8D60C}" presName="quad4" presStyleLbl="node1" presStyleIdx="3" presStyleCnt="4">
        <dgm:presLayoutVars>
          <dgm:chMax val="0"/>
          <dgm:chPref val="0"/>
          <dgm:bulletEnabled val="1"/>
        </dgm:presLayoutVars>
      </dgm:prSet>
      <dgm:spPr/>
      <dgm:t>
        <a:bodyPr/>
        <a:lstStyle/>
        <a:p>
          <a:endParaRPr lang="en-US"/>
        </a:p>
      </dgm:t>
    </dgm:pt>
  </dgm:ptLst>
  <dgm:cxnLst>
    <dgm:cxn modelId="{F9195C86-5D31-475B-B0FC-86FC9FA5EBA6}" type="presOf" srcId="{AC5F40FB-64AF-4E48-A23B-359A914E0D67}" destId="{17BBFEA2-518F-4EE2-81E6-FC1C7E7363A7}" srcOrd="0" destOrd="0" presId="urn:microsoft.com/office/officeart/2005/8/layout/matrix3"/>
    <dgm:cxn modelId="{EC9CD6DF-FB8F-46FF-B2D8-AD2DB233B74D}" type="presOf" srcId="{31C75F89-0103-45D8-AEF8-2AA647F4B04C}" destId="{5339858F-255A-4C9C-B6EB-698071E01776}" srcOrd="0" destOrd="0" presId="urn:microsoft.com/office/officeart/2005/8/layout/matrix3"/>
    <dgm:cxn modelId="{736A1D46-1324-473A-AFB6-290C10E2664E}" srcId="{DE221816-4FE5-4AF1-81F4-2D1D39D8D60C}" destId="{31C75F89-0103-45D8-AEF8-2AA647F4B04C}" srcOrd="3" destOrd="0" parTransId="{B5E715BA-53D9-45DE-8AC1-E8A1BF3DA031}" sibTransId="{55F80E94-0713-49CD-A656-CDBF2B882652}"/>
    <dgm:cxn modelId="{C5D99C1F-C01C-4078-B9AF-CE881D6B23A5}" srcId="{DE221816-4FE5-4AF1-81F4-2D1D39D8D60C}" destId="{7AFA9340-9DCC-40F1-8984-B8CC284CFF56}" srcOrd="1" destOrd="0" parTransId="{66FD84AE-3ACB-4F52-9457-3AA194A285C3}" sibTransId="{E0A78767-3319-4769-832C-B77745EB7CF0}"/>
    <dgm:cxn modelId="{392EAA11-F4B6-499F-8CD8-9D003DB17A59}" type="presOf" srcId="{924F3A9C-7365-4256-B7BD-9B1D43AAD6EF}" destId="{AEB34491-BBEE-469F-81B4-FB6B83C1AAB5}" srcOrd="0" destOrd="0" presId="urn:microsoft.com/office/officeart/2005/8/layout/matrix3"/>
    <dgm:cxn modelId="{9FD55F4C-5E5C-4F5F-8DD3-AFB58B07581B}" type="presOf" srcId="{7AFA9340-9DCC-40F1-8984-B8CC284CFF56}" destId="{15EB19D6-0DD0-4FCA-AEB4-EA3FCD9089DB}" srcOrd="0" destOrd="0" presId="urn:microsoft.com/office/officeart/2005/8/layout/matrix3"/>
    <dgm:cxn modelId="{67FC4A5D-C326-4E0E-817E-92CB09AD6466}" srcId="{DE221816-4FE5-4AF1-81F4-2D1D39D8D60C}" destId="{924F3A9C-7365-4256-B7BD-9B1D43AAD6EF}" srcOrd="2" destOrd="0" parTransId="{EF3AD875-7266-4B38-A403-4FAE7FF08F1E}" sibTransId="{E3D85785-5DEE-44F1-9F37-D358C27EC095}"/>
    <dgm:cxn modelId="{4A576E16-AF99-4F3B-9C01-FEC7A22D7A0B}" srcId="{DE221816-4FE5-4AF1-81F4-2D1D39D8D60C}" destId="{AC5F40FB-64AF-4E48-A23B-359A914E0D67}" srcOrd="0" destOrd="0" parTransId="{46A75703-AC38-4504-94D1-9F52B2D1F17C}" sibTransId="{586E7AEB-516F-474D-8A8B-62A8709BDDDB}"/>
    <dgm:cxn modelId="{17D960DC-132E-419E-938F-3B4020EF0205}" type="presOf" srcId="{DE221816-4FE5-4AF1-81F4-2D1D39D8D60C}" destId="{3F0FD549-EB67-4069-9230-0E368A7D3F61}" srcOrd="0" destOrd="0" presId="urn:microsoft.com/office/officeart/2005/8/layout/matrix3"/>
    <dgm:cxn modelId="{D81759BB-3F98-4DB9-88B7-8A5A549E1FCF}" type="presParOf" srcId="{3F0FD549-EB67-4069-9230-0E368A7D3F61}" destId="{62AAA3F3-911F-4D24-A765-EE8D8D4FCBBA}" srcOrd="0" destOrd="0" presId="urn:microsoft.com/office/officeart/2005/8/layout/matrix3"/>
    <dgm:cxn modelId="{830AC057-578C-403C-8CE7-16D7B47E726E}" type="presParOf" srcId="{3F0FD549-EB67-4069-9230-0E368A7D3F61}" destId="{17BBFEA2-518F-4EE2-81E6-FC1C7E7363A7}" srcOrd="1" destOrd="0" presId="urn:microsoft.com/office/officeart/2005/8/layout/matrix3"/>
    <dgm:cxn modelId="{007DC855-59C6-4702-8A00-FAFCB8D587BB}" type="presParOf" srcId="{3F0FD549-EB67-4069-9230-0E368A7D3F61}" destId="{15EB19D6-0DD0-4FCA-AEB4-EA3FCD9089DB}" srcOrd="2" destOrd="0" presId="urn:microsoft.com/office/officeart/2005/8/layout/matrix3"/>
    <dgm:cxn modelId="{2192DFC2-C244-4BB0-BFEC-58D74F3414BE}" type="presParOf" srcId="{3F0FD549-EB67-4069-9230-0E368A7D3F61}" destId="{AEB34491-BBEE-469F-81B4-FB6B83C1AAB5}" srcOrd="3" destOrd="0" presId="urn:microsoft.com/office/officeart/2005/8/layout/matrix3"/>
    <dgm:cxn modelId="{C2D59A52-B028-480D-8BA7-F5D7123D1230}" type="presParOf" srcId="{3F0FD549-EB67-4069-9230-0E368A7D3F61}" destId="{5339858F-255A-4C9C-B6EB-698071E0177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6B542-BEFC-4FA3-9834-E0B399D8B1F7}"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en-US"/>
        </a:p>
      </dgm:t>
    </dgm:pt>
    <dgm:pt modelId="{19C8A6B5-FFAB-4D0E-AE76-DDBBFD6BD538}">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smtClean="0">
              <a:solidFill>
                <a:srgbClr val="C0504D"/>
              </a:solidFill>
              <a:latin typeface="Optima"/>
            </a:rPr>
            <a:t>My Purpose</a:t>
          </a:r>
          <a:endParaRPr lang="en-US" sz="2000" dirty="0">
            <a:solidFill>
              <a:srgbClr val="C0504D"/>
            </a:solidFill>
            <a:latin typeface="Optima"/>
          </a:endParaRPr>
        </a:p>
      </dgm:t>
    </dgm:pt>
    <dgm:pt modelId="{10021AA2-EFB4-41DC-9859-420D5BB4A7F4}" type="parTrans" cxnId="{06D8C6CE-A6A1-4469-876A-C7ED0535A4D6}">
      <dgm:prSet/>
      <dgm:spPr/>
      <dgm:t>
        <a:bodyPr/>
        <a:lstStyle/>
        <a:p>
          <a:endParaRPr lang="en-US"/>
        </a:p>
      </dgm:t>
    </dgm:pt>
    <dgm:pt modelId="{6AD43C3E-7B6A-446C-855D-8AD79884446B}" type="sibTrans" cxnId="{06D8C6CE-A6A1-4469-876A-C7ED0535A4D6}">
      <dgm:prSet/>
      <dgm:spPr/>
      <dgm:t>
        <a:bodyPr/>
        <a:lstStyle/>
        <a:p>
          <a:endParaRPr lang="en-US"/>
        </a:p>
      </dgm:t>
    </dgm:pt>
    <dgm:pt modelId="{B9DF5582-E017-4A18-95CA-4C450AFCF20E}">
      <dgm:prSet phldrT="[Text]" custT="1"/>
      <dgm:spPr/>
      <dgm:t>
        <a:bodyPr/>
        <a:lstStyle/>
        <a:p>
          <a:r>
            <a:rPr lang="en-US" sz="2000" smtClean="0">
              <a:latin typeface="Optima"/>
            </a:rPr>
            <a:t>Entertain</a:t>
          </a:r>
          <a:endParaRPr lang="en-US" sz="2000" dirty="0">
            <a:latin typeface="Optima"/>
          </a:endParaRPr>
        </a:p>
      </dgm:t>
    </dgm:pt>
    <dgm:pt modelId="{8071DF10-C7C0-4B9C-8E93-FDE46E5B4AC1}" type="parTrans" cxnId="{A02132F2-3868-4FE6-99C5-F7985B305191}">
      <dgm:prSet/>
      <dgm:spPr/>
      <dgm:t>
        <a:bodyPr/>
        <a:lstStyle/>
        <a:p>
          <a:endParaRPr lang="en-US"/>
        </a:p>
      </dgm:t>
    </dgm:pt>
    <dgm:pt modelId="{C83EA044-781C-4E66-B7CE-C2B8906924B0}" type="sibTrans" cxnId="{A02132F2-3868-4FE6-99C5-F7985B305191}">
      <dgm:prSet/>
      <dgm:spPr/>
      <dgm:t>
        <a:bodyPr/>
        <a:lstStyle/>
        <a:p>
          <a:endParaRPr lang="en-US"/>
        </a:p>
      </dgm:t>
    </dgm:pt>
    <dgm:pt modelId="{DB558087-577F-4E9F-AAF2-E2F06C860071}">
      <dgm:prSet phldrT="[Text]" custT="1"/>
      <dgm:spPr/>
      <dgm:t>
        <a:bodyPr/>
        <a:lstStyle/>
        <a:p>
          <a:r>
            <a:rPr lang="en-US" sz="2000" smtClean="0">
              <a:latin typeface="Optima"/>
            </a:rPr>
            <a:t>Persuade</a:t>
          </a:r>
          <a:endParaRPr lang="en-US" sz="2000" dirty="0">
            <a:latin typeface="Optima"/>
          </a:endParaRPr>
        </a:p>
      </dgm:t>
    </dgm:pt>
    <dgm:pt modelId="{E0969A52-7D47-4363-85A7-5A40BB337A1D}" type="parTrans" cxnId="{3C1CB2DC-9F7A-425A-AED6-90CFCE1769C6}">
      <dgm:prSet/>
      <dgm:spPr/>
      <dgm:t>
        <a:bodyPr/>
        <a:lstStyle/>
        <a:p>
          <a:endParaRPr lang="en-US"/>
        </a:p>
      </dgm:t>
    </dgm:pt>
    <dgm:pt modelId="{70F8FA26-8C1D-466B-A442-9D163014401E}" type="sibTrans" cxnId="{3C1CB2DC-9F7A-425A-AED6-90CFCE1769C6}">
      <dgm:prSet/>
      <dgm:spPr/>
      <dgm:t>
        <a:bodyPr/>
        <a:lstStyle/>
        <a:p>
          <a:endParaRPr lang="en-US"/>
        </a:p>
      </dgm:t>
    </dgm:pt>
    <dgm:pt modelId="{7A7C9628-9111-40E7-95DA-B02AC092B2B5}">
      <dgm:prSet phldrT="[Text]" custT="1"/>
      <dgm:spPr/>
      <dgm:t>
        <a:bodyPr/>
        <a:lstStyle/>
        <a:p>
          <a:r>
            <a:rPr lang="en-US" sz="2000" smtClean="0">
              <a:latin typeface="Optima"/>
            </a:rPr>
            <a:t>Inform</a:t>
          </a:r>
          <a:endParaRPr lang="en-US" sz="2000" dirty="0">
            <a:latin typeface="Optima"/>
          </a:endParaRPr>
        </a:p>
      </dgm:t>
    </dgm:pt>
    <dgm:pt modelId="{82321731-EC81-4CAC-84E3-8D337BE06148}" type="parTrans" cxnId="{C2258AA2-7C65-4A97-A026-0620E441CAD8}">
      <dgm:prSet/>
      <dgm:spPr/>
      <dgm:t>
        <a:bodyPr/>
        <a:lstStyle/>
        <a:p>
          <a:endParaRPr lang="en-US"/>
        </a:p>
      </dgm:t>
    </dgm:pt>
    <dgm:pt modelId="{29A45C48-A1FC-4E53-ABE1-6B3F87A1E8B8}" type="sibTrans" cxnId="{C2258AA2-7C65-4A97-A026-0620E441CAD8}">
      <dgm:prSet/>
      <dgm:spPr/>
      <dgm:t>
        <a:bodyPr/>
        <a:lstStyle/>
        <a:p>
          <a:endParaRPr lang="en-US"/>
        </a:p>
      </dgm:t>
    </dgm:pt>
    <dgm:pt modelId="{62E898FB-EB6E-47A3-9903-79F757F89625}">
      <dgm:prSet phldrT="[Text]" custT="1"/>
      <dgm:spPr/>
      <dgm:t>
        <a:bodyPr/>
        <a:lstStyle/>
        <a:p>
          <a:r>
            <a:rPr lang="en-US" sz="2000" smtClean="0">
              <a:latin typeface="Optima"/>
            </a:rPr>
            <a:t>Shock</a:t>
          </a:r>
          <a:endParaRPr lang="en-US" sz="2000" dirty="0">
            <a:latin typeface="Optima"/>
          </a:endParaRPr>
        </a:p>
      </dgm:t>
    </dgm:pt>
    <dgm:pt modelId="{6547A7F0-6ED7-4839-87C0-2E3E48EF0390}" type="parTrans" cxnId="{1B528298-CD20-4A09-B816-D0B7A8E5A2EC}">
      <dgm:prSet/>
      <dgm:spPr/>
      <dgm:t>
        <a:bodyPr/>
        <a:lstStyle/>
        <a:p>
          <a:endParaRPr lang="en-US"/>
        </a:p>
      </dgm:t>
    </dgm:pt>
    <dgm:pt modelId="{5B7C43B2-6BF3-4286-A011-465FAAC46B2F}" type="sibTrans" cxnId="{1B528298-CD20-4A09-B816-D0B7A8E5A2EC}">
      <dgm:prSet/>
      <dgm:spPr/>
      <dgm:t>
        <a:bodyPr/>
        <a:lstStyle/>
        <a:p>
          <a:endParaRPr lang="en-US"/>
        </a:p>
      </dgm:t>
    </dgm:pt>
    <dgm:pt modelId="{DAAD0225-26A6-415E-9DA9-24BA8DB0718F}">
      <dgm:prSet phldrT="[Text]" custT="1"/>
      <dgm:spPr/>
      <dgm:t>
        <a:bodyPr/>
        <a:lstStyle/>
        <a:p>
          <a:r>
            <a:rPr lang="en-US" sz="2000" smtClean="0">
              <a:latin typeface="Optima"/>
            </a:rPr>
            <a:t>Educate</a:t>
          </a:r>
          <a:endParaRPr lang="en-US" sz="2000" dirty="0">
            <a:latin typeface="Optima"/>
          </a:endParaRPr>
        </a:p>
      </dgm:t>
    </dgm:pt>
    <dgm:pt modelId="{548B0720-B865-401B-87E9-D06C3B112D0E}" type="parTrans" cxnId="{927973AC-C759-4C32-B345-2A1417A16F51}">
      <dgm:prSet/>
      <dgm:spPr/>
      <dgm:t>
        <a:bodyPr/>
        <a:lstStyle/>
        <a:p>
          <a:endParaRPr lang="en-US"/>
        </a:p>
      </dgm:t>
    </dgm:pt>
    <dgm:pt modelId="{56F15247-DF84-4108-A542-EAA3CDE5860D}" type="sibTrans" cxnId="{927973AC-C759-4C32-B345-2A1417A16F51}">
      <dgm:prSet/>
      <dgm:spPr/>
      <dgm:t>
        <a:bodyPr/>
        <a:lstStyle/>
        <a:p>
          <a:endParaRPr lang="en-US"/>
        </a:p>
      </dgm:t>
    </dgm:pt>
    <dgm:pt modelId="{7B807ADA-17F4-4874-9239-EE1EE373557F}">
      <dgm:prSet phldrT="[Text]" custT="1"/>
      <dgm:spPr/>
      <dgm:t>
        <a:bodyPr/>
        <a:lstStyle/>
        <a:p>
          <a:r>
            <a:rPr lang="en-US" sz="2000" dirty="0" smtClean="0">
              <a:latin typeface="Optima"/>
            </a:rPr>
            <a:t>Call for action</a:t>
          </a:r>
          <a:endParaRPr lang="en-US" sz="2000" dirty="0">
            <a:latin typeface="Optima"/>
          </a:endParaRPr>
        </a:p>
      </dgm:t>
    </dgm:pt>
    <dgm:pt modelId="{3EAEB79F-8571-4927-9E52-A51B907B6708}" type="parTrans" cxnId="{143A88DE-2E8F-4368-884B-6A7BBD06BFEF}">
      <dgm:prSet/>
      <dgm:spPr/>
      <dgm:t>
        <a:bodyPr/>
        <a:lstStyle/>
        <a:p>
          <a:endParaRPr lang="en-US"/>
        </a:p>
      </dgm:t>
    </dgm:pt>
    <dgm:pt modelId="{E651E872-882D-48F0-9379-1062B402BDC2}" type="sibTrans" cxnId="{143A88DE-2E8F-4368-884B-6A7BBD06BFEF}">
      <dgm:prSet/>
      <dgm:spPr/>
      <dgm:t>
        <a:bodyPr/>
        <a:lstStyle/>
        <a:p>
          <a:endParaRPr lang="en-US"/>
        </a:p>
      </dgm:t>
    </dgm:pt>
    <dgm:pt modelId="{DB3D7E9B-E94C-4142-A06B-1958514573D6}" type="pres">
      <dgm:prSet presAssocID="{FFB6B542-BEFC-4FA3-9834-E0B399D8B1F7}" presName="Name0" presStyleCnt="0">
        <dgm:presLayoutVars>
          <dgm:chMax val="1"/>
          <dgm:chPref val="1"/>
          <dgm:dir/>
          <dgm:animOne val="branch"/>
          <dgm:animLvl val="lvl"/>
        </dgm:presLayoutVars>
      </dgm:prSet>
      <dgm:spPr/>
      <dgm:t>
        <a:bodyPr/>
        <a:lstStyle/>
        <a:p>
          <a:endParaRPr lang="en-US"/>
        </a:p>
      </dgm:t>
    </dgm:pt>
    <dgm:pt modelId="{14DD78D9-1B9A-450E-B4E2-5B6E7AF11FB2}" type="pres">
      <dgm:prSet presAssocID="{19C8A6B5-FFAB-4D0E-AE76-DDBBFD6BD538}" presName="singleCycle" presStyleCnt="0"/>
      <dgm:spPr/>
    </dgm:pt>
    <dgm:pt modelId="{04271EB4-6986-412C-B543-2C5F052AEE5B}" type="pres">
      <dgm:prSet presAssocID="{19C8A6B5-FFAB-4D0E-AE76-DDBBFD6BD538}" presName="singleCenter" presStyleLbl="node1" presStyleIdx="0" presStyleCnt="7">
        <dgm:presLayoutVars>
          <dgm:chMax val="7"/>
          <dgm:chPref val="7"/>
        </dgm:presLayoutVars>
      </dgm:prSet>
      <dgm:spPr/>
      <dgm:t>
        <a:bodyPr/>
        <a:lstStyle/>
        <a:p>
          <a:endParaRPr lang="en-US"/>
        </a:p>
      </dgm:t>
    </dgm:pt>
    <dgm:pt modelId="{EAD1A261-713C-4FB2-9F19-8F85D431E92B}" type="pres">
      <dgm:prSet presAssocID="{8071DF10-C7C0-4B9C-8E93-FDE46E5B4AC1}" presName="Name56" presStyleLbl="parChTrans1D2" presStyleIdx="0" presStyleCnt="6"/>
      <dgm:spPr/>
      <dgm:t>
        <a:bodyPr/>
        <a:lstStyle/>
        <a:p>
          <a:endParaRPr lang="en-US"/>
        </a:p>
      </dgm:t>
    </dgm:pt>
    <dgm:pt modelId="{89FCA2F6-83B3-4951-A19C-FD5D275358BD}" type="pres">
      <dgm:prSet presAssocID="{B9DF5582-E017-4A18-95CA-4C450AFCF20E}" presName="text0" presStyleLbl="node1" presStyleIdx="1" presStyleCnt="7" custScaleX="183799" custRadScaleRad="78709" custRadScaleInc="1615">
        <dgm:presLayoutVars>
          <dgm:bulletEnabled val="1"/>
        </dgm:presLayoutVars>
      </dgm:prSet>
      <dgm:spPr/>
      <dgm:t>
        <a:bodyPr/>
        <a:lstStyle/>
        <a:p>
          <a:endParaRPr lang="en-US"/>
        </a:p>
      </dgm:t>
    </dgm:pt>
    <dgm:pt modelId="{554438EA-9176-4E9C-93BA-59030342A486}" type="pres">
      <dgm:prSet presAssocID="{82321731-EC81-4CAC-84E3-8D337BE06148}" presName="Name56" presStyleLbl="parChTrans1D2" presStyleIdx="1" presStyleCnt="6"/>
      <dgm:spPr/>
      <dgm:t>
        <a:bodyPr/>
        <a:lstStyle/>
        <a:p>
          <a:endParaRPr lang="en-US"/>
        </a:p>
      </dgm:t>
    </dgm:pt>
    <dgm:pt modelId="{845B5EB8-447B-49D0-8AE8-0E1EADD1EED8}" type="pres">
      <dgm:prSet presAssocID="{7A7C9628-9111-40E7-95DA-B02AC092B2B5}" presName="text0" presStyleLbl="node1" presStyleIdx="2" presStyleCnt="7" custScaleX="183799" custRadScaleRad="104141" custRadScaleInc="46664">
        <dgm:presLayoutVars>
          <dgm:bulletEnabled val="1"/>
        </dgm:presLayoutVars>
      </dgm:prSet>
      <dgm:spPr/>
      <dgm:t>
        <a:bodyPr/>
        <a:lstStyle/>
        <a:p>
          <a:endParaRPr lang="en-US"/>
        </a:p>
      </dgm:t>
    </dgm:pt>
    <dgm:pt modelId="{6E382150-072E-49EC-8F4A-C3E9ACDF430C}" type="pres">
      <dgm:prSet presAssocID="{6547A7F0-6ED7-4839-87C0-2E3E48EF0390}" presName="Name56" presStyleLbl="parChTrans1D2" presStyleIdx="2" presStyleCnt="6"/>
      <dgm:spPr/>
      <dgm:t>
        <a:bodyPr/>
        <a:lstStyle/>
        <a:p>
          <a:endParaRPr lang="en-US"/>
        </a:p>
      </dgm:t>
    </dgm:pt>
    <dgm:pt modelId="{E68D1AF5-FFB8-4C47-BED0-DD47C26760D3}" type="pres">
      <dgm:prSet presAssocID="{62E898FB-EB6E-47A3-9903-79F757F89625}" presName="text0" presStyleLbl="node1" presStyleIdx="3" presStyleCnt="7" custScaleX="183799" custRadScaleRad="106392" custRadScaleInc="-34025">
        <dgm:presLayoutVars>
          <dgm:bulletEnabled val="1"/>
        </dgm:presLayoutVars>
      </dgm:prSet>
      <dgm:spPr/>
      <dgm:t>
        <a:bodyPr/>
        <a:lstStyle/>
        <a:p>
          <a:endParaRPr lang="en-US"/>
        </a:p>
      </dgm:t>
    </dgm:pt>
    <dgm:pt modelId="{AA1B69D4-D3C9-4EC4-B5F2-A38733D7556F}" type="pres">
      <dgm:prSet presAssocID="{E0969A52-7D47-4363-85A7-5A40BB337A1D}" presName="Name56" presStyleLbl="parChTrans1D2" presStyleIdx="3" presStyleCnt="6"/>
      <dgm:spPr/>
      <dgm:t>
        <a:bodyPr/>
        <a:lstStyle/>
        <a:p>
          <a:endParaRPr lang="en-US"/>
        </a:p>
      </dgm:t>
    </dgm:pt>
    <dgm:pt modelId="{286DF4A4-94F5-4385-AA80-C2865B506F16}" type="pres">
      <dgm:prSet presAssocID="{DB558087-577F-4E9F-AAF2-E2F06C860071}" presName="text0" presStyleLbl="node1" presStyleIdx="4" presStyleCnt="7" custScaleX="183799" custRadScaleRad="80703">
        <dgm:presLayoutVars>
          <dgm:bulletEnabled val="1"/>
        </dgm:presLayoutVars>
      </dgm:prSet>
      <dgm:spPr/>
      <dgm:t>
        <a:bodyPr/>
        <a:lstStyle/>
        <a:p>
          <a:endParaRPr lang="en-US"/>
        </a:p>
      </dgm:t>
    </dgm:pt>
    <dgm:pt modelId="{B5D99B79-49EA-4A84-B753-F6F0114CDB03}" type="pres">
      <dgm:prSet presAssocID="{548B0720-B865-401B-87E9-D06C3B112D0E}" presName="Name56" presStyleLbl="parChTrans1D2" presStyleIdx="4" presStyleCnt="6"/>
      <dgm:spPr/>
      <dgm:t>
        <a:bodyPr/>
        <a:lstStyle/>
        <a:p>
          <a:endParaRPr lang="en-US"/>
        </a:p>
      </dgm:t>
    </dgm:pt>
    <dgm:pt modelId="{9DB14FFE-D97E-4776-9223-1C7261B0955B}" type="pres">
      <dgm:prSet presAssocID="{DAAD0225-26A6-415E-9DA9-24BA8DB0718F}" presName="text0" presStyleLbl="node1" presStyleIdx="5" presStyleCnt="7" custScaleX="183799" custRadScaleRad="106479" custRadScaleInc="34081">
        <dgm:presLayoutVars>
          <dgm:bulletEnabled val="1"/>
        </dgm:presLayoutVars>
      </dgm:prSet>
      <dgm:spPr/>
      <dgm:t>
        <a:bodyPr/>
        <a:lstStyle/>
        <a:p>
          <a:endParaRPr lang="en-US"/>
        </a:p>
      </dgm:t>
    </dgm:pt>
    <dgm:pt modelId="{D68AC38C-B8ED-47A4-8EB6-9D222737F32C}" type="pres">
      <dgm:prSet presAssocID="{3EAEB79F-8571-4927-9E52-A51B907B6708}" presName="Name56" presStyleLbl="parChTrans1D2" presStyleIdx="5" presStyleCnt="6"/>
      <dgm:spPr/>
      <dgm:t>
        <a:bodyPr/>
        <a:lstStyle/>
        <a:p>
          <a:endParaRPr lang="en-US"/>
        </a:p>
      </dgm:t>
    </dgm:pt>
    <dgm:pt modelId="{3507A5A9-02C9-4774-ADD4-DC54D95AA90B}" type="pres">
      <dgm:prSet presAssocID="{7B807ADA-17F4-4874-9239-EE1EE373557F}" presName="text0" presStyleLbl="node1" presStyleIdx="6" presStyleCnt="7" custScaleX="183799" custRadScaleRad="104230" custRadScaleInc="-46712">
        <dgm:presLayoutVars>
          <dgm:bulletEnabled val="1"/>
        </dgm:presLayoutVars>
      </dgm:prSet>
      <dgm:spPr/>
      <dgm:t>
        <a:bodyPr/>
        <a:lstStyle/>
        <a:p>
          <a:endParaRPr lang="en-US"/>
        </a:p>
      </dgm:t>
    </dgm:pt>
  </dgm:ptLst>
  <dgm:cxnLst>
    <dgm:cxn modelId="{3574D6A2-EDAF-4350-A726-C0BB21430343}" type="presOf" srcId="{3EAEB79F-8571-4927-9E52-A51B907B6708}" destId="{D68AC38C-B8ED-47A4-8EB6-9D222737F32C}" srcOrd="0" destOrd="0" presId="urn:microsoft.com/office/officeart/2008/layout/RadialCluster"/>
    <dgm:cxn modelId="{113FE377-BFA1-4DA0-ACD9-802BB076D063}" type="presOf" srcId="{19C8A6B5-FFAB-4D0E-AE76-DDBBFD6BD538}" destId="{04271EB4-6986-412C-B543-2C5F052AEE5B}" srcOrd="0" destOrd="0" presId="urn:microsoft.com/office/officeart/2008/layout/RadialCluster"/>
    <dgm:cxn modelId="{2083BAC5-53A9-4E83-B250-6EAA242FD6E2}" type="presOf" srcId="{7B807ADA-17F4-4874-9239-EE1EE373557F}" destId="{3507A5A9-02C9-4774-ADD4-DC54D95AA90B}" srcOrd="0" destOrd="0" presId="urn:microsoft.com/office/officeart/2008/layout/RadialCluster"/>
    <dgm:cxn modelId="{E4EB0A9C-ECC1-4230-99B8-37F4698A27C1}" type="presOf" srcId="{6547A7F0-6ED7-4839-87C0-2E3E48EF0390}" destId="{6E382150-072E-49EC-8F4A-C3E9ACDF430C}" srcOrd="0" destOrd="0" presId="urn:microsoft.com/office/officeart/2008/layout/RadialCluster"/>
    <dgm:cxn modelId="{2697AF00-AE38-4F9A-90F0-D752DEF979D8}" type="presOf" srcId="{548B0720-B865-401B-87E9-D06C3B112D0E}" destId="{B5D99B79-49EA-4A84-B753-F6F0114CDB03}" srcOrd="0" destOrd="0" presId="urn:microsoft.com/office/officeart/2008/layout/RadialCluster"/>
    <dgm:cxn modelId="{3C1CB2DC-9F7A-425A-AED6-90CFCE1769C6}" srcId="{19C8A6B5-FFAB-4D0E-AE76-DDBBFD6BD538}" destId="{DB558087-577F-4E9F-AAF2-E2F06C860071}" srcOrd="3" destOrd="0" parTransId="{E0969A52-7D47-4363-85A7-5A40BB337A1D}" sibTransId="{70F8FA26-8C1D-466B-A442-9D163014401E}"/>
    <dgm:cxn modelId="{927973AC-C759-4C32-B345-2A1417A16F51}" srcId="{19C8A6B5-FFAB-4D0E-AE76-DDBBFD6BD538}" destId="{DAAD0225-26A6-415E-9DA9-24BA8DB0718F}" srcOrd="4" destOrd="0" parTransId="{548B0720-B865-401B-87E9-D06C3B112D0E}" sibTransId="{56F15247-DF84-4108-A542-EAA3CDE5860D}"/>
    <dgm:cxn modelId="{B12069A2-A660-4812-81E0-61FCE6D963BA}" type="presOf" srcId="{DAAD0225-26A6-415E-9DA9-24BA8DB0718F}" destId="{9DB14FFE-D97E-4776-9223-1C7261B0955B}" srcOrd="0" destOrd="0" presId="urn:microsoft.com/office/officeart/2008/layout/RadialCluster"/>
    <dgm:cxn modelId="{143A88DE-2E8F-4368-884B-6A7BBD06BFEF}" srcId="{19C8A6B5-FFAB-4D0E-AE76-DDBBFD6BD538}" destId="{7B807ADA-17F4-4874-9239-EE1EE373557F}" srcOrd="5" destOrd="0" parTransId="{3EAEB79F-8571-4927-9E52-A51B907B6708}" sibTransId="{E651E872-882D-48F0-9379-1062B402BDC2}"/>
    <dgm:cxn modelId="{1B528298-CD20-4A09-B816-D0B7A8E5A2EC}" srcId="{19C8A6B5-FFAB-4D0E-AE76-DDBBFD6BD538}" destId="{62E898FB-EB6E-47A3-9903-79F757F89625}" srcOrd="2" destOrd="0" parTransId="{6547A7F0-6ED7-4839-87C0-2E3E48EF0390}" sibTransId="{5B7C43B2-6BF3-4286-A011-465FAAC46B2F}"/>
    <dgm:cxn modelId="{C2258AA2-7C65-4A97-A026-0620E441CAD8}" srcId="{19C8A6B5-FFAB-4D0E-AE76-DDBBFD6BD538}" destId="{7A7C9628-9111-40E7-95DA-B02AC092B2B5}" srcOrd="1" destOrd="0" parTransId="{82321731-EC81-4CAC-84E3-8D337BE06148}" sibTransId="{29A45C48-A1FC-4E53-ABE1-6B3F87A1E8B8}"/>
    <dgm:cxn modelId="{A02132F2-3868-4FE6-99C5-F7985B305191}" srcId="{19C8A6B5-FFAB-4D0E-AE76-DDBBFD6BD538}" destId="{B9DF5582-E017-4A18-95CA-4C450AFCF20E}" srcOrd="0" destOrd="0" parTransId="{8071DF10-C7C0-4B9C-8E93-FDE46E5B4AC1}" sibTransId="{C83EA044-781C-4E66-B7CE-C2B8906924B0}"/>
    <dgm:cxn modelId="{43EA06C7-507E-423F-A7B3-8601B4512448}" type="presOf" srcId="{FFB6B542-BEFC-4FA3-9834-E0B399D8B1F7}" destId="{DB3D7E9B-E94C-4142-A06B-1958514573D6}" srcOrd="0" destOrd="0" presId="urn:microsoft.com/office/officeart/2008/layout/RadialCluster"/>
    <dgm:cxn modelId="{58A2AAEF-7157-40AA-90B9-2A14A69D37A2}" type="presOf" srcId="{B9DF5582-E017-4A18-95CA-4C450AFCF20E}" destId="{89FCA2F6-83B3-4951-A19C-FD5D275358BD}" srcOrd="0" destOrd="0" presId="urn:microsoft.com/office/officeart/2008/layout/RadialCluster"/>
    <dgm:cxn modelId="{06D8C6CE-A6A1-4469-876A-C7ED0535A4D6}" srcId="{FFB6B542-BEFC-4FA3-9834-E0B399D8B1F7}" destId="{19C8A6B5-FFAB-4D0E-AE76-DDBBFD6BD538}" srcOrd="0" destOrd="0" parTransId="{10021AA2-EFB4-41DC-9859-420D5BB4A7F4}" sibTransId="{6AD43C3E-7B6A-446C-855D-8AD79884446B}"/>
    <dgm:cxn modelId="{F4D81E6A-0185-4857-8B34-3CC505CF5707}" type="presOf" srcId="{82321731-EC81-4CAC-84E3-8D337BE06148}" destId="{554438EA-9176-4E9C-93BA-59030342A486}" srcOrd="0" destOrd="0" presId="urn:microsoft.com/office/officeart/2008/layout/RadialCluster"/>
    <dgm:cxn modelId="{D08F12B3-5A25-4DCD-836C-526FD862E256}" type="presOf" srcId="{62E898FB-EB6E-47A3-9903-79F757F89625}" destId="{E68D1AF5-FFB8-4C47-BED0-DD47C26760D3}" srcOrd="0" destOrd="0" presId="urn:microsoft.com/office/officeart/2008/layout/RadialCluster"/>
    <dgm:cxn modelId="{DA9619B6-77F2-47DD-B191-6B4ABB69B88B}" type="presOf" srcId="{7A7C9628-9111-40E7-95DA-B02AC092B2B5}" destId="{845B5EB8-447B-49D0-8AE8-0E1EADD1EED8}" srcOrd="0" destOrd="0" presId="urn:microsoft.com/office/officeart/2008/layout/RadialCluster"/>
    <dgm:cxn modelId="{F5A68098-E0EB-417D-9A5E-B7A2A596358D}" type="presOf" srcId="{8071DF10-C7C0-4B9C-8E93-FDE46E5B4AC1}" destId="{EAD1A261-713C-4FB2-9F19-8F85D431E92B}" srcOrd="0" destOrd="0" presId="urn:microsoft.com/office/officeart/2008/layout/RadialCluster"/>
    <dgm:cxn modelId="{11EB945D-D83A-4C98-BAA2-E81E0ECF1F02}" type="presOf" srcId="{E0969A52-7D47-4363-85A7-5A40BB337A1D}" destId="{AA1B69D4-D3C9-4EC4-B5F2-A38733D7556F}" srcOrd="0" destOrd="0" presId="urn:microsoft.com/office/officeart/2008/layout/RadialCluster"/>
    <dgm:cxn modelId="{C65D735E-A654-4A0A-8022-31AF705B2399}" type="presOf" srcId="{DB558087-577F-4E9F-AAF2-E2F06C860071}" destId="{286DF4A4-94F5-4385-AA80-C2865B506F16}" srcOrd="0" destOrd="0" presId="urn:microsoft.com/office/officeart/2008/layout/RadialCluster"/>
    <dgm:cxn modelId="{842B7AA7-664C-40A4-8844-5DD83847E3B6}" type="presParOf" srcId="{DB3D7E9B-E94C-4142-A06B-1958514573D6}" destId="{14DD78D9-1B9A-450E-B4E2-5B6E7AF11FB2}" srcOrd="0" destOrd="0" presId="urn:microsoft.com/office/officeart/2008/layout/RadialCluster"/>
    <dgm:cxn modelId="{877A4D7F-5C10-4236-9F98-98E88DD6DBBC}" type="presParOf" srcId="{14DD78D9-1B9A-450E-B4E2-5B6E7AF11FB2}" destId="{04271EB4-6986-412C-B543-2C5F052AEE5B}" srcOrd="0" destOrd="0" presId="urn:microsoft.com/office/officeart/2008/layout/RadialCluster"/>
    <dgm:cxn modelId="{94ECECB5-C62B-40CE-A172-35F1561B4A3E}" type="presParOf" srcId="{14DD78D9-1B9A-450E-B4E2-5B6E7AF11FB2}" destId="{EAD1A261-713C-4FB2-9F19-8F85D431E92B}" srcOrd="1" destOrd="0" presId="urn:microsoft.com/office/officeart/2008/layout/RadialCluster"/>
    <dgm:cxn modelId="{1D96376B-8F33-4AF4-ABE3-D077FDC0F5FB}" type="presParOf" srcId="{14DD78D9-1B9A-450E-B4E2-5B6E7AF11FB2}" destId="{89FCA2F6-83B3-4951-A19C-FD5D275358BD}" srcOrd="2" destOrd="0" presId="urn:microsoft.com/office/officeart/2008/layout/RadialCluster"/>
    <dgm:cxn modelId="{87A32370-C860-4705-872A-DE565CF1AC02}" type="presParOf" srcId="{14DD78D9-1B9A-450E-B4E2-5B6E7AF11FB2}" destId="{554438EA-9176-4E9C-93BA-59030342A486}" srcOrd="3" destOrd="0" presId="urn:microsoft.com/office/officeart/2008/layout/RadialCluster"/>
    <dgm:cxn modelId="{A6E370EE-5C5B-484C-AA12-B073FD49277E}" type="presParOf" srcId="{14DD78D9-1B9A-450E-B4E2-5B6E7AF11FB2}" destId="{845B5EB8-447B-49D0-8AE8-0E1EADD1EED8}" srcOrd="4" destOrd="0" presId="urn:microsoft.com/office/officeart/2008/layout/RadialCluster"/>
    <dgm:cxn modelId="{DF7836DC-4E6C-40A4-BC71-116C689FEF8D}" type="presParOf" srcId="{14DD78D9-1B9A-450E-B4E2-5B6E7AF11FB2}" destId="{6E382150-072E-49EC-8F4A-C3E9ACDF430C}" srcOrd="5" destOrd="0" presId="urn:microsoft.com/office/officeart/2008/layout/RadialCluster"/>
    <dgm:cxn modelId="{5E68679C-D68B-41B5-B5D2-DE0970A2693E}" type="presParOf" srcId="{14DD78D9-1B9A-450E-B4E2-5B6E7AF11FB2}" destId="{E68D1AF5-FFB8-4C47-BED0-DD47C26760D3}" srcOrd="6" destOrd="0" presId="urn:microsoft.com/office/officeart/2008/layout/RadialCluster"/>
    <dgm:cxn modelId="{535F1BEA-0922-4463-9425-F0CA919BD25C}" type="presParOf" srcId="{14DD78D9-1B9A-450E-B4E2-5B6E7AF11FB2}" destId="{AA1B69D4-D3C9-4EC4-B5F2-A38733D7556F}" srcOrd="7" destOrd="0" presId="urn:microsoft.com/office/officeart/2008/layout/RadialCluster"/>
    <dgm:cxn modelId="{5EA6DF94-A277-461D-A1A5-720B07C45EBC}" type="presParOf" srcId="{14DD78D9-1B9A-450E-B4E2-5B6E7AF11FB2}" destId="{286DF4A4-94F5-4385-AA80-C2865B506F16}" srcOrd="8" destOrd="0" presId="urn:microsoft.com/office/officeart/2008/layout/RadialCluster"/>
    <dgm:cxn modelId="{D9F0465F-9E23-4BAB-BF44-7698C2AE3D06}" type="presParOf" srcId="{14DD78D9-1B9A-450E-B4E2-5B6E7AF11FB2}" destId="{B5D99B79-49EA-4A84-B753-F6F0114CDB03}" srcOrd="9" destOrd="0" presId="urn:microsoft.com/office/officeart/2008/layout/RadialCluster"/>
    <dgm:cxn modelId="{6BCF4E4D-5B00-49E5-895F-8F498A11C803}" type="presParOf" srcId="{14DD78D9-1B9A-450E-B4E2-5B6E7AF11FB2}" destId="{9DB14FFE-D97E-4776-9223-1C7261B0955B}" srcOrd="10" destOrd="0" presId="urn:microsoft.com/office/officeart/2008/layout/RadialCluster"/>
    <dgm:cxn modelId="{CBB757E4-937F-460E-8996-BC15D92F81B6}" type="presParOf" srcId="{14DD78D9-1B9A-450E-B4E2-5B6E7AF11FB2}" destId="{D68AC38C-B8ED-47A4-8EB6-9D222737F32C}" srcOrd="11" destOrd="0" presId="urn:microsoft.com/office/officeart/2008/layout/RadialCluster"/>
    <dgm:cxn modelId="{F06A54A5-D63C-4A72-A3DF-9193E422B0DE}" type="presParOf" srcId="{14DD78D9-1B9A-450E-B4E2-5B6E7AF11FB2}" destId="{3507A5A9-02C9-4774-ADD4-DC54D95AA90B}"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AA3F3-911F-4D24-A765-EE8D8D4FCBBA}">
      <dsp:nvSpPr>
        <dsp:cNvPr id="0" name=""/>
        <dsp:cNvSpPr/>
      </dsp:nvSpPr>
      <dsp:spPr>
        <a:xfrm>
          <a:off x="964698" y="0"/>
          <a:ext cx="3114966" cy="3114966"/>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FEA2-518F-4EE2-81E6-FC1C7E7363A7}">
      <dsp:nvSpPr>
        <dsp:cNvPr id="0" name=""/>
        <dsp:cNvSpPr/>
      </dsp:nvSpPr>
      <dsp:spPr>
        <a:xfrm>
          <a:off x="1227383" y="295921"/>
          <a:ext cx="1214836" cy="1214836"/>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Writer</a:t>
          </a:r>
          <a:endParaRPr lang="en-US" sz="1800" kern="1200" dirty="0">
            <a:latin typeface="Optima"/>
          </a:endParaRPr>
        </a:p>
      </dsp:txBody>
      <dsp:txXfrm>
        <a:off x="1286686" y="355224"/>
        <a:ext cx="1096230" cy="1096230"/>
      </dsp:txXfrm>
    </dsp:sp>
    <dsp:sp modelId="{15EB19D6-0DD0-4FCA-AEB4-EA3FCD9089DB}">
      <dsp:nvSpPr>
        <dsp:cNvPr id="0" name=""/>
        <dsp:cNvSpPr/>
      </dsp:nvSpPr>
      <dsp:spPr>
        <a:xfrm>
          <a:off x="2535668" y="295921"/>
          <a:ext cx="1214836" cy="1214836"/>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Audience</a:t>
          </a:r>
          <a:endParaRPr lang="en-US" sz="1800" kern="1200" dirty="0">
            <a:latin typeface="Optima"/>
          </a:endParaRPr>
        </a:p>
      </dsp:txBody>
      <dsp:txXfrm>
        <a:off x="2594971" y="355224"/>
        <a:ext cx="1096230" cy="1096230"/>
      </dsp:txXfrm>
    </dsp:sp>
    <dsp:sp modelId="{AEB34491-BBEE-469F-81B4-FB6B83C1AAB5}">
      <dsp:nvSpPr>
        <dsp:cNvPr id="0" name=""/>
        <dsp:cNvSpPr/>
      </dsp:nvSpPr>
      <dsp:spPr>
        <a:xfrm>
          <a:off x="1227383" y="1604207"/>
          <a:ext cx="1214836" cy="1214836"/>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Purpose</a:t>
          </a:r>
          <a:endParaRPr lang="en-US" sz="1800" kern="1200" dirty="0">
            <a:latin typeface="Optima"/>
          </a:endParaRPr>
        </a:p>
      </dsp:txBody>
      <dsp:txXfrm>
        <a:off x="1286686" y="1663510"/>
        <a:ext cx="1096230" cy="1096230"/>
      </dsp:txXfrm>
    </dsp:sp>
    <dsp:sp modelId="{5339858F-255A-4C9C-B6EB-698071E01776}">
      <dsp:nvSpPr>
        <dsp:cNvPr id="0" name=""/>
        <dsp:cNvSpPr/>
      </dsp:nvSpPr>
      <dsp:spPr>
        <a:xfrm>
          <a:off x="2535668" y="1604207"/>
          <a:ext cx="1214836" cy="1214836"/>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Topic</a:t>
          </a:r>
          <a:endParaRPr lang="en-US" sz="1800" kern="1200" dirty="0">
            <a:latin typeface="Optima"/>
          </a:endParaRPr>
        </a:p>
      </dsp:txBody>
      <dsp:txXfrm>
        <a:off x="2594971" y="1663510"/>
        <a:ext cx="1096230" cy="109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9BB82-15BD-46DC-8395-CE426E390711}" type="datetimeFigureOut">
              <a:rPr lang="en-US" smtClean="0"/>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100AC-9334-4B96-BF30-B6485282A8CF}" type="slidenum">
              <a:rPr lang="en-US" smtClean="0"/>
              <a:t>‹#›</a:t>
            </a:fld>
            <a:endParaRPr lang="en-US"/>
          </a:p>
        </p:txBody>
      </p:sp>
    </p:spTree>
    <p:extLst>
      <p:ext uri="{BB962C8B-B14F-4D97-AF65-F5344CB8AC3E}">
        <p14:creationId xmlns:p14="http://schemas.microsoft.com/office/powerpoint/2010/main" val="35393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Rationale:  </a:t>
            </a:r>
            <a:r>
              <a:rPr lang="en-US" altLang="en-US" dirty="0" smtClean="0"/>
              <a:t>Welcome to “Understanding Writing: The Rhetorical Situation.”   This presentation is designed to introduce your students to a variety of factors that contribute to strong, well-organized writing--the rhetorical situation.  The twelve slides presented here are designed to aid the facilitator in an interactive presentation of the elements of the rhetorical situation.  This presentation is ideal for the beginning of a composition course or the assignment of a writing project.  </a:t>
            </a:r>
            <a:br>
              <a:rPr lang="en-US" altLang="en-US" dirty="0" smtClean="0"/>
            </a:br>
            <a:endParaRPr lang="en-US" altLang="en-US" dirty="0" smtClean="0"/>
          </a:p>
          <a:p>
            <a:r>
              <a:rPr lang="en-US" altLang="en-US" dirty="0" smtClean="0"/>
              <a:t>This presentation may be supplemented with an OWL handout, “Higher Order Concerns and Later Order Concerns (HOCs and LOCs)” (http://owl.english.purdue.edu/handouts/general/gl_hocloc.html).</a:t>
            </a:r>
          </a:p>
          <a:p>
            <a:endParaRPr lang="en-US" altLang="en-US" dirty="0" smtClean="0"/>
          </a:p>
          <a:p>
            <a:r>
              <a:rPr lang="en-US" altLang="en-US" b="1" dirty="0" smtClean="0"/>
              <a:t>Directions:</a:t>
            </a:r>
            <a:r>
              <a:rPr lang="en-US" altLang="en-US" dirty="0" smtClean="0"/>
              <a:t> Each slide is activated by a single mouse click, unless otherwise noted in bold at the bottom of each notes page</a:t>
            </a:r>
          </a:p>
          <a:p>
            <a:endParaRPr lang="en-US" altLang="en-US" dirty="0" smtClean="0"/>
          </a:p>
          <a:p>
            <a:r>
              <a:rPr lang="en-US" altLang="en-US" dirty="0" smtClean="0"/>
              <a:t>Writer and Designer: Jennifer </a:t>
            </a:r>
            <a:r>
              <a:rPr lang="en-US" altLang="en-US" dirty="0" err="1" smtClean="0"/>
              <a:t>Liethen</a:t>
            </a:r>
            <a:r>
              <a:rPr lang="en-US" altLang="en-US" dirty="0" smtClean="0"/>
              <a:t> </a:t>
            </a:r>
            <a:r>
              <a:rPr lang="en-US" altLang="en-US" dirty="0" err="1" smtClean="0"/>
              <a:t>Kunka</a:t>
            </a:r>
            <a:endParaRPr lang="en-US" altLang="en-US" dirty="0" smtClean="0"/>
          </a:p>
          <a:p>
            <a:r>
              <a:rPr lang="en-US" altLang="en-US" dirty="0" smtClean="0"/>
              <a:t>Contributors:  Muriel Harris, Karen Bishop, Bryan Kopp, Matthew Mooney, David </a:t>
            </a:r>
            <a:r>
              <a:rPr lang="en-US" altLang="en-US" dirty="0" err="1" smtClean="0"/>
              <a:t>Neyhart</a:t>
            </a:r>
            <a:r>
              <a:rPr lang="en-US" altLang="en-US" dirty="0" smtClean="0"/>
              <a:t>, and Andrew </a:t>
            </a:r>
            <a:r>
              <a:rPr lang="en-US" altLang="en-US" dirty="0" err="1" smtClean="0"/>
              <a:t>Kunka</a:t>
            </a:r>
            <a:endParaRPr lang="en-US" altLang="en-US" dirty="0" smtClean="0"/>
          </a:p>
          <a:p>
            <a:r>
              <a:rPr lang="en-US" altLang="en-US" dirty="0" smtClean="0"/>
              <a:t>Revising Author: Dana Lynn Driscoll, 2006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Design Contributor and Revising Author:</a:t>
            </a:r>
            <a:r>
              <a:rPr lang="en-US" altLang="en-US" baseline="0" dirty="0" smtClean="0"/>
              <a:t> </a:t>
            </a:r>
            <a:r>
              <a:rPr lang="en-US" altLang="en-US" dirty="0" smtClean="0"/>
              <a:t>Veronika Maliborska,</a:t>
            </a:r>
            <a:r>
              <a:rPr lang="en-US" altLang="en-US" baseline="0" dirty="0" smtClean="0"/>
              <a:t> 2014</a:t>
            </a:r>
            <a:endParaRPr lang="en-US" altLang="en-US" dirty="0" smtClean="0"/>
          </a:p>
          <a:p>
            <a:endParaRPr lang="en-US" altLang="en-US" dirty="0" smtClean="0"/>
          </a:p>
          <a:p>
            <a:r>
              <a:rPr lang="en-US" altLang="en-US" dirty="0" smtClean="0"/>
              <a:t>Developed with resources courtesy of the Purdue University Writing Lab</a:t>
            </a:r>
          </a:p>
          <a:p>
            <a:r>
              <a:rPr lang="en-US" altLang="en-US" dirty="0" smtClean="0"/>
              <a:t>Grant funding courtesy of the Multimedia Instructional Development Center at Purdue University</a:t>
            </a:r>
          </a:p>
          <a:p>
            <a:r>
              <a:rPr lang="en-US" altLang="en-US" dirty="0" smtClean="0">
                <a:cs typeface="Arial" charset="0"/>
              </a:rPr>
              <a:t>© Copyright Purdue University, 2000, 2006</a:t>
            </a:r>
          </a:p>
        </p:txBody>
      </p:sp>
      <p:sp>
        <p:nvSpPr>
          <p:cNvPr id="4" name="Slide Number Placeholder 3"/>
          <p:cNvSpPr>
            <a:spLocks noGrp="1"/>
          </p:cNvSpPr>
          <p:nvPr>
            <p:ph type="sldNum" sz="quarter" idx="10"/>
          </p:nvPr>
        </p:nvSpPr>
        <p:spPr/>
        <p:txBody>
          <a:bodyPr/>
          <a:lstStyle/>
          <a:p>
            <a:fld id="{BD0100AC-9334-4B96-BF30-B6485282A8CF}" type="slidenum">
              <a:rPr lang="en-US" smtClean="0"/>
              <a:t>1</a:t>
            </a:fld>
            <a:endParaRPr lang="en-US"/>
          </a:p>
        </p:txBody>
      </p:sp>
    </p:spTree>
    <p:extLst>
      <p:ext uri="{BB962C8B-B14F-4D97-AF65-F5344CB8AC3E}">
        <p14:creationId xmlns:p14="http://schemas.microsoft.com/office/powerpoint/2010/main" val="140628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a:t>
            </a:r>
            <a:r>
              <a:rPr lang="en-US" altLang="en-US" dirty="0" smtClean="0"/>
              <a:t>What is the </a:t>
            </a:r>
            <a:r>
              <a:rPr lang="en-US" altLang="en-US" b="1" dirty="0" smtClean="0"/>
              <a:t>“rhetorical situation”</a:t>
            </a:r>
            <a:r>
              <a:rPr lang="en-US" altLang="en-US" dirty="0" smtClean="0"/>
              <a:t>?  It is the position of your writing in relation to various elements that affect the content and comprehension of your words--the identity of the writer, the purpose, the audience, the topic, and the context for writing.  Each of these factors plays an important role in the writing process, and it is important to think about these in the planning stages of any writing project.  </a:t>
            </a:r>
          </a:p>
          <a:p>
            <a:endParaRPr lang="en-US" altLang="en-US" dirty="0" smtClean="0"/>
          </a:p>
          <a:p>
            <a:r>
              <a:rPr lang="en-US" altLang="en-US" b="1" dirty="0" smtClean="0"/>
              <a:t>Rationale:</a:t>
            </a:r>
            <a:r>
              <a:rPr lang="en-US" altLang="en-US" dirty="0" smtClean="0"/>
              <a:t>  While students may be aware of each of these factors, it is important to consider the relationship of these factors in the production of a written document. The following slides will serve as a guide to discussing each of these important factors and their relationship to each other.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3</a:t>
            </a:fld>
            <a:endParaRPr lang="en-US"/>
          </a:p>
        </p:txBody>
      </p:sp>
    </p:spTree>
    <p:extLst>
      <p:ext uri="{BB962C8B-B14F-4D97-AF65-F5344CB8AC3E}">
        <p14:creationId xmlns:p14="http://schemas.microsoft.com/office/powerpoint/2010/main" val="111077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a:t>
            </a:r>
            <a:r>
              <a:rPr lang="en-US" altLang="en-US" dirty="0" smtClean="0"/>
              <a:t>  Students tend to see writing as an egocentric activity--the expression of personal opinions, experiences, and emotions.  Certainly, the </a:t>
            </a:r>
            <a:r>
              <a:rPr lang="en-US" altLang="en-US" b="1" dirty="0" smtClean="0"/>
              <a:t>writer</a:t>
            </a:r>
            <a:r>
              <a:rPr lang="en-US" altLang="en-US" dirty="0" smtClean="0"/>
              <a:t> has the most important role in the rhetorical situation because the writer is the one who makes decisions about what goes into his or her paper.  However, there are many things about an individual that affect the </a:t>
            </a:r>
            <a:r>
              <a:rPr lang="en-US" altLang="en-US" i="1" dirty="0" smtClean="0"/>
              <a:t>way </a:t>
            </a:r>
            <a:r>
              <a:rPr lang="en-US" altLang="en-US" dirty="0" smtClean="0"/>
              <a:t>he or she writes about different subjects.  Personal characteristics and interests play a major role in the writer’s choice of topics, position in an argument, and the style selected for communicating with an audience.</a:t>
            </a:r>
          </a:p>
          <a:p>
            <a:endParaRPr lang="en-US" altLang="en-US" dirty="0" smtClean="0"/>
          </a:p>
          <a:p>
            <a:r>
              <a:rPr lang="en-US" altLang="en-US" dirty="0" smtClean="0"/>
              <a:t>Image source: www.flickr.com licensed</a:t>
            </a:r>
            <a:r>
              <a:rPr lang="en-US" altLang="en-US" baseline="0" dirty="0" smtClean="0"/>
              <a:t> under creative commons.</a:t>
            </a:r>
          </a:p>
          <a:p>
            <a:endParaRPr lang="en-US" alt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4</a:t>
            </a:fld>
            <a:endParaRPr lang="en-US"/>
          </a:p>
        </p:txBody>
      </p:sp>
    </p:spTree>
    <p:extLst>
      <p:ext uri="{BB962C8B-B14F-4D97-AF65-F5344CB8AC3E}">
        <p14:creationId xmlns:p14="http://schemas.microsoft.com/office/powerpoint/2010/main" val="21264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Rationale:  </a:t>
            </a:r>
            <a:r>
              <a:rPr lang="en-US" altLang="en-US" dirty="0" smtClean="0"/>
              <a:t>This slide offers a sampling of eight different characteristics about a </a:t>
            </a:r>
            <a:r>
              <a:rPr lang="en-US" altLang="en-US" b="1" dirty="0" smtClean="0"/>
              <a:t>writer</a:t>
            </a:r>
            <a:r>
              <a:rPr lang="en-US" altLang="en-US" dirty="0" smtClean="0"/>
              <a:t> that can affect his or her approach to writing (this slide will require a mouse click for each factor). There are, of course, many more factors, and the facilitator may choose to have the class brainstorm a variety of personal factors that affect writing situations.  </a:t>
            </a:r>
          </a:p>
          <a:p>
            <a:endParaRPr lang="en-US" altLang="en-US" dirty="0" smtClean="0"/>
          </a:p>
          <a:p>
            <a:r>
              <a:rPr lang="en-US" altLang="en-US" b="1" dirty="0" smtClean="0"/>
              <a:t>Examples: </a:t>
            </a:r>
            <a:r>
              <a:rPr lang="en-US" altLang="en-US" dirty="0" smtClean="0"/>
              <a:t>To illustrate how these factors play a role in writing, the facilitator may choose to discuss some of the following examples:</a:t>
            </a:r>
          </a:p>
          <a:p>
            <a:r>
              <a:rPr lang="en-US" altLang="en-US" dirty="0" smtClean="0"/>
              <a:t>Age--Age can play a huge role in how a writer thinks about a topic.  Consider how a seventy-year-old would write about the subject of retirement benefits as opposed to an eighteen-year-old.  </a:t>
            </a:r>
          </a:p>
          <a:p>
            <a:r>
              <a:rPr lang="en-US" altLang="en-US" dirty="0" smtClean="0"/>
              <a:t>Experiences--How would someone who fought in the Vietnam War write about guerilla warfare differently than someone who has never fought in a war?</a:t>
            </a:r>
          </a:p>
          <a:p>
            <a:r>
              <a:rPr lang="en-US" altLang="en-US" dirty="0" smtClean="0"/>
              <a:t>Gender--How might a woman write about the subject of abortion differently than a man might choose to write about it?</a:t>
            </a:r>
          </a:p>
          <a:p>
            <a:endParaRPr lang="en-US" altLang="en-US" dirty="0" smtClean="0"/>
          </a:p>
          <a:p>
            <a:r>
              <a:rPr lang="en-US" altLang="en-US" b="1" dirty="0" smtClean="0"/>
              <a:t>Activity:  </a:t>
            </a:r>
            <a:r>
              <a:rPr lang="en-US" altLang="en-US" dirty="0" smtClean="0"/>
              <a:t>The facilitator may also choose to have the class participate and offer examples about the role of personal factors in hypothetical writing situations—an editorial letter about gun control, an article about home schooling, or an argument about drunk driving penalties.</a:t>
            </a:r>
          </a:p>
          <a:p>
            <a:endParaRPr lang="en-US" altLang="en-US" dirty="0" smtClean="0"/>
          </a:p>
          <a:p>
            <a:r>
              <a:rPr lang="en-US" altLang="en-US" b="1" dirty="0" smtClean="0"/>
              <a:t>Click mouse for each item in the list.</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5</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a:t>
            </a:r>
            <a:r>
              <a:rPr lang="en-US" altLang="en-US" dirty="0" smtClean="0"/>
              <a:t>People compose written documents for many reasons or </a:t>
            </a:r>
            <a:r>
              <a:rPr lang="en-US" altLang="en-US" b="1" dirty="0" smtClean="0"/>
              <a:t>purposes</a:t>
            </a:r>
            <a:r>
              <a:rPr lang="en-US" altLang="en-US" dirty="0" smtClean="0"/>
              <a:t>.  Writing purposes can be best expressed in an infinitive statement:  </a:t>
            </a:r>
            <a:r>
              <a:rPr lang="en-US" altLang="en-US" b="1" dirty="0" smtClean="0"/>
              <a:t>to + verb</a:t>
            </a:r>
            <a:r>
              <a:rPr lang="en-US" altLang="en-US" dirty="0" smtClean="0"/>
              <a:t>.  The first click on this slide will show the infinitive statement.  Additional clicks will provide a sample list of six different purposes for writing, but, of course, many more purposes for writing exist.  </a:t>
            </a:r>
          </a:p>
          <a:p>
            <a:endParaRPr lang="en-US" altLang="en-US" sz="800" dirty="0" smtClean="0"/>
          </a:p>
          <a:p>
            <a:r>
              <a:rPr lang="en-US" altLang="en-US" b="1" dirty="0" smtClean="0"/>
              <a:t>Activity:  </a:t>
            </a:r>
            <a:r>
              <a:rPr lang="en-US" altLang="en-US" dirty="0" smtClean="0"/>
              <a:t>The facilitator may choose to show the infinitive statement, and then have the class brainstorm different reasons for writing.  Participants might also be asked to give an example of their selected purpose at work.</a:t>
            </a:r>
          </a:p>
          <a:p>
            <a:endParaRPr lang="en-US" altLang="en-US" sz="800" dirty="0" smtClean="0"/>
          </a:p>
          <a:p>
            <a:r>
              <a:rPr lang="en-US" altLang="en-US" b="1" dirty="0" smtClean="0"/>
              <a:t>Examples:</a:t>
            </a:r>
          </a:p>
          <a:p>
            <a:r>
              <a:rPr lang="en-US" altLang="en-US" dirty="0" smtClean="0"/>
              <a:t>to educate--a composition textbook, a medical pamphlet about neonatal care, a magazine article about the differences between computer virus detectors</a:t>
            </a:r>
          </a:p>
          <a:p>
            <a:r>
              <a:rPr lang="en-US" altLang="en-US" dirty="0" smtClean="0"/>
              <a:t>to call to action--a letter to your senator about nuclear waste, a letter to a newspaper editor about abandoned pets, an advertisement for a new credit card</a:t>
            </a:r>
          </a:p>
          <a:p>
            <a:r>
              <a:rPr lang="en-US" altLang="en-US" dirty="0" smtClean="0"/>
              <a:t>to entertain--a magazine article about the new Tom Cruise movie, a comic strip, a web site devoted to presidential gaffes </a:t>
            </a:r>
          </a:p>
          <a:p>
            <a:endParaRPr lang="en-US" altLang="en-US" sz="800" dirty="0" smtClean="0"/>
          </a:p>
          <a:p>
            <a:r>
              <a:rPr lang="en-US" altLang="en-US" b="1" dirty="0" smtClean="0"/>
              <a:t>Key Concept:  </a:t>
            </a:r>
            <a:r>
              <a:rPr lang="en-US" altLang="en-US" dirty="0" smtClean="0"/>
              <a:t>The facilitator may point out that it is important to consider the </a:t>
            </a:r>
            <a:r>
              <a:rPr lang="en-US" altLang="en-US" b="1" dirty="0" smtClean="0"/>
              <a:t>purpose of the assignment</a:t>
            </a:r>
            <a:r>
              <a:rPr lang="en-US" altLang="en-US" dirty="0" smtClean="0"/>
              <a:t> itself.  For example, a student who is given the assignment to write a persuasive paper and only writes an informative paper will not be fulfilling the requirements of the project.</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6</a:t>
            </a:fld>
            <a:endParaRPr lang="en-US"/>
          </a:p>
        </p:txBody>
      </p:sp>
    </p:spTree>
    <p:extLst>
      <p:ext uri="{BB962C8B-B14F-4D97-AF65-F5344CB8AC3E}">
        <p14:creationId xmlns:p14="http://schemas.microsoft.com/office/powerpoint/2010/main" val="210623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a:t>
            </a:r>
            <a:r>
              <a:rPr lang="en-US" altLang="en-US" dirty="0" smtClean="0"/>
              <a:t>The </a:t>
            </a:r>
            <a:r>
              <a:rPr lang="en-US" altLang="en-US" b="1" dirty="0" smtClean="0"/>
              <a:t>audience</a:t>
            </a:r>
            <a:r>
              <a:rPr lang="en-US" altLang="en-US" dirty="0" smtClean="0"/>
              <a:t>, the group to whom one writes, is affected by many of the same factors that influence the writer.  Writers need to use appropriate word choices and tone to appeal to their audiences.  Consideration of the factors that define a particular audience will aid in making writing persuasive and effective.</a:t>
            </a:r>
          </a:p>
          <a:p>
            <a:endParaRPr lang="en-US" altLang="en-US" b="1" dirty="0" smtClean="0"/>
          </a:p>
          <a:p>
            <a:r>
              <a:rPr lang="en-US" altLang="en-US" b="1" dirty="0" smtClean="0"/>
              <a:t>Activity:</a:t>
            </a:r>
            <a:r>
              <a:rPr lang="en-US" altLang="en-US" dirty="0" smtClean="0"/>
              <a:t>  The facilitator may ask participants to consider how a writer’s conception of his or her audience changes in each of the following examples:</a:t>
            </a:r>
          </a:p>
          <a:p>
            <a:r>
              <a:rPr lang="en-US" altLang="en-US" dirty="0" smtClean="0"/>
              <a:t>How might a writer in favor of gun control write towards members of the National Rifle Association?  A gun control advocate group?  An undecided voter?</a:t>
            </a:r>
          </a:p>
          <a:p>
            <a:r>
              <a:rPr lang="en-US" altLang="en-US" dirty="0" smtClean="0"/>
              <a:t>How might a historian explain the Clinton impeachment trial in a second grade history textbook?  A ninth grade textbook?  A college textbook?</a:t>
            </a:r>
          </a:p>
          <a:p>
            <a:r>
              <a:rPr lang="en-US" altLang="en-US" dirty="0" smtClean="0"/>
              <a:t>How might you write a letter to your parents about the last party you attended?  To your best friend from high school?  To your grandmother?</a:t>
            </a:r>
          </a:p>
          <a:p>
            <a:endParaRPr lang="en-US" altLang="en-US" dirty="0" smtClean="0"/>
          </a:p>
          <a:p>
            <a:r>
              <a:rPr lang="en-US" altLang="en-US" b="1" dirty="0" smtClean="0"/>
              <a:t>Key Concept:</a:t>
            </a:r>
            <a:r>
              <a:rPr lang="en-US" altLang="en-US" dirty="0" smtClean="0"/>
              <a:t>  Students sometimes tend to take the concept of audience very literally--”I’m writing this paper for my instructor.”  The facilitator may here choose to talk about a </a:t>
            </a:r>
            <a:r>
              <a:rPr lang="en-US" altLang="en-US" b="1" dirty="0" smtClean="0"/>
              <a:t>general writing audience</a:t>
            </a:r>
            <a:r>
              <a:rPr lang="en-US" altLang="en-US" dirty="0" smtClean="0"/>
              <a:t>: twenty to forty-five years old, men and women, college educated, generally aware of world events.</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Image source: www.flickr.com licensed</a:t>
            </a:r>
            <a:r>
              <a:rPr lang="en-US" altLang="en-US" baseline="0" dirty="0" smtClean="0"/>
              <a:t> under creative commons.</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7</a:t>
            </a:fld>
            <a:endParaRPr lang="en-US"/>
          </a:p>
        </p:txBody>
      </p:sp>
    </p:spTree>
    <p:extLst>
      <p:ext uri="{BB962C8B-B14F-4D97-AF65-F5344CB8AC3E}">
        <p14:creationId xmlns:p14="http://schemas.microsoft.com/office/powerpoint/2010/main" val="162589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Topic</a:t>
            </a:r>
            <a:r>
              <a:rPr lang="en-US" altLang="en-US" dirty="0" smtClean="0"/>
              <a:t> is usually the first thing students think of when they are given a writing assignment.  When coming up with a topic, it is important to consider the parameters of the writing assignment, the projected length of the project, and the complexity of the issue being discussed.  Narrowing a topic is an important process that should not be overlooked; making a topic more specific and focused can help the writer to build a more controlled, comprehensive, and compelling argument.  </a:t>
            </a:r>
          </a:p>
          <a:p>
            <a:endParaRPr lang="en-US" altLang="en-US" dirty="0" smtClean="0"/>
          </a:p>
          <a:p>
            <a:r>
              <a:rPr lang="en-US" altLang="en-US" b="1" dirty="0" smtClean="0"/>
              <a:t>Examples:</a:t>
            </a:r>
            <a:r>
              <a:rPr lang="en-US" altLang="en-US" dirty="0" smtClean="0"/>
              <a:t>  The American welfare crisis is not a topic that could be adequately covered in a three-page paper; this is a topic that might be more appropriately covered in a book-length argument.  Conversely, the need for a new university bike rack is not a topic that could be covered well in a twenty-page assignment.  Sometimes topics, such as the need for bike racks, need to be broadened to fit the requirements of the assignment.</a:t>
            </a:r>
          </a:p>
        </p:txBody>
      </p:sp>
      <p:sp>
        <p:nvSpPr>
          <p:cNvPr id="4" name="Slide Number Placeholder 3"/>
          <p:cNvSpPr>
            <a:spLocks noGrp="1"/>
          </p:cNvSpPr>
          <p:nvPr>
            <p:ph type="sldNum" sz="quarter" idx="10"/>
          </p:nvPr>
        </p:nvSpPr>
        <p:spPr/>
        <p:txBody>
          <a:bodyPr/>
          <a:lstStyle/>
          <a:p>
            <a:fld id="{BD0100AC-9334-4B96-BF30-B6485282A8CF}" type="slidenum">
              <a:rPr lang="en-US" smtClean="0"/>
              <a:t>8</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Context</a:t>
            </a:r>
            <a:r>
              <a:rPr lang="en-US" altLang="en-US" dirty="0" smtClean="0"/>
              <a:t> is defined as the “situation” that generates the need for writing.  The topic, purpose, writer, and writing audiences are all affected by current events, location, social customs, and cultural changes. The facilitator may note that the assignment and intended academic audience also impact the context of an assignment.  It is important to consider the goals of the assignment in developing a focus.</a:t>
            </a:r>
          </a:p>
          <a:p>
            <a:endParaRPr lang="en-US" altLang="en-US" dirty="0" smtClean="0"/>
          </a:p>
          <a:p>
            <a:r>
              <a:rPr lang="en-US" altLang="en-US" b="1" dirty="0" smtClean="0"/>
              <a:t>Examples:</a:t>
            </a:r>
            <a:r>
              <a:rPr lang="en-US" altLang="en-US" dirty="0" smtClean="0"/>
              <a:t>  For example, 1999 newspaper editorials about school violence were motivated by the Littleton school shootings.  Articles about Kosovar refugees are written with different purposes in the United States than those published in Belgrade newspapers.  Computer technology is written about much differently today than it was in the 1960s.  Keeping attuned to the social, political, and cultural climate of your audience can help writers to produce current, convincing writing.</a:t>
            </a:r>
          </a:p>
          <a:p>
            <a:endParaRPr lang="en-US" altLang="en-US" dirty="0" smtClean="0"/>
          </a:p>
          <a:p>
            <a:r>
              <a:rPr lang="en-US" altLang="en-US" b="1" dirty="0" smtClean="0"/>
              <a:t>Activity:  </a:t>
            </a:r>
            <a:r>
              <a:rPr lang="en-US" altLang="en-US" dirty="0" smtClean="0"/>
              <a:t>The facilitator may choose to look at recent newspaper headlines and invite class participants to consider the context for their production.</a:t>
            </a:r>
          </a:p>
        </p:txBody>
      </p:sp>
      <p:sp>
        <p:nvSpPr>
          <p:cNvPr id="4" name="Slide Number Placeholder 3"/>
          <p:cNvSpPr>
            <a:spLocks noGrp="1"/>
          </p:cNvSpPr>
          <p:nvPr>
            <p:ph type="sldNum" sz="quarter" idx="10"/>
          </p:nvPr>
        </p:nvSpPr>
        <p:spPr/>
        <p:txBody>
          <a:bodyPr/>
          <a:lstStyle/>
          <a:p>
            <a:fld id="{BD0100AC-9334-4B96-BF30-B6485282A8CF}" type="slidenum">
              <a:rPr lang="en-US" smtClean="0"/>
              <a:t>9</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Rationale:  </a:t>
            </a:r>
            <a:r>
              <a:rPr lang="en-US" altLang="en-US" dirty="0" smtClean="0"/>
              <a:t>This final slide reemphasizes the importance of the rhetorical situation. At this point, the facilitator may choose to reemphasize components that might be especially important for the development of a given class assignment.</a:t>
            </a:r>
          </a:p>
          <a:p>
            <a:endParaRPr lang="en-US" altLang="en-US" dirty="0" smtClean="0"/>
          </a:p>
          <a:p>
            <a:r>
              <a:rPr lang="en-US" altLang="en-US" b="1" dirty="0" smtClean="0"/>
              <a:t>Click mouse for each paragraph.</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10</a:t>
            </a:fld>
            <a:endParaRPr lang="en-US"/>
          </a:p>
        </p:txBody>
      </p:sp>
    </p:spTree>
    <p:extLst>
      <p:ext uri="{BB962C8B-B14F-4D97-AF65-F5344CB8AC3E}">
        <p14:creationId xmlns:p14="http://schemas.microsoft.com/office/powerpoint/2010/main" val="162589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78554FAC-0D18-9543-90AB-1D32BA0203AE}"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905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06539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40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20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26271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48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900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029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96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921886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542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1DA45F-B532-3047-AACD-18330FB5A78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344648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1DA45F-B532-3047-AACD-18330FB5A787}"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54FAC-0D18-9543-90AB-1D32BA0203AE}"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444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1DA45F-B532-3047-AACD-18330FB5A787}"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54FAC-0D18-9543-90AB-1D32BA0203AE}"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935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DA45F-B532-3047-AACD-18330FB5A787}"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346838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728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0133914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1DA45F-B532-3047-AACD-18330FB5A787}" type="datetimeFigureOut">
              <a:rPr lang="en-US" smtClean="0"/>
              <a:t>12/2/2020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554FAC-0D18-9543-90AB-1D32BA0203AE}" type="slidenum">
              <a:rPr lang="en-US" smtClean="0"/>
              <a:t>‹#›</a:t>
            </a:fld>
            <a:endParaRPr lang="en-US"/>
          </a:p>
        </p:txBody>
      </p:sp>
    </p:spTree>
    <p:extLst>
      <p:ext uri="{BB962C8B-B14F-4D97-AF65-F5344CB8AC3E}">
        <p14:creationId xmlns:p14="http://schemas.microsoft.com/office/powerpoint/2010/main" val="2241812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02659"/>
            <a:ext cx="9144000" cy="2308324"/>
          </a:xfrm>
          <a:prstGeom prst="rect">
            <a:avLst/>
          </a:prstGeom>
          <a:noFill/>
        </p:spPr>
        <p:txBody>
          <a:bodyPr wrap="square" rtlCol="0">
            <a:spAutoFit/>
          </a:bodyPr>
          <a:lstStyle/>
          <a:p>
            <a:endParaRPr lang="en-US" altLang="en-US" sz="3600" dirty="0" smtClean="0"/>
          </a:p>
          <a:p>
            <a:endParaRPr lang="en-US" altLang="en-US" sz="3600" dirty="0"/>
          </a:p>
          <a:p>
            <a:pPr algn="ctr"/>
            <a:r>
              <a:rPr lang="en-US" altLang="en-US" sz="3600" dirty="0" smtClean="0"/>
              <a:t>Understanding </a:t>
            </a:r>
            <a:r>
              <a:rPr lang="en-US" altLang="en-US" sz="3600" dirty="0"/>
              <a:t>Writing</a:t>
            </a:r>
            <a:r>
              <a:rPr lang="en-US" altLang="en-US" sz="3600" dirty="0" smtClean="0"/>
              <a:t>: </a:t>
            </a:r>
          </a:p>
          <a:p>
            <a:pPr algn="ctr"/>
            <a:r>
              <a:rPr lang="en-US" altLang="en-US" sz="3600" dirty="0" smtClean="0"/>
              <a:t>The </a:t>
            </a:r>
            <a:r>
              <a:rPr lang="en-US" altLang="en-US" sz="3600" dirty="0"/>
              <a:t>Rhetorical Situation</a:t>
            </a:r>
            <a:endParaRPr lang="en-US" sz="3600" spc="-100" dirty="0">
              <a:latin typeface="Book Antiqua"/>
              <a:cs typeface="Book Antiqua"/>
            </a:endParaRPr>
          </a:p>
        </p:txBody>
      </p:sp>
      <p:sp>
        <p:nvSpPr>
          <p:cNvPr id="2" name="TextBox 1"/>
          <p:cNvSpPr txBox="1"/>
          <p:nvPr/>
        </p:nvSpPr>
        <p:spPr>
          <a:xfrm>
            <a:off x="6065949" y="5061397"/>
            <a:ext cx="2331076" cy="369332"/>
          </a:xfrm>
          <a:prstGeom prst="rect">
            <a:avLst/>
          </a:prstGeom>
          <a:noFill/>
        </p:spPr>
        <p:txBody>
          <a:bodyPr wrap="square" rtlCol="0">
            <a:spAutoFit/>
          </a:bodyPr>
          <a:lstStyle/>
          <a:p>
            <a:r>
              <a:rPr lang="en-US" dirty="0" smtClean="0"/>
              <a:t>By Sana </a:t>
            </a:r>
            <a:r>
              <a:rPr lang="en-US" dirty="0" err="1" smtClean="0"/>
              <a:t>Ghaffar</a:t>
            </a:r>
            <a:endParaRPr lang="en-US" dirty="0"/>
          </a:p>
        </p:txBody>
      </p:sp>
    </p:spTree>
    <p:extLst>
      <p:ext uri="{BB962C8B-B14F-4D97-AF65-F5344CB8AC3E}">
        <p14:creationId xmlns:p14="http://schemas.microsoft.com/office/powerpoint/2010/main" val="2085331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0846" y="797381"/>
            <a:ext cx="5697993" cy="637824"/>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023226" y="916238"/>
            <a:ext cx="2271776" cy="400110"/>
          </a:xfrm>
          <a:prstGeom prst="rect">
            <a:avLst/>
          </a:prstGeom>
          <a:noFill/>
        </p:spPr>
        <p:txBody>
          <a:bodyPr wrap="none" rtlCol="0">
            <a:spAutoFit/>
          </a:bodyPr>
          <a:lstStyle/>
          <a:p>
            <a:r>
              <a:rPr lang="en-US" sz="2000" dirty="0">
                <a:cs typeface="Book Antiqua"/>
              </a:rPr>
              <a:t>We Have Covered</a:t>
            </a:r>
          </a:p>
        </p:txBody>
      </p:sp>
      <p:sp>
        <p:nvSpPr>
          <p:cNvPr id="4" name="Rectangle 3"/>
          <p:cNvSpPr/>
          <p:nvPr/>
        </p:nvSpPr>
        <p:spPr>
          <a:xfrm>
            <a:off x="862319" y="2028120"/>
            <a:ext cx="7026621" cy="2862322"/>
          </a:xfrm>
          <a:prstGeom prst="rect">
            <a:avLst/>
          </a:prstGeom>
        </p:spPr>
        <p:txBody>
          <a:bodyPr wrap="square">
            <a:spAutoFit/>
          </a:bodyPr>
          <a:lstStyle/>
          <a:p>
            <a:pPr>
              <a:lnSpc>
                <a:spcPct val="150000"/>
              </a:lnSpc>
            </a:pPr>
            <a:r>
              <a:rPr lang="en-US" altLang="en-US" sz="2000" b="1" dirty="0" smtClean="0">
                <a:latin typeface="Optima"/>
              </a:rPr>
              <a:t>Remember the components of the rhetorical situation:</a:t>
            </a:r>
          </a:p>
          <a:p>
            <a:pPr marL="914400" indent="-457200">
              <a:lnSpc>
                <a:spcPct val="150000"/>
              </a:lnSpc>
              <a:buFont typeface="+mj-lt"/>
              <a:buAutoNum type="arabicPeriod"/>
            </a:pPr>
            <a:r>
              <a:rPr lang="en-US" altLang="en-US" sz="2000" dirty="0" smtClean="0">
                <a:latin typeface="Optima"/>
              </a:rPr>
              <a:t>Writer</a:t>
            </a:r>
            <a:endParaRPr lang="en-US" altLang="en-US" sz="2000" dirty="0">
              <a:latin typeface="Optima"/>
            </a:endParaRPr>
          </a:p>
          <a:p>
            <a:pPr marL="914400" indent="-457200">
              <a:lnSpc>
                <a:spcPct val="150000"/>
              </a:lnSpc>
              <a:buFont typeface="+mj-lt"/>
              <a:buAutoNum type="arabicPeriod"/>
            </a:pPr>
            <a:r>
              <a:rPr lang="en-US" altLang="en-US" sz="2000" dirty="0">
                <a:latin typeface="Optima"/>
              </a:rPr>
              <a:t>Purpose</a:t>
            </a:r>
          </a:p>
          <a:p>
            <a:pPr marL="914400" indent="-457200">
              <a:lnSpc>
                <a:spcPct val="150000"/>
              </a:lnSpc>
              <a:buFont typeface="+mj-lt"/>
              <a:buAutoNum type="arabicPeriod"/>
            </a:pPr>
            <a:r>
              <a:rPr lang="en-US" altLang="en-US" sz="2000" dirty="0">
                <a:latin typeface="Optima"/>
              </a:rPr>
              <a:t>Audience</a:t>
            </a:r>
          </a:p>
          <a:p>
            <a:pPr marL="914400" indent="-457200">
              <a:lnSpc>
                <a:spcPct val="150000"/>
              </a:lnSpc>
              <a:buFont typeface="+mj-lt"/>
              <a:buAutoNum type="arabicPeriod"/>
            </a:pPr>
            <a:r>
              <a:rPr lang="en-US" altLang="en-US" sz="2000" dirty="0">
                <a:latin typeface="Optima"/>
              </a:rPr>
              <a:t>S</a:t>
            </a:r>
            <a:r>
              <a:rPr lang="en-US" altLang="en-US" sz="2000" dirty="0" smtClean="0">
                <a:latin typeface="Optima"/>
              </a:rPr>
              <a:t>etting</a:t>
            </a:r>
            <a:endParaRPr lang="en-US" altLang="en-US" sz="2000" dirty="0">
              <a:latin typeface="Optima"/>
            </a:endParaRPr>
          </a:p>
          <a:p>
            <a:pPr marL="914400" indent="-457200">
              <a:lnSpc>
                <a:spcPct val="150000"/>
              </a:lnSpc>
              <a:buFont typeface="+mj-lt"/>
              <a:buAutoNum type="arabicPeriod"/>
            </a:pPr>
            <a:r>
              <a:rPr lang="en-US" altLang="en-US" sz="2000" dirty="0" smtClean="0">
                <a:latin typeface="Optima"/>
              </a:rPr>
              <a:t>Text</a:t>
            </a:r>
            <a:endParaRPr lang="en-US" altLang="en-US" sz="2000" dirty="0">
              <a:latin typeface="Optima"/>
            </a:endParaRPr>
          </a:p>
        </p:txBody>
      </p:sp>
    </p:spTree>
    <p:extLst>
      <p:ext uri="{BB962C8B-B14F-4D97-AF65-F5344CB8AC3E}">
        <p14:creationId xmlns:p14="http://schemas.microsoft.com/office/powerpoint/2010/main" val="4245431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rotWithShape="1">
          <a:blip r:embed="rId2"/>
          <a:srcRect l="18148" t="12187" r="21339" b="60896"/>
          <a:stretch/>
        </p:blipFill>
        <p:spPr>
          <a:xfrm>
            <a:off x="399245" y="2472744"/>
            <a:ext cx="8345510" cy="3812146"/>
          </a:xfrm>
          <a:prstGeom prst="rect">
            <a:avLst/>
          </a:prstGeom>
        </p:spPr>
      </p:pic>
    </p:spTree>
    <p:extLst>
      <p:ext uri="{BB962C8B-B14F-4D97-AF65-F5344CB8AC3E}">
        <p14:creationId xmlns:p14="http://schemas.microsoft.com/office/powerpoint/2010/main" val="2591127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situation </a:t>
            </a:r>
            <a:endParaRPr lang="en-US" dirty="0"/>
          </a:p>
        </p:txBody>
      </p:sp>
      <p:sp>
        <p:nvSpPr>
          <p:cNvPr id="3" name="Content Placeholder 2"/>
          <p:cNvSpPr>
            <a:spLocks noGrp="1"/>
          </p:cNvSpPr>
          <p:nvPr>
            <p:ph idx="1"/>
          </p:nvPr>
        </p:nvSpPr>
        <p:spPr/>
        <p:txBody>
          <a:bodyPr>
            <a:normAutofit lnSpcReduction="10000"/>
          </a:bodyPr>
          <a:lstStyle/>
          <a:p>
            <a:r>
              <a:rPr lang="en-US" dirty="0" smtClean="0"/>
              <a:t>Text: </a:t>
            </a:r>
          </a:p>
          <a:p>
            <a:pPr marL="0" indent="0">
              <a:buNone/>
            </a:pPr>
            <a:r>
              <a:rPr lang="en-US" dirty="0" smtClean="0"/>
              <a:t>Three hour speech given by Nelson Mandela</a:t>
            </a:r>
          </a:p>
          <a:p>
            <a:pPr marL="0" indent="0">
              <a:buNone/>
            </a:pPr>
            <a:r>
              <a:rPr lang="en-US" dirty="0" smtClean="0"/>
              <a:t>On 20</a:t>
            </a:r>
            <a:r>
              <a:rPr lang="en-US" baseline="30000" dirty="0" smtClean="0"/>
              <a:t>th</a:t>
            </a:r>
            <a:r>
              <a:rPr lang="en-US" dirty="0" smtClean="0"/>
              <a:t> April, 1964.</a:t>
            </a:r>
          </a:p>
          <a:p>
            <a:r>
              <a:rPr lang="en-US" dirty="0" smtClean="0"/>
              <a:t>Author</a:t>
            </a:r>
          </a:p>
          <a:p>
            <a:pPr marL="0" indent="0">
              <a:buNone/>
            </a:pPr>
            <a:r>
              <a:rPr lang="en-US" dirty="0"/>
              <a:t>Nelson Mandela (1918-2013) was born the son of a </a:t>
            </a:r>
            <a:r>
              <a:rPr lang="en-US" dirty="0" err="1"/>
              <a:t>Tembu</a:t>
            </a:r>
            <a:r>
              <a:rPr lang="en-US" dirty="0"/>
              <a:t> tribal chieftain at </a:t>
            </a:r>
            <a:r>
              <a:rPr lang="en-US" dirty="0" err="1"/>
              <a:t>Qunu</a:t>
            </a:r>
            <a:r>
              <a:rPr lang="en-US" dirty="0"/>
              <a:t>, near Umtata, in South Africa. He renounced his right to succeed his father and instead chose a political </a:t>
            </a:r>
            <a:r>
              <a:rPr lang="en-US" dirty="0" smtClean="0"/>
              <a:t>career.</a:t>
            </a:r>
            <a:endParaRPr lang="en-US" dirty="0"/>
          </a:p>
        </p:txBody>
      </p:sp>
    </p:spTree>
    <p:extLst>
      <p:ext uri="{BB962C8B-B14F-4D97-AF65-F5344CB8AC3E}">
        <p14:creationId xmlns:p14="http://schemas.microsoft.com/office/powerpoint/2010/main" val="2202280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US" dirty="0"/>
          </a:p>
        </p:txBody>
      </p:sp>
      <p:sp>
        <p:nvSpPr>
          <p:cNvPr id="3" name="Content Placeholder 2"/>
          <p:cNvSpPr>
            <a:spLocks noGrp="1"/>
          </p:cNvSpPr>
          <p:nvPr>
            <p:ph idx="1"/>
          </p:nvPr>
        </p:nvSpPr>
        <p:spPr/>
        <p:txBody>
          <a:bodyPr/>
          <a:lstStyle/>
          <a:p>
            <a:r>
              <a:rPr lang="en-US" dirty="0" smtClean="0"/>
              <a:t>Audience</a:t>
            </a:r>
          </a:p>
          <a:p>
            <a:pPr marL="0" indent="0">
              <a:buNone/>
            </a:pPr>
            <a:r>
              <a:rPr lang="en-US" dirty="0" smtClean="0"/>
              <a:t>South African community on </a:t>
            </a:r>
            <a:r>
              <a:rPr lang="en-US" dirty="0" err="1" smtClean="0"/>
              <a:t>Rivonia</a:t>
            </a:r>
            <a:r>
              <a:rPr lang="en-US" dirty="0" smtClean="0"/>
              <a:t> Trials</a:t>
            </a:r>
          </a:p>
          <a:p>
            <a:r>
              <a:rPr lang="en-US" dirty="0" smtClean="0"/>
              <a:t>Purpose</a:t>
            </a:r>
          </a:p>
          <a:p>
            <a:pPr marL="0" indent="0">
              <a:buNone/>
            </a:pPr>
            <a:r>
              <a:rPr lang="en-US" dirty="0" smtClean="0"/>
              <a:t>To justify his leading acts</a:t>
            </a:r>
          </a:p>
          <a:p>
            <a:r>
              <a:rPr lang="en-US" dirty="0" smtClean="0"/>
              <a:t>Setting</a:t>
            </a:r>
          </a:p>
          <a:p>
            <a:pPr marL="0" indent="0">
              <a:buNone/>
            </a:pPr>
            <a:r>
              <a:rPr lang="en-US" dirty="0" smtClean="0"/>
              <a:t>Court room, conversing with judge on his trial</a:t>
            </a:r>
          </a:p>
          <a:p>
            <a:pPr marL="0" indent="0">
              <a:buNone/>
            </a:pPr>
            <a:endParaRPr lang="en-US" dirty="0"/>
          </a:p>
        </p:txBody>
      </p:sp>
    </p:spTree>
    <p:extLst>
      <p:ext uri="{BB962C8B-B14F-4D97-AF65-F5344CB8AC3E}">
        <p14:creationId xmlns:p14="http://schemas.microsoft.com/office/powerpoint/2010/main" val="3731360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Identify the rhetorical situation of the speech given below</a:t>
            </a:r>
            <a:endParaRPr lang="en-US" dirty="0"/>
          </a:p>
        </p:txBody>
      </p:sp>
      <p:pic>
        <p:nvPicPr>
          <p:cNvPr id="4" name="Content Placeholder 3"/>
          <p:cNvPicPr>
            <a:picLocks noGrp="1" noChangeAspect="1"/>
          </p:cNvPicPr>
          <p:nvPr>
            <p:ph idx="1"/>
          </p:nvPr>
        </p:nvPicPr>
        <p:blipFill rotWithShape="1">
          <a:blip r:embed="rId2"/>
          <a:srcRect l="9158" t="12935" r="34301" b="41455"/>
          <a:stretch/>
        </p:blipFill>
        <p:spPr>
          <a:xfrm>
            <a:off x="965915" y="2665926"/>
            <a:ext cx="7212170" cy="3129566"/>
          </a:xfrm>
          <a:prstGeom prst="rect">
            <a:avLst/>
          </a:prstGeom>
        </p:spPr>
      </p:pic>
    </p:spTree>
    <p:extLst>
      <p:ext uri="{BB962C8B-B14F-4D97-AF65-F5344CB8AC3E}">
        <p14:creationId xmlns:p14="http://schemas.microsoft.com/office/powerpoint/2010/main" val="2504778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780548"/>
            <a:ext cx="7425804" cy="953484"/>
            <a:chOff x="0" y="972805"/>
            <a:chExt cx="9144000" cy="1188335"/>
          </a:xfrm>
        </p:grpSpPr>
        <p:sp>
          <p:nvSpPr>
            <p:cNvPr id="3" name="Rectangle 2"/>
            <p:cNvSpPr/>
            <p:nvPr/>
          </p:nvSpPr>
          <p:spPr>
            <a:xfrm>
              <a:off x="0" y="97280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00467" y="1115223"/>
              <a:ext cx="4692316" cy="1035678"/>
            </a:xfrm>
            <a:prstGeom prst="rect">
              <a:avLst/>
            </a:prstGeom>
            <a:noFill/>
          </p:spPr>
          <p:txBody>
            <a:bodyPr wrap="square" rtlCol="0">
              <a:spAutoFit/>
            </a:bodyPr>
            <a:lstStyle/>
            <a:p>
              <a:r>
                <a:rPr lang="en-US" sz="2400" dirty="0" smtClean="0">
                  <a:latin typeface="Book Antiqua"/>
                  <a:cs typeface="Book Antiqua"/>
                </a:rPr>
                <a:t>What is a Rhetorical Situation?</a:t>
              </a:r>
              <a:endParaRPr lang="en-US" sz="2400" dirty="0">
                <a:latin typeface="Book Antiqua"/>
                <a:cs typeface="Book Antiqua"/>
              </a:endParaRPr>
            </a:p>
          </p:txBody>
        </p:sp>
      </p:grpSp>
      <p:sp>
        <p:nvSpPr>
          <p:cNvPr id="6" name="TextBox 5"/>
          <p:cNvSpPr txBox="1"/>
          <p:nvPr/>
        </p:nvSpPr>
        <p:spPr>
          <a:xfrm>
            <a:off x="819437" y="2216615"/>
            <a:ext cx="7425804" cy="2862322"/>
          </a:xfrm>
          <a:prstGeom prst="rect">
            <a:avLst/>
          </a:prstGeom>
          <a:noFill/>
        </p:spPr>
        <p:txBody>
          <a:bodyPr wrap="square" rtlCol="0">
            <a:spAutoFit/>
          </a:bodyPr>
          <a:lstStyle/>
          <a:p>
            <a:pPr marL="7938" lvl="1">
              <a:lnSpc>
                <a:spcPct val="150000"/>
              </a:lnSpc>
            </a:pPr>
            <a:r>
              <a:rPr lang="en-US" altLang="en-US" sz="2000" b="1" dirty="0" smtClean="0">
                <a:latin typeface="Optima"/>
              </a:rPr>
              <a:t>Rhetoric</a:t>
            </a:r>
            <a:r>
              <a:rPr lang="en-US" altLang="en-US" sz="2000" b="1" dirty="0">
                <a:latin typeface="Optima"/>
              </a:rPr>
              <a:t>: </a:t>
            </a:r>
            <a:r>
              <a:rPr lang="en-US" altLang="en-US" sz="2000" dirty="0">
                <a:latin typeface="Optima"/>
              </a:rPr>
              <a:t>Using language effectively to persuade, inform, educate, or </a:t>
            </a:r>
            <a:r>
              <a:rPr lang="en-US" altLang="en-US" sz="2000" dirty="0" smtClean="0">
                <a:latin typeface="Optima"/>
              </a:rPr>
              <a:t>entertain.</a:t>
            </a:r>
            <a:endParaRPr lang="en-US" altLang="en-US" sz="2000" dirty="0">
              <a:latin typeface="Optima"/>
            </a:endParaRPr>
          </a:p>
          <a:p>
            <a:pPr lvl="1">
              <a:lnSpc>
                <a:spcPct val="150000"/>
              </a:lnSpc>
              <a:buFontTx/>
              <a:buNone/>
            </a:pPr>
            <a:endParaRPr lang="en-US" altLang="en-US" sz="2000" dirty="0">
              <a:latin typeface="Optima"/>
            </a:endParaRPr>
          </a:p>
          <a:p>
            <a:pPr marL="7938" lvl="1">
              <a:lnSpc>
                <a:spcPct val="150000"/>
              </a:lnSpc>
            </a:pPr>
            <a:r>
              <a:rPr lang="en-US" altLang="en-US" sz="2000" b="1" dirty="0">
                <a:latin typeface="Optima"/>
              </a:rPr>
              <a:t>Rhetorical Situation: </a:t>
            </a:r>
            <a:r>
              <a:rPr lang="en-US" altLang="en-US" sz="2000" dirty="0">
                <a:latin typeface="Optima"/>
              </a:rPr>
              <a:t>The circumstances in which you communicate.</a:t>
            </a:r>
          </a:p>
          <a:p>
            <a:pPr marL="742950" lvl="1" indent="-285750">
              <a:lnSpc>
                <a:spcPct val="150000"/>
              </a:lnSpc>
              <a:buFont typeface="Arial"/>
              <a:buChar char="•"/>
            </a:pPr>
            <a:endParaRPr lang="en-US" sz="2000" dirty="0">
              <a:latin typeface="Optima"/>
              <a:cs typeface="Optima"/>
            </a:endParaRPr>
          </a:p>
        </p:txBody>
      </p:sp>
    </p:spTree>
    <p:extLst>
      <p:ext uri="{BB962C8B-B14F-4D97-AF65-F5344CB8AC3E}">
        <p14:creationId xmlns:p14="http://schemas.microsoft.com/office/powerpoint/2010/main" val="1546422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p:cNvSpPr/>
          <p:nvPr/>
        </p:nvSpPr>
        <p:spPr>
          <a:xfrm>
            <a:off x="2189576" y="1625599"/>
            <a:ext cx="4846320" cy="48463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Optima"/>
              </a:rPr>
              <a:t>Culture</a:t>
            </a:r>
          </a:p>
          <a:p>
            <a:pPr algn="ctr"/>
            <a:endParaRPr lang="en-US" sz="2000" dirty="0" smtClean="0">
              <a:solidFill>
                <a:schemeClr val="tx1"/>
              </a:solidFill>
              <a:latin typeface="Optima"/>
            </a:endParaRPr>
          </a:p>
          <a:p>
            <a:pPr algn="ctr"/>
            <a:endParaRPr lang="en-US" sz="2000" dirty="0" smtClean="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p:txBody>
      </p:sp>
      <p:sp>
        <p:nvSpPr>
          <p:cNvPr id="5" name="Flowchart: Connector 4"/>
          <p:cNvSpPr/>
          <p:nvPr/>
        </p:nvSpPr>
        <p:spPr>
          <a:xfrm>
            <a:off x="2646776" y="2404620"/>
            <a:ext cx="3931920" cy="393192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latin typeface="Optima"/>
              </a:rPr>
              <a:t>Context</a:t>
            </a: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p:txBody>
      </p:sp>
      <p:grpSp>
        <p:nvGrpSpPr>
          <p:cNvPr id="8" name="Group 7"/>
          <p:cNvGrpSpPr/>
          <p:nvPr/>
        </p:nvGrpSpPr>
        <p:grpSpPr>
          <a:xfrm>
            <a:off x="819437" y="608646"/>
            <a:ext cx="7425804" cy="953484"/>
            <a:chOff x="0" y="972805"/>
            <a:chExt cx="9144000" cy="1188335"/>
          </a:xfrm>
        </p:grpSpPr>
        <p:sp>
          <p:nvSpPr>
            <p:cNvPr id="3" name="Rectangle 2"/>
            <p:cNvSpPr/>
            <p:nvPr/>
          </p:nvSpPr>
          <p:spPr>
            <a:xfrm>
              <a:off x="0" y="97280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37032" y="1352730"/>
              <a:ext cx="4692316" cy="575377"/>
            </a:xfrm>
            <a:prstGeom prst="rect">
              <a:avLst/>
            </a:prstGeom>
            <a:noFill/>
          </p:spPr>
          <p:txBody>
            <a:bodyPr wrap="square" rtlCol="0">
              <a:spAutoFit/>
            </a:bodyPr>
            <a:lstStyle/>
            <a:p>
              <a:r>
                <a:rPr lang="en-US" sz="2400" dirty="0"/>
                <a:t>The Rhetorical Situation</a:t>
              </a:r>
            </a:p>
          </p:txBody>
        </p:sp>
      </p:grpSp>
      <p:graphicFrame>
        <p:nvGraphicFramePr>
          <p:cNvPr id="9" name="Diagram 8"/>
          <p:cNvGraphicFramePr/>
          <p:nvPr>
            <p:extLst>
              <p:ext uri="{D42A27DB-BD31-4B8C-83A1-F6EECF244321}">
                <p14:modId xmlns:p14="http://schemas.microsoft.com/office/powerpoint/2010/main" val="3881594335"/>
              </p:ext>
            </p:extLst>
          </p:nvPr>
        </p:nvGraphicFramePr>
        <p:xfrm>
          <a:off x="2123791" y="3069185"/>
          <a:ext cx="4977889" cy="3114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20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97074" y="705626"/>
            <a:ext cx="5349850" cy="598854"/>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62353" y="838757"/>
            <a:ext cx="4059637" cy="400110"/>
          </a:xfrm>
          <a:prstGeom prst="rect">
            <a:avLst/>
          </a:prstGeom>
          <a:noFill/>
        </p:spPr>
        <p:txBody>
          <a:bodyPr wrap="none" rtlCol="0">
            <a:spAutoFit/>
          </a:bodyPr>
          <a:lstStyle/>
          <a:p>
            <a:pPr algn="r"/>
            <a:r>
              <a:rPr lang="en-US" sz="2000" dirty="0" smtClean="0"/>
              <a:t>1. The Writer (Ethos: Portrayal of self)</a:t>
            </a:r>
            <a:endParaRPr lang="en-US" dirty="0"/>
          </a:p>
        </p:txBody>
      </p:sp>
      <p:sp>
        <p:nvSpPr>
          <p:cNvPr id="11" name="TextBox 10"/>
          <p:cNvSpPr txBox="1"/>
          <p:nvPr/>
        </p:nvSpPr>
        <p:spPr>
          <a:xfrm>
            <a:off x="473167" y="5228342"/>
            <a:ext cx="7425803" cy="958660"/>
          </a:xfrm>
          <a:prstGeom prst="rect">
            <a:avLst/>
          </a:prstGeom>
          <a:noFill/>
        </p:spPr>
        <p:txBody>
          <a:bodyPr wrap="square" rtlCol="0" anchor="ctr">
            <a:spAutoFit/>
          </a:bodyPr>
          <a:lstStyle/>
          <a:p>
            <a:pPr lvl="1">
              <a:lnSpc>
                <a:spcPct val="150000"/>
              </a:lnSpc>
            </a:pPr>
            <a:r>
              <a:rPr lang="en-US" altLang="en-US" sz="2000" dirty="0">
                <a:latin typeface="Optima"/>
              </a:rPr>
              <a:t>Your culture, personal characteristics and interests affect what you write about and how you write it.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178" r="32500"/>
          <a:stretch/>
        </p:blipFill>
        <p:spPr>
          <a:xfrm>
            <a:off x="3216367" y="1437611"/>
            <a:ext cx="2551611" cy="3657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67" y="1437611"/>
            <a:ext cx="2743200" cy="36576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9822" t="4132" r="24643" b="5229"/>
          <a:stretch/>
        </p:blipFill>
        <p:spPr>
          <a:xfrm>
            <a:off x="5767978" y="1437611"/>
            <a:ext cx="2754130" cy="3657600"/>
          </a:xfrm>
          <a:prstGeom prst="rect">
            <a:avLst/>
          </a:prstGeom>
        </p:spPr>
      </p:pic>
    </p:spTree>
    <p:extLst>
      <p:ext uri="{BB962C8B-B14F-4D97-AF65-F5344CB8AC3E}">
        <p14:creationId xmlns:p14="http://schemas.microsoft.com/office/powerpoint/2010/main" val="16565489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780548"/>
            <a:ext cx="7425804" cy="953484"/>
            <a:chOff x="0" y="972805"/>
            <a:chExt cx="9144000" cy="1188335"/>
          </a:xfrm>
        </p:grpSpPr>
        <p:sp>
          <p:nvSpPr>
            <p:cNvPr id="3" name="Rectangle 2"/>
            <p:cNvSpPr/>
            <p:nvPr/>
          </p:nvSpPr>
          <p:spPr>
            <a:xfrm>
              <a:off x="0" y="97280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38037" y="1279283"/>
              <a:ext cx="4692316" cy="575377"/>
            </a:xfrm>
            <a:prstGeom prst="rect">
              <a:avLst/>
            </a:prstGeom>
            <a:noFill/>
          </p:spPr>
          <p:txBody>
            <a:bodyPr wrap="square" rtlCol="0">
              <a:spAutoFit/>
            </a:bodyPr>
            <a:lstStyle/>
            <a:p>
              <a:r>
                <a:rPr lang="en-US" sz="2400" dirty="0" smtClean="0">
                  <a:latin typeface="+mj-lt"/>
                </a:rPr>
                <a:t>Factors</a:t>
              </a:r>
              <a:endParaRPr lang="en-US" sz="2400" dirty="0">
                <a:latin typeface="+mj-lt"/>
                <a:cs typeface="Book Antiqua"/>
              </a:endParaRPr>
            </a:p>
          </p:txBody>
        </p:sp>
      </p:grpSp>
      <p:sp>
        <p:nvSpPr>
          <p:cNvPr id="6" name="TextBox 5"/>
          <p:cNvSpPr txBox="1"/>
          <p:nvPr/>
        </p:nvSpPr>
        <p:spPr>
          <a:xfrm>
            <a:off x="819437" y="2216615"/>
            <a:ext cx="7425803" cy="3785652"/>
          </a:xfrm>
          <a:prstGeom prst="rect">
            <a:avLst/>
          </a:prstGeom>
          <a:noFill/>
        </p:spPr>
        <p:txBody>
          <a:bodyPr wrap="square" rtlCol="0">
            <a:spAutoFit/>
          </a:bodyPr>
          <a:lstStyle/>
          <a:p>
            <a:pPr>
              <a:lnSpc>
                <a:spcPct val="150000"/>
              </a:lnSpc>
            </a:pPr>
            <a:r>
              <a:rPr lang="en-US" altLang="en-US" sz="2000" b="1" dirty="0">
                <a:latin typeface="Optima"/>
              </a:rPr>
              <a:t>Factors which </a:t>
            </a:r>
            <a:r>
              <a:rPr lang="en-US" altLang="en-US" sz="2000" b="1" dirty="0" smtClean="0">
                <a:latin typeface="Optima"/>
              </a:rPr>
              <a:t>can affect </a:t>
            </a:r>
            <a:r>
              <a:rPr lang="en-US" altLang="en-US" sz="2000" b="1" dirty="0">
                <a:latin typeface="Optima"/>
              </a:rPr>
              <a:t>your </a:t>
            </a:r>
            <a:r>
              <a:rPr lang="en-US" altLang="en-US" sz="2000" b="1" dirty="0" smtClean="0">
                <a:latin typeface="Optima"/>
              </a:rPr>
              <a:t>writing</a:t>
            </a:r>
            <a:r>
              <a:rPr lang="en-US" altLang="en-US" sz="2000" dirty="0" smtClean="0">
                <a:latin typeface="Optima"/>
              </a:rPr>
              <a:t>:</a:t>
            </a:r>
          </a:p>
          <a:p>
            <a:pPr marL="690563" lvl="1" indent="-233363">
              <a:lnSpc>
                <a:spcPct val="150000"/>
              </a:lnSpc>
              <a:buFont typeface="Wingdings" panose="05000000000000000000" pitchFamily="2" charset="2"/>
              <a:buChar char="§"/>
            </a:pPr>
            <a:r>
              <a:rPr lang="en-US" altLang="en-US" sz="2000" dirty="0" smtClean="0">
                <a:latin typeface="Optima"/>
              </a:rPr>
              <a:t>Your age</a:t>
            </a:r>
            <a:endParaRPr lang="en-US" altLang="en-US" sz="2000" dirty="0">
              <a:latin typeface="Optima"/>
            </a:endParaRPr>
          </a:p>
          <a:p>
            <a:pPr marL="690563" lvl="1" indent="-233363">
              <a:lnSpc>
                <a:spcPct val="150000"/>
              </a:lnSpc>
              <a:buFont typeface="Wingdings" panose="05000000000000000000" pitchFamily="2" charset="2"/>
              <a:buChar char="§"/>
            </a:pPr>
            <a:r>
              <a:rPr lang="en-US" altLang="en-US" sz="2000" dirty="0">
                <a:latin typeface="Optima"/>
              </a:rPr>
              <a:t>Your </a:t>
            </a:r>
            <a:r>
              <a:rPr lang="en-US" altLang="en-US" sz="2000" dirty="0" smtClean="0">
                <a:latin typeface="Optima"/>
              </a:rPr>
              <a:t>experiences</a:t>
            </a:r>
            <a:endParaRPr lang="en-US" altLang="en-US" sz="2000" dirty="0">
              <a:latin typeface="Optima"/>
            </a:endParaRPr>
          </a:p>
          <a:p>
            <a:pPr marL="690563" lvl="1" indent="-233363">
              <a:lnSpc>
                <a:spcPct val="150000"/>
              </a:lnSpc>
              <a:buFont typeface="Wingdings" panose="05000000000000000000" pitchFamily="2" charset="2"/>
              <a:buChar char="§"/>
            </a:pPr>
            <a:r>
              <a:rPr lang="en-US" altLang="en-US" sz="2000" dirty="0">
                <a:latin typeface="Optima"/>
              </a:rPr>
              <a:t>Your gender</a:t>
            </a:r>
          </a:p>
          <a:p>
            <a:pPr marL="690563" lvl="1" indent="-233363">
              <a:lnSpc>
                <a:spcPct val="150000"/>
              </a:lnSpc>
              <a:buFont typeface="Wingdings" panose="05000000000000000000" pitchFamily="2" charset="2"/>
              <a:buChar char="§"/>
            </a:pPr>
            <a:r>
              <a:rPr lang="en-US" altLang="en-US" sz="2000" dirty="0">
                <a:latin typeface="Optima"/>
              </a:rPr>
              <a:t>Your location</a:t>
            </a:r>
          </a:p>
          <a:p>
            <a:pPr marL="690563" lvl="1" indent="-233363">
              <a:lnSpc>
                <a:spcPct val="150000"/>
              </a:lnSpc>
              <a:buFont typeface="Wingdings" panose="05000000000000000000" pitchFamily="2" charset="2"/>
              <a:buChar char="§"/>
            </a:pPr>
            <a:r>
              <a:rPr lang="en-US" altLang="en-US" sz="2000" dirty="0">
                <a:latin typeface="Optima"/>
              </a:rPr>
              <a:t>Your political beliefs</a:t>
            </a:r>
          </a:p>
          <a:p>
            <a:pPr marL="690563" lvl="1" indent="-233363">
              <a:lnSpc>
                <a:spcPct val="150000"/>
              </a:lnSpc>
              <a:buFont typeface="Wingdings" panose="05000000000000000000" pitchFamily="2" charset="2"/>
              <a:buChar char="§"/>
            </a:pPr>
            <a:r>
              <a:rPr lang="en-US" altLang="en-US" sz="2000" dirty="0">
                <a:latin typeface="Optima"/>
              </a:rPr>
              <a:t>Your parents and peers</a:t>
            </a:r>
          </a:p>
          <a:p>
            <a:pPr marL="690563" lvl="1" indent="-233363">
              <a:lnSpc>
                <a:spcPct val="150000"/>
              </a:lnSpc>
              <a:buFont typeface="Wingdings" panose="05000000000000000000" pitchFamily="2" charset="2"/>
              <a:buChar char="§"/>
            </a:pPr>
            <a:r>
              <a:rPr lang="en-US" altLang="en-US" sz="2000" dirty="0">
                <a:latin typeface="Optima"/>
              </a:rPr>
              <a:t>Your education</a:t>
            </a:r>
          </a:p>
        </p:txBody>
      </p:sp>
    </p:spTree>
    <p:extLst>
      <p:ext uri="{BB962C8B-B14F-4D97-AF65-F5344CB8AC3E}">
        <p14:creationId xmlns:p14="http://schemas.microsoft.com/office/powerpoint/2010/main" val="769528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17078" y="856384"/>
            <a:ext cx="5697993" cy="637824"/>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67119" y="975241"/>
            <a:ext cx="1659365" cy="400110"/>
          </a:xfrm>
          <a:prstGeom prst="rect">
            <a:avLst/>
          </a:prstGeom>
          <a:noFill/>
        </p:spPr>
        <p:txBody>
          <a:bodyPr wrap="none" rtlCol="0">
            <a:spAutoFit/>
          </a:bodyPr>
          <a:lstStyle/>
          <a:p>
            <a:pPr algn="r"/>
            <a:r>
              <a:rPr lang="en-US" sz="2000" dirty="0" smtClean="0"/>
              <a:t>Purpose: </a:t>
            </a:r>
            <a:r>
              <a:rPr lang="en-US" sz="2000" dirty="0" err="1" smtClean="0"/>
              <a:t>Telos</a:t>
            </a:r>
            <a:endParaRPr lang="en-US" dirty="0"/>
          </a:p>
        </p:txBody>
      </p:sp>
      <p:graphicFrame>
        <p:nvGraphicFramePr>
          <p:cNvPr id="4" name="Diagram 3"/>
          <p:cNvGraphicFramePr/>
          <p:nvPr>
            <p:extLst>
              <p:ext uri="{D42A27DB-BD31-4B8C-83A1-F6EECF244321}">
                <p14:modId xmlns:p14="http://schemas.microsoft.com/office/powerpoint/2010/main" val="3178090306"/>
              </p:ext>
            </p:extLst>
          </p:nvPr>
        </p:nvGraphicFramePr>
        <p:xfrm>
          <a:off x="420914" y="1175296"/>
          <a:ext cx="8403772"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60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9804" y="748754"/>
            <a:ext cx="5697993" cy="637824"/>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18634" y="880661"/>
            <a:ext cx="3491726" cy="400110"/>
          </a:xfrm>
          <a:prstGeom prst="rect">
            <a:avLst/>
          </a:prstGeom>
          <a:noFill/>
        </p:spPr>
        <p:txBody>
          <a:bodyPr wrap="square" rtlCol="0">
            <a:spAutoFit/>
          </a:bodyPr>
          <a:lstStyle/>
          <a:p>
            <a:pPr algn="r"/>
            <a:r>
              <a:rPr lang="en-US" sz="2000" dirty="0" smtClean="0"/>
              <a:t>2. Audience (Pathos: persuasion) </a:t>
            </a:r>
            <a:endParaRPr lang="en-US" sz="2000" dirty="0"/>
          </a:p>
        </p:txBody>
      </p:sp>
      <p:sp>
        <p:nvSpPr>
          <p:cNvPr id="4" name="Rectangle 3"/>
          <p:cNvSpPr/>
          <p:nvPr/>
        </p:nvSpPr>
        <p:spPr>
          <a:xfrm>
            <a:off x="564912" y="1544080"/>
            <a:ext cx="3825551" cy="4708981"/>
          </a:xfrm>
          <a:prstGeom prst="rect">
            <a:avLst/>
          </a:prstGeom>
        </p:spPr>
        <p:txBody>
          <a:bodyPr wrap="square">
            <a:spAutoFit/>
          </a:bodyPr>
          <a:lstStyle/>
          <a:p>
            <a:pPr>
              <a:lnSpc>
                <a:spcPct val="150000"/>
              </a:lnSpc>
            </a:pPr>
            <a:r>
              <a:rPr lang="en-US" sz="2000" dirty="0" smtClean="0">
                <a:latin typeface="Optima"/>
              </a:rPr>
              <a:t>Your </a:t>
            </a:r>
            <a:r>
              <a:rPr lang="en-US" sz="2000" b="1" dirty="0" smtClean="0">
                <a:latin typeface="Optima"/>
              </a:rPr>
              <a:t>audience</a:t>
            </a:r>
            <a:r>
              <a:rPr lang="en-US" sz="2000" dirty="0" smtClean="0">
                <a:latin typeface="Optima"/>
              </a:rPr>
              <a:t> is to whom </a:t>
            </a:r>
            <a:r>
              <a:rPr lang="en-US" sz="2000" dirty="0">
                <a:latin typeface="Optima"/>
              </a:rPr>
              <a:t>y</a:t>
            </a:r>
            <a:r>
              <a:rPr lang="en-US" sz="2000" dirty="0" smtClean="0">
                <a:latin typeface="Optima"/>
              </a:rPr>
              <a:t>ou are writing. Many </a:t>
            </a:r>
            <a:r>
              <a:rPr lang="en-US" sz="2000" dirty="0">
                <a:latin typeface="Optima"/>
              </a:rPr>
              <a:t>of the same factors which affect the writer also affect the </a:t>
            </a:r>
            <a:r>
              <a:rPr lang="en-US" sz="2000" dirty="0" smtClean="0">
                <a:latin typeface="Optima"/>
              </a:rPr>
              <a:t>audience, including:</a:t>
            </a:r>
            <a:endParaRPr lang="en-US" sz="2000" dirty="0">
              <a:latin typeface="Optima"/>
            </a:endParaRPr>
          </a:p>
          <a:p>
            <a:pPr marL="466725" indent="-242888">
              <a:lnSpc>
                <a:spcPct val="150000"/>
              </a:lnSpc>
              <a:buFont typeface="Wingdings" panose="05000000000000000000" pitchFamily="2" charset="2"/>
              <a:buChar char="§"/>
            </a:pPr>
            <a:r>
              <a:rPr lang="en-US" sz="2000" dirty="0">
                <a:latin typeface="Optima"/>
              </a:rPr>
              <a:t>Age</a:t>
            </a:r>
          </a:p>
          <a:p>
            <a:pPr marL="466725" indent="-242888">
              <a:lnSpc>
                <a:spcPct val="150000"/>
              </a:lnSpc>
              <a:buFont typeface="Wingdings" panose="05000000000000000000" pitchFamily="2" charset="2"/>
              <a:buChar char="§"/>
            </a:pPr>
            <a:r>
              <a:rPr lang="en-US" sz="2000" dirty="0">
                <a:latin typeface="Optima"/>
              </a:rPr>
              <a:t>Social class</a:t>
            </a:r>
          </a:p>
          <a:p>
            <a:pPr marL="466725" indent="-242888">
              <a:lnSpc>
                <a:spcPct val="150000"/>
              </a:lnSpc>
              <a:buFont typeface="Wingdings" panose="05000000000000000000" pitchFamily="2" charset="2"/>
              <a:buChar char="§"/>
            </a:pPr>
            <a:r>
              <a:rPr lang="en-US" sz="2000" dirty="0">
                <a:latin typeface="Optima"/>
              </a:rPr>
              <a:t>Education</a:t>
            </a:r>
          </a:p>
          <a:p>
            <a:pPr marL="466725" indent="-242888">
              <a:lnSpc>
                <a:spcPct val="150000"/>
              </a:lnSpc>
              <a:buFont typeface="Wingdings" panose="05000000000000000000" pitchFamily="2" charset="2"/>
              <a:buChar char="§"/>
            </a:pPr>
            <a:r>
              <a:rPr lang="en-US" sz="2000" dirty="0">
                <a:latin typeface="Optima"/>
              </a:rPr>
              <a:t>Past experience</a:t>
            </a:r>
          </a:p>
          <a:p>
            <a:pPr marL="466725" indent="-242888">
              <a:lnSpc>
                <a:spcPct val="150000"/>
              </a:lnSpc>
              <a:buFont typeface="Wingdings" panose="05000000000000000000" pitchFamily="2" charset="2"/>
              <a:buChar char="§"/>
            </a:pPr>
            <a:r>
              <a:rPr lang="en-US" sz="2000" dirty="0" smtClean="0">
                <a:latin typeface="Optima"/>
              </a:rPr>
              <a:t>Culture/subculture</a:t>
            </a:r>
            <a:endParaRPr lang="en-US" sz="2000" dirty="0">
              <a:latin typeface="Optima"/>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465" r="45893"/>
          <a:stretch/>
        </p:blipFill>
        <p:spPr>
          <a:xfrm>
            <a:off x="4184401" y="1544080"/>
            <a:ext cx="1828800" cy="3072384"/>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9256" b="10470"/>
          <a:stretch/>
        </p:blipFill>
        <p:spPr>
          <a:xfrm>
            <a:off x="5695960" y="2678334"/>
            <a:ext cx="1828800" cy="3226653"/>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4282" r="3569"/>
          <a:stretch/>
        </p:blipFill>
        <p:spPr>
          <a:xfrm>
            <a:off x="7207519" y="3825938"/>
            <a:ext cx="1828800" cy="2889993"/>
          </a:xfrm>
          <a:prstGeom prst="rect">
            <a:avLst/>
          </a:prstGeom>
        </p:spPr>
      </p:pic>
    </p:spTree>
    <p:extLst>
      <p:ext uri="{BB962C8B-B14F-4D97-AF65-F5344CB8AC3E}">
        <p14:creationId xmlns:p14="http://schemas.microsoft.com/office/powerpoint/2010/main" val="2852312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780548"/>
            <a:ext cx="7425804" cy="953484"/>
            <a:chOff x="0" y="972805"/>
            <a:chExt cx="9144000" cy="1188335"/>
          </a:xfrm>
        </p:grpSpPr>
        <p:sp>
          <p:nvSpPr>
            <p:cNvPr id="3" name="Rectangle 2"/>
            <p:cNvSpPr/>
            <p:nvPr/>
          </p:nvSpPr>
          <p:spPr>
            <a:xfrm>
              <a:off x="0" y="97280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246414" y="1279283"/>
              <a:ext cx="4692316" cy="575377"/>
            </a:xfrm>
            <a:prstGeom prst="rect">
              <a:avLst/>
            </a:prstGeom>
            <a:noFill/>
          </p:spPr>
          <p:txBody>
            <a:bodyPr wrap="square" rtlCol="0">
              <a:spAutoFit/>
            </a:bodyPr>
            <a:lstStyle/>
            <a:p>
              <a:r>
                <a:rPr lang="en-US" sz="2400" dirty="0" smtClean="0">
                  <a:latin typeface="+mj-lt"/>
                </a:rPr>
                <a:t>Setting: </a:t>
              </a:r>
              <a:r>
                <a:rPr lang="en-US" sz="2400" dirty="0" err="1" smtClean="0">
                  <a:latin typeface="+mj-lt"/>
                </a:rPr>
                <a:t>Kairos</a:t>
              </a:r>
              <a:endParaRPr lang="en-US" sz="2400" dirty="0">
                <a:latin typeface="+mj-lt"/>
                <a:cs typeface="Book Antiqua"/>
              </a:endParaRPr>
            </a:p>
          </p:txBody>
        </p:sp>
      </p:grpSp>
      <p:sp>
        <p:nvSpPr>
          <p:cNvPr id="6" name="TextBox 5"/>
          <p:cNvSpPr txBox="1"/>
          <p:nvPr/>
        </p:nvSpPr>
        <p:spPr>
          <a:xfrm>
            <a:off x="1089893" y="1979941"/>
            <a:ext cx="7559453" cy="2400657"/>
          </a:xfrm>
          <a:prstGeom prst="rect">
            <a:avLst/>
          </a:prstGeom>
          <a:noFill/>
        </p:spPr>
        <p:txBody>
          <a:bodyPr wrap="square" rtlCol="0">
            <a:spAutoFit/>
          </a:bodyPr>
          <a:lstStyle/>
          <a:p>
            <a:pPr marL="0" lvl="1">
              <a:lnSpc>
                <a:spcPct val="150000"/>
              </a:lnSpc>
            </a:pPr>
            <a:r>
              <a:rPr lang="en-US" altLang="en-US" sz="2000" dirty="0" smtClean="0">
                <a:latin typeface="Optima"/>
              </a:rPr>
              <a:t>A topic is influenced by: </a:t>
            </a:r>
          </a:p>
          <a:p>
            <a:pPr marL="342900" lvl="1" indent="-342900">
              <a:lnSpc>
                <a:spcPct val="150000"/>
              </a:lnSpc>
              <a:buFont typeface="Arial" panose="020B0604020202020204" pitchFamily="34" charset="0"/>
              <a:buChar char="•"/>
            </a:pPr>
            <a:r>
              <a:rPr lang="en-US" altLang="en-US" sz="2000" dirty="0" smtClean="0">
                <a:latin typeface="Optima"/>
              </a:rPr>
              <a:t>Time</a:t>
            </a:r>
          </a:p>
          <a:p>
            <a:pPr marL="342900" lvl="1" indent="-342900">
              <a:lnSpc>
                <a:spcPct val="150000"/>
              </a:lnSpc>
              <a:buFont typeface="Arial" panose="020B0604020202020204" pitchFamily="34" charset="0"/>
              <a:buChar char="•"/>
            </a:pPr>
            <a:r>
              <a:rPr lang="en-US" altLang="en-US" sz="2000" dirty="0" smtClean="0">
                <a:latin typeface="Optima"/>
              </a:rPr>
              <a:t>Place</a:t>
            </a:r>
          </a:p>
          <a:p>
            <a:pPr marL="342900" lvl="1" indent="-342900">
              <a:lnSpc>
                <a:spcPct val="150000"/>
              </a:lnSpc>
              <a:buFont typeface="Arial" panose="020B0604020202020204" pitchFamily="34" charset="0"/>
              <a:buChar char="•"/>
            </a:pPr>
            <a:r>
              <a:rPr lang="en-US" altLang="en-US" sz="2000" dirty="0" smtClean="0">
                <a:latin typeface="Optima"/>
              </a:rPr>
              <a:t>surroundings</a:t>
            </a:r>
            <a:endParaRPr lang="en-US" altLang="en-US" sz="2000" dirty="0">
              <a:latin typeface="Optima"/>
            </a:endParaRPr>
          </a:p>
          <a:p>
            <a:pPr marL="0" lvl="1">
              <a:lnSpc>
                <a:spcPct val="150000"/>
              </a:lnSpc>
            </a:pPr>
            <a:r>
              <a:rPr lang="en-US" altLang="en-US" sz="2000" dirty="0" smtClean="0">
                <a:latin typeface="Optima"/>
              </a:rPr>
              <a:t>Hence, setting defines relevancy of the content.</a:t>
            </a:r>
            <a:endParaRPr lang="en-US" altLang="en-US" sz="2000" dirty="0">
              <a:latin typeface="Optima"/>
            </a:endParaRPr>
          </a:p>
        </p:txBody>
      </p:sp>
    </p:spTree>
    <p:extLst>
      <p:ext uri="{BB962C8B-B14F-4D97-AF65-F5344CB8AC3E}">
        <p14:creationId xmlns:p14="http://schemas.microsoft.com/office/powerpoint/2010/main" val="150474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780548"/>
            <a:ext cx="7425804" cy="953484"/>
            <a:chOff x="0" y="972805"/>
            <a:chExt cx="9144000" cy="1188335"/>
          </a:xfrm>
        </p:grpSpPr>
        <p:sp>
          <p:nvSpPr>
            <p:cNvPr id="3" name="Rectangle 2"/>
            <p:cNvSpPr/>
            <p:nvPr/>
          </p:nvSpPr>
          <p:spPr>
            <a:xfrm>
              <a:off x="0" y="97280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642884" y="1319099"/>
              <a:ext cx="4692316" cy="575377"/>
            </a:xfrm>
            <a:prstGeom prst="rect">
              <a:avLst/>
            </a:prstGeom>
            <a:noFill/>
          </p:spPr>
          <p:txBody>
            <a:bodyPr wrap="square" rtlCol="0">
              <a:spAutoFit/>
            </a:bodyPr>
            <a:lstStyle/>
            <a:p>
              <a:r>
                <a:rPr lang="en-US" altLang="en-US" sz="2400" dirty="0" smtClean="0">
                  <a:latin typeface="+mj-lt"/>
                </a:rPr>
                <a:t>Text</a:t>
              </a:r>
              <a:endParaRPr lang="en-US" sz="2400" dirty="0">
                <a:latin typeface="+mj-lt"/>
                <a:cs typeface="Book Antiqua"/>
              </a:endParaRPr>
            </a:p>
          </p:txBody>
        </p:sp>
      </p:grpSp>
      <p:sp>
        <p:nvSpPr>
          <p:cNvPr id="6" name="TextBox 5"/>
          <p:cNvSpPr txBox="1"/>
          <p:nvPr/>
        </p:nvSpPr>
        <p:spPr>
          <a:xfrm>
            <a:off x="819437" y="2216615"/>
            <a:ext cx="7425803" cy="1477328"/>
          </a:xfrm>
          <a:prstGeom prst="rect">
            <a:avLst/>
          </a:prstGeom>
          <a:noFill/>
        </p:spPr>
        <p:txBody>
          <a:bodyPr wrap="square" rtlCol="0">
            <a:spAutoFit/>
          </a:bodyPr>
          <a:lstStyle/>
          <a:p>
            <a:pPr marL="350838" lvl="1" indent="-342900">
              <a:lnSpc>
                <a:spcPct val="150000"/>
              </a:lnSpc>
              <a:buFont typeface="Arial" panose="020B0604020202020204" pitchFamily="34" charset="0"/>
              <a:buChar char="•"/>
            </a:pPr>
            <a:r>
              <a:rPr lang="en-US" altLang="en-US" sz="2000" dirty="0" smtClean="0">
                <a:latin typeface="Optima"/>
              </a:rPr>
              <a:t>It counts the logical constructions</a:t>
            </a:r>
          </a:p>
          <a:p>
            <a:pPr marL="350838" lvl="1" indent="-342900">
              <a:lnSpc>
                <a:spcPct val="150000"/>
              </a:lnSpc>
              <a:buFont typeface="Arial" panose="020B0604020202020204" pitchFamily="34" charset="0"/>
              <a:buChar char="•"/>
            </a:pPr>
            <a:r>
              <a:rPr lang="en-US" altLang="en-US" sz="2000" dirty="0" smtClean="0">
                <a:latin typeface="Optima"/>
              </a:rPr>
              <a:t>Embedded reasoning</a:t>
            </a:r>
          </a:p>
          <a:p>
            <a:pPr marL="350838" lvl="1" indent="-342900">
              <a:lnSpc>
                <a:spcPct val="150000"/>
              </a:lnSpc>
              <a:buFont typeface="Arial" panose="020B0604020202020204" pitchFamily="34" charset="0"/>
              <a:buChar char="•"/>
            </a:pPr>
            <a:r>
              <a:rPr lang="en-US" altLang="en-US" sz="2000" dirty="0" smtClean="0">
                <a:latin typeface="Optima"/>
              </a:rPr>
              <a:t>Structure of the text and content</a:t>
            </a:r>
            <a:endParaRPr lang="en-US" altLang="en-US" sz="2000" dirty="0">
              <a:latin typeface="Optima"/>
            </a:endParaRPr>
          </a:p>
        </p:txBody>
      </p:sp>
    </p:spTree>
    <p:extLst>
      <p:ext uri="{BB962C8B-B14F-4D97-AF65-F5344CB8AC3E}">
        <p14:creationId xmlns:p14="http://schemas.microsoft.com/office/powerpoint/2010/main" val="2245353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163</TotalTime>
  <Words>1733</Words>
  <Application>Microsoft Office PowerPoint</Application>
  <PresentationFormat>On-screen Show (4:3)</PresentationFormat>
  <Paragraphs>162</Paragraphs>
  <Slides>14</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22" baseType="lpstr">
      <vt:lpstr>Arial</vt:lpstr>
      <vt:lpstr>Book Antiqua</vt:lpstr>
      <vt:lpstr>Calibri</vt:lpstr>
      <vt:lpstr>Garamond</vt:lpstr>
      <vt:lpstr>Optima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Rhetorical situation </vt:lpstr>
      <vt:lpstr>Continued.. </vt:lpstr>
      <vt:lpstr>Activity: Identify the rhetorical situation of the speech given below</vt:lpstr>
      <vt:lpstr>Custom Show 1</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JGerding</dc:creator>
  <cp:lastModifiedBy>user</cp:lastModifiedBy>
  <cp:revision>29</cp:revision>
  <dcterms:created xsi:type="dcterms:W3CDTF">2013-12-16T18:29:45Z</dcterms:created>
  <dcterms:modified xsi:type="dcterms:W3CDTF">2020-12-02T16:40:04Z</dcterms:modified>
</cp:coreProperties>
</file>