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77BA6-F120-4B94-82A3-E70F0A8FAEDC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9EF03-1E3B-4D08-AC3D-5ECC57F8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B564-2B52-4B41-B8C1-230572137EB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0C17-0801-46E8-B136-AC767C0F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0C17-0801-46E8-B136-AC767C0FB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552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552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552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8140"/>
            <a:ext cx="6480048" cy="591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41842" y="761"/>
            <a:ext cx="502920" cy="6858000"/>
          </a:xfrm>
          <a:custGeom>
            <a:avLst/>
            <a:gdLst/>
            <a:ahLst/>
            <a:cxnLst/>
            <a:rect l="l" t="t" r="r" b="b"/>
            <a:pathLst>
              <a:path w="502920" h="6858000">
                <a:moveTo>
                  <a:pt x="502920" y="0"/>
                </a:moveTo>
                <a:lnTo>
                  <a:pt x="0" y="0"/>
                </a:lnTo>
                <a:lnTo>
                  <a:pt x="0" y="6858000"/>
                </a:lnTo>
                <a:lnTo>
                  <a:pt x="502920" y="6858000"/>
                </a:lnTo>
                <a:lnTo>
                  <a:pt x="502920" y="0"/>
                </a:lnTo>
                <a:close/>
              </a:path>
            </a:pathLst>
          </a:custGeom>
          <a:solidFill>
            <a:srgbClr val="A00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393" y="1262634"/>
            <a:ext cx="828121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552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694" y="2988055"/>
            <a:ext cx="3681729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to.org/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worldbank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mf.org/external/index.htm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cd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fta-sec-alena.org/Home/Welcome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seanstats.org/ebooks/ebook-publication-by-year/" TargetMode="External"/><Relationship Id="rId5" Type="http://schemas.openxmlformats.org/officeDocument/2006/relationships/hyperlink" Target="http://asean.org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868" y="106679"/>
            <a:ext cx="8158480" cy="6722109"/>
            <a:chOff x="467868" y="106679"/>
            <a:chExt cx="8158480" cy="6722109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16707" y="5109175"/>
              <a:ext cx="3767328" cy="17192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7868" y="2330196"/>
              <a:ext cx="8065008" cy="30540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3339" y="1364106"/>
            <a:ext cx="5462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Chapter 3: ‘Global</a:t>
            </a:r>
            <a:r>
              <a:rPr spc="20" dirty="0"/>
              <a:t> </a:t>
            </a:r>
            <a:r>
              <a:rPr spc="-5" dirty="0"/>
              <a:t>Management’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5816" y="106679"/>
            <a:ext cx="7050405" cy="6635750"/>
            <a:chOff x="1575816" y="106679"/>
            <a:chExt cx="7050405" cy="6635750"/>
          </a:xfrm>
        </p:grpSpPr>
        <p:sp>
          <p:nvSpPr>
            <p:cNvPr id="4" name="object 4"/>
            <p:cNvSpPr/>
            <p:nvPr/>
          </p:nvSpPr>
          <p:spPr>
            <a:xfrm>
              <a:off x="6516624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5816" y="2350006"/>
              <a:ext cx="5847588" cy="439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2078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ASEAN</a:t>
            </a:r>
            <a:r>
              <a:rPr spc="-50" dirty="0"/>
              <a:t> </a:t>
            </a:r>
            <a:r>
              <a:rPr spc="-5" dirty="0"/>
              <a:t>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3" name="object 3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28365"/>
              </p:ext>
            </p:extLst>
          </p:nvPr>
        </p:nvGraphicFramePr>
        <p:xfrm>
          <a:off x="412343" y="83503"/>
          <a:ext cx="8592820" cy="4237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2180"/>
                <a:gridCol w="1458595"/>
                <a:gridCol w="2392045"/>
              </a:tblGrid>
              <a:tr h="1918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50"/>
                        </a:spcBef>
                      </a:pPr>
                      <a:r>
                        <a:rPr sz="2800" b="1" spc="-5" dirty="0">
                          <a:solidFill>
                            <a:srgbClr val="45525F"/>
                          </a:solidFill>
                          <a:latin typeface="Arial"/>
                          <a:cs typeface="Arial"/>
                        </a:rPr>
                        <a:t>Other Trade</a:t>
                      </a:r>
                      <a:r>
                        <a:rPr sz="2800" b="1" spc="30" dirty="0">
                          <a:solidFill>
                            <a:srgbClr val="4552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45525F"/>
                          </a:solidFill>
                          <a:latin typeface="Arial"/>
                          <a:cs typeface="Arial"/>
                        </a:rPr>
                        <a:t>Alliances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9"/>
                        </a:lnSpc>
                      </a:pPr>
                      <a:r>
                        <a:rPr sz="18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686102">
                <a:tc>
                  <a:txBody>
                    <a:bodyPr/>
                    <a:lstStyle/>
                    <a:p>
                      <a:pPr marL="381000" indent="-344170">
                        <a:lnSpc>
                          <a:spcPct val="100000"/>
                        </a:lnSpc>
                        <a:spcBef>
                          <a:spcPts val="2105"/>
                        </a:spcBef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African Union</a:t>
                      </a:r>
                      <a:r>
                        <a:rPr sz="2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(AU)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7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9006">
                <a:tc>
                  <a:txBody>
                    <a:bodyPr/>
                    <a:lstStyle/>
                    <a:p>
                      <a:pPr marL="381000" indent="-344170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80365" algn="l"/>
                          <a:tab pos="381635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East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African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Community (EAC)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04534">
                <a:tc>
                  <a:txBody>
                    <a:bodyPr/>
                    <a:lstStyle/>
                    <a:p>
                      <a:pPr marL="381000" marR="118110" indent="-343535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•"/>
                        <a:tabLst>
                          <a:tab pos="380365" algn="l"/>
                          <a:tab pos="381635" algn="l"/>
                          <a:tab pos="1430655" algn="l"/>
                          <a:tab pos="2447290" algn="l"/>
                          <a:tab pos="4259580" algn="l"/>
                        </a:tabLst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uth	Asian	Ass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ciation	for 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(SAARC)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Regional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Cooperation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</a:tr>
              <a:tr h="389917">
                <a:tc>
                  <a:txBody>
                    <a:bodyPr/>
                    <a:lstStyle/>
                    <a:p>
                      <a:pPr marL="36830" indent="0">
                        <a:lnSpc>
                          <a:spcPts val="2810"/>
                        </a:lnSpc>
                        <a:spcBef>
                          <a:spcPts val="160"/>
                        </a:spcBef>
                        <a:buNone/>
                        <a:tabLst>
                          <a:tab pos="380365" algn="l"/>
                          <a:tab pos="381635" algn="l"/>
                        </a:tabLst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4431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Trade</a:t>
            </a:r>
            <a:r>
              <a:rPr spc="-10" dirty="0"/>
              <a:t> </a:t>
            </a:r>
            <a:r>
              <a:rPr spc="-5" dirty="0"/>
              <a:t>Mechanisms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182559"/>
            <a:ext cx="4997450" cy="21482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World </a:t>
            </a:r>
            <a:r>
              <a:rPr sz="2400" spc="-5" dirty="0">
                <a:latin typeface="Arial"/>
                <a:cs typeface="Arial"/>
              </a:rPr>
              <a:t>Trade Organization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(WTO)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International Monetary Fund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(IMF)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World Bank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marL="355600" marR="2032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  <a:tab pos="2588260" algn="l"/>
                <a:tab pos="3448050" algn="l"/>
              </a:tabLst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	for	Ec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nomic  Development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(OECD)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6015" y="3573271"/>
            <a:ext cx="2700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995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peration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18666" y="106679"/>
            <a:ext cx="4107179" cy="6602095"/>
            <a:chOff x="4518666" y="106679"/>
            <a:chExt cx="4107179" cy="6602095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18666" y="5516879"/>
              <a:ext cx="4015733" cy="1191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4370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World Trade</a:t>
            </a:r>
            <a:r>
              <a:rPr spc="-1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489" y="2255977"/>
            <a:ext cx="79825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World </a:t>
            </a:r>
            <a:r>
              <a:rPr sz="2400" b="1" spc="-5" dirty="0">
                <a:latin typeface="Arial"/>
                <a:cs typeface="Arial"/>
              </a:rPr>
              <a:t>Trade </a:t>
            </a:r>
            <a:r>
              <a:rPr sz="2400" b="1" dirty="0">
                <a:latin typeface="Arial"/>
                <a:cs typeface="Arial"/>
              </a:rPr>
              <a:t>Organization </a:t>
            </a:r>
            <a:r>
              <a:rPr sz="2400" b="1" spc="-5" dirty="0">
                <a:latin typeface="Arial"/>
                <a:cs typeface="Arial"/>
              </a:rPr>
              <a:t>(WTO): </a:t>
            </a:r>
            <a:r>
              <a:rPr sz="2400" spc="-5" dirty="0">
                <a:latin typeface="Arial"/>
                <a:cs typeface="Arial"/>
              </a:rPr>
              <a:t>global </a:t>
            </a:r>
            <a:r>
              <a:rPr sz="2400" dirty="0">
                <a:latin typeface="Arial"/>
                <a:cs typeface="Arial"/>
              </a:rPr>
              <a:t>organisation  </a:t>
            </a:r>
            <a:r>
              <a:rPr sz="2400" spc="-5" dirty="0">
                <a:latin typeface="Arial"/>
                <a:cs typeface="Arial"/>
              </a:rPr>
              <a:t>of 164 countries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deals with the </a:t>
            </a:r>
            <a:r>
              <a:rPr sz="2400" dirty="0">
                <a:latin typeface="Arial"/>
                <a:cs typeface="Arial"/>
              </a:rPr>
              <a:t>rules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trade among  </a:t>
            </a:r>
            <a:r>
              <a:rPr sz="2400" spc="-5" dirty="0">
                <a:latin typeface="Arial"/>
                <a:cs typeface="Arial"/>
              </a:rPr>
              <a:t>nations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527380"/>
            <a:ext cx="1385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www.wto.org/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00271" y="106679"/>
            <a:ext cx="4925695" cy="6620509"/>
            <a:chOff x="3700271" y="106679"/>
            <a:chExt cx="4925695" cy="6620509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12960" y="5042946"/>
              <a:ext cx="1654869" cy="1683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0271" y="5585459"/>
              <a:ext cx="3067812" cy="6019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1393" y="1262634"/>
            <a:ext cx="7987030" cy="36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846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5525F"/>
                </a:solidFill>
                <a:latin typeface="Arial"/>
                <a:cs typeface="Arial"/>
              </a:rPr>
              <a:t>International Monetary Fund and World Bank  Group</a:t>
            </a:r>
            <a:endParaRPr sz="2800">
              <a:latin typeface="Arial"/>
              <a:cs typeface="Arial"/>
            </a:endParaRPr>
          </a:p>
          <a:p>
            <a:pPr marL="361950" indent="-344170" algn="just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62585" algn="l"/>
              </a:tabLst>
            </a:pPr>
            <a:r>
              <a:rPr sz="2400" b="1" spc="-5" dirty="0">
                <a:latin typeface="Arial"/>
                <a:cs typeface="Arial"/>
              </a:rPr>
              <a:t>International </a:t>
            </a:r>
            <a:r>
              <a:rPr sz="2400" b="1" dirty="0">
                <a:latin typeface="Arial"/>
                <a:cs typeface="Arial"/>
              </a:rPr>
              <a:t>Monetary </a:t>
            </a:r>
            <a:r>
              <a:rPr sz="2400" b="1" spc="-5" dirty="0">
                <a:latin typeface="Arial"/>
                <a:cs typeface="Arial"/>
              </a:rPr>
              <a:t>Fund (IMF):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organisation</a:t>
            </a:r>
            <a:r>
              <a:rPr sz="2400" spc="4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61950" marR="635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189 </a:t>
            </a:r>
            <a:r>
              <a:rPr sz="2400" dirty="0">
                <a:latin typeface="Arial"/>
                <a:cs typeface="Arial"/>
              </a:rPr>
              <a:t>countries that promotes </a:t>
            </a: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dirty="0">
                <a:latin typeface="Arial"/>
                <a:cs typeface="Arial"/>
              </a:rPr>
              <a:t>monetary  </a:t>
            </a:r>
            <a:r>
              <a:rPr sz="2400" spc="-5" dirty="0">
                <a:latin typeface="Arial"/>
                <a:cs typeface="Arial"/>
              </a:rPr>
              <a:t>cooperation and </a:t>
            </a:r>
            <a:r>
              <a:rPr sz="2400" dirty="0">
                <a:latin typeface="Arial"/>
                <a:cs typeface="Arial"/>
              </a:rPr>
              <a:t>provides </a:t>
            </a:r>
            <a:r>
              <a:rPr sz="2400" spc="-5" dirty="0">
                <a:latin typeface="Arial"/>
                <a:cs typeface="Arial"/>
              </a:rPr>
              <a:t>advice, loans, </a:t>
            </a:r>
            <a:r>
              <a:rPr sz="2400" dirty="0">
                <a:latin typeface="Arial"/>
                <a:cs typeface="Arial"/>
              </a:rPr>
              <a:t>and technical  </a:t>
            </a:r>
            <a:r>
              <a:rPr sz="2400" spc="-5" dirty="0">
                <a:latin typeface="Arial"/>
                <a:cs typeface="Arial"/>
              </a:rPr>
              <a:t>assistance</a:t>
            </a:r>
            <a:endParaRPr sz="2400">
              <a:latin typeface="Arial"/>
              <a:cs typeface="Arial"/>
            </a:endParaRPr>
          </a:p>
          <a:p>
            <a:pPr marL="361950" marR="5080" indent="-34353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62585" algn="l"/>
              </a:tabLst>
            </a:pPr>
            <a:r>
              <a:rPr sz="2400" b="1" dirty="0">
                <a:latin typeface="Arial"/>
                <a:cs typeface="Arial"/>
              </a:rPr>
              <a:t>World </a:t>
            </a:r>
            <a:r>
              <a:rPr sz="2400" b="1" spc="-5" dirty="0">
                <a:latin typeface="Arial"/>
                <a:cs typeface="Arial"/>
              </a:rPr>
              <a:t>Bank </a:t>
            </a:r>
            <a:r>
              <a:rPr sz="2400" b="1" dirty="0">
                <a:latin typeface="Arial"/>
                <a:cs typeface="Arial"/>
              </a:rPr>
              <a:t>Group: </a:t>
            </a:r>
            <a:r>
              <a:rPr sz="2400" dirty="0">
                <a:latin typeface="Arial"/>
                <a:cs typeface="Arial"/>
              </a:rPr>
              <a:t>a group </a:t>
            </a:r>
            <a:r>
              <a:rPr sz="2400" spc="-5" dirty="0">
                <a:latin typeface="Arial"/>
                <a:cs typeface="Arial"/>
              </a:rPr>
              <a:t>of very closely associated  institutions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provides </a:t>
            </a:r>
            <a:r>
              <a:rPr sz="2400" dirty="0">
                <a:latin typeface="Arial"/>
                <a:cs typeface="Arial"/>
              </a:rPr>
              <a:t>financial </a:t>
            </a:r>
            <a:r>
              <a:rPr sz="2400" spc="-5" dirty="0">
                <a:latin typeface="Arial"/>
                <a:cs typeface="Arial"/>
              </a:rPr>
              <a:t>and technical  assistance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developing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527380"/>
            <a:ext cx="252222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http://www.imf.org/external/index.htm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  <a:hlinkClick r:id="rId7"/>
              </a:rPr>
              <a:t>http://www.worldbank.org/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Organization for Economic Cooperation and  Development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3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Organization </a:t>
            </a:r>
            <a:r>
              <a:rPr sz="2400" b="1" dirty="0">
                <a:latin typeface="Arial"/>
                <a:cs typeface="Arial"/>
              </a:rPr>
              <a:t>for </a:t>
            </a:r>
            <a:r>
              <a:rPr sz="2400" b="1" spc="-5" dirty="0">
                <a:latin typeface="Arial"/>
                <a:cs typeface="Arial"/>
              </a:rPr>
              <a:t>Economic </a:t>
            </a:r>
            <a:r>
              <a:rPr sz="2400" b="1" dirty="0">
                <a:latin typeface="Arial"/>
                <a:cs typeface="Arial"/>
              </a:rPr>
              <a:t>Cooperation </a:t>
            </a:r>
            <a:r>
              <a:rPr sz="2400" b="1" spc="-10" dirty="0">
                <a:latin typeface="Arial"/>
                <a:cs typeface="Arial"/>
              </a:rPr>
              <a:t>and  </a:t>
            </a:r>
            <a:r>
              <a:rPr sz="2400" b="1" spc="-5" dirty="0">
                <a:latin typeface="Arial"/>
                <a:cs typeface="Arial"/>
              </a:rPr>
              <a:t>Development (OECD): </a:t>
            </a:r>
            <a:r>
              <a:rPr sz="2400" spc="-5" dirty="0">
                <a:latin typeface="Arial"/>
                <a:cs typeface="Arial"/>
              </a:rPr>
              <a:t>an international economic  </a:t>
            </a:r>
            <a:r>
              <a:rPr sz="2400" dirty="0">
                <a:latin typeface="Arial"/>
                <a:cs typeface="Arial"/>
              </a:rPr>
              <a:t>organisation that helps its </a:t>
            </a:r>
            <a:r>
              <a:rPr sz="2400" spc="-5" dirty="0">
                <a:latin typeface="Arial"/>
                <a:cs typeface="Arial"/>
              </a:rPr>
              <a:t>34 member countries achieve  sustainable economic growth and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employment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527380"/>
            <a:ext cx="14052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http://www.oecd.org/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88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organisations go international </a:t>
            </a:r>
            <a:r>
              <a:rPr sz="2000" b="0" dirty="0">
                <a:latin typeface="Arial"/>
                <a:cs typeface="Arial"/>
              </a:rPr>
              <a:t>(1 of</a:t>
            </a:r>
            <a:r>
              <a:rPr sz="2000" b="0" spc="8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438910" algn="l"/>
                <a:tab pos="2961640" algn="l"/>
                <a:tab pos="4589780" algn="l"/>
                <a:tab pos="5964555" algn="l"/>
                <a:tab pos="6371590" algn="l"/>
                <a:tab pos="7357745" algn="l"/>
              </a:tabLst>
            </a:pP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lob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	s</a:t>
            </a:r>
            <a:r>
              <a:rPr sz="2400" b="1" spc="-2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urcin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rchasing	materials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	lab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ur	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rom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world wherever it 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cheapest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31393" y="3554755"/>
            <a:ext cx="5827395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Multinational </a:t>
            </a:r>
            <a:r>
              <a:rPr sz="2400" dirty="0">
                <a:latin typeface="Arial"/>
                <a:cs typeface="Arial"/>
              </a:rPr>
              <a:t>corporation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(MNC)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Multidomestic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corporation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Global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company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Transnational or borderless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organisation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8802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organisations go international </a:t>
            </a:r>
            <a:r>
              <a:rPr sz="2000" b="0" dirty="0">
                <a:latin typeface="Arial"/>
                <a:cs typeface="Arial"/>
              </a:rPr>
              <a:t>(2 of</a:t>
            </a:r>
            <a:r>
              <a:rPr sz="2000" b="0" spc="8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37489" y="2255977"/>
            <a:ext cx="798068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multinational corporation — an </a:t>
            </a: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dirty="0">
                <a:latin typeface="Arial"/>
                <a:cs typeface="Arial"/>
              </a:rPr>
              <a:t>company  that </a:t>
            </a:r>
            <a:r>
              <a:rPr sz="2400" spc="-5" dirty="0">
                <a:latin typeface="Arial"/>
                <a:cs typeface="Arial"/>
              </a:rPr>
              <a:t>maintains operations in multiple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countries.</a:t>
            </a:r>
            <a:endParaRPr sz="240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multidomestic </a:t>
            </a:r>
            <a:r>
              <a:rPr sz="2400" spc="-5" dirty="0">
                <a:latin typeface="Arial"/>
                <a:cs typeface="Arial"/>
              </a:rPr>
              <a:t>organisation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MNC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dirty="0">
                <a:latin typeface="Arial"/>
                <a:cs typeface="Arial"/>
              </a:rPr>
              <a:t>decentralises management </a:t>
            </a:r>
            <a:r>
              <a:rPr sz="2400" spc="-5" dirty="0">
                <a:latin typeface="Arial"/>
                <a:cs typeface="Arial"/>
              </a:rPr>
              <a:t>and other decisions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 local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country.</a:t>
            </a:r>
          </a:p>
          <a:p>
            <a:pPr marL="355600" marR="6985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global </a:t>
            </a:r>
            <a:r>
              <a:rPr sz="2400" dirty="0">
                <a:latin typeface="Arial"/>
                <a:cs typeface="Arial"/>
              </a:rPr>
              <a:t>organisation — </a:t>
            </a:r>
            <a:r>
              <a:rPr sz="2400" spc="-5" dirty="0">
                <a:latin typeface="Arial"/>
                <a:cs typeface="Arial"/>
              </a:rPr>
              <a:t>an MNC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centralises  management and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decisions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home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country.</a:t>
            </a:r>
            <a:endParaRPr sz="2400" dirty="0">
              <a:latin typeface="Arial"/>
              <a:cs typeface="Arial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transnational organisation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5" dirty="0">
                <a:latin typeface="Arial"/>
                <a:cs typeface="Arial"/>
              </a:rPr>
              <a:t>an MNC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has  eliminated artificial geographical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barriers.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2440" y="106679"/>
            <a:ext cx="8153400" cy="6534150"/>
            <a:chOff x="472440" y="106679"/>
            <a:chExt cx="8153400" cy="6534150"/>
          </a:xfrm>
        </p:grpSpPr>
        <p:sp>
          <p:nvSpPr>
            <p:cNvPr id="4" name="object 4"/>
            <p:cNvSpPr/>
            <p:nvPr/>
          </p:nvSpPr>
          <p:spPr>
            <a:xfrm>
              <a:off x="6516624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" y="2342386"/>
              <a:ext cx="8084820" cy="4298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71733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 organisations go</a:t>
            </a:r>
            <a:r>
              <a:rPr dirty="0"/>
              <a:t> </a:t>
            </a:r>
            <a:r>
              <a:rPr spc="-5" dirty="0" smtClean="0"/>
              <a:t>global</a:t>
            </a:r>
            <a:r>
              <a:rPr lang="en-US" spc="-5" dirty="0" smtClean="0"/>
              <a:t> (Investment) </a:t>
            </a:r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602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Going Global: Exporting and</a:t>
            </a:r>
            <a:r>
              <a:rPr spc="55" dirty="0"/>
              <a:t> </a:t>
            </a:r>
            <a:r>
              <a:rPr spc="-5" dirty="0"/>
              <a:t>Importing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78775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2054860" algn="l"/>
                <a:tab pos="3213100" algn="l"/>
                <a:tab pos="4560570" algn="l"/>
                <a:tab pos="6414135" algn="l"/>
                <a:tab pos="7098665" algn="l"/>
              </a:tabLst>
            </a:pP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x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mak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	produ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ts	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mestic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lly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se</a:t>
            </a:r>
            <a:r>
              <a:rPr sz="2400" spc="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them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abroad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Importing: </a:t>
            </a:r>
            <a:r>
              <a:rPr sz="2400" spc="-5" dirty="0">
                <a:latin typeface="Arial"/>
                <a:cs typeface="Arial"/>
              </a:rPr>
              <a:t>acquiring products made </a:t>
            </a:r>
            <a:r>
              <a:rPr sz="2400" dirty="0">
                <a:latin typeface="Arial"/>
                <a:cs typeface="Arial"/>
              </a:rPr>
              <a:t>abroad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selling  </a:t>
            </a:r>
            <a:r>
              <a:rPr sz="2400" spc="-5" dirty="0">
                <a:latin typeface="Arial"/>
                <a:cs typeface="Arial"/>
              </a:rPr>
              <a:t>them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domestically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4444" y="3645408"/>
            <a:ext cx="8054340" cy="3091180"/>
            <a:chOff x="504444" y="3645408"/>
            <a:chExt cx="8054340" cy="3091180"/>
          </a:xfrm>
        </p:grpSpPr>
        <p:sp>
          <p:nvSpPr>
            <p:cNvPr id="9" name="object 9"/>
            <p:cNvSpPr/>
            <p:nvPr/>
          </p:nvSpPr>
          <p:spPr>
            <a:xfrm>
              <a:off x="1188720" y="3890770"/>
              <a:ext cx="6624828" cy="2845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07579" y="3645408"/>
              <a:ext cx="1251203" cy="1386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444" y="5349240"/>
              <a:ext cx="1152144" cy="13868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425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Learning</a:t>
            </a:r>
            <a:r>
              <a:rPr spc="-15" dirty="0"/>
              <a:t> </a:t>
            </a:r>
            <a:r>
              <a:rPr spc="-5" dirty="0"/>
              <a:t>Objectives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184364"/>
            <a:ext cx="7982584" cy="46469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completing </a:t>
            </a:r>
            <a:r>
              <a:rPr sz="2400" dirty="0">
                <a:latin typeface="Arial"/>
                <a:cs typeface="Arial"/>
              </a:rPr>
              <a:t>this </a:t>
            </a:r>
            <a:r>
              <a:rPr sz="2400" spc="-5" dirty="0">
                <a:latin typeface="Arial"/>
                <a:cs typeface="Arial"/>
              </a:rPr>
              <a:t>chapter, students will be able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to:</a:t>
            </a:r>
            <a:endParaRPr sz="2400" dirty="0">
              <a:latin typeface="Arial"/>
              <a:cs typeface="Arial"/>
            </a:endParaRPr>
          </a:p>
          <a:p>
            <a:pPr marL="355600" marR="5715" indent="-343535">
              <a:lnSpc>
                <a:spcPct val="10000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  <a:tab pos="1737995" algn="l"/>
                <a:tab pos="3835400" algn="l"/>
                <a:tab pos="5741670" algn="l"/>
                <a:tab pos="6522720" algn="l"/>
              </a:tabLst>
            </a:pPr>
            <a:r>
              <a:rPr sz="2250" dirty="0">
                <a:latin typeface="Arial"/>
                <a:cs typeface="Arial"/>
              </a:rPr>
              <a:t>Con</a:t>
            </a:r>
            <a:r>
              <a:rPr sz="2250" spc="-15" dirty="0">
                <a:latin typeface="Arial"/>
                <a:cs typeface="Arial"/>
              </a:rPr>
              <a:t>t</a:t>
            </a:r>
            <a:r>
              <a:rPr sz="2250" spc="-10" dirty="0">
                <a:latin typeface="Arial"/>
                <a:cs typeface="Arial"/>
              </a:rPr>
              <a:t>r</a:t>
            </a:r>
            <a:r>
              <a:rPr sz="2250" dirty="0">
                <a:latin typeface="Arial"/>
                <a:cs typeface="Arial"/>
              </a:rPr>
              <a:t>ast	</a:t>
            </a:r>
            <a:r>
              <a:rPr sz="2250" b="1" dirty="0">
                <a:latin typeface="Arial"/>
                <a:cs typeface="Arial"/>
              </a:rPr>
              <a:t>eth</a:t>
            </a:r>
            <a:r>
              <a:rPr sz="2250" b="1" spc="-15" dirty="0">
                <a:latin typeface="Arial"/>
                <a:cs typeface="Arial"/>
              </a:rPr>
              <a:t>no</a:t>
            </a:r>
            <a:r>
              <a:rPr sz="2250" b="1" dirty="0">
                <a:latin typeface="Arial"/>
                <a:cs typeface="Arial"/>
              </a:rPr>
              <a:t>centr</a:t>
            </a:r>
            <a:r>
              <a:rPr sz="2250" b="1" spc="-15" dirty="0">
                <a:latin typeface="Arial"/>
                <a:cs typeface="Arial"/>
              </a:rPr>
              <a:t>i</a:t>
            </a:r>
            <a:r>
              <a:rPr sz="2250" b="1" spc="-5" dirty="0">
                <a:latin typeface="Arial"/>
                <a:cs typeface="Arial"/>
              </a:rPr>
              <a:t>c</a:t>
            </a:r>
            <a:r>
              <a:rPr sz="2250" dirty="0">
                <a:latin typeface="Arial"/>
                <a:cs typeface="Arial"/>
              </a:rPr>
              <a:t>,	</a:t>
            </a:r>
            <a:r>
              <a:rPr sz="2250" b="1" dirty="0">
                <a:latin typeface="Arial"/>
                <a:cs typeface="Arial"/>
              </a:rPr>
              <a:t>pol</a:t>
            </a:r>
            <a:r>
              <a:rPr sz="2250" b="1" spc="-30" dirty="0">
                <a:latin typeface="Arial"/>
                <a:cs typeface="Arial"/>
              </a:rPr>
              <a:t>y</a:t>
            </a:r>
            <a:r>
              <a:rPr sz="2250" b="1" dirty="0">
                <a:latin typeface="Arial"/>
                <a:cs typeface="Arial"/>
              </a:rPr>
              <a:t>c</a:t>
            </a:r>
            <a:r>
              <a:rPr sz="2250" b="1" spc="5" dirty="0">
                <a:latin typeface="Arial"/>
                <a:cs typeface="Arial"/>
              </a:rPr>
              <a:t>e</a:t>
            </a:r>
            <a:r>
              <a:rPr sz="2250" b="1" dirty="0">
                <a:latin typeface="Arial"/>
                <a:cs typeface="Arial"/>
              </a:rPr>
              <a:t>nt</a:t>
            </a:r>
            <a:r>
              <a:rPr sz="2250" b="1" spc="-10" dirty="0">
                <a:latin typeface="Arial"/>
                <a:cs typeface="Arial"/>
              </a:rPr>
              <a:t>r</a:t>
            </a:r>
            <a:r>
              <a:rPr sz="2250" b="1" dirty="0">
                <a:latin typeface="Arial"/>
                <a:cs typeface="Arial"/>
              </a:rPr>
              <a:t>i</a:t>
            </a:r>
            <a:r>
              <a:rPr sz="2250" b="1" spc="5" dirty="0">
                <a:latin typeface="Arial"/>
                <a:cs typeface="Arial"/>
              </a:rPr>
              <a:t>c</a:t>
            </a:r>
            <a:r>
              <a:rPr sz="2250" dirty="0">
                <a:latin typeface="Arial"/>
                <a:cs typeface="Arial"/>
              </a:rPr>
              <a:t>,	and	</a:t>
            </a:r>
            <a:r>
              <a:rPr sz="2250" b="1" dirty="0">
                <a:latin typeface="Arial"/>
                <a:cs typeface="Arial"/>
              </a:rPr>
              <a:t>ge</a:t>
            </a:r>
            <a:r>
              <a:rPr sz="2250" b="1" spc="-20" dirty="0">
                <a:latin typeface="Arial"/>
                <a:cs typeface="Arial"/>
              </a:rPr>
              <a:t>o</a:t>
            </a:r>
            <a:r>
              <a:rPr sz="2250" b="1" dirty="0">
                <a:latin typeface="Arial"/>
                <a:cs typeface="Arial"/>
              </a:rPr>
              <a:t>centr</a:t>
            </a:r>
            <a:r>
              <a:rPr sz="2250" b="1" spc="-15" dirty="0">
                <a:latin typeface="Arial"/>
                <a:cs typeface="Arial"/>
              </a:rPr>
              <a:t>i</a:t>
            </a:r>
            <a:r>
              <a:rPr sz="2250" b="1" dirty="0">
                <a:latin typeface="Arial"/>
                <a:cs typeface="Arial"/>
              </a:rPr>
              <a:t>c  attitudes </a:t>
            </a:r>
            <a:r>
              <a:rPr sz="2250" dirty="0">
                <a:latin typeface="Arial"/>
                <a:cs typeface="Arial"/>
              </a:rPr>
              <a:t>toward global</a:t>
            </a:r>
            <a:r>
              <a:rPr sz="2250" spc="-114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business.</a:t>
            </a: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  <a:tab pos="1614170" algn="l"/>
                <a:tab pos="2379980" algn="l"/>
                <a:tab pos="3144520" algn="l"/>
                <a:tab pos="3609340" algn="l"/>
                <a:tab pos="5615305" algn="l"/>
                <a:tab pos="6076950" algn="l"/>
              </a:tabLst>
            </a:pPr>
            <a:r>
              <a:rPr sz="2250" spc="-5" dirty="0">
                <a:latin typeface="Arial"/>
                <a:cs typeface="Arial"/>
              </a:rPr>
              <a:t>Develop	your	</a:t>
            </a:r>
            <a:r>
              <a:rPr sz="2250" b="1" dirty="0">
                <a:latin typeface="Arial"/>
                <a:cs typeface="Arial"/>
              </a:rPr>
              <a:t>skill	</a:t>
            </a:r>
            <a:r>
              <a:rPr sz="2250" b="1" spc="5" dirty="0">
                <a:latin typeface="Arial"/>
                <a:cs typeface="Arial"/>
              </a:rPr>
              <a:t>at	</a:t>
            </a:r>
            <a:r>
              <a:rPr sz="2250" b="1" spc="-5" dirty="0">
                <a:latin typeface="Arial"/>
                <a:cs typeface="Arial"/>
              </a:rPr>
              <a:t>collaborating	</a:t>
            </a:r>
            <a:r>
              <a:rPr sz="2250" b="1" spc="-10" dirty="0">
                <a:latin typeface="Arial"/>
                <a:cs typeface="Arial"/>
              </a:rPr>
              <a:t>in	</a:t>
            </a:r>
            <a:r>
              <a:rPr sz="2250" b="1" spc="-5" dirty="0">
                <a:latin typeface="Arial"/>
                <a:cs typeface="Arial"/>
              </a:rPr>
              <a:t>cross-cultural</a:t>
            </a:r>
            <a:endParaRPr sz="225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50" b="1" dirty="0">
                <a:latin typeface="Arial"/>
                <a:cs typeface="Arial"/>
              </a:rPr>
              <a:t>settings</a:t>
            </a:r>
            <a:r>
              <a:rPr sz="2250" dirty="0">
                <a:latin typeface="Arial"/>
                <a:cs typeface="Arial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545"/>
              </a:spcBef>
              <a:buChar char="•"/>
              <a:tabLst>
                <a:tab pos="355600" algn="l"/>
                <a:tab pos="356235" algn="l"/>
              </a:tabLst>
            </a:pPr>
            <a:r>
              <a:rPr sz="2250" dirty="0">
                <a:latin typeface="Arial"/>
                <a:cs typeface="Arial"/>
              </a:rPr>
              <a:t>Discuss</a:t>
            </a:r>
            <a:r>
              <a:rPr sz="2250" spc="270" dirty="0">
                <a:latin typeface="Arial"/>
                <a:cs typeface="Arial"/>
              </a:rPr>
              <a:t> </a:t>
            </a:r>
            <a:r>
              <a:rPr sz="2250" spc="-5" dirty="0">
                <a:latin typeface="Arial"/>
                <a:cs typeface="Arial"/>
              </a:rPr>
              <a:t>the</a:t>
            </a:r>
            <a:r>
              <a:rPr sz="2250" spc="270" dirty="0">
                <a:latin typeface="Arial"/>
                <a:cs typeface="Arial"/>
              </a:rPr>
              <a:t> </a:t>
            </a:r>
            <a:r>
              <a:rPr sz="2250" spc="-5" dirty="0">
                <a:latin typeface="Arial"/>
                <a:cs typeface="Arial"/>
              </a:rPr>
              <a:t>importance</a:t>
            </a:r>
            <a:r>
              <a:rPr sz="2250" spc="275" dirty="0">
                <a:latin typeface="Arial"/>
                <a:cs typeface="Arial"/>
              </a:rPr>
              <a:t> </a:t>
            </a:r>
            <a:r>
              <a:rPr sz="2250" spc="5" dirty="0">
                <a:latin typeface="Arial"/>
                <a:cs typeface="Arial"/>
              </a:rPr>
              <a:t>of</a:t>
            </a:r>
            <a:r>
              <a:rPr sz="2250" spc="270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regional</a:t>
            </a:r>
            <a:r>
              <a:rPr sz="2250" b="1" spc="270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trading</a:t>
            </a:r>
            <a:r>
              <a:rPr sz="2250" b="1" spc="275" dirty="0">
                <a:latin typeface="Arial"/>
                <a:cs typeface="Arial"/>
              </a:rPr>
              <a:t> </a:t>
            </a:r>
            <a:r>
              <a:rPr sz="2250" b="1" spc="-5" dirty="0">
                <a:latin typeface="Arial"/>
                <a:cs typeface="Arial"/>
              </a:rPr>
              <a:t>alliances</a:t>
            </a:r>
            <a:r>
              <a:rPr sz="2250" b="1" spc="28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and</a:t>
            </a:r>
            <a:endParaRPr sz="225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50" b="1" dirty="0">
                <a:latin typeface="Arial"/>
                <a:cs typeface="Arial"/>
              </a:rPr>
              <a:t>global trade</a:t>
            </a:r>
            <a:r>
              <a:rPr sz="2250" b="1" spc="-5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mechanisms</a:t>
            </a:r>
            <a:r>
              <a:rPr sz="2250" dirty="0">
                <a:latin typeface="Arial"/>
                <a:cs typeface="Arial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  <a:tab pos="1644650" algn="l"/>
                <a:tab pos="2199640" algn="l"/>
                <a:tab pos="3757295" algn="l"/>
                <a:tab pos="4426585" algn="l"/>
                <a:tab pos="6094095" algn="l"/>
              </a:tabLst>
            </a:pPr>
            <a:r>
              <a:rPr sz="2250" spc="-5" dirty="0">
                <a:latin typeface="Arial"/>
                <a:cs typeface="Arial"/>
              </a:rPr>
              <a:t>Describe	the	</a:t>
            </a:r>
            <a:r>
              <a:rPr sz="2250" b="1" spc="-5" dirty="0">
                <a:latin typeface="Arial"/>
                <a:cs typeface="Arial"/>
              </a:rPr>
              <a:t>structures	</a:t>
            </a:r>
            <a:r>
              <a:rPr sz="2250" b="1" dirty="0">
                <a:latin typeface="Arial"/>
                <a:cs typeface="Arial"/>
              </a:rPr>
              <a:t>and	</a:t>
            </a:r>
            <a:r>
              <a:rPr sz="2250" b="1" spc="-5" dirty="0">
                <a:latin typeface="Arial"/>
                <a:cs typeface="Arial"/>
              </a:rPr>
              <a:t>techniques	organisations</a:t>
            </a:r>
            <a:endParaRPr sz="225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250" b="1" dirty="0">
                <a:latin typeface="Arial"/>
                <a:cs typeface="Arial"/>
              </a:rPr>
              <a:t>use as </a:t>
            </a:r>
            <a:r>
              <a:rPr sz="2250" b="1" spc="5" dirty="0">
                <a:latin typeface="Arial"/>
                <a:cs typeface="Arial"/>
              </a:rPr>
              <a:t>they go</a:t>
            </a:r>
            <a:r>
              <a:rPr sz="2250" b="1" spc="-85" dirty="0">
                <a:latin typeface="Arial"/>
                <a:cs typeface="Arial"/>
              </a:rPr>
              <a:t> </a:t>
            </a:r>
            <a:r>
              <a:rPr sz="2250" b="1" dirty="0">
                <a:latin typeface="Arial"/>
                <a:cs typeface="Arial"/>
              </a:rPr>
              <a:t>international</a:t>
            </a:r>
            <a:r>
              <a:rPr sz="2250" dirty="0">
                <a:latin typeface="Arial"/>
                <a:cs typeface="Arial"/>
              </a:rPr>
              <a:t>.</a:t>
            </a:r>
          </a:p>
          <a:p>
            <a:pPr marL="355600" marR="508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250" dirty="0">
                <a:latin typeface="Arial"/>
                <a:cs typeface="Arial"/>
              </a:rPr>
              <a:t>Explain </a:t>
            </a:r>
            <a:r>
              <a:rPr sz="2250" spc="-5" dirty="0">
                <a:latin typeface="Arial"/>
                <a:cs typeface="Arial"/>
              </a:rPr>
              <a:t>the </a:t>
            </a:r>
            <a:r>
              <a:rPr sz="2250" b="1" spc="-5" dirty="0">
                <a:latin typeface="Arial"/>
                <a:cs typeface="Arial"/>
              </a:rPr>
              <a:t>relevance </a:t>
            </a:r>
            <a:r>
              <a:rPr sz="2250" b="1" dirty="0">
                <a:latin typeface="Arial"/>
                <a:cs typeface="Arial"/>
              </a:rPr>
              <a:t>of the political / </a:t>
            </a:r>
            <a:r>
              <a:rPr sz="2250" b="1" spc="-5" dirty="0">
                <a:latin typeface="Arial"/>
                <a:cs typeface="Arial"/>
              </a:rPr>
              <a:t>legal, </a:t>
            </a:r>
            <a:r>
              <a:rPr sz="2250" b="1" dirty="0">
                <a:latin typeface="Arial"/>
                <a:cs typeface="Arial"/>
              </a:rPr>
              <a:t>economic,  and cultural environments </a:t>
            </a:r>
            <a:r>
              <a:rPr sz="2250" dirty="0">
                <a:latin typeface="Arial"/>
                <a:cs typeface="Arial"/>
              </a:rPr>
              <a:t>to </a:t>
            </a:r>
            <a:r>
              <a:rPr sz="2250" spc="5" dirty="0">
                <a:latin typeface="Arial"/>
                <a:cs typeface="Arial"/>
              </a:rPr>
              <a:t>global</a:t>
            </a:r>
            <a:r>
              <a:rPr sz="2250" spc="-1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business.</a:t>
            </a:r>
          </a:p>
          <a:p>
            <a:pPr marL="355600" indent="-343535">
              <a:lnSpc>
                <a:spcPct val="100000"/>
              </a:lnSpc>
              <a:spcBef>
                <a:spcPts val="540"/>
              </a:spcBef>
              <a:buChar char="•"/>
              <a:tabLst>
                <a:tab pos="355600" algn="l"/>
                <a:tab pos="356235" algn="l"/>
              </a:tabLst>
            </a:pPr>
            <a:r>
              <a:rPr sz="2250" dirty="0">
                <a:latin typeface="Arial"/>
                <a:cs typeface="Arial"/>
              </a:rPr>
              <a:t>Know </a:t>
            </a:r>
            <a:r>
              <a:rPr sz="2250" b="1" dirty="0">
                <a:latin typeface="Arial"/>
                <a:cs typeface="Arial"/>
              </a:rPr>
              <a:t>how to be culturally</a:t>
            </a:r>
            <a:r>
              <a:rPr sz="2250" b="1" spc="-95" dirty="0">
                <a:latin typeface="Arial"/>
                <a:cs typeface="Arial"/>
              </a:rPr>
              <a:t> </a:t>
            </a:r>
            <a:r>
              <a:rPr sz="2250" b="1" spc="5" dirty="0">
                <a:latin typeface="Arial"/>
                <a:cs typeface="Arial"/>
              </a:rPr>
              <a:t>aware</a:t>
            </a:r>
            <a:r>
              <a:rPr sz="2250" spc="5" dirty="0">
                <a:latin typeface="Arial"/>
                <a:cs typeface="Arial"/>
              </a:rPr>
              <a:t>.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979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Going Global: Licensing and</a:t>
            </a:r>
            <a:r>
              <a:rPr spc="70" dirty="0"/>
              <a:t> </a:t>
            </a:r>
            <a:r>
              <a:rPr spc="-5" dirty="0"/>
              <a:t>Franchising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31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Licensing: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organisation gives </a:t>
            </a:r>
            <a:r>
              <a:rPr sz="2400" spc="-5" dirty="0">
                <a:latin typeface="Arial"/>
                <a:cs typeface="Arial"/>
              </a:rPr>
              <a:t>another </a:t>
            </a:r>
            <a:r>
              <a:rPr sz="2400" dirty="0">
                <a:latin typeface="Arial"/>
                <a:cs typeface="Arial"/>
              </a:rPr>
              <a:t>organisation  </a:t>
            </a:r>
            <a:r>
              <a:rPr sz="2400" spc="-5" dirty="0">
                <a:latin typeface="Arial"/>
                <a:cs typeface="Arial"/>
              </a:rPr>
              <a:t>the right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make or sell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products using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technology  or product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Franchising: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organisation gives </a:t>
            </a:r>
            <a:r>
              <a:rPr sz="2400" spc="-5" dirty="0">
                <a:latin typeface="Arial"/>
                <a:cs typeface="Arial"/>
              </a:rPr>
              <a:t>another  </a:t>
            </a:r>
            <a:r>
              <a:rPr sz="2400" dirty="0">
                <a:latin typeface="Arial"/>
                <a:cs typeface="Arial"/>
              </a:rPr>
              <a:t>organisation the </a:t>
            </a:r>
            <a:r>
              <a:rPr sz="2400" spc="-5" dirty="0">
                <a:latin typeface="Arial"/>
                <a:cs typeface="Arial"/>
              </a:rPr>
              <a:t>right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name and </a:t>
            </a:r>
            <a:r>
              <a:rPr sz="2400" dirty="0">
                <a:latin typeface="Arial"/>
                <a:cs typeface="Arial"/>
              </a:rPr>
              <a:t>operating  </a:t>
            </a:r>
            <a:r>
              <a:rPr sz="2400" spc="-5" dirty="0"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Going Global: Strategic Alliances and Joint  Ventures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715" indent="-342900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900" algn="l"/>
                <a:tab pos="343535" algn="l"/>
                <a:tab pos="2152015" algn="l"/>
                <a:tab pos="3926204" algn="l"/>
                <a:tab pos="5956300" algn="l"/>
                <a:tab pos="7614920" algn="l"/>
              </a:tabLst>
            </a:pPr>
            <a:r>
              <a:rPr sz="2400" b="1" dirty="0">
                <a:latin typeface="Arial"/>
                <a:cs typeface="Arial"/>
              </a:rPr>
              <a:t>Strate</a:t>
            </a: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ic	Al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ianc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rship	betw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en	</a:t>
            </a:r>
            <a:r>
              <a:rPr sz="2400" spc="-5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818005" algn="l"/>
                <a:tab pos="2480945" algn="l"/>
                <a:tab pos="3569335" algn="l"/>
                <a:tab pos="4962525" algn="l"/>
                <a:tab pos="6440805" algn="l"/>
                <a:tab pos="6832600" algn="l"/>
              </a:tabLst>
            </a:pPr>
            <a:r>
              <a:rPr sz="2400" spc="-5" dirty="0">
                <a:latin typeface="Arial"/>
                <a:cs typeface="Arial"/>
              </a:rPr>
              <a:t>organisa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	for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comp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partner</a:t>
            </a:r>
            <a:r>
              <a:rPr sz="2400" dirty="0">
                <a:latin typeface="Arial"/>
                <a:cs typeface="Arial"/>
              </a:rPr>
              <a:t>(s)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694" y="2988055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3025" algn="l"/>
              </a:tabLst>
            </a:pPr>
            <a:r>
              <a:rPr sz="2400" spc="-5" dirty="0">
                <a:latin typeface="Arial"/>
                <a:cs typeface="Arial"/>
              </a:rPr>
              <a:t>both	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hare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9594" y="2988055"/>
            <a:ext cx="31451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  <a:tabLst>
                <a:tab pos="1571625" algn="l"/>
                <a:tab pos="2078989" algn="l"/>
              </a:tabLst>
            </a:pPr>
            <a:r>
              <a:rPr sz="2400" spc="-5" dirty="0">
                <a:latin typeface="Arial"/>
                <a:cs typeface="Arial"/>
              </a:rPr>
              <a:t>resources		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products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bui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2421" y="2988055"/>
            <a:ext cx="1483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kno</a:t>
            </a:r>
            <a:r>
              <a:rPr sz="2400" spc="-15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ledge  producti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694" y="3353816"/>
            <a:ext cx="2772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4505" algn="l"/>
                <a:tab pos="2199640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d</a:t>
            </a:r>
            <a:r>
              <a:rPr sz="2400" spc="-5" dirty="0">
                <a:latin typeface="Arial"/>
                <a:cs typeface="Arial"/>
              </a:rPr>
              <a:t>evelo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new  facilities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489" y="4597654"/>
            <a:ext cx="7981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Joint </a:t>
            </a:r>
            <a:r>
              <a:rPr sz="2400" b="1" spc="-5" dirty="0">
                <a:latin typeface="Arial"/>
                <a:cs typeface="Arial"/>
              </a:rPr>
              <a:t>Venture: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specific </a:t>
            </a:r>
            <a:r>
              <a:rPr sz="2400" dirty="0">
                <a:latin typeface="Arial"/>
                <a:cs typeface="Arial"/>
              </a:rPr>
              <a:t>type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strategic alliance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partners agree to </a:t>
            </a:r>
            <a:r>
              <a:rPr sz="2400" dirty="0">
                <a:latin typeface="Arial"/>
                <a:cs typeface="Arial"/>
              </a:rPr>
              <a:t>form </a:t>
            </a:r>
            <a:r>
              <a:rPr sz="2400" spc="-5" dirty="0">
                <a:latin typeface="Arial"/>
                <a:cs typeface="Arial"/>
              </a:rPr>
              <a:t>a separate,  independent organisation </a:t>
            </a:r>
            <a:r>
              <a:rPr sz="2400" dirty="0">
                <a:latin typeface="Arial"/>
                <a:cs typeface="Arial"/>
              </a:rPr>
              <a:t>for some </a:t>
            </a:r>
            <a:r>
              <a:rPr sz="2400" spc="-5" dirty="0">
                <a:latin typeface="Arial"/>
                <a:cs typeface="Arial"/>
              </a:rPr>
              <a:t>business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5693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Going Global: Foreign</a:t>
            </a:r>
            <a:r>
              <a:rPr spc="20" dirty="0"/>
              <a:t> </a:t>
            </a:r>
            <a:r>
              <a:rPr spc="-5" dirty="0"/>
              <a:t>Subsidiary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3361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693545" algn="l"/>
              </a:tabLst>
            </a:pP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reign	</a:t>
            </a:r>
            <a:r>
              <a:rPr sz="2400" b="1" spc="-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u</a:t>
            </a:r>
            <a:r>
              <a:rPr sz="2400" b="1" spc="-1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si</a:t>
            </a:r>
            <a:r>
              <a:rPr sz="2400" b="1" spc="-1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10" dirty="0">
                <a:latin typeface="Arial"/>
                <a:cs typeface="Arial"/>
              </a:rPr>
              <a:t>r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6690" y="2255977"/>
            <a:ext cx="990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directly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2615" y="2255977"/>
            <a:ext cx="3234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  <a:tab pos="1896110" algn="l"/>
                <a:tab pos="2286635" algn="l"/>
              </a:tabLst>
            </a:pPr>
            <a:r>
              <a:rPr sz="2400" dirty="0">
                <a:latin typeface="Arial"/>
                <a:cs typeface="Arial"/>
              </a:rPr>
              <a:t>investing	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	a	forei</a:t>
            </a:r>
            <a:r>
              <a:rPr sz="2400" spc="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694" y="2622296"/>
            <a:ext cx="7638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1764664" algn="l"/>
                <a:tab pos="2877820" algn="l"/>
                <a:tab pos="3432810" algn="l"/>
                <a:tab pos="3816350" algn="l"/>
                <a:tab pos="5219065" algn="l"/>
                <a:tab pos="5942965" algn="l"/>
              </a:tabLst>
            </a:pPr>
            <a:r>
              <a:rPr sz="2400" spc="-5" dirty="0">
                <a:latin typeface="Arial"/>
                <a:cs typeface="Arial"/>
              </a:rPr>
              <a:t>country	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y	s</a:t>
            </a:r>
            <a:r>
              <a:rPr sz="2400" spc="-2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separate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ind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  </a:t>
            </a:r>
            <a:r>
              <a:rPr sz="2400" spc="-5" dirty="0">
                <a:latin typeface="Arial"/>
                <a:cs typeface="Arial"/>
              </a:rPr>
              <a:t>production facility or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office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6679"/>
            <a:ext cx="9144000" cy="6681470"/>
            <a:chOff x="0" y="106679"/>
            <a:chExt cx="9144000" cy="668147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8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1975" y="2823403"/>
              <a:ext cx="5384800" cy="39647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1991" y="2781298"/>
              <a:ext cx="3112007" cy="39608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709670"/>
              <a:ext cx="2404872" cy="40462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225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Managing in a “Global Environment”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7489" y="2255977"/>
            <a:ext cx="78130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What challenges will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manager </a:t>
            </a:r>
            <a:r>
              <a:rPr sz="2400" dirty="0">
                <a:latin typeface="Arial"/>
                <a:cs typeface="Arial"/>
              </a:rPr>
              <a:t>face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new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country?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4882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Political / Legal</a:t>
            </a:r>
            <a:r>
              <a:rPr spc="-15" dirty="0"/>
              <a:t> </a:t>
            </a:r>
            <a:r>
              <a:rPr spc="-5" dirty="0"/>
              <a:t>Environment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045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1077595" algn="l"/>
                <a:tab pos="2564130" algn="l"/>
                <a:tab pos="3135630" algn="l"/>
                <a:tab pos="4908550" algn="l"/>
                <a:tab pos="5292090" algn="l"/>
                <a:tab pos="5592445" algn="l"/>
                <a:tab pos="6601459" algn="l"/>
                <a:tab pos="7426325" algn="l"/>
              </a:tabLst>
            </a:pP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	man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	are	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ccu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tomed	to	a	</a:t>
            </a:r>
            <a:r>
              <a:rPr sz="2400" b="1" dirty="0">
                <a:latin typeface="Arial"/>
                <a:cs typeface="Arial"/>
              </a:rPr>
              <a:t>sta</a:t>
            </a:r>
            <a:r>
              <a:rPr sz="2400" b="1" spc="-20" dirty="0">
                <a:latin typeface="Arial"/>
                <a:cs typeface="Arial"/>
              </a:rPr>
              <a:t>b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	legal	a</a:t>
            </a:r>
            <a:r>
              <a:rPr sz="2400" b="1" spc="-2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political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Managers </a:t>
            </a:r>
            <a:r>
              <a:rPr sz="2400" b="1" dirty="0">
                <a:latin typeface="Arial"/>
                <a:cs typeface="Arial"/>
              </a:rPr>
              <a:t>must stay informed </a:t>
            </a:r>
            <a:r>
              <a:rPr sz="2400" b="1" spc="-5" dirty="0">
                <a:latin typeface="Arial"/>
                <a:cs typeface="Arial"/>
              </a:rPr>
              <a:t>of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specific </a:t>
            </a:r>
            <a:r>
              <a:rPr sz="2400" b="1" dirty="0">
                <a:latin typeface="Arial"/>
                <a:cs typeface="Arial"/>
              </a:rPr>
              <a:t>laws </a:t>
            </a:r>
            <a:r>
              <a:rPr sz="2400" b="1" spc="-10" dirty="0">
                <a:latin typeface="Arial"/>
                <a:cs typeface="Arial"/>
              </a:rPr>
              <a:t>in  </a:t>
            </a:r>
            <a:r>
              <a:rPr sz="2400" b="1" spc="-5" dirty="0">
                <a:latin typeface="Arial"/>
                <a:cs typeface="Arial"/>
              </a:rPr>
              <a:t>countries </a:t>
            </a:r>
            <a:r>
              <a:rPr sz="2400" b="1" dirty="0">
                <a:latin typeface="Arial"/>
                <a:cs typeface="Arial"/>
              </a:rPr>
              <a:t>where they </a:t>
            </a:r>
            <a:r>
              <a:rPr sz="2400" b="1" spc="-5" dirty="0">
                <a:latin typeface="Arial"/>
                <a:cs typeface="Arial"/>
              </a:rPr>
              <a:t>do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business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Some countries have </a:t>
            </a:r>
            <a:r>
              <a:rPr sz="2400" b="1" dirty="0">
                <a:latin typeface="Arial"/>
                <a:cs typeface="Arial"/>
              </a:rPr>
              <a:t>risky </a:t>
            </a:r>
            <a:r>
              <a:rPr sz="2400" b="1" spc="-5" dirty="0">
                <a:latin typeface="Arial"/>
                <a:cs typeface="Arial"/>
              </a:rPr>
              <a:t>political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climates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9928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Economic</a:t>
            </a:r>
            <a:r>
              <a:rPr spc="-40" dirty="0"/>
              <a:t> </a:t>
            </a:r>
            <a:r>
              <a:rPr spc="-5" dirty="0"/>
              <a:t>Environment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794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dirty="0">
                <a:latin typeface="Arial"/>
                <a:cs typeface="Arial"/>
              </a:rPr>
              <a:t>Free Market </a:t>
            </a:r>
            <a:r>
              <a:rPr sz="2400" b="1" spc="-5" dirty="0">
                <a:latin typeface="Arial"/>
                <a:cs typeface="Arial"/>
              </a:rPr>
              <a:t>Economy: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economic system </a:t>
            </a:r>
            <a:r>
              <a:rPr sz="2400" spc="-5" dirty="0">
                <a:latin typeface="Arial"/>
                <a:cs typeface="Arial"/>
              </a:rPr>
              <a:t>in which  resources are </a:t>
            </a:r>
            <a:r>
              <a:rPr sz="2400" dirty="0">
                <a:latin typeface="Arial"/>
                <a:cs typeface="Arial"/>
              </a:rPr>
              <a:t>primarily </a:t>
            </a:r>
            <a:r>
              <a:rPr sz="2400" spc="-5" dirty="0">
                <a:latin typeface="Arial"/>
                <a:cs typeface="Arial"/>
              </a:rPr>
              <a:t>owned and controlled by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private </a:t>
            </a:r>
            <a:r>
              <a:rPr sz="2400" dirty="0">
                <a:latin typeface="Arial"/>
                <a:cs typeface="Arial"/>
              </a:rPr>
              <a:t>sector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489" y="3865575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694" y="3865575"/>
            <a:ext cx="346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7320" algn="l"/>
                <a:tab pos="3112770" algn="l"/>
              </a:tabLst>
            </a:pPr>
            <a:r>
              <a:rPr sz="2400" b="1" dirty="0">
                <a:latin typeface="Arial"/>
                <a:cs typeface="Arial"/>
              </a:rPr>
              <a:t>Pla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	E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om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0173" y="3865575"/>
            <a:ext cx="13322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eco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omic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7476" y="3865575"/>
            <a:ext cx="24517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186815" algn="l"/>
                <a:tab pos="1644014" algn="l"/>
              </a:tabLst>
            </a:pPr>
            <a:r>
              <a:rPr sz="2400" dirty="0">
                <a:latin typeface="Arial"/>
                <a:cs typeface="Arial"/>
              </a:rPr>
              <a:t>system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	w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  <a:tabLst>
                <a:tab pos="673735" algn="l"/>
                <a:tab pos="1191895" algn="l"/>
              </a:tabLst>
            </a:pP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cent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694" y="4231894"/>
            <a:ext cx="5179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68780" algn="l"/>
                <a:tab pos="3290570" algn="l"/>
                <a:tab pos="4081779" algn="l"/>
              </a:tabLst>
            </a:pPr>
            <a:r>
              <a:rPr sz="2400" spc="-5" dirty="0">
                <a:latin typeface="Arial"/>
                <a:cs typeface="Arial"/>
              </a:rPr>
              <a:t>economic	dec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sion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anned  government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637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Cultural</a:t>
            </a:r>
            <a:r>
              <a:rPr spc="-40" dirty="0"/>
              <a:t> </a:t>
            </a:r>
            <a:r>
              <a:rPr spc="-5" dirty="0"/>
              <a:t>Environment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46757" y="2255977"/>
            <a:ext cx="2214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4930" algn="l"/>
                <a:tab pos="1777364" algn="l"/>
              </a:tabLst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lture	</a:t>
            </a:r>
            <a:r>
              <a:rPr sz="2400" dirty="0">
                <a:latin typeface="Arial"/>
                <a:cs typeface="Arial"/>
              </a:rPr>
              <a:t>–	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489" y="2255977"/>
            <a:ext cx="2313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National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1792605" algn="l"/>
              </a:tabLst>
            </a:pPr>
            <a:r>
              <a:rPr sz="2400" spc="-5" dirty="0">
                <a:latin typeface="Arial"/>
                <a:cs typeface="Arial"/>
              </a:rPr>
              <a:t>values	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1934" y="2622296"/>
            <a:ext cx="1176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attitudes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shared by individuals </a:t>
            </a:r>
            <a:r>
              <a:rPr dirty="0"/>
              <a:t>from  </a:t>
            </a:r>
            <a:r>
              <a:rPr spc="-5" dirty="0"/>
              <a:t>a specific </a:t>
            </a:r>
            <a:r>
              <a:rPr dirty="0"/>
              <a:t>country that  </a:t>
            </a:r>
            <a:r>
              <a:rPr spc="-5" dirty="0"/>
              <a:t>shape their behaviour and  beliefs about what </a:t>
            </a:r>
            <a:r>
              <a:rPr spc="-10" dirty="0"/>
              <a:t>is  </a:t>
            </a:r>
            <a:r>
              <a:rPr spc="-5" dirty="0"/>
              <a:t>important.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1239011" y="2325623"/>
            <a:ext cx="6545580" cy="4441190"/>
            <a:chOff x="1239011" y="2325623"/>
            <a:chExt cx="6545580" cy="4441190"/>
          </a:xfrm>
        </p:grpSpPr>
        <p:sp>
          <p:nvSpPr>
            <p:cNvPr id="12" name="object 12"/>
            <p:cNvSpPr/>
            <p:nvPr/>
          </p:nvSpPr>
          <p:spPr>
            <a:xfrm>
              <a:off x="1239011" y="4910326"/>
              <a:ext cx="1606296" cy="18227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5308" y="4850890"/>
              <a:ext cx="1664208" cy="18897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9515" y="4876798"/>
              <a:ext cx="1653539" cy="18897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0196" y="4876798"/>
              <a:ext cx="1623059" cy="1863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01996" y="2325623"/>
              <a:ext cx="2482596" cy="24566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868" y="106679"/>
            <a:ext cx="8158480" cy="6627495"/>
            <a:chOff x="467868" y="106679"/>
            <a:chExt cx="8158480" cy="6627495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868" y="2057119"/>
              <a:ext cx="8074708" cy="4676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4710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What are “Americans”</a:t>
            </a:r>
            <a:r>
              <a:rPr spc="-35" dirty="0"/>
              <a:t> </a:t>
            </a:r>
            <a:r>
              <a:rPr spc="-5" dirty="0"/>
              <a:t>like?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12848" y="106679"/>
            <a:ext cx="6413500" cy="6635750"/>
            <a:chOff x="2212848" y="106679"/>
            <a:chExt cx="6413500" cy="6635750"/>
          </a:xfrm>
        </p:grpSpPr>
        <p:sp>
          <p:nvSpPr>
            <p:cNvPr id="4" name="object 4"/>
            <p:cNvSpPr/>
            <p:nvPr/>
          </p:nvSpPr>
          <p:spPr>
            <a:xfrm>
              <a:off x="6516624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8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2848" y="1773934"/>
              <a:ext cx="4575048" cy="4968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088" y="1262634"/>
            <a:ext cx="8063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Hofstede’s Five Dimensions of National</a:t>
            </a:r>
            <a:r>
              <a:rPr spc="155" dirty="0"/>
              <a:t> </a:t>
            </a:r>
            <a:r>
              <a:rPr spc="-5" dirty="0"/>
              <a:t>Culture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451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Leadership and Organisational  Behaviour </a:t>
            </a:r>
            <a:r>
              <a:rPr dirty="0"/>
              <a:t>Effectiveness</a:t>
            </a:r>
            <a:r>
              <a:rPr spc="55" dirty="0"/>
              <a:t> </a:t>
            </a:r>
            <a:r>
              <a:rPr spc="-5" dirty="0"/>
              <a:t>(GLOBE)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182559"/>
            <a:ext cx="3621404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Power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Uncertainty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avoidance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Assertiveness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Humane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Future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Institutional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collectivism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Gender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differentiation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In-group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collectivism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Performance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3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What is </a:t>
            </a:r>
            <a:r>
              <a:rPr spc="-15" dirty="0"/>
              <a:t>your </a:t>
            </a:r>
            <a:r>
              <a:rPr spc="-5" dirty="0"/>
              <a:t>“Global</a:t>
            </a:r>
            <a:r>
              <a:rPr spc="65" dirty="0"/>
              <a:t> </a:t>
            </a:r>
            <a:r>
              <a:rPr spc="-5" dirty="0"/>
              <a:t>Perspective”?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Parochialism: </a:t>
            </a:r>
            <a:r>
              <a:rPr sz="2400" dirty="0">
                <a:latin typeface="Arial"/>
                <a:cs typeface="Arial"/>
              </a:rPr>
              <a:t>viewing the world solely through your  </a:t>
            </a:r>
            <a:r>
              <a:rPr sz="2400" spc="-5" dirty="0">
                <a:latin typeface="Arial"/>
                <a:cs typeface="Arial"/>
              </a:rPr>
              <a:t>own </a:t>
            </a:r>
            <a:r>
              <a:rPr sz="2400" dirty="0">
                <a:latin typeface="Arial"/>
                <a:cs typeface="Arial"/>
              </a:rPr>
              <a:t>perspectives, </a:t>
            </a:r>
            <a:r>
              <a:rPr sz="2400" spc="-5" dirty="0">
                <a:latin typeface="Arial"/>
                <a:cs typeface="Arial"/>
              </a:rPr>
              <a:t>leading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 inability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recognise  differences between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people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764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management </a:t>
            </a:r>
            <a:r>
              <a:rPr spc="-5" dirty="0"/>
              <a:t>in </a:t>
            </a:r>
            <a:r>
              <a:rPr spc="-10" dirty="0"/>
              <a:t>“Today’s </a:t>
            </a:r>
            <a:r>
              <a:rPr spc="-5" dirty="0"/>
              <a:t>World” </a:t>
            </a:r>
            <a:r>
              <a:rPr sz="2000" b="0" dirty="0">
                <a:latin typeface="Arial"/>
                <a:cs typeface="Arial"/>
              </a:rPr>
              <a:t>(1 of</a:t>
            </a:r>
            <a:r>
              <a:rPr sz="2000" b="0" spc="1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182559"/>
            <a:ext cx="6744970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Arial"/>
                <a:cs typeface="Arial"/>
              </a:rPr>
              <a:t>The Challenge 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Openness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Increased </a:t>
            </a:r>
            <a:r>
              <a:rPr sz="2400" dirty="0">
                <a:latin typeface="Arial"/>
                <a:cs typeface="Arial"/>
              </a:rPr>
              <a:t>threat </a:t>
            </a:r>
            <a:r>
              <a:rPr sz="2400" spc="-5" dirty="0">
                <a:latin typeface="Arial"/>
                <a:cs typeface="Arial"/>
              </a:rPr>
              <a:t>of terrorism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Economic interdependence of trading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Intense fundamental cultural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differences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764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Global </a:t>
            </a:r>
            <a:r>
              <a:rPr spc="-10" dirty="0"/>
              <a:t>management </a:t>
            </a:r>
            <a:r>
              <a:rPr spc="-5" dirty="0"/>
              <a:t>in </a:t>
            </a:r>
            <a:r>
              <a:rPr spc="-10" dirty="0"/>
              <a:t>“Today’s </a:t>
            </a:r>
            <a:r>
              <a:rPr spc="-5" dirty="0"/>
              <a:t>World” </a:t>
            </a:r>
            <a:r>
              <a:rPr sz="2000" b="0" dirty="0">
                <a:latin typeface="Arial"/>
                <a:cs typeface="Arial"/>
              </a:rPr>
              <a:t>(2 of</a:t>
            </a:r>
            <a:r>
              <a:rPr sz="2000" b="0" spc="13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79409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934210" algn="l"/>
                <a:tab pos="4140200" algn="l"/>
                <a:tab pos="5551170" algn="l"/>
                <a:tab pos="7456805" algn="l"/>
              </a:tabLst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ltural	Int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lli</a:t>
            </a:r>
            <a:r>
              <a:rPr sz="2400" b="1" spc="-15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cu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tural	awareness	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sensitivity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skills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452880" algn="l"/>
                <a:tab pos="2990850" algn="l"/>
                <a:tab pos="4394835" algn="l"/>
                <a:tab pos="5054600" algn="l"/>
                <a:tab pos="5900420" algn="l"/>
                <a:tab pos="6221730" algn="l"/>
                <a:tab pos="7221855" algn="l"/>
                <a:tab pos="7627620" algn="l"/>
              </a:tabLst>
            </a:pPr>
            <a:r>
              <a:rPr sz="2400" b="1" spc="-1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lobal	</a:t>
            </a:r>
            <a:r>
              <a:rPr sz="2400" b="1" spc="-10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-Set:	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butes	that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low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ader</a:t>
            </a:r>
            <a:r>
              <a:rPr sz="2400" dirty="0">
                <a:latin typeface="Arial"/>
                <a:cs typeface="Arial"/>
              </a:rPr>
              <a:t>	to	</a:t>
            </a:r>
            <a:r>
              <a:rPr sz="2400" spc="-10" dirty="0">
                <a:latin typeface="Arial"/>
                <a:cs typeface="Arial"/>
              </a:rPr>
              <a:t>be  </a:t>
            </a:r>
            <a:r>
              <a:rPr sz="2400" dirty="0">
                <a:latin typeface="Arial"/>
                <a:cs typeface="Arial"/>
              </a:rPr>
              <a:t>effective </a:t>
            </a:r>
            <a:r>
              <a:rPr sz="2400" spc="-5" dirty="0">
                <a:latin typeface="Arial"/>
                <a:cs typeface="Arial"/>
              </a:rPr>
              <a:t>in cross-cultural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environments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295" y="106679"/>
            <a:ext cx="8162925" cy="5114925"/>
            <a:chOff x="463295" y="106679"/>
            <a:chExt cx="8162925" cy="5114925"/>
          </a:xfrm>
        </p:grpSpPr>
        <p:sp>
          <p:nvSpPr>
            <p:cNvPr id="4" name="object 4"/>
            <p:cNvSpPr/>
            <p:nvPr/>
          </p:nvSpPr>
          <p:spPr>
            <a:xfrm>
              <a:off x="6516624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8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295" y="2349843"/>
              <a:ext cx="8079286" cy="28717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441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 “Global</a:t>
            </a:r>
            <a:r>
              <a:rPr spc="-35" dirty="0"/>
              <a:t> </a:t>
            </a:r>
            <a:r>
              <a:rPr spc="-5" dirty="0"/>
              <a:t>Mind-Set”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5146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</a:t>
            </a:r>
            <a:r>
              <a:rPr spc="40" dirty="0"/>
              <a:t> </a:t>
            </a:r>
            <a:r>
              <a:rPr spc="-5" dirty="0"/>
              <a:t>3.1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950" cy="4542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5110" algn="l"/>
                <a:tab pos="3677920" algn="l"/>
                <a:tab pos="5636895" algn="l"/>
                <a:tab pos="6426200" algn="l"/>
              </a:tabLst>
            </a:pPr>
            <a:r>
              <a:rPr sz="2400" b="1" spc="-5" dirty="0">
                <a:latin typeface="Arial"/>
                <a:cs typeface="Arial"/>
              </a:rPr>
              <a:t>Contrast	ethnocentric,	polycentric,	</a:t>
            </a:r>
            <a:r>
              <a:rPr sz="2400" b="1" spc="-10" dirty="0">
                <a:latin typeface="Arial"/>
                <a:cs typeface="Arial"/>
              </a:rPr>
              <a:t>and	</a:t>
            </a:r>
            <a:r>
              <a:rPr sz="2400" b="1" spc="-5" dirty="0">
                <a:latin typeface="Arial"/>
                <a:cs typeface="Arial"/>
              </a:rPr>
              <a:t>geocentric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attitudes toward global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business: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  <a:tab pos="356235" algn="l"/>
                <a:tab pos="2333625" algn="l"/>
                <a:tab pos="2788285" algn="l"/>
                <a:tab pos="3921760" algn="l"/>
                <a:tab pos="4487545" algn="l"/>
                <a:tab pos="5345430" algn="l"/>
                <a:tab pos="6252210" algn="l"/>
                <a:tab pos="7401559" algn="l"/>
              </a:tabLst>
            </a:pPr>
            <a:r>
              <a:rPr sz="2300" b="1" dirty="0">
                <a:latin typeface="Arial"/>
                <a:cs typeface="Arial"/>
              </a:rPr>
              <a:t>Par</a:t>
            </a:r>
            <a:r>
              <a:rPr sz="2300" b="1" spc="-10" dirty="0">
                <a:latin typeface="Arial"/>
                <a:cs typeface="Arial"/>
              </a:rPr>
              <a:t>o</a:t>
            </a:r>
            <a:r>
              <a:rPr sz="2300" b="1" dirty="0">
                <a:latin typeface="Arial"/>
                <a:cs typeface="Arial"/>
              </a:rPr>
              <a:t>ch</a:t>
            </a:r>
            <a:r>
              <a:rPr sz="2300" b="1" spc="-20" dirty="0">
                <a:latin typeface="Arial"/>
                <a:cs typeface="Arial"/>
              </a:rPr>
              <a:t>i</a:t>
            </a:r>
            <a:r>
              <a:rPr sz="2300" b="1" dirty="0">
                <a:latin typeface="Arial"/>
                <a:cs typeface="Arial"/>
              </a:rPr>
              <a:t>ali</a:t>
            </a:r>
            <a:r>
              <a:rPr sz="2300" b="1" spc="-20" dirty="0">
                <a:latin typeface="Arial"/>
                <a:cs typeface="Arial"/>
              </a:rPr>
              <a:t>s</a:t>
            </a:r>
            <a:r>
              <a:rPr sz="2300" b="1" dirty="0">
                <a:latin typeface="Arial"/>
                <a:cs typeface="Arial"/>
              </a:rPr>
              <a:t>m	</a:t>
            </a:r>
            <a:r>
              <a:rPr sz="2300" dirty="0">
                <a:latin typeface="Arial"/>
                <a:cs typeface="Arial"/>
              </a:rPr>
              <a:t>—	</a:t>
            </a:r>
            <a:r>
              <a:rPr sz="2300" spc="-15" dirty="0">
                <a:latin typeface="Arial"/>
                <a:cs typeface="Arial"/>
              </a:rPr>
              <a:t>v</a:t>
            </a:r>
            <a:r>
              <a:rPr sz="2300" dirty="0">
                <a:latin typeface="Arial"/>
                <a:cs typeface="Arial"/>
              </a:rPr>
              <a:t>iew</a:t>
            </a:r>
            <a:r>
              <a:rPr sz="2300" spc="-10" dirty="0">
                <a:latin typeface="Arial"/>
                <a:cs typeface="Arial"/>
              </a:rPr>
              <a:t>in</a:t>
            </a:r>
            <a:r>
              <a:rPr sz="2300" dirty="0">
                <a:latin typeface="Arial"/>
                <a:cs typeface="Arial"/>
              </a:rPr>
              <a:t>g	t</a:t>
            </a:r>
            <a:r>
              <a:rPr sz="2300" spc="-15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e	</a:t>
            </a:r>
            <a:r>
              <a:rPr sz="2300" spc="-10" dirty="0">
                <a:latin typeface="Arial"/>
                <a:cs typeface="Arial"/>
              </a:rPr>
              <a:t>w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10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ld	s</a:t>
            </a:r>
            <a:r>
              <a:rPr sz="2300" spc="-10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lely	t</a:t>
            </a:r>
            <a:r>
              <a:rPr sz="2300" spc="-1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ro</a:t>
            </a:r>
            <a:r>
              <a:rPr sz="2300" spc="-10" dirty="0">
                <a:latin typeface="Arial"/>
                <a:cs typeface="Arial"/>
              </a:rPr>
              <a:t>u</a:t>
            </a:r>
            <a:r>
              <a:rPr sz="2300" dirty="0">
                <a:latin typeface="Arial"/>
                <a:cs typeface="Arial"/>
              </a:rPr>
              <a:t>gh	</a:t>
            </a:r>
            <a:r>
              <a:rPr sz="2300" spc="-15" dirty="0">
                <a:latin typeface="Arial"/>
                <a:cs typeface="Arial"/>
              </a:rPr>
              <a:t>y</a:t>
            </a:r>
            <a:r>
              <a:rPr sz="2300" spc="-10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ur  own eyes and</a:t>
            </a:r>
            <a:r>
              <a:rPr sz="2300" spc="-8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perspectives.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2280285" algn="l"/>
                <a:tab pos="2716530" algn="l"/>
                <a:tab pos="3441700" algn="l"/>
                <a:tab pos="4071620" algn="l"/>
                <a:tab pos="4943475" algn="l"/>
                <a:tab pos="6042025" algn="l"/>
                <a:tab pos="6656705" algn="l"/>
                <a:tab pos="7351395" algn="l"/>
              </a:tabLst>
            </a:pPr>
            <a:r>
              <a:rPr sz="2300" spc="5" dirty="0">
                <a:latin typeface="Wingdings"/>
                <a:cs typeface="Wingdings"/>
              </a:rPr>
              <a:t></a:t>
            </a:r>
            <a:r>
              <a:rPr sz="2300" spc="-13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Arial"/>
                <a:cs typeface="Arial"/>
              </a:rPr>
              <a:t>Et</a:t>
            </a:r>
            <a:r>
              <a:rPr sz="2300" b="1" spc="-10" dirty="0">
                <a:latin typeface="Arial"/>
                <a:cs typeface="Arial"/>
              </a:rPr>
              <a:t>h</a:t>
            </a:r>
            <a:r>
              <a:rPr sz="2300" b="1" dirty="0">
                <a:latin typeface="Arial"/>
                <a:cs typeface="Arial"/>
              </a:rPr>
              <a:t>n</a:t>
            </a:r>
            <a:r>
              <a:rPr sz="2300" b="1" spc="-25" dirty="0">
                <a:latin typeface="Arial"/>
                <a:cs typeface="Arial"/>
              </a:rPr>
              <a:t>o</a:t>
            </a:r>
            <a:r>
              <a:rPr sz="2300" b="1" spc="-10" dirty="0">
                <a:latin typeface="Arial"/>
                <a:cs typeface="Arial"/>
              </a:rPr>
              <a:t>c</a:t>
            </a:r>
            <a:r>
              <a:rPr sz="2300" b="1" dirty="0">
                <a:latin typeface="Arial"/>
                <a:cs typeface="Arial"/>
              </a:rPr>
              <a:t>e</a:t>
            </a:r>
            <a:r>
              <a:rPr sz="2300" b="1" spc="-20" dirty="0">
                <a:latin typeface="Arial"/>
                <a:cs typeface="Arial"/>
              </a:rPr>
              <a:t>n</a:t>
            </a:r>
            <a:r>
              <a:rPr sz="2300" b="1" dirty="0">
                <a:latin typeface="Arial"/>
                <a:cs typeface="Arial"/>
              </a:rPr>
              <a:t>t</a:t>
            </a:r>
            <a:r>
              <a:rPr sz="2300" b="1" spc="-10" dirty="0">
                <a:latin typeface="Arial"/>
                <a:cs typeface="Arial"/>
              </a:rPr>
              <a:t>r</a:t>
            </a:r>
            <a:r>
              <a:rPr sz="2300" b="1" dirty="0">
                <a:latin typeface="Arial"/>
                <a:cs typeface="Arial"/>
              </a:rPr>
              <a:t>ic	</a:t>
            </a:r>
            <a:r>
              <a:rPr sz="2300" spc="5" dirty="0">
                <a:latin typeface="Arial"/>
                <a:cs typeface="Arial"/>
              </a:rPr>
              <a:t>—</a:t>
            </a:r>
            <a:r>
              <a:rPr sz="2300" dirty="0">
                <a:latin typeface="Arial"/>
                <a:cs typeface="Arial"/>
              </a:rPr>
              <a:t>	</a:t>
            </a:r>
            <a:r>
              <a:rPr sz="2300" spc="-15" dirty="0">
                <a:latin typeface="Arial"/>
                <a:cs typeface="Arial"/>
              </a:rPr>
              <a:t>v</a:t>
            </a:r>
            <a:r>
              <a:rPr sz="2300" dirty="0">
                <a:latin typeface="Arial"/>
                <a:cs typeface="Arial"/>
              </a:rPr>
              <a:t>iew	that	</a:t>
            </a:r>
            <a:r>
              <a:rPr sz="2300" spc="-10" dirty="0">
                <a:latin typeface="Arial"/>
                <a:cs typeface="Arial"/>
              </a:rPr>
              <a:t>h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10" dirty="0">
                <a:latin typeface="Arial"/>
                <a:cs typeface="Arial"/>
              </a:rPr>
              <a:t>m</a:t>
            </a:r>
            <a:r>
              <a:rPr sz="2300" dirty="0">
                <a:latin typeface="Arial"/>
                <a:cs typeface="Arial"/>
              </a:rPr>
              <a:t>e	c</a:t>
            </a:r>
            <a:r>
              <a:rPr sz="2300" spc="-15" dirty="0">
                <a:latin typeface="Arial"/>
                <a:cs typeface="Arial"/>
              </a:rPr>
              <a:t>o</a:t>
            </a:r>
            <a:r>
              <a:rPr sz="2300" dirty="0">
                <a:latin typeface="Arial"/>
                <a:cs typeface="Arial"/>
              </a:rPr>
              <a:t>un</a:t>
            </a:r>
            <a:r>
              <a:rPr sz="2300" spc="-15" dirty="0">
                <a:latin typeface="Arial"/>
                <a:cs typeface="Arial"/>
              </a:rPr>
              <a:t>t</a:t>
            </a:r>
            <a:r>
              <a:rPr sz="2300" dirty="0">
                <a:latin typeface="Arial"/>
                <a:cs typeface="Arial"/>
              </a:rPr>
              <a:t>ry	h</a:t>
            </a:r>
            <a:r>
              <a:rPr sz="2300" spc="-10" dirty="0">
                <a:latin typeface="Arial"/>
                <a:cs typeface="Arial"/>
              </a:rPr>
              <a:t>a</a:t>
            </a:r>
            <a:r>
              <a:rPr sz="2300" dirty="0">
                <a:latin typeface="Arial"/>
                <a:cs typeface="Arial"/>
              </a:rPr>
              <a:t>s	</a:t>
            </a:r>
            <a:r>
              <a:rPr sz="2300" spc="-10" dirty="0">
                <a:latin typeface="Arial"/>
                <a:cs typeface="Arial"/>
              </a:rPr>
              <a:t>b</a:t>
            </a:r>
            <a:r>
              <a:rPr sz="2300" dirty="0">
                <a:latin typeface="Arial"/>
                <a:cs typeface="Arial"/>
              </a:rPr>
              <a:t>est	</a:t>
            </a:r>
            <a:r>
              <a:rPr sz="2300" spc="-10" dirty="0">
                <a:latin typeface="Arial"/>
                <a:cs typeface="Arial"/>
              </a:rPr>
              <a:t>w</a:t>
            </a:r>
            <a:r>
              <a:rPr sz="2300" dirty="0">
                <a:latin typeface="Arial"/>
                <a:cs typeface="Arial"/>
              </a:rPr>
              <a:t>o</a:t>
            </a:r>
            <a:r>
              <a:rPr sz="2300" spc="-15" dirty="0">
                <a:latin typeface="Arial"/>
                <a:cs typeface="Arial"/>
              </a:rPr>
              <a:t>r</a:t>
            </a:r>
            <a:r>
              <a:rPr sz="2300" dirty="0">
                <a:latin typeface="Arial"/>
                <a:cs typeface="Arial"/>
              </a:rPr>
              <a:t>k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practices.</a:t>
            </a:r>
            <a:endParaRPr sz="23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6235" algn="l"/>
              </a:tabLst>
            </a:pPr>
            <a:r>
              <a:rPr sz="2300" b="1" spc="-5" dirty="0">
                <a:latin typeface="Arial"/>
                <a:cs typeface="Arial"/>
              </a:rPr>
              <a:t>Polycentric attitude </a:t>
            </a:r>
            <a:r>
              <a:rPr sz="2300" dirty="0">
                <a:latin typeface="Arial"/>
                <a:cs typeface="Arial"/>
              </a:rPr>
              <a:t>— </a:t>
            </a:r>
            <a:r>
              <a:rPr sz="2300" spc="-5" dirty="0">
                <a:latin typeface="Arial"/>
                <a:cs typeface="Arial"/>
              </a:rPr>
              <a:t>managers in the </a:t>
            </a:r>
            <a:r>
              <a:rPr sz="2300" dirty="0">
                <a:latin typeface="Arial"/>
                <a:cs typeface="Arial"/>
              </a:rPr>
              <a:t>host </a:t>
            </a:r>
            <a:r>
              <a:rPr sz="2300" spc="-5" dirty="0">
                <a:latin typeface="Arial"/>
                <a:cs typeface="Arial"/>
              </a:rPr>
              <a:t>country  know the best </a:t>
            </a:r>
            <a:r>
              <a:rPr sz="2300" dirty="0">
                <a:latin typeface="Arial"/>
                <a:cs typeface="Arial"/>
              </a:rPr>
              <a:t>work </a:t>
            </a:r>
            <a:r>
              <a:rPr sz="2300" spc="-5" dirty="0">
                <a:latin typeface="Arial"/>
                <a:cs typeface="Arial"/>
              </a:rPr>
              <a:t>approaches and practices </a:t>
            </a:r>
            <a:r>
              <a:rPr sz="2300" dirty="0">
                <a:latin typeface="Arial"/>
                <a:cs typeface="Arial"/>
              </a:rPr>
              <a:t>for </a:t>
            </a:r>
            <a:r>
              <a:rPr sz="2300" spc="-5" dirty="0">
                <a:latin typeface="Arial"/>
                <a:cs typeface="Arial"/>
              </a:rPr>
              <a:t>running  </a:t>
            </a:r>
            <a:r>
              <a:rPr sz="2300" dirty="0">
                <a:latin typeface="Arial"/>
                <a:cs typeface="Arial"/>
              </a:rPr>
              <a:t>their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business.</a:t>
            </a:r>
            <a:endParaRPr sz="230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6235" algn="l"/>
              </a:tabLst>
            </a:pPr>
            <a:r>
              <a:rPr sz="2300" b="1" spc="-5" dirty="0">
                <a:latin typeface="Arial"/>
                <a:cs typeface="Arial"/>
              </a:rPr>
              <a:t>Geocentric attitude </a:t>
            </a:r>
            <a:r>
              <a:rPr sz="2300" dirty="0">
                <a:latin typeface="Arial"/>
                <a:cs typeface="Arial"/>
              </a:rPr>
              <a:t>— a </a:t>
            </a:r>
            <a:r>
              <a:rPr sz="2300" spc="-5" dirty="0">
                <a:latin typeface="Arial"/>
                <a:cs typeface="Arial"/>
              </a:rPr>
              <a:t>world-oriented view </a:t>
            </a:r>
            <a:r>
              <a:rPr sz="2300" dirty="0">
                <a:latin typeface="Arial"/>
                <a:cs typeface="Arial"/>
              </a:rPr>
              <a:t>that </a:t>
            </a:r>
            <a:r>
              <a:rPr sz="2300" spc="-10" dirty="0">
                <a:latin typeface="Arial"/>
                <a:cs typeface="Arial"/>
              </a:rPr>
              <a:t>focuses  </a:t>
            </a:r>
            <a:r>
              <a:rPr sz="2300" spc="-5" dirty="0">
                <a:latin typeface="Arial"/>
                <a:cs typeface="Arial"/>
              </a:rPr>
              <a:t>on using the best approaches </a:t>
            </a:r>
            <a:r>
              <a:rPr sz="2300" dirty="0">
                <a:latin typeface="Arial"/>
                <a:cs typeface="Arial"/>
              </a:rPr>
              <a:t>and </a:t>
            </a:r>
            <a:r>
              <a:rPr sz="2300" spc="-5" dirty="0">
                <a:latin typeface="Arial"/>
                <a:cs typeface="Arial"/>
              </a:rPr>
              <a:t>people from around </a:t>
            </a:r>
            <a:r>
              <a:rPr sz="2300" spc="-10" dirty="0">
                <a:latin typeface="Arial"/>
                <a:cs typeface="Arial"/>
              </a:rPr>
              <a:t>the  </a:t>
            </a:r>
            <a:r>
              <a:rPr sz="2300" dirty="0">
                <a:latin typeface="Arial"/>
                <a:cs typeface="Arial"/>
              </a:rPr>
              <a:t>globe.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3.2 </a:t>
            </a:r>
            <a:r>
              <a:rPr sz="2000" b="0" dirty="0">
                <a:latin typeface="Arial"/>
                <a:cs typeface="Arial"/>
              </a:rPr>
              <a:t>(1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3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0960" algn="l"/>
                <a:tab pos="1937385" algn="l"/>
                <a:tab pos="3728720" algn="l"/>
                <a:tab pos="4165600" algn="l"/>
                <a:tab pos="5499735" algn="l"/>
                <a:tab pos="6680834" algn="l"/>
              </a:tabLst>
            </a:pPr>
            <a:r>
              <a:rPr sz="2400" b="1" dirty="0">
                <a:latin typeface="Arial"/>
                <a:cs typeface="Arial"/>
              </a:rPr>
              <a:t>Dis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uss	the	impor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ce	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	regio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al	tr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ding	a</a:t>
            </a:r>
            <a:r>
              <a:rPr sz="2400" b="1" spc="-15" dirty="0">
                <a:latin typeface="Arial"/>
                <a:cs typeface="Arial"/>
              </a:rPr>
              <a:t>l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global </a:t>
            </a:r>
            <a:r>
              <a:rPr sz="2400" b="1" spc="-5" dirty="0">
                <a:latin typeface="Arial"/>
                <a:cs typeface="Arial"/>
              </a:rPr>
              <a:t>trade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mechanisms: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  <a:tab pos="1176655" algn="l"/>
                <a:tab pos="2797175" algn="l"/>
                <a:tab pos="3891279" algn="l"/>
                <a:tab pos="5290820" algn="l"/>
                <a:tab pos="5840730" algn="l"/>
                <a:tab pos="6477000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pean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cons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8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democratic  countries.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  <a:tab pos="1495425" algn="l"/>
                <a:tab pos="2369185" algn="l"/>
                <a:tab pos="3665854" algn="l"/>
                <a:tab pos="4859655" algn="l"/>
                <a:tab pos="5510530" algn="l"/>
                <a:tab pos="6076950" algn="l"/>
                <a:tab pos="710184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	helps	Canad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,	Mex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co,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	the	United	States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strengthen their global economic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power.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  <a:tab pos="1574800" algn="l"/>
                <a:tab pos="1983105" algn="l"/>
                <a:tab pos="2336800" algn="l"/>
                <a:tab pos="3458845" algn="l"/>
                <a:tab pos="4679950" algn="l"/>
                <a:tab pos="5121910" algn="l"/>
                <a:tab pos="5645785" algn="l"/>
                <a:tab pos="720661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EAN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t</a:t>
            </a:r>
            <a:r>
              <a:rPr sz="2400" spc="1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adi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liance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theast	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  nations.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trade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alliances</a:t>
            </a:r>
            <a:endParaRPr sz="2400">
              <a:latin typeface="Arial"/>
              <a:cs typeface="Arial"/>
            </a:endParaRPr>
          </a:p>
          <a:p>
            <a:pPr marL="355600" marR="698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  <a:tab pos="1490980" algn="l"/>
                <a:tab pos="2626360" algn="l"/>
                <a:tab pos="4696460" algn="l"/>
                <a:tab pos="5949315" algn="l"/>
                <a:tab pos="7458075" algn="l"/>
              </a:tabLst>
            </a:pPr>
            <a:r>
              <a:rPr sz="2400" spc="-5" dirty="0">
                <a:latin typeface="Arial"/>
                <a:cs typeface="Arial"/>
              </a:rPr>
              <a:t>World	Trade	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ga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iza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</a:t>
            </a:r>
            <a:r>
              <a:rPr sz="2400" dirty="0">
                <a:latin typeface="Arial"/>
                <a:cs typeface="Arial"/>
              </a:rPr>
              <a:t>	(WT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)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onitors	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promotes </a:t>
            </a:r>
            <a:r>
              <a:rPr sz="2400" dirty="0">
                <a:latin typeface="Arial"/>
                <a:cs typeface="Arial"/>
              </a:rPr>
              <a:t>trade</a:t>
            </a:r>
            <a:r>
              <a:rPr sz="2400" spc="-5" dirty="0">
                <a:latin typeface="Arial"/>
                <a:cs typeface="Arial"/>
              </a:rPr>
              <a:t> relationships.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3.2 </a:t>
            </a:r>
            <a:r>
              <a:rPr sz="2000" b="0" dirty="0">
                <a:latin typeface="Arial"/>
                <a:cs typeface="Arial"/>
              </a:rPr>
              <a:t>(2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680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4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International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Monetary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Fund</a:t>
            </a:r>
            <a:r>
              <a:rPr sz="2400" spc="4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(IMF)</a:t>
            </a:r>
            <a:r>
              <a:rPr sz="2400" spc="4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4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World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Bank </a:t>
            </a:r>
            <a:r>
              <a:rPr sz="2400" dirty="0">
                <a:latin typeface="Arial"/>
                <a:cs typeface="Arial"/>
              </a:rPr>
              <a:t>Group </a:t>
            </a:r>
            <a:r>
              <a:rPr sz="2400" spc="-5" dirty="0">
                <a:latin typeface="Arial"/>
                <a:cs typeface="Arial"/>
              </a:rPr>
              <a:t>provide monetary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support.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 Organization for Economic Cooperation </a:t>
            </a:r>
            <a:r>
              <a:rPr sz="2400" dirty="0">
                <a:latin typeface="Arial"/>
                <a:cs typeface="Arial"/>
              </a:rPr>
              <a:t>and  Development assists </a:t>
            </a:r>
            <a:r>
              <a:rPr sz="2400" spc="-5" dirty="0">
                <a:latin typeface="Arial"/>
                <a:cs typeface="Arial"/>
              </a:rPr>
              <a:t>its member countries </a:t>
            </a:r>
            <a:r>
              <a:rPr sz="2400" dirty="0">
                <a:latin typeface="Arial"/>
                <a:cs typeface="Arial"/>
              </a:rPr>
              <a:t>with financial  </a:t>
            </a:r>
            <a:r>
              <a:rPr sz="2400" spc="-5" dirty="0">
                <a:latin typeface="Arial"/>
                <a:cs typeface="Arial"/>
              </a:rPr>
              <a:t>support.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3.3 </a:t>
            </a:r>
            <a:r>
              <a:rPr sz="2000" b="0" dirty="0">
                <a:latin typeface="Arial"/>
                <a:cs typeface="Arial"/>
              </a:rPr>
              <a:t>(1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680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Describe the structures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techniques</a:t>
            </a:r>
            <a:r>
              <a:rPr sz="2400" b="1" spc="4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organisations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use as </a:t>
            </a:r>
            <a:r>
              <a:rPr sz="2400" b="1" dirty="0">
                <a:latin typeface="Arial"/>
                <a:cs typeface="Arial"/>
              </a:rPr>
              <a:t>they </a:t>
            </a:r>
            <a:r>
              <a:rPr sz="2400" b="1" spc="-5" dirty="0">
                <a:latin typeface="Arial"/>
                <a:cs typeface="Arial"/>
              </a:rPr>
              <a:t>go </a:t>
            </a:r>
            <a:r>
              <a:rPr sz="2400" b="1" dirty="0">
                <a:latin typeface="Arial"/>
                <a:cs typeface="Arial"/>
              </a:rPr>
              <a:t>international:</a:t>
            </a:r>
            <a:endParaRPr sz="2400">
              <a:latin typeface="Arial"/>
              <a:cs typeface="Arial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multinational corporation — an </a:t>
            </a:r>
            <a:r>
              <a:rPr sz="2400" spc="-5" dirty="0">
                <a:latin typeface="Arial"/>
                <a:cs typeface="Arial"/>
              </a:rPr>
              <a:t>international </a:t>
            </a:r>
            <a:r>
              <a:rPr sz="2400" dirty="0">
                <a:latin typeface="Arial"/>
                <a:cs typeface="Arial"/>
              </a:rPr>
              <a:t>company  that </a:t>
            </a:r>
            <a:r>
              <a:rPr sz="2400" spc="-5" dirty="0">
                <a:latin typeface="Arial"/>
                <a:cs typeface="Arial"/>
              </a:rPr>
              <a:t>maintains operations in multiple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multidomestic </a:t>
            </a:r>
            <a:r>
              <a:rPr sz="2400" spc="-5" dirty="0">
                <a:latin typeface="Arial"/>
                <a:cs typeface="Arial"/>
              </a:rPr>
              <a:t>organisation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MNC </a:t>
            </a:r>
            <a:r>
              <a:rPr sz="2400" spc="-5" dirty="0">
                <a:latin typeface="Arial"/>
                <a:cs typeface="Arial"/>
              </a:rPr>
              <a:t>that  </a:t>
            </a:r>
            <a:r>
              <a:rPr sz="2400" dirty="0">
                <a:latin typeface="Arial"/>
                <a:cs typeface="Arial"/>
              </a:rPr>
              <a:t>decentralises management </a:t>
            </a:r>
            <a:r>
              <a:rPr sz="2400" spc="-5" dirty="0">
                <a:latin typeface="Arial"/>
                <a:cs typeface="Arial"/>
              </a:rPr>
              <a:t>and other decisions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 local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country.</a:t>
            </a:r>
            <a:endParaRPr sz="2400">
              <a:latin typeface="Arial"/>
              <a:cs typeface="Arial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global </a:t>
            </a:r>
            <a:r>
              <a:rPr sz="2400" dirty="0">
                <a:latin typeface="Arial"/>
                <a:cs typeface="Arial"/>
              </a:rPr>
              <a:t>organisation — </a:t>
            </a:r>
            <a:r>
              <a:rPr sz="2400" spc="-5" dirty="0">
                <a:latin typeface="Arial"/>
                <a:cs typeface="Arial"/>
              </a:rPr>
              <a:t>an MNC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centralises  management and </a:t>
            </a:r>
            <a:r>
              <a:rPr sz="240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decisions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home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country.</a:t>
            </a:r>
            <a:endParaRPr sz="2400">
              <a:latin typeface="Arial"/>
              <a:cs typeface="Arial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transnational organisation </a:t>
            </a:r>
            <a:r>
              <a:rPr sz="2400" dirty="0">
                <a:latin typeface="Arial"/>
                <a:cs typeface="Arial"/>
              </a:rPr>
              <a:t>— </a:t>
            </a:r>
            <a:r>
              <a:rPr sz="2400" spc="-5" dirty="0">
                <a:latin typeface="Arial"/>
                <a:cs typeface="Arial"/>
              </a:rPr>
              <a:t>an MNC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has  eliminated artificial geographical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barriers.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3.3 </a:t>
            </a:r>
            <a:r>
              <a:rPr sz="2000" b="0" dirty="0">
                <a:latin typeface="Arial"/>
                <a:cs typeface="Arial"/>
              </a:rPr>
              <a:t>(2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79409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Global sourcing: </a:t>
            </a:r>
            <a:r>
              <a:rPr sz="2400" dirty="0">
                <a:latin typeface="Arial"/>
                <a:cs typeface="Arial"/>
              </a:rPr>
              <a:t>purchasing </a:t>
            </a:r>
            <a:r>
              <a:rPr sz="2400" spc="-5" dirty="0">
                <a:latin typeface="Arial"/>
                <a:cs typeface="Arial"/>
              </a:rPr>
              <a:t>materials or </a:t>
            </a:r>
            <a:r>
              <a:rPr sz="2400" dirty="0">
                <a:latin typeface="Arial"/>
                <a:cs typeface="Arial"/>
              </a:rPr>
              <a:t>labour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world wherever it 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cheapest.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Exporting: making products </a:t>
            </a:r>
            <a:r>
              <a:rPr sz="2400" dirty="0">
                <a:latin typeface="Arial"/>
                <a:cs typeface="Arial"/>
              </a:rPr>
              <a:t>domestically </a:t>
            </a:r>
            <a:r>
              <a:rPr sz="2400" spc="-5" dirty="0">
                <a:latin typeface="Arial"/>
                <a:cs typeface="Arial"/>
              </a:rPr>
              <a:t>and selling  them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abroad.</a:t>
            </a:r>
            <a:endParaRPr sz="24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Importing: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acquiring</a:t>
            </a:r>
            <a:r>
              <a:rPr sz="2400" spc="3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products</a:t>
            </a:r>
            <a:r>
              <a:rPr sz="2400" spc="3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</a:t>
            </a:r>
            <a:r>
              <a:rPr sz="2400" spc="3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abroad</a:t>
            </a:r>
            <a:r>
              <a:rPr sz="2400" spc="3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selling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them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domestically.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Licensing: gives </a:t>
            </a:r>
            <a:r>
              <a:rPr sz="2400" dirty="0">
                <a:latin typeface="Arial"/>
                <a:cs typeface="Arial"/>
              </a:rPr>
              <a:t>that organisation the </a:t>
            </a:r>
            <a:r>
              <a:rPr sz="2400" spc="-5" dirty="0">
                <a:latin typeface="Arial"/>
                <a:cs typeface="Arial"/>
              </a:rPr>
              <a:t>right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company’s brand name, technology, or product  specifications.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Franchising: </a:t>
            </a:r>
            <a:r>
              <a:rPr sz="2400" spc="-5" dirty="0">
                <a:latin typeface="Arial"/>
                <a:cs typeface="Arial"/>
              </a:rPr>
              <a:t>use another company’s name and  operating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methods.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3.3 </a:t>
            </a:r>
            <a:r>
              <a:rPr sz="2000" b="0" dirty="0">
                <a:latin typeface="Arial"/>
                <a:cs typeface="Arial"/>
              </a:rPr>
              <a:t>(3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68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Global strategic alliance: partnership between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organisation and foreign company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partners</a:t>
            </a:r>
            <a:endParaRPr sz="24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Joint venture: a strategic </a:t>
            </a:r>
            <a:r>
              <a:rPr sz="2400" dirty="0">
                <a:latin typeface="Arial"/>
                <a:cs typeface="Arial"/>
              </a:rPr>
              <a:t>alliance </a:t>
            </a:r>
            <a:r>
              <a:rPr sz="2400" spc="-5" dirty="0">
                <a:latin typeface="Arial"/>
                <a:cs typeface="Arial"/>
              </a:rPr>
              <a:t>in which the </a:t>
            </a:r>
            <a:r>
              <a:rPr sz="2400" dirty="0">
                <a:latin typeface="Arial"/>
                <a:cs typeface="Arial"/>
              </a:rPr>
              <a:t>partners  </a:t>
            </a:r>
            <a:r>
              <a:rPr sz="2400" spc="-5" dirty="0">
                <a:latin typeface="Arial"/>
                <a:cs typeface="Arial"/>
              </a:rPr>
              <a:t>agree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form a separate, independent organisation </a:t>
            </a:r>
            <a:r>
              <a:rPr sz="2400" dirty="0">
                <a:latin typeface="Arial"/>
                <a:cs typeface="Arial"/>
              </a:rPr>
              <a:t>for  some </a:t>
            </a:r>
            <a:r>
              <a:rPr sz="2400" spc="-5" dirty="0">
                <a:latin typeface="Arial"/>
                <a:cs typeface="Arial"/>
              </a:rPr>
              <a:t>business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purpose</a:t>
            </a:r>
            <a:endParaRPr sz="2400">
              <a:latin typeface="Arial"/>
              <a:cs typeface="Arial"/>
            </a:endParaRPr>
          </a:p>
          <a:p>
            <a:pPr marL="355600" marR="571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Foreign </a:t>
            </a:r>
            <a:r>
              <a:rPr sz="2400" dirty="0">
                <a:latin typeface="Arial"/>
                <a:cs typeface="Arial"/>
              </a:rPr>
              <a:t>subsidiary: </a:t>
            </a:r>
            <a:r>
              <a:rPr sz="2400" spc="-5" dirty="0">
                <a:latin typeface="Arial"/>
                <a:cs typeface="Arial"/>
              </a:rPr>
              <a:t>direct investment in a foreign  country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 company </a:t>
            </a:r>
            <a:r>
              <a:rPr sz="2400" dirty="0">
                <a:latin typeface="Arial"/>
                <a:cs typeface="Arial"/>
              </a:rPr>
              <a:t>creates </a:t>
            </a:r>
            <a:r>
              <a:rPr sz="2400" spc="-5" dirty="0">
                <a:latin typeface="Arial"/>
                <a:cs typeface="Arial"/>
              </a:rPr>
              <a:t>by establishing a  separate and independent facility or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office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3.4 </a:t>
            </a:r>
            <a:r>
              <a:rPr sz="2000" b="0" dirty="0">
                <a:latin typeface="Arial"/>
                <a:cs typeface="Arial"/>
              </a:rPr>
              <a:t>(1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95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Explain</a:t>
            </a:r>
            <a:r>
              <a:rPr sz="2400" b="1" spc="3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3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relevance</a:t>
            </a:r>
            <a:r>
              <a:rPr sz="2400" b="1" spc="3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</a:t>
            </a:r>
            <a:r>
              <a:rPr sz="2400" b="1" spc="3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3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political/legal,</a:t>
            </a:r>
            <a:r>
              <a:rPr sz="2400" b="1" spc="3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economic,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cultural </a:t>
            </a:r>
            <a:r>
              <a:rPr sz="2400" b="1" spc="-5" dirty="0">
                <a:latin typeface="Arial"/>
                <a:cs typeface="Arial"/>
              </a:rPr>
              <a:t>environments </a:t>
            </a:r>
            <a:r>
              <a:rPr sz="2400" b="1" dirty="0">
                <a:latin typeface="Arial"/>
                <a:cs typeface="Arial"/>
              </a:rPr>
              <a:t>to global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business:</a:t>
            </a:r>
            <a:endParaRPr sz="2400">
              <a:latin typeface="Arial"/>
              <a:cs typeface="Arial"/>
            </a:endParaRPr>
          </a:p>
          <a:p>
            <a:pPr marL="355600" marR="635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 laws and </a:t>
            </a:r>
            <a:r>
              <a:rPr sz="2400" dirty="0">
                <a:latin typeface="Arial"/>
                <a:cs typeface="Arial"/>
              </a:rPr>
              <a:t>political </a:t>
            </a:r>
            <a:r>
              <a:rPr sz="2400" spc="-5" dirty="0">
                <a:latin typeface="Arial"/>
                <a:cs typeface="Arial"/>
              </a:rPr>
              <a:t>stability of a </a:t>
            </a:r>
            <a:r>
              <a:rPr sz="2400" dirty="0">
                <a:latin typeface="Arial"/>
                <a:cs typeface="Arial"/>
              </a:rPr>
              <a:t>country </a:t>
            </a:r>
            <a:r>
              <a:rPr sz="2400" spc="-1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issues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the global </a:t>
            </a:r>
            <a:r>
              <a:rPr sz="2400" dirty="0">
                <a:latin typeface="Arial"/>
                <a:cs typeface="Arial"/>
              </a:rPr>
              <a:t>political / </a:t>
            </a:r>
            <a:r>
              <a:rPr sz="2400" spc="-5" dirty="0">
                <a:latin typeface="Arial"/>
                <a:cs typeface="Arial"/>
              </a:rPr>
              <a:t>legal </a:t>
            </a:r>
            <a:r>
              <a:rPr sz="2400" dirty="0">
                <a:latin typeface="Arial"/>
                <a:cs typeface="Arial"/>
              </a:rPr>
              <a:t>environment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which  </a:t>
            </a:r>
            <a:r>
              <a:rPr sz="2400" spc="-5" dirty="0">
                <a:latin typeface="Arial"/>
                <a:cs typeface="Arial"/>
              </a:rPr>
              <a:t>managers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familiar</a:t>
            </a:r>
            <a:endParaRPr sz="2400">
              <a:latin typeface="Arial"/>
              <a:cs typeface="Arial"/>
            </a:endParaRPr>
          </a:p>
          <a:p>
            <a:pPr marL="355600" marR="6985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Managers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aware of a country’s economic  issues such as currency exchange </a:t>
            </a:r>
            <a:r>
              <a:rPr sz="2400" dirty="0">
                <a:latin typeface="Arial"/>
                <a:cs typeface="Arial"/>
              </a:rPr>
              <a:t>rates, </a:t>
            </a:r>
            <a:r>
              <a:rPr sz="2400" spc="-5" dirty="0">
                <a:latin typeface="Arial"/>
                <a:cs typeface="Arial"/>
              </a:rPr>
              <a:t>inflation </a:t>
            </a:r>
            <a:r>
              <a:rPr sz="2400" dirty="0">
                <a:latin typeface="Arial"/>
                <a:cs typeface="Arial"/>
              </a:rPr>
              <a:t>rates, 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tax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policies.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5735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Three possible “Global</a:t>
            </a:r>
            <a:r>
              <a:rPr spc="15" dirty="0"/>
              <a:t> </a:t>
            </a:r>
            <a:r>
              <a:rPr spc="-5" dirty="0"/>
              <a:t>Attitudes”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1950" cy="324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2471420" algn="l"/>
                <a:tab pos="3230245" algn="l"/>
                <a:tab pos="3890010" algn="l"/>
                <a:tab pos="4803140" algn="l"/>
                <a:tab pos="5953760" algn="l"/>
                <a:tab pos="6597015" algn="l"/>
                <a:tab pos="7324090" algn="l"/>
              </a:tabLst>
            </a:pPr>
            <a:r>
              <a:rPr sz="2400" b="1" dirty="0">
                <a:latin typeface="Arial"/>
                <a:cs typeface="Arial"/>
              </a:rPr>
              <a:t>Eth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tr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w	that	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me	co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ntry	has	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	w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practices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2266315" algn="l"/>
                <a:tab pos="3041015" algn="l"/>
                <a:tab pos="3714750" algn="l"/>
                <a:tab pos="5237480" algn="l"/>
                <a:tab pos="5638165" algn="l"/>
                <a:tab pos="6226810" algn="l"/>
                <a:tab pos="6969125" algn="l"/>
              </a:tabLst>
            </a:pPr>
            <a:r>
              <a:rPr sz="2400" b="1" dirty="0">
                <a:latin typeface="Arial"/>
                <a:cs typeface="Arial"/>
              </a:rPr>
              <a:t>Po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spc="-3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centri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view</a:t>
            </a:r>
            <a:r>
              <a:rPr sz="2400" dirty="0">
                <a:latin typeface="Arial"/>
                <a:cs typeface="Arial"/>
              </a:rPr>
              <a:t>	that	</a:t>
            </a:r>
            <a:r>
              <a:rPr sz="2400" spc="-5" dirty="0">
                <a:latin typeface="Arial"/>
                <a:cs typeface="Arial"/>
              </a:rPr>
              <a:t>manage</a:t>
            </a:r>
            <a:r>
              <a:rPr sz="2400" dirty="0">
                <a:latin typeface="Arial"/>
                <a:cs typeface="Arial"/>
              </a:rPr>
              <a:t>rs	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the	host	country  </a:t>
            </a:r>
            <a:r>
              <a:rPr sz="2400" spc="-5" dirty="0">
                <a:latin typeface="Arial"/>
                <a:cs typeface="Arial"/>
              </a:rPr>
              <a:t>know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best</a:t>
            </a:r>
            <a:r>
              <a:rPr sz="2400" dirty="0">
                <a:latin typeface="Arial"/>
                <a:cs typeface="Arial"/>
              </a:rPr>
              <a:t> approaches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698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2243455" algn="l"/>
                <a:tab pos="4371975" algn="l"/>
                <a:tab pos="5263515" algn="l"/>
                <a:tab pos="6254115" algn="l"/>
                <a:tab pos="6703695" algn="l"/>
                <a:tab pos="7389495" algn="l"/>
              </a:tabLst>
            </a:pPr>
            <a:r>
              <a:rPr sz="2400" b="1" dirty="0">
                <a:latin typeface="Arial"/>
                <a:cs typeface="Arial"/>
              </a:rPr>
              <a:t>Geoce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tr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wor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-o</a:t>
            </a:r>
            <a:r>
              <a:rPr sz="2400" spc="-5" dirty="0">
                <a:latin typeface="Arial"/>
                <a:cs typeface="Arial"/>
              </a:rPr>
              <a:t>riented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iew</a:t>
            </a:r>
            <a:r>
              <a:rPr sz="2400" dirty="0">
                <a:latin typeface="Arial"/>
                <a:cs typeface="Arial"/>
              </a:rPr>
              <a:t>;	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nts	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st  </a:t>
            </a:r>
            <a:r>
              <a:rPr sz="2400" spc="-5" dirty="0">
                <a:latin typeface="Arial"/>
                <a:cs typeface="Arial"/>
              </a:rPr>
              <a:t>practices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globe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605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Review Learning Objective 3.4 </a:t>
            </a:r>
            <a:r>
              <a:rPr sz="2000" b="0" dirty="0">
                <a:latin typeface="Arial"/>
                <a:cs typeface="Arial"/>
              </a:rPr>
              <a:t>(2 of</a:t>
            </a:r>
            <a:r>
              <a:rPr sz="2000" b="0" spc="5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2)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79409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Geert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Hofstede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identified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five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dimensions</a:t>
            </a:r>
            <a:r>
              <a:rPr sz="2400" spc="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assessing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country’s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culture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individualism-collectivism,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power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distance,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uncertainty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avoidance,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achievement-nurturing,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812800" lvl="1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812800" algn="l"/>
                <a:tab pos="813435" algn="l"/>
              </a:tabLst>
            </a:pPr>
            <a:r>
              <a:rPr sz="2400" spc="-5" dirty="0">
                <a:latin typeface="Arial"/>
                <a:cs typeface="Arial"/>
              </a:rPr>
              <a:t>long-term/short-term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489" y="5255717"/>
            <a:ext cx="2171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1108075" algn="l"/>
              </a:tabLst>
            </a:pPr>
            <a:r>
              <a:rPr sz="2400" spc="-5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	GL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1017" y="5255717"/>
            <a:ext cx="5606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8405" algn="l"/>
                <a:tab pos="2658110" algn="l"/>
                <a:tab pos="3462654" algn="l"/>
                <a:tab pos="5236845" algn="l"/>
              </a:tabLst>
            </a:pPr>
            <a:r>
              <a:rPr sz="2400" dirty="0">
                <a:latin typeface="Arial"/>
                <a:cs typeface="Arial"/>
              </a:rPr>
              <a:t>studi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entified	nine	di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sions	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694" y="5622137"/>
            <a:ext cx="3702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assessing </a:t>
            </a:r>
            <a:r>
              <a:rPr sz="2400" dirty="0">
                <a:latin typeface="Arial"/>
                <a:cs typeface="Arial"/>
              </a:rPr>
              <a:t>country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cultures.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1089660"/>
            <a:chOff x="6516623" y="106679"/>
            <a:chExt cx="2109470" cy="108966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4947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“Regional Trading</a:t>
            </a:r>
            <a:r>
              <a:rPr dirty="0"/>
              <a:t> </a:t>
            </a:r>
            <a:r>
              <a:rPr spc="-5" dirty="0"/>
              <a:t>Alliances”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489" y="2255977"/>
            <a:ext cx="7980045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Global </a:t>
            </a:r>
            <a:r>
              <a:rPr sz="2400" dirty="0">
                <a:latin typeface="Arial"/>
                <a:cs typeface="Arial"/>
              </a:rPr>
              <a:t>competition and the </a:t>
            </a:r>
            <a:r>
              <a:rPr sz="2400" spc="-5" dirty="0">
                <a:latin typeface="Arial"/>
                <a:cs typeface="Arial"/>
              </a:rPr>
              <a:t>global economy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shaped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regional trading agreements,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including: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European Union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(EU)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North American </a:t>
            </a:r>
            <a:r>
              <a:rPr sz="2400" dirty="0">
                <a:latin typeface="Arial"/>
                <a:cs typeface="Arial"/>
              </a:rPr>
              <a:t>Free </a:t>
            </a:r>
            <a:r>
              <a:rPr sz="2400" spc="-5" dirty="0">
                <a:latin typeface="Arial"/>
                <a:cs typeface="Arial"/>
              </a:rPr>
              <a:t>Trade Agreement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(NAFTA)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Association of </a:t>
            </a:r>
            <a:r>
              <a:rPr sz="2400" dirty="0">
                <a:latin typeface="Arial"/>
                <a:cs typeface="Arial"/>
              </a:rPr>
              <a:t>Southeast </a:t>
            </a:r>
            <a:r>
              <a:rPr sz="2400" spc="-5" dirty="0">
                <a:latin typeface="Arial"/>
                <a:cs typeface="Arial"/>
              </a:rPr>
              <a:t>Asian Nations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(ASEAN</a:t>
            </a:r>
            <a:r>
              <a:rPr sz="2400" spc="-5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25840" y="106679"/>
            <a:ext cx="2900045" cy="6644640"/>
            <a:chOff x="5725840" y="106679"/>
            <a:chExt cx="2900045" cy="6644640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5840" y="4988050"/>
              <a:ext cx="2808552" cy="1763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52359" y="3645408"/>
              <a:ext cx="1001268" cy="7077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7489" y="2255977"/>
            <a:ext cx="798131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union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28 </a:t>
            </a:r>
            <a:r>
              <a:rPr sz="2400" b="1" dirty="0">
                <a:latin typeface="Arial"/>
                <a:cs typeface="Arial"/>
              </a:rPr>
              <a:t>democratic </a:t>
            </a:r>
            <a:r>
              <a:rPr sz="2400" b="1" spc="-5" dirty="0">
                <a:latin typeface="Arial"/>
                <a:cs typeface="Arial"/>
              </a:rPr>
              <a:t>European nations </a:t>
            </a:r>
            <a:r>
              <a:rPr sz="2400" dirty="0">
                <a:latin typeface="Arial"/>
                <a:cs typeface="Arial"/>
              </a:rPr>
              <a:t>created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b="1" dirty="0">
                <a:latin typeface="Arial"/>
                <a:cs typeface="Arial"/>
              </a:rPr>
              <a:t>unified </a:t>
            </a:r>
            <a:r>
              <a:rPr sz="2400" b="1" spc="-5" dirty="0">
                <a:latin typeface="Arial"/>
                <a:cs typeface="Arial"/>
              </a:rPr>
              <a:t>economic and trade entity. </a:t>
            </a:r>
            <a:r>
              <a:rPr sz="2400" spc="-5" dirty="0">
                <a:latin typeface="Arial"/>
                <a:cs typeface="Arial"/>
              </a:rPr>
              <a:t>The Euro </a:t>
            </a:r>
            <a:r>
              <a:rPr sz="2400" dirty="0">
                <a:latin typeface="Arial"/>
                <a:cs typeface="Arial"/>
              </a:rPr>
              <a:t>(€)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official currency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19 out of 28 EU member countries </a:t>
            </a:r>
            <a:r>
              <a:rPr sz="2400" dirty="0">
                <a:latin typeface="Arial"/>
                <a:cs typeface="Arial"/>
              </a:rPr>
              <a:t>-  </a:t>
            </a:r>
            <a:r>
              <a:rPr sz="2400" spc="-5" dirty="0">
                <a:latin typeface="Arial"/>
                <a:cs typeface="Arial"/>
              </a:rPr>
              <a:t>these countries are collectively known as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“Eurozone”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Brexit </a:t>
            </a:r>
            <a:r>
              <a:rPr sz="2400" spc="-5" dirty="0">
                <a:latin typeface="Arial"/>
                <a:cs typeface="Arial"/>
              </a:rPr>
              <a:t>(29 March 2019): For </a:t>
            </a:r>
            <a:r>
              <a:rPr sz="2400" dirty="0">
                <a:latin typeface="Arial"/>
                <a:cs typeface="Arial"/>
              </a:rPr>
              <a:t>the time </a:t>
            </a:r>
            <a:r>
              <a:rPr sz="2400" spc="-5" dirty="0">
                <a:latin typeface="Arial"/>
                <a:cs typeface="Arial"/>
              </a:rPr>
              <a:t>being,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United  Kingdom remains a full member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EU and </a:t>
            </a:r>
            <a:r>
              <a:rPr sz="2400" dirty="0">
                <a:latin typeface="Arial"/>
                <a:cs typeface="Arial"/>
              </a:rPr>
              <a:t>rights </a:t>
            </a:r>
            <a:r>
              <a:rPr sz="2400" spc="-5" dirty="0">
                <a:latin typeface="Arial"/>
                <a:cs typeface="Arial"/>
              </a:rPr>
              <a:t>and  obligations continue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fully apply in and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UK.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502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The </a:t>
            </a:r>
            <a:r>
              <a:rPr spc="-5" dirty="0"/>
              <a:t>European Union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4370" y="527380"/>
            <a:ext cx="29337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https://europa.eu/european-union/index_en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6083" y="106679"/>
            <a:ext cx="6430010" cy="6594475"/>
            <a:chOff x="2196083" y="106679"/>
            <a:chExt cx="6430010" cy="6594475"/>
          </a:xfrm>
        </p:grpSpPr>
        <p:sp>
          <p:nvSpPr>
            <p:cNvPr id="4" name="object 4"/>
            <p:cNvSpPr/>
            <p:nvPr/>
          </p:nvSpPr>
          <p:spPr>
            <a:xfrm>
              <a:off x="6516624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6083" y="2068068"/>
              <a:ext cx="4608576" cy="4632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393" y="1262634"/>
            <a:ext cx="3582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European Union</a:t>
            </a:r>
            <a:r>
              <a:rPr spc="-20" dirty="0"/>
              <a:t> </a:t>
            </a:r>
            <a:r>
              <a:rPr spc="-5" dirty="0"/>
              <a:t>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03033" y="106679"/>
            <a:ext cx="2122805" cy="6652259"/>
            <a:chOff x="6503033" y="106679"/>
            <a:chExt cx="2122805" cy="6652259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3033" y="5114645"/>
              <a:ext cx="2043423" cy="1644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1088" y="1262634"/>
            <a:ext cx="8117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North </a:t>
            </a:r>
            <a:r>
              <a:rPr dirty="0"/>
              <a:t>American Free </a:t>
            </a:r>
            <a:r>
              <a:rPr spc="-5" dirty="0"/>
              <a:t>Trade Agreement</a:t>
            </a:r>
            <a:r>
              <a:rPr spc="100" dirty="0"/>
              <a:t> </a:t>
            </a:r>
            <a:r>
              <a:rPr spc="-5" dirty="0"/>
              <a:t>(NAFTA)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489" y="2255977"/>
            <a:ext cx="79806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North American </a:t>
            </a:r>
            <a:r>
              <a:rPr sz="2400" b="1" dirty="0">
                <a:latin typeface="Arial"/>
                <a:cs typeface="Arial"/>
              </a:rPr>
              <a:t>Free </a:t>
            </a:r>
            <a:r>
              <a:rPr sz="2400" b="1" spc="-5" dirty="0">
                <a:latin typeface="Arial"/>
                <a:cs typeface="Arial"/>
              </a:rPr>
              <a:t>Trade Agreement (NAFTA): </a:t>
            </a:r>
            <a:r>
              <a:rPr sz="2400" spc="5" dirty="0">
                <a:latin typeface="Arial"/>
                <a:cs typeface="Arial"/>
              </a:rPr>
              <a:t>an  </a:t>
            </a:r>
            <a:r>
              <a:rPr sz="2400" dirty="0">
                <a:latin typeface="Arial"/>
                <a:cs typeface="Arial"/>
              </a:rPr>
              <a:t>agreement </a:t>
            </a:r>
            <a:r>
              <a:rPr sz="2400" spc="-5" dirty="0">
                <a:latin typeface="Arial"/>
                <a:cs typeface="Arial"/>
              </a:rPr>
              <a:t>among the Mexican, Canadian, and U.S.  </a:t>
            </a:r>
            <a:r>
              <a:rPr sz="2400" dirty="0">
                <a:latin typeface="Arial"/>
                <a:cs typeface="Arial"/>
              </a:rPr>
              <a:t>governments </a:t>
            </a:r>
            <a:r>
              <a:rPr sz="2400" spc="-5" dirty="0">
                <a:latin typeface="Arial"/>
                <a:cs typeface="Arial"/>
              </a:rPr>
              <a:t>in which barriers </a:t>
            </a:r>
            <a:r>
              <a:rPr sz="2400" dirty="0">
                <a:latin typeface="Arial"/>
                <a:cs typeface="Arial"/>
              </a:rPr>
              <a:t>to trade </a:t>
            </a:r>
            <a:r>
              <a:rPr sz="2400" spc="-5" dirty="0">
                <a:latin typeface="Arial"/>
                <a:cs typeface="Arial"/>
              </a:rPr>
              <a:t>have been  eliminated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527380"/>
            <a:ext cx="32823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www.nafta-sec-alena.org/Home/Welcome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0267" y="4914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6623" y="106679"/>
            <a:ext cx="2109470" cy="6623684"/>
            <a:chOff x="6516623" y="106679"/>
            <a:chExt cx="2109470" cy="6623684"/>
          </a:xfrm>
        </p:grpSpPr>
        <p:sp>
          <p:nvSpPr>
            <p:cNvPr id="4" name="object 4"/>
            <p:cNvSpPr/>
            <p:nvPr/>
          </p:nvSpPr>
          <p:spPr>
            <a:xfrm>
              <a:off x="6516623" y="106679"/>
              <a:ext cx="1088135" cy="1089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8287" y="260603"/>
              <a:ext cx="987551" cy="792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60107" y="5157215"/>
              <a:ext cx="1572768" cy="1572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1393" y="1262634"/>
            <a:ext cx="7985759" cy="1751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2301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5525F"/>
                </a:solidFill>
                <a:latin typeface="Arial"/>
                <a:cs typeface="Arial"/>
              </a:rPr>
              <a:t>Association of Southeast Asian Nations  (ASEAN)</a:t>
            </a:r>
            <a:endParaRPr sz="2800">
              <a:latin typeface="Arial"/>
              <a:cs typeface="Arial"/>
            </a:endParaRPr>
          </a:p>
          <a:p>
            <a:pPr marL="361950" indent="-34417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61315" algn="l"/>
                <a:tab pos="362585" algn="l"/>
              </a:tabLst>
            </a:pPr>
            <a:r>
              <a:rPr sz="2400" b="1" spc="-5" dirty="0">
                <a:latin typeface="Arial"/>
                <a:cs typeface="Arial"/>
              </a:rPr>
              <a:t>Association</a:t>
            </a:r>
            <a:r>
              <a:rPr sz="2400" b="1" spc="17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of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Southeast</a:t>
            </a:r>
            <a:r>
              <a:rPr sz="2400" b="1" spc="1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Asian</a:t>
            </a:r>
            <a:r>
              <a:rPr sz="2400" b="1" spc="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Nations</a:t>
            </a:r>
            <a:r>
              <a:rPr sz="2400" b="1" spc="1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(ASEAN):</a:t>
            </a:r>
            <a:r>
              <a:rPr sz="2400" b="1" spc="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6195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trading alliance of 10 Southeast Asian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527380"/>
            <a:ext cx="413321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http://asean.org/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http://www.aseanstats.org/ebooks/ebook-publication-by-year/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1204</Words>
  <Application>Microsoft Office PowerPoint</Application>
  <PresentationFormat>On-screen Show (4:3)</PresentationFormat>
  <Paragraphs>244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Office Theme</vt:lpstr>
      <vt:lpstr>Chapter 3: ‘Global Management’</vt:lpstr>
      <vt:lpstr>Learning Objectives</vt:lpstr>
      <vt:lpstr>What is your “Global Perspective”?</vt:lpstr>
      <vt:lpstr>Three possible “Global Attitudes”</vt:lpstr>
      <vt:lpstr>“Regional Trading Alliances”</vt:lpstr>
      <vt:lpstr>The European Union</vt:lpstr>
      <vt:lpstr>European Union Map</vt:lpstr>
      <vt:lpstr>North American Free Trade Agreement (NAFTA)</vt:lpstr>
      <vt:lpstr>PowerPoint Presentation</vt:lpstr>
      <vt:lpstr>ASEAN Map</vt:lpstr>
      <vt:lpstr>PowerPoint Presentation</vt:lpstr>
      <vt:lpstr>Global Trade Mechanisms</vt:lpstr>
      <vt:lpstr>World Trade Organization</vt:lpstr>
      <vt:lpstr>PowerPoint Presentation</vt:lpstr>
      <vt:lpstr>Organization for Economic Cooperation and  Development</vt:lpstr>
      <vt:lpstr>How organisations go international (1 of 2)</vt:lpstr>
      <vt:lpstr>How organisations go international (2 of 2)</vt:lpstr>
      <vt:lpstr>How organisations go global (Investment) </vt:lpstr>
      <vt:lpstr>Going Global: Exporting and Importing</vt:lpstr>
      <vt:lpstr>Going Global: Licensing and Franchising</vt:lpstr>
      <vt:lpstr>Going Global: Strategic Alliances and Joint  Ventures</vt:lpstr>
      <vt:lpstr>Going Global: Foreign Subsidiary</vt:lpstr>
      <vt:lpstr>Managing in a “Global Environment”</vt:lpstr>
      <vt:lpstr>Political / Legal Environment</vt:lpstr>
      <vt:lpstr>Economic Environment</vt:lpstr>
      <vt:lpstr>Cultural Environment</vt:lpstr>
      <vt:lpstr>What are “Americans” like?</vt:lpstr>
      <vt:lpstr>Hofstede’s Five Dimensions of National Culture</vt:lpstr>
      <vt:lpstr>Global Leadership and Organisational  Behaviour Effectiveness (GLOBE)</vt:lpstr>
      <vt:lpstr>Global management in “Today’s World” (1 of 2)</vt:lpstr>
      <vt:lpstr>Global management in “Today’s World” (2 of 2)</vt:lpstr>
      <vt:lpstr>A “Global Mind-Set”</vt:lpstr>
      <vt:lpstr>Review Learning Objective 3.1</vt:lpstr>
      <vt:lpstr>Review Learning Objective 3.2 (1 of 2)</vt:lpstr>
      <vt:lpstr>Review Learning Objective 3.2 (2 of 2)</vt:lpstr>
      <vt:lpstr>Review Learning Objective 3.3 (1 of 3)</vt:lpstr>
      <vt:lpstr>Review Learning Objective 3.3 (2 of 3)</vt:lpstr>
      <vt:lpstr>Review Learning Objective 3.3 (3 of 3)</vt:lpstr>
      <vt:lpstr>Review Learning Objective 3.4 (1 of 2)</vt:lpstr>
      <vt:lpstr>Review Learning Objective 3.4 (2 of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</dc:creator>
  <cp:lastModifiedBy>Sindhu</cp:lastModifiedBy>
  <cp:revision>5</cp:revision>
  <dcterms:created xsi:type="dcterms:W3CDTF">2020-03-19T20:52:03Z</dcterms:created>
  <dcterms:modified xsi:type="dcterms:W3CDTF">2020-04-17T05:39:51Z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2020-03-19T00:00:00Z</vt:filetime>
  </property>
</Properties>
</file>