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58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692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9300" y="274638"/>
            <a:ext cx="17907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2197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6835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452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085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026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854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685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618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91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79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5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16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7785100" y="0"/>
            <a:ext cx="1435100" cy="6862763"/>
            <a:chOff x="4904" y="-3"/>
            <a:chExt cx="904" cy="4323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auto">
            <a:xfrm rot="5400000">
              <a:off x="3216" y="1776"/>
              <a:ext cx="4320" cy="768"/>
            </a:xfrm>
            <a:prstGeom prst="rect">
              <a:avLst/>
            </a:prstGeom>
            <a:solidFill>
              <a:srgbClr val="D89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graphicFrame>
          <p:nvGraphicFramePr>
            <p:cNvPr id="1033" name="Object 9"/>
            <p:cNvGraphicFramePr>
              <a:graphicFrameLocks noChangeAspect="1"/>
            </p:cNvGraphicFramePr>
            <p:nvPr userDrawn="1"/>
          </p:nvGraphicFramePr>
          <p:xfrm>
            <a:off x="5064" y="3552"/>
            <a:ext cx="624" cy="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CorelDRAW" r:id="rId15" imgW="2877480" imgH="2906280" progId="CorelDRAW.Graphic.9">
                    <p:embed/>
                  </p:oleObj>
                </mc:Choice>
                <mc:Fallback>
                  <p:oleObj name="CorelDRAW" r:id="rId15" imgW="2877480" imgH="2906280" progId="CorelDRAW.Graphic.9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4" y="3552"/>
                          <a:ext cx="624" cy="6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BE0E3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5040" y="1152"/>
              <a:ext cx="768" cy="2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8000" b="1">
                  <a:solidFill>
                    <a:srgbClr val="000066"/>
                  </a:solidFill>
                  <a:latin typeface="Times New Roman" charset="0"/>
                </a:rPr>
                <a:t>U</a:t>
              </a:r>
            </a:p>
            <a:p>
              <a:r>
                <a:rPr lang="en-US" sz="8000" b="1">
                  <a:solidFill>
                    <a:srgbClr val="000066"/>
                  </a:solidFill>
                  <a:latin typeface="Times New Roman" charset="0"/>
                </a:rPr>
                <a:t>O</a:t>
              </a:r>
            </a:p>
            <a:p>
              <a:r>
                <a:rPr lang="en-US" sz="800" b="1">
                  <a:solidFill>
                    <a:srgbClr val="000066"/>
                  </a:solidFill>
                  <a:latin typeface="Times New Roman" charset="0"/>
                </a:rPr>
                <a:t>     </a:t>
              </a:r>
              <a:r>
                <a:rPr lang="en-US" sz="8800" b="1">
                  <a:solidFill>
                    <a:srgbClr val="000066"/>
                  </a:solidFill>
                  <a:latin typeface="Times New Roman" charset="0"/>
                </a:rPr>
                <a:t>S</a:t>
              </a:r>
            </a:p>
          </p:txBody>
        </p:sp>
        <p:pic>
          <p:nvPicPr>
            <p:cNvPr id="1035" name="Picture 11" descr="123"/>
            <p:cNvPicPr>
              <a:picLocks noChangeAspect="1" noChangeArrowheads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144"/>
              <a:ext cx="768" cy="1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6" name="Rectangle 12"/>
            <p:cNvSpPr>
              <a:spLocks noChangeArrowheads="1"/>
            </p:cNvSpPr>
            <p:nvPr userDrawn="1"/>
          </p:nvSpPr>
          <p:spPr bwMode="auto">
            <a:xfrm rot="5400000">
              <a:off x="2792" y="2109"/>
              <a:ext cx="4320" cy="96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E9D3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Refrigeration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Storage of fresh fruits and vegetables for short term at above 0 </a:t>
            </a:r>
            <a:r>
              <a:rPr lang="en-US" sz="2200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(3-10 degree centigrade) is known as refrigeration.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Description: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refrigeration temperature is achieved in a device known as refrigerator/fridge.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This device has also separate upper and lower chambers. Mostly the upper chamber is used to keep small amounts of foods to be kept under freezing temperature i.e. below 0 degree centigrade while the lower chamber gets the required temperature for the storage of fresh fruits and vegetables for one week without any significant changes,</a:t>
            </a:r>
          </a:p>
        </p:txBody>
      </p:sp>
    </p:spTree>
    <p:extLst>
      <p:ext uri="{BB962C8B-B14F-4D97-AF65-F5344CB8AC3E}">
        <p14:creationId xmlns:p14="http://schemas.microsoft.com/office/powerpoint/2010/main" val="365900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Principle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At refrigeration temperature the activity of enzymes is retarded and the </a:t>
            </a:r>
            <a:r>
              <a:rPr lang="en-US" sz="2800" smtClean="0"/>
              <a:t>self destruction </a:t>
            </a:r>
            <a:r>
              <a:rPr lang="en-US" sz="2800" dirty="0" smtClean="0"/>
              <a:t>process is slow down until one week.</a:t>
            </a:r>
          </a:p>
          <a:p>
            <a:r>
              <a:rPr lang="en-US" sz="2800" dirty="0" smtClean="0"/>
              <a:t> similarly the micro organisms present on the surface multiply slowly and gradually.</a:t>
            </a:r>
          </a:p>
          <a:p>
            <a:r>
              <a:rPr lang="en-US" sz="2800" dirty="0" smtClean="0"/>
              <a:t>Mostly these organisms are not health hazardous.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337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After one week little changes in the moisture level appearance, color, texture and flavor may be seen.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During the refrigeration the microbial load on the surface multiplies very slowly and gradually. Some damaged portions on the surface may show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deteriotion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aseline="30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/>
              <a:t>Keeping fruits and vegetables more then one week may show shrinkage, shriveling and weight loss.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918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Reasons for deterioration in quality of refrigerated fruits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dirty="0" smtClean="0"/>
              <a:t>Fluctuation in electricity supply.</a:t>
            </a:r>
          </a:p>
          <a:p>
            <a:r>
              <a:rPr lang="en-US" sz="2100" dirty="0" smtClean="0"/>
              <a:t>Frequent opening and closing of the door of the refrigerator</a:t>
            </a:r>
          </a:p>
          <a:p>
            <a:r>
              <a:rPr lang="en-US" sz="2100" dirty="0" smtClean="0"/>
              <a:t>Difference of temperature in the season at the place of refrigerator during the year.</a:t>
            </a:r>
          </a:p>
          <a:p>
            <a:r>
              <a:rPr lang="en-US" sz="2100" dirty="0" smtClean="0"/>
              <a:t>Method of proper washing fruits and vegetables, raping in polyethylene bags and overall hygiene of the refrigerator.</a:t>
            </a:r>
          </a:p>
          <a:p>
            <a:r>
              <a:rPr lang="en-US" sz="2100" dirty="0" smtClean="0"/>
              <a:t>Storage of different fruits and vegetables at their proper place recommended by the manufacturing company.</a:t>
            </a:r>
          </a:p>
          <a:p>
            <a:r>
              <a:rPr lang="en-US" sz="2100" dirty="0" smtClean="0"/>
              <a:t>Refrain from storage of such items which are not recommended to be stored in a refrigerator e.g. onion, garlic, ginger, potatoes and banana.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88011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Precaution for better refrigeration of fruits and vegetables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Prepare the vegetables, trim as for cooking vegetables e.g. remove unnecessary cabbage and cauliflower hard leaves and cut the flower into small pieces.</a:t>
            </a:r>
          </a:p>
          <a:p>
            <a:r>
              <a:rPr lang="en-US" sz="2500" dirty="0" smtClean="0"/>
              <a:t>Cut and trim the top leaves of turnips. </a:t>
            </a:r>
          </a:p>
          <a:p>
            <a:r>
              <a:rPr lang="en-US" sz="2500" dirty="0" smtClean="0"/>
              <a:t>And peal them and cut into small pieces as ready for cooking pack them into high density polyethylene zip bags.</a:t>
            </a:r>
          </a:p>
          <a:p>
            <a:r>
              <a:rPr lang="en-US" sz="2500" dirty="0" smtClean="0"/>
              <a:t>Packing in poly bag will prevent excessive moisture loss, shriveling and shrinkage and texture loss.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379265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How to avoid unnecessary quality losses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electric fluctuation.</a:t>
            </a:r>
          </a:p>
          <a:p>
            <a:r>
              <a:rPr lang="en-US" dirty="0" smtClean="0"/>
              <a:t>Avoid frequent opening and closing of the door of refrigerator.</a:t>
            </a:r>
          </a:p>
          <a:p>
            <a:r>
              <a:rPr lang="en-US" dirty="0" smtClean="0"/>
              <a:t>Mange to store the fruits and vegetables under the proper packaging and labeling of date of storing.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1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Avoid long term storage of fruits and vegetables in the refrigerator more than one week.</a:t>
            </a:r>
          </a:p>
          <a:p>
            <a:r>
              <a:rPr lang="en-US" dirty="0"/>
              <a:t>Keep all the fruits and vegetables properly washed with the hypo-chlorite solution 5 ppm  to reduce the microbial load.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85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Refrigerator must be clean after one month with the help of detergent and soft cloth.</a:t>
            </a:r>
          </a:p>
          <a:p>
            <a:r>
              <a:rPr lang="en-US" sz="2400" dirty="0"/>
              <a:t>Any objectionable </a:t>
            </a:r>
            <a:r>
              <a:rPr lang="en-US" sz="2400" dirty="0" err="1" smtClean="0"/>
              <a:t>odour</a:t>
            </a:r>
            <a:r>
              <a:rPr lang="en-US" sz="2400" dirty="0" smtClean="0"/>
              <a:t> </a:t>
            </a:r>
            <a:r>
              <a:rPr lang="en-US" sz="2400" dirty="0"/>
              <a:t>in the storage if detected must be reported to repair show for detection of leakage of refrigerant (freeon-12).</a:t>
            </a:r>
          </a:p>
          <a:p>
            <a:r>
              <a:rPr lang="en-US" sz="2400" dirty="0"/>
              <a:t>The sensitive food items milk, butter, water melon, melon must be stored under covered cabinets to avoid masking of strong flavors.</a:t>
            </a:r>
          </a:p>
          <a:p>
            <a:r>
              <a:rPr lang="en-US" sz="2400" dirty="0"/>
              <a:t>Any mold growth or </a:t>
            </a:r>
            <a:r>
              <a:rPr lang="en-US" sz="2400" dirty="0" err="1"/>
              <a:t>rottening</a:t>
            </a:r>
            <a:r>
              <a:rPr lang="en-US" sz="2400" dirty="0"/>
              <a:t> of fruits and vegetables may be sorted and discarded immediately.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486332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128</TotalTime>
  <Words>539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Theme1</vt:lpstr>
      <vt:lpstr>CorelDRAW</vt:lpstr>
      <vt:lpstr>Refrigeration </vt:lpstr>
      <vt:lpstr>Principle</vt:lpstr>
      <vt:lpstr>PowerPoint Presentation</vt:lpstr>
      <vt:lpstr>Reasons for deterioration in quality of refrigerated fruits</vt:lpstr>
      <vt:lpstr>Precaution for better refrigeration of fruits and vegetables</vt:lpstr>
      <vt:lpstr>How to avoid unnecessary quality losses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Sarfaraz Hussain</dc:creator>
  <cp:lastModifiedBy>Dr Sarfaraz Hussain</cp:lastModifiedBy>
  <cp:revision>14</cp:revision>
  <dcterms:created xsi:type="dcterms:W3CDTF">2006-08-16T00:00:00Z</dcterms:created>
  <dcterms:modified xsi:type="dcterms:W3CDTF">2021-01-13T05:49:19Z</dcterms:modified>
</cp:coreProperties>
</file>