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90" r:id="rId2"/>
    <p:sldId id="345" r:id="rId3"/>
    <p:sldId id="346" r:id="rId4"/>
    <p:sldId id="347" r:id="rId5"/>
    <p:sldId id="375" r:id="rId6"/>
    <p:sldId id="348" r:id="rId7"/>
    <p:sldId id="349" r:id="rId8"/>
    <p:sldId id="377" r:id="rId9"/>
    <p:sldId id="376" r:id="rId10"/>
    <p:sldId id="350" r:id="rId11"/>
    <p:sldId id="351" r:id="rId12"/>
    <p:sldId id="352" r:id="rId13"/>
    <p:sldId id="353" r:id="rId14"/>
    <p:sldId id="399" r:id="rId15"/>
    <p:sldId id="400" r:id="rId16"/>
    <p:sldId id="354" r:id="rId17"/>
    <p:sldId id="396" r:id="rId18"/>
    <p:sldId id="355" r:id="rId19"/>
    <p:sldId id="356" r:id="rId20"/>
    <p:sldId id="391" r:id="rId21"/>
    <p:sldId id="392" r:id="rId22"/>
    <p:sldId id="393" r:id="rId23"/>
    <p:sldId id="394" r:id="rId24"/>
    <p:sldId id="395" r:id="rId25"/>
    <p:sldId id="397" r:id="rId26"/>
    <p:sldId id="398" r:id="rId27"/>
    <p:sldId id="404" r:id="rId28"/>
    <p:sldId id="403" r:id="rId29"/>
    <p:sldId id="401" r:id="rId30"/>
    <p:sldId id="40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83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A3F4F-530D-426F-A0B2-B4C8A50F99F4}" type="datetimeFigureOut">
              <a:rPr lang="en-US" smtClean="0"/>
              <a:t>12/3/2020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90E7DD-8EEA-433C-AB1F-A17411DDBE3F}" type="slidenum">
              <a:rPr lang="en-US" smtClean="0"/>
              <a:t>‹#›</a:t>
            </a:fld>
            <a:endParaRPr lang="en-US"/>
          </a:p>
        </p:txBody>
      </p:sp>
    </p:spTree>
    <p:extLst>
      <p:ext uri="{BB962C8B-B14F-4D97-AF65-F5344CB8AC3E}">
        <p14:creationId xmlns:p14="http://schemas.microsoft.com/office/powerpoint/2010/main" val="1583920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DE9353F-4AD8-4E9A-A6CE-73CE2B8BE0C6}"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430061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E9353F-4AD8-4E9A-A6CE-73CE2B8BE0C6}"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3507711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E9353F-4AD8-4E9A-A6CE-73CE2B8BE0C6}"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2014749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E9353F-4AD8-4E9A-A6CE-73CE2B8BE0C6}"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2529599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E9353F-4AD8-4E9A-A6CE-73CE2B8BE0C6}"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3437854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DE9353F-4AD8-4E9A-A6CE-73CE2B8BE0C6}" type="datetimeFigureOut">
              <a:rPr lang="en-US" smtClean="0"/>
              <a:t>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1183110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DE9353F-4AD8-4E9A-A6CE-73CE2B8BE0C6}" type="datetimeFigureOut">
              <a:rPr lang="en-US" smtClean="0"/>
              <a:t>12/3/2020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2986816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DE9353F-4AD8-4E9A-A6CE-73CE2B8BE0C6}" type="datetimeFigureOut">
              <a:rPr lang="en-US" smtClean="0"/>
              <a:t>12/3/2020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3679954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E9353F-4AD8-4E9A-A6CE-73CE2B8BE0C6}" type="datetimeFigureOut">
              <a:rPr lang="en-US" smtClean="0"/>
              <a:t>12/3/2020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2754993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E9353F-4AD8-4E9A-A6CE-73CE2B8BE0C6}" type="datetimeFigureOut">
              <a:rPr lang="en-US" smtClean="0"/>
              <a:t>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2552161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E9353F-4AD8-4E9A-A6CE-73CE2B8BE0C6}" type="datetimeFigureOut">
              <a:rPr lang="en-US" smtClean="0"/>
              <a:t>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130372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E9353F-4AD8-4E9A-A6CE-73CE2B8BE0C6}" type="datetimeFigureOut">
              <a:rPr lang="en-US" smtClean="0"/>
              <a:t>12/3/2020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24A372-CFAF-4D4B-B4C8-8BF4BB8FDF73}" type="slidenum">
              <a:rPr lang="en-US" smtClean="0"/>
              <a:t>‹#›</a:t>
            </a:fld>
            <a:endParaRPr lang="en-US"/>
          </a:p>
        </p:txBody>
      </p:sp>
    </p:spTree>
    <p:extLst>
      <p:ext uri="{BB962C8B-B14F-4D97-AF65-F5344CB8AC3E}">
        <p14:creationId xmlns:p14="http://schemas.microsoft.com/office/powerpoint/2010/main" val="2045804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214438"/>
            <a:ext cx="9505950" cy="2387600"/>
          </a:xfrm>
        </p:spPr>
        <p:txBody>
          <a:bodyPr anchor="t">
            <a:normAutofit/>
          </a:bodyPr>
          <a:lstStyle/>
          <a:p>
            <a:pPr algn="l"/>
            <a:r>
              <a:rPr lang="en-US" sz="2800" dirty="0">
                <a:ln w="0"/>
                <a:effectLst>
                  <a:outerShdw blurRad="38100" dist="19050" dir="2700000" algn="tl" rotWithShape="0">
                    <a:schemeClr val="dk1">
                      <a:alpha val="40000"/>
                    </a:schemeClr>
                  </a:outerShdw>
                </a:effectLst>
                <a:latin typeface="Arial Black" panose="020B0A04020102020204" pitchFamily="34" charset="0"/>
              </a:rPr>
              <a:t>COLLEGE OF ENGINEERING AND TECHNOLOGY </a:t>
            </a:r>
            <a:br>
              <a:rPr lang="en-US" sz="2800" dirty="0">
                <a:ln w="0"/>
                <a:effectLst>
                  <a:outerShdw blurRad="38100" dist="19050" dir="2700000" algn="tl" rotWithShape="0">
                    <a:schemeClr val="dk1">
                      <a:alpha val="40000"/>
                    </a:schemeClr>
                  </a:outerShdw>
                </a:effectLst>
                <a:latin typeface="Arial Black" panose="020B0A04020102020204" pitchFamily="34" charset="0"/>
              </a:rPr>
            </a:br>
            <a:r>
              <a:rPr lang="en-US" sz="2800" dirty="0">
                <a:ln w="0"/>
                <a:effectLst>
                  <a:outerShdw blurRad="38100" dist="19050" dir="2700000" algn="tl" rotWithShape="0">
                    <a:schemeClr val="dk1">
                      <a:alpha val="40000"/>
                    </a:schemeClr>
                  </a:outerShdw>
                </a:effectLst>
                <a:latin typeface="Arial Black" panose="020B0A04020102020204" pitchFamily="34" charset="0"/>
              </a:rPr>
              <a:t>              UNIVERSITY OF SARGODHA </a:t>
            </a:r>
            <a:br>
              <a:rPr lang="en-US" sz="2800" dirty="0">
                <a:ln w="0"/>
                <a:effectLst>
                  <a:outerShdw blurRad="38100" dist="19050" dir="2700000" algn="tl" rotWithShape="0">
                    <a:schemeClr val="dk1">
                      <a:alpha val="40000"/>
                    </a:schemeClr>
                  </a:outerShdw>
                </a:effectLst>
              </a:rPr>
            </a:br>
            <a:br>
              <a:rPr lang="en-US" sz="2800" dirty="0">
                <a:ln w="0"/>
                <a:effectLst>
                  <a:outerShdw blurRad="38100" dist="19050" dir="2700000" algn="tl" rotWithShape="0">
                    <a:schemeClr val="dk1">
                      <a:alpha val="40000"/>
                    </a:schemeClr>
                  </a:outerShdw>
                </a:effectLst>
              </a:rPr>
            </a:br>
            <a:r>
              <a:rPr lang="en-US" sz="2800" u="sng">
                <a:ln w="0"/>
                <a:effectLst>
                  <a:outerShdw blurRad="38100" dist="19050" dir="2700000" algn="tl" rotWithShape="0">
                    <a:schemeClr val="dk1">
                      <a:alpha val="40000"/>
                    </a:schemeClr>
                  </a:outerShdw>
                </a:effectLst>
                <a:latin typeface="Arial Black" panose="020B0A04020102020204" pitchFamily="34" charset="0"/>
              </a:rPr>
              <a:t>STEEL STRUCTURES (CT-313)</a:t>
            </a:r>
            <a:br>
              <a:rPr lang="en-US" sz="2800" u="sng" dirty="0">
                <a:ln w="0"/>
                <a:effectLst>
                  <a:outerShdw blurRad="38100" dist="19050" dir="2700000" algn="tl" rotWithShape="0">
                    <a:schemeClr val="dk1">
                      <a:alpha val="40000"/>
                    </a:schemeClr>
                  </a:outerShdw>
                </a:effectLst>
                <a:latin typeface="Arial Black" panose="020B0A04020102020204" pitchFamily="34" charset="0"/>
              </a:rPr>
            </a:br>
            <a:r>
              <a:rPr lang="en-US" sz="2800" u="sng" dirty="0">
                <a:ln w="0"/>
                <a:effectLst>
                  <a:outerShdw blurRad="38100" dist="19050" dir="2700000" algn="tl" rotWithShape="0">
                    <a:schemeClr val="dk1">
                      <a:alpha val="40000"/>
                    </a:schemeClr>
                  </a:outerShdw>
                </a:effectLst>
                <a:latin typeface="Arial Black" panose="020B0A04020102020204" pitchFamily="34" charset="0"/>
              </a:rPr>
              <a:t>(B.S TECHNOLOGY)</a:t>
            </a:r>
          </a:p>
        </p:txBody>
      </p:sp>
      <p:sp>
        <p:nvSpPr>
          <p:cNvPr id="3" name="Subtitle 2"/>
          <p:cNvSpPr>
            <a:spLocks noGrp="1"/>
          </p:cNvSpPr>
          <p:nvPr>
            <p:ph type="subTitle" idx="1"/>
          </p:nvPr>
        </p:nvSpPr>
        <p:spPr>
          <a:xfrm>
            <a:off x="1524000" y="3602038"/>
            <a:ext cx="9144000" cy="2584450"/>
          </a:xfrm>
        </p:spPr>
        <p:txBody>
          <a:bodyPr>
            <a:normAutofit lnSpcReduction="10000"/>
          </a:bodyPr>
          <a:lstStyle/>
          <a:p>
            <a:pPr algn="just"/>
            <a:r>
              <a:rPr lang="en-US" b="1" dirty="0">
                <a:latin typeface="Bookman Old Style" panose="02050604050505020204" pitchFamily="18" charset="0"/>
              </a:rPr>
              <a:t>                         LECTURE-16, 17 &amp; 18</a:t>
            </a:r>
          </a:p>
          <a:p>
            <a:pPr algn="just"/>
            <a:r>
              <a:rPr lang="en-US" b="1" dirty="0">
                <a:latin typeface="Bookman Old Style" panose="02050604050505020204" pitchFamily="18" charset="0"/>
              </a:rPr>
              <a:t>                         </a:t>
            </a:r>
          </a:p>
          <a:p>
            <a:pPr algn="just"/>
            <a:r>
              <a:rPr lang="en-US" b="1" dirty="0">
                <a:latin typeface="Bookman Old Style" panose="02050604050505020204" pitchFamily="18" charset="0"/>
              </a:rPr>
              <a:t>       </a:t>
            </a:r>
            <a:r>
              <a:rPr lang="en-US" b="1" u="sng" dirty="0">
                <a:latin typeface="Bookman Old Style" panose="02050604050505020204" pitchFamily="18" charset="0"/>
              </a:rPr>
              <a:t> DESIGN OF TENSION MEMBERS </a:t>
            </a:r>
          </a:p>
          <a:p>
            <a:pPr algn="l"/>
            <a:endParaRPr lang="en-US" b="1" dirty="0">
              <a:latin typeface="Bookman Old Style" panose="02050604050505020204" pitchFamily="18" charset="0"/>
            </a:endParaRPr>
          </a:p>
          <a:p>
            <a:pPr algn="l"/>
            <a:endParaRPr lang="en-US" b="1" dirty="0">
              <a:latin typeface="Bookman Old Style" panose="02050604050505020204" pitchFamily="18" charset="0"/>
            </a:endParaRPr>
          </a:p>
          <a:p>
            <a:pPr algn="l">
              <a:lnSpc>
                <a:spcPct val="10000"/>
              </a:lnSpc>
            </a:pPr>
            <a:r>
              <a:rPr lang="en-US" b="1" dirty="0">
                <a:latin typeface="Bookman Old Style" panose="02050604050505020204" pitchFamily="18" charset="0"/>
              </a:rPr>
              <a:t>Engineer Aqeel Ahmed</a:t>
            </a:r>
          </a:p>
          <a:p>
            <a:pPr algn="l">
              <a:lnSpc>
                <a:spcPct val="10000"/>
              </a:lnSpc>
            </a:pPr>
            <a:endParaRPr lang="en-US" sz="1200" b="1" dirty="0">
              <a:latin typeface="Bookman Old Style" panose="02050604050505020204" pitchFamily="18" charset="0"/>
            </a:endParaRPr>
          </a:p>
          <a:p>
            <a:pPr algn="l">
              <a:lnSpc>
                <a:spcPct val="10000"/>
              </a:lnSpc>
            </a:pPr>
            <a:endParaRPr lang="en-US" sz="1200" b="1" dirty="0">
              <a:latin typeface="Bookman Old Style" panose="02050604050505020204" pitchFamily="18" charset="0"/>
            </a:endParaRPr>
          </a:p>
          <a:p>
            <a:pPr algn="l">
              <a:lnSpc>
                <a:spcPct val="10000"/>
              </a:lnSpc>
            </a:pPr>
            <a:r>
              <a:rPr lang="en-US" b="1" dirty="0">
                <a:latin typeface="Bookman Old Style" panose="02050604050505020204" pitchFamily="18" charset="0"/>
              </a:rPr>
              <a:t>Lecturer, CET, UOS, Sargodha</a:t>
            </a:r>
          </a:p>
          <a:p>
            <a:pPr algn="l">
              <a:lnSpc>
                <a:spcPct val="10000"/>
              </a:lnSpc>
            </a:pPr>
            <a:endParaRPr lang="en-US" b="1" dirty="0">
              <a:latin typeface="Bookman Old Style" panose="02050604050505020204" pitchFamily="18"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8137" t="16851" r="30466" b="20166"/>
          <a:stretch/>
        </p:blipFill>
        <p:spPr>
          <a:xfrm>
            <a:off x="5176837" y="0"/>
            <a:ext cx="1100138" cy="1085850"/>
          </a:xfrm>
          <a:prstGeom prst="rect">
            <a:avLst/>
          </a:prstGeom>
        </p:spPr>
      </p:pic>
      <p:sp>
        <p:nvSpPr>
          <p:cNvPr id="6" name="TextBox 5"/>
          <p:cNvSpPr txBox="1"/>
          <p:nvPr/>
        </p:nvSpPr>
        <p:spPr>
          <a:xfrm>
            <a:off x="1604962" y="3602038"/>
            <a:ext cx="2482685" cy="646331"/>
          </a:xfrm>
          <a:prstGeom prst="rect">
            <a:avLst/>
          </a:prstGeom>
          <a:noFill/>
        </p:spPr>
        <p:txBody>
          <a:bodyPr wrap="square" rtlCol="0">
            <a:spAutoFit/>
          </a:bodyPr>
          <a:lstStyle/>
          <a:p>
            <a:r>
              <a:rPr lang="en-US" b="1" dirty="0">
                <a:latin typeface="Bookman Old Style" panose="02050604050505020204" pitchFamily="18" charset="0"/>
              </a:rPr>
              <a:t>20-Nov-2020</a:t>
            </a:r>
          </a:p>
          <a:p>
            <a:endParaRPr lang="en-US" dirty="0"/>
          </a:p>
        </p:txBody>
      </p:sp>
      <p:pic>
        <p:nvPicPr>
          <p:cNvPr id="1026" name="Picture 2" descr="Image result for tension member in ste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7381" y="2203070"/>
            <a:ext cx="4324619" cy="3211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2472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2400" b="1" dirty="0">
                <a:solidFill>
                  <a:schemeClr val="accent1"/>
                </a:solidFill>
              </a:rPr>
              <a:t>                                                      </a:t>
            </a:r>
          </a:p>
          <a:p>
            <a:pPr marL="0" indent="0" algn="just">
              <a:buNone/>
            </a:pPr>
            <a:r>
              <a:rPr lang="en-US" sz="2400" b="1" dirty="0">
                <a:solidFill>
                  <a:schemeClr val="accent1"/>
                </a:solidFill>
              </a:rPr>
              <a:t>                                                 </a:t>
            </a:r>
            <a:r>
              <a:rPr lang="en-US" sz="2400" b="1" dirty="0">
                <a:solidFill>
                  <a:schemeClr val="tx1"/>
                </a:solidFill>
              </a:rPr>
              <a:t>TENSION MEMBERS</a:t>
            </a:r>
          </a:p>
          <a:p>
            <a:pPr algn="just"/>
            <a:endParaRPr lang="en-US" sz="2400" dirty="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6" name="Picture 5"/>
          <p:cNvPicPr>
            <a:picLocks noChangeAspect="1"/>
          </p:cNvPicPr>
          <p:nvPr/>
        </p:nvPicPr>
        <p:blipFill>
          <a:blip r:embed="rId2"/>
          <a:stretch>
            <a:fillRect/>
          </a:stretch>
        </p:blipFill>
        <p:spPr>
          <a:xfrm>
            <a:off x="1619250" y="1547812"/>
            <a:ext cx="8953500" cy="3881438"/>
          </a:xfrm>
          <a:prstGeom prst="rect">
            <a:avLst/>
          </a:prstGeom>
        </p:spPr>
      </p:pic>
    </p:spTree>
    <p:extLst>
      <p:ext uri="{BB962C8B-B14F-4D97-AF65-F5344CB8AC3E}">
        <p14:creationId xmlns:p14="http://schemas.microsoft.com/office/powerpoint/2010/main" val="3599092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2400" b="1" dirty="0">
                <a:solidFill>
                  <a:schemeClr val="accent1"/>
                </a:solidFill>
              </a:rPr>
              <a:t>                                                      </a:t>
            </a:r>
          </a:p>
          <a:p>
            <a:pPr marL="0" indent="0" algn="just">
              <a:buNone/>
            </a:pPr>
            <a:r>
              <a:rPr lang="en-US" sz="2400" b="1" dirty="0">
                <a:solidFill>
                  <a:schemeClr val="accent1"/>
                </a:solidFill>
              </a:rPr>
              <a:t>                                                 </a:t>
            </a:r>
            <a:r>
              <a:rPr lang="en-US" sz="2400" b="1" dirty="0">
                <a:solidFill>
                  <a:schemeClr val="tx1"/>
                </a:solidFill>
              </a:rPr>
              <a:t>TENSION MEMBERS</a:t>
            </a:r>
          </a:p>
          <a:p>
            <a:pPr algn="just"/>
            <a:endParaRPr lang="en-US" sz="2400" dirty="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2"/>
          <a:stretch>
            <a:fillRect/>
          </a:stretch>
        </p:blipFill>
        <p:spPr>
          <a:xfrm>
            <a:off x="1485900" y="1247775"/>
            <a:ext cx="9220200" cy="4362450"/>
          </a:xfrm>
          <a:prstGeom prst="rect">
            <a:avLst/>
          </a:prstGeom>
        </p:spPr>
      </p:pic>
    </p:spTree>
    <p:extLst>
      <p:ext uri="{BB962C8B-B14F-4D97-AF65-F5344CB8AC3E}">
        <p14:creationId xmlns:p14="http://schemas.microsoft.com/office/powerpoint/2010/main" val="3057221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2400" b="1" dirty="0">
                <a:solidFill>
                  <a:schemeClr val="accent1"/>
                </a:solidFill>
              </a:rPr>
              <a:t>                                                      </a:t>
            </a:r>
          </a:p>
          <a:p>
            <a:pPr marL="0" indent="0" algn="just">
              <a:buNone/>
            </a:pPr>
            <a:r>
              <a:rPr lang="en-US" sz="2400" b="1" dirty="0">
                <a:solidFill>
                  <a:schemeClr val="accent1"/>
                </a:solidFill>
              </a:rPr>
              <a:t>                                                 </a:t>
            </a:r>
            <a:r>
              <a:rPr lang="en-US" sz="2400" b="1" dirty="0">
                <a:solidFill>
                  <a:schemeClr val="tx1"/>
                </a:solidFill>
              </a:rPr>
              <a:t>TENSION MEMBERS</a:t>
            </a:r>
          </a:p>
          <a:p>
            <a:pPr algn="just"/>
            <a:endParaRPr lang="en-US" sz="2400" dirty="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2"/>
          <a:stretch>
            <a:fillRect/>
          </a:stretch>
        </p:blipFill>
        <p:spPr>
          <a:xfrm>
            <a:off x="876299" y="1095375"/>
            <a:ext cx="10810875" cy="4938714"/>
          </a:xfrm>
          <a:prstGeom prst="rect">
            <a:avLst/>
          </a:prstGeom>
        </p:spPr>
      </p:pic>
    </p:spTree>
    <p:extLst>
      <p:ext uri="{BB962C8B-B14F-4D97-AF65-F5344CB8AC3E}">
        <p14:creationId xmlns:p14="http://schemas.microsoft.com/office/powerpoint/2010/main" val="698544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2400" b="1" dirty="0">
                <a:solidFill>
                  <a:schemeClr val="accent1"/>
                </a:solidFill>
              </a:rPr>
              <a:t>                                                      </a:t>
            </a:r>
          </a:p>
          <a:p>
            <a:pPr marL="0" indent="0" algn="just">
              <a:buNone/>
            </a:pPr>
            <a:r>
              <a:rPr lang="en-US" sz="2400" b="1" dirty="0">
                <a:solidFill>
                  <a:schemeClr val="accent1"/>
                </a:solidFill>
              </a:rPr>
              <a:t>                                                 </a:t>
            </a:r>
            <a:r>
              <a:rPr lang="en-US" sz="2400" b="1" dirty="0">
                <a:solidFill>
                  <a:schemeClr val="tx1"/>
                </a:solidFill>
              </a:rPr>
              <a:t>TENSION MEMBERS</a:t>
            </a:r>
          </a:p>
          <a:p>
            <a:pPr algn="just"/>
            <a:endParaRPr lang="en-US" sz="2400" dirty="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rotWithShape="1">
          <a:blip r:embed="rId2"/>
          <a:srcRect t="2439"/>
          <a:stretch/>
        </p:blipFill>
        <p:spPr>
          <a:xfrm>
            <a:off x="1133475" y="1271588"/>
            <a:ext cx="10639425" cy="4600575"/>
          </a:xfrm>
          <a:prstGeom prst="rect">
            <a:avLst/>
          </a:prstGeom>
        </p:spPr>
      </p:pic>
    </p:spTree>
    <p:extLst>
      <p:ext uri="{BB962C8B-B14F-4D97-AF65-F5344CB8AC3E}">
        <p14:creationId xmlns:p14="http://schemas.microsoft.com/office/powerpoint/2010/main" val="118151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2400" b="1" dirty="0">
                <a:solidFill>
                  <a:schemeClr val="accent1"/>
                </a:solidFill>
              </a:rPr>
              <a:t>                                                      </a:t>
            </a:r>
          </a:p>
          <a:p>
            <a:pPr marL="0" indent="0" algn="just">
              <a:buNone/>
            </a:pPr>
            <a:r>
              <a:rPr lang="en-US" sz="2400" b="1" dirty="0">
                <a:solidFill>
                  <a:schemeClr val="accent1"/>
                </a:solidFill>
              </a:rPr>
              <a:t>                                                 </a:t>
            </a:r>
            <a:r>
              <a:rPr lang="en-US" sz="2400" b="1" dirty="0">
                <a:solidFill>
                  <a:schemeClr val="tx1"/>
                </a:solidFill>
              </a:rPr>
              <a:t>TENSION MEMBERS</a:t>
            </a:r>
          </a:p>
          <a:p>
            <a:pPr marL="0" indent="0" algn="just">
              <a:buNone/>
            </a:pPr>
            <a:r>
              <a:rPr lang="en-US" sz="2400" b="1" u="sng" dirty="0">
                <a:solidFill>
                  <a:schemeClr val="tx1"/>
                </a:solidFill>
              </a:rPr>
              <a:t>DESIGN OF A TENSION MEMBER…………..</a:t>
            </a:r>
          </a:p>
          <a:p>
            <a:pPr algn="just"/>
            <a:r>
              <a:rPr lang="en-US" sz="2400" dirty="0">
                <a:solidFill>
                  <a:schemeClr val="tx1"/>
                </a:solidFill>
              </a:rPr>
              <a:t>If an angle shape is used as a tension member and the connection is made by bolting, there must be enough room for the bolts.</a:t>
            </a:r>
          </a:p>
          <a:p>
            <a:pPr algn="just"/>
            <a:r>
              <a:rPr lang="en-US" sz="2400" dirty="0">
                <a:solidFill>
                  <a:schemeClr val="tx1"/>
                </a:solidFill>
              </a:rPr>
              <a:t>Space will be a problem only when there are two lines of bolts in a leg.</a:t>
            </a:r>
          </a:p>
          <a:p>
            <a:pPr algn="just"/>
            <a:r>
              <a:rPr lang="en-US" sz="2400" dirty="0">
                <a:solidFill>
                  <a:schemeClr val="tx1"/>
                </a:solidFill>
              </a:rPr>
              <a:t>The usual fabrication practice is to punch or drill holes in standard locations in angle legs, these hole locations are given in a table in part 1 of the manual.</a:t>
            </a:r>
          </a:p>
          <a:p>
            <a:pPr algn="just"/>
            <a:r>
              <a:rPr lang="en-US" sz="2400" dirty="0">
                <a:solidFill>
                  <a:schemeClr val="tx1"/>
                </a:solidFill>
              </a:rPr>
              <a:t>This table is located at the end of the dimensions and properties table for angles.</a:t>
            </a:r>
          </a:p>
          <a:p>
            <a:pPr algn="just"/>
            <a:r>
              <a:rPr lang="en-US" sz="2400" dirty="0">
                <a:solidFill>
                  <a:schemeClr val="tx1"/>
                </a:solidFill>
              </a:rPr>
              <a:t>Figure 3.24 presents this same information.</a:t>
            </a:r>
          </a:p>
          <a:p>
            <a:pPr algn="just"/>
            <a:r>
              <a:rPr lang="en-US" sz="2400" dirty="0">
                <a:solidFill>
                  <a:schemeClr val="tx1"/>
                </a:solidFill>
              </a:rPr>
              <a:t>Gage distance g applies when there is one line of bolts and g</a:t>
            </a:r>
            <a:r>
              <a:rPr lang="en-US" sz="2400" baseline="-25000" dirty="0">
                <a:solidFill>
                  <a:schemeClr val="tx1"/>
                </a:solidFill>
              </a:rPr>
              <a:t>1</a:t>
            </a:r>
            <a:r>
              <a:rPr lang="en-US" sz="2400" dirty="0">
                <a:solidFill>
                  <a:schemeClr val="tx1"/>
                </a:solidFill>
              </a:rPr>
              <a:t> and g</a:t>
            </a:r>
            <a:r>
              <a:rPr lang="en-US" sz="2400" baseline="-25000" dirty="0">
                <a:solidFill>
                  <a:schemeClr val="tx1"/>
                </a:solidFill>
              </a:rPr>
              <a:t>2</a:t>
            </a:r>
            <a:r>
              <a:rPr lang="en-US" sz="2400" dirty="0">
                <a:solidFill>
                  <a:schemeClr val="tx1"/>
                </a:solidFill>
              </a:rPr>
              <a:t> apply when there are two lines.</a:t>
            </a:r>
          </a:p>
          <a:p>
            <a:pPr algn="just"/>
            <a:r>
              <a:rPr lang="en-US" sz="2400" dirty="0">
                <a:solidFill>
                  <a:schemeClr val="tx1"/>
                </a:solidFill>
              </a:rPr>
              <a:t>Figure 3.24 shows that an angle leg must be at least 5 inches long to accommodate two lines of bolts.</a:t>
            </a:r>
          </a:p>
          <a:p>
            <a:pPr marL="0" indent="0" algn="just">
              <a:buNone/>
            </a:pPr>
            <a:endParaRPr lang="en-US" sz="2400" baseline="-25000" dirty="0">
              <a:solidFill>
                <a:schemeClr val="tx1"/>
              </a:solidFill>
            </a:endParaRPr>
          </a:p>
          <a:p>
            <a:pPr algn="just"/>
            <a:endParaRPr lang="en-US" sz="2400" dirty="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370171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2400" b="1" dirty="0">
                <a:solidFill>
                  <a:schemeClr val="accent1"/>
                </a:solidFill>
              </a:rPr>
              <a:t>                                                      </a:t>
            </a:r>
          </a:p>
          <a:p>
            <a:pPr marL="0" indent="0" algn="just">
              <a:buNone/>
            </a:pPr>
            <a:r>
              <a:rPr lang="en-US" sz="2400" b="1" dirty="0">
                <a:solidFill>
                  <a:schemeClr val="accent1"/>
                </a:solidFill>
              </a:rPr>
              <a:t>                                                 </a:t>
            </a:r>
            <a:r>
              <a:rPr lang="en-US" sz="2400" b="1" dirty="0">
                <a:solidFill>
                  <a:schemeClr val="tx1"/>
                </a:solidFill>
              </a:rPr>
              <a:t>TENSION MEMBERS</a:t>
            </a:r>
          </a:p>
          <a:p>
            <a:pPr algn="just"/>
            <a:endParaRPr lang="en-US" sz="2400" dirty="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2"/>
          <a:stretch>
            <a:fillRect/>
          </a:stretch>
        </p:blipFill>
        <p:spPr>
          <a:xfrm>
            <a:off x="1033462" y="1076325"/>
            <a:ext cx="10125075" cy="4705350"/>
          </a:xfrm>
          <a:prstGeom prst="rect">
            <a:avLst/>
          </a:prstGeom>
        </p:spPr>
      </p:pic>
    </p:spTree>
    <p:extLst>
      <p:ext uri="{BB962C8B-B14F-4D97-AF65-F5344CB8AC3E}">
        <p14:creationId xmlns:p14="http://schemas.microsoft.com/office/powerpoint/2010/main" val="2639317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2400" b="1" dirty="0">
                <a:solidFill>
                  <a:schemeClr val="accent1"/>
                </a:solidFill>
              </a:rPr>
              <a:t>                                                      </a:t>
            </a:r>
          </a:p>
          <a:p>
            <a:pPr marL="0" indent="0" algn="just">
              <a:buNone/>
            </a:pPr>
            <a:r>
              <a:rPr lang="en-US" sz="2400" b="1" dirty="0">
                <a:solidFill>
                  <a:schemeClr val="accent1"/>
                </a:solidFill>
              </a:rPr>
              <a:t>                                                 </a:t>
            </a:r>
            <a:r>
              <a:rPr lang="en-US" sz="2400" b="1" dirty="0">
                <a:solidFill>
                  <a:schemeClr val="tx1"/>
                </a:solidFill>
              </a:rPr>
              <a:t>TENSION MEMBERS</a:t>
            </a:r>
          </a:p>
          <a:p>
            <a:pPr algn="just"/>
            <a:endParaRPr lang="en-US" sz="2400" dirty="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2"/>
          <a:stretch>
            <a:fillRect/>
          </a:stretch>
        </p:blipFill>
        <p:spPr>
          <a:xfrm>
            <a:off x="1157288" y="1100138"/>
            <a:ext cx="10160790" cy="4933949"/>
          </a:xfrm>
          <a:prstGeom prst="rect">
            <a:avLst/>
          </a:prstGeom>
        </p:spPr>
      </p:pic>
    </p:spTree>
    <p:extLst>
      <p:ext uri="{BB962C8B-B14F-4D97-AF65-F5344CB8AC3E}">
        <p14:creationId xmlns:p14="http://schemas.microsoft.com/office/powerpoint/2010/main" val="1222873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2400" b="1" dirty="0">
                <a:solidFill>
                  <a:schemeClr val="accent1"/>
                </a:solidFill>
              </a:rPr>
              <a:t>                                                      </a:t>
            </a:r>
          </a:p>
          <a:p>
            <a:pPr marL="0" indent="0" algn="just">
              <a:buNone/>
            </a:pPr>
            <a:r>
              <a:rPr lang="en-US" sz="2400" b="1" dirty="0">
                <a:solidFill>
                  <a:schemeClr val="accent1"/>
                </a:solidFill>
              </a:rPr>
              <a:t>                                                 </a:t>
            </a:r>
            <a:r>
              <a:rPr lang="en-US" sz="2400" b="1" dirty="0">
                <a:solidFill>
                  <a:schemeClr val="tx1"/>
                </a:solidFill>
              </a:rPr>
              <a:t>TENSION MEMBERS</a:t>
            </a:r>
          </a:p>
          <a:p>
            <a:pPr algn="just"/>
            <a:endParaRPr lang="en-US" sz="2400" dirty="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2"/>
          <a:stretch>
            <a:fillRect/>
          </a:stretch>
        </p:blipFill>
        <p:spPr>
          <a:xfrm>
            <a:off x="2400300" y="1038225"/>
            <a:ext cx="7391400" cy="4781550"/>
          </a:xfrm>
          <a:prstGeom prst="rect">
            <a:avLst/>
          </a:prstGeom>
        </p:spPr>
      </p:pic>
      <p:sp>
        <p:nvSpPr>
          <p:cNvPr id="6" name="Rectangle 5"/>
          <p:cNvSpPr/>
          <p:nvPr/>
        </p:nvSpPr>
        <p:spPr>
          <a:xfrm>
            <a:off x="3117773" y="5045725"/>
            <a:ext cx="6323682" cy="1872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512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2400" b="1" dirty="0">
                <a:solidFill>
                  <a:schemeClr val="accent1"/>
                </a:solidFill>
              </a:rPr>
              <a:t>                                                      </a:t>
            </a:r>
          </a:p>
          <a:p>
            <a:pPr marL="0" indent="0" algn="just">
              <a:buNone/>
            </a:pPr>
            <a:r>
              <a:rPr lang="en-US" sz="2400" b="1" dirty="0">
                <a:solidFill>
                  <a:schemeClr val="accent1"/>
                </a:solidFill>
              </a:rPr>
              <a:t>                                                 </a:t>
            </a:r>
            <a:r>
              <a:rPr lang="en-US" sz="2400" b="1" dirty="0">
                <a:solidFill>
                  <a:schemeClr val="tx1"/>
                </a:solidFill>
              </a:rPr>
              <a:t>TENSION MEMBERS</a:t>
            </a:r>
          </a:p>
          <a:p>
            <a:pPr algn="just"/>
            <a:endParaRPr lang="en-US" sz="2400" dirty="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6" name="Picture 5"/>
          <p:cNvPicPr>
            <a:picLocks noChangeAspect="1"/>
          </p:cNvPicPr>
          <p:nvPr/>
        </p:nvPicPr>
        <p:blipFill rotWithShape="1">
          <a:blip r:embed="rId2"/>
          <a:srcRect l="4014"/>
          <a:stretch/>
        </p:blipFill>
        <p:spPr>
          <a:xfrm>
            <a:off x="1928813" y="1090612"/>
            <a:ext cx="9682161" cy="4676775"/>
          </a:xfrm>
          <a:prstGeom prst="rect">
            <a:avLst/>
          </a:prstGeom>
        </p:spPr>
      </p:pic>
    </p:spTree>
    <p:extLst>
      <p:ext uri="{BB962C8B-B14F-4D97-AF65-F5344CB8AC3E}">
        <p14:creationId xmlns:p14="http://schemas.microsoft.com/office/powerpoint/2010/main" val="2074109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2400" b="1" dirty="0">
                <a:solidFill>
                  <a:schemeClr val="accent1"/>
                </a:solidFill>
              </a:rPr>
              <a:t>                                                      </a:t>
            </a:r>
          </a:p>
          <a:p>
            <a:pPr marL="0" indent="0" algn="just">
              <a:buNone/>
            </a:pPr>
            <a:r>
              <a:rPr lang="en-US" sz="2400" b="1" dirty="0">
                <a:solidFill>
                  <a:schemeClr val="accent1"/>
                </a:solidFill>
              </a:rPr>
              <a:t>                                                 </a:t>
            </a:r>
            <a:r>
              <a:rPr lang="en-US" sz="2400" b="1" dirty="0">
                <a:solidFill>
                  <a:schemeClr val="tx1"/>
                </a:solidFill>
              </a:rPr>
              <a:t>TENSION MEMBERS</a:t>
            </a:r>
          </a:p>
          <a:p>
            <a:pPr algn="just"/>
            <a:endParaRPr lang="en-US" sz="2400" dirty="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2"/>
          <a:stretch>
            <a:fillRect/>
          </a:stretch>
        </p:blipFill>
        <p:spPr>
          <a:xfrm>
            <a:off x="1690687" y="1169194"/>
            <a:ext cx="9382126" cy="4731544"/>
          </a:xfrm>
          <a:prstGeom prst="rect">
            <a:avLst/>
          </a:prstGeom>
        </p:spPr>
      </p:pic>
    </p:spTree>
    <p:extLst>
      <p:ext uri="{BB962C8B-B14F-4D97-AF65-F5344CB8AC3E}">
        <p14:creationId xmlns:p14="http://schemas.microsoft.com/office/powerpoint/2010/main" val="2999505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2400" b="1" dirty="0">
                <a:solidFill>
                  <a:schemeClr val="accent1"/>
                </a:solidFill>
              </a:rPr>
              <a:t>                                                      </a:t>
            </a:r>
          </a:p>
          <a:p>
            <a:pPr marL="0" indent="0" algn="just">
              <a:buNone/>
            </a:pPr>
            <a:r>
              <a:rPr lang="en-US" sz="2400" b="1" dirty="0">
                <a:solidFill>
                  <a:schemeClr val="accent1"/>
                </a:solidFill>
              </a:rPr>
              <a:t>                                                 </a:t>
            </a:r>
            <a:r>
              <a:rPr lang="en-US" sz="2400" b="1" dirty="0">
                <a:solidFill>
                  <a:schemeClr val="tx1"/>
                </a:solidFill>
              </a:rPr>
              <a:t>TENSION MEMBERS</a:t>
            </a:r>
          </a:p>
          <a:p>
            <a:pPr marL="0" indent="0" algn="just">
              <a:buNone/>
            </a:pPr>
            <a:r>
              <a:rPr lang="en-US" sz="2400" b="1" u="sng" dirty="0">
                <a:solidFill>
                  <a:schemeClr val="tx1"/>
                </a:solidFill>
              </a:rPr>
              <a:t>DESIGN OF A TENSION MEMBER</a:t>
            </a:r>
          </a:p>
          <a:p>
            <a:pPr algn="just"/>
            <a:r>
              <a:rPr lang="en-US" sz="2400" dirty="0">
                <a:solidFill>
                  <a:schemeClr val="tx1"/>
                </a:solidFill>
              </a:rPr>
              <a:t>The deign of a tension member involves finding of a  member with adequate gross and net areas.</a:t>
            </a:r>
          </a:p>
          <a:p>
            <a:pPr algn="just"/>
            <a:r>
              <a:rPr lang="en-US" sz="2400" dirty="0">
                <a:solidFill>
                  <a:schemeClr val="tx1"/>
                </a:solidFill>
              </a:rPr>
              <a:t>If the member has a bolted connection, the selection of a suitable cross section requires an accounting for the area lost because of holes.</a:t>
            </a:r>
          </a:p>
          <a:p>
            <a:pPr algn="just"/>
            <a:r>
              <a:rPr lang="en-US" sz="2400" dirty="0">
                <a:solidFill>
                  <a:schemeClr val="tx1"/>
                </a:solidFill>
              </a:rPr>
              <a:t>For a member with rectangular cross section, the calculations are relatively straight forward. If the rolled section is to be used, the area to be reduced can not be predicted in advance because the members thickness at the location of the holes is not known.</a:t>
            </a:r>
          </a:p>
          <a:p>
            <a:pPr algn="just"/>
            <a:r>
              <a:rPr lang="en-US" sz="2400" dirty="0">
                <a:solidFill>
                  <a:schemeClr val="tx1"/>
                </a:solidFill>
              </a:rPr>
              <a:t>A secondary consideration in the design of the tension members is slenderness ratio.</a:t>
            </a: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014680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2400" b="1" dirty="0">
                <a:solidFill>
                  <a:schemeClr val="accent1"/>
                </a:solidFill>
              </a:rPr>
              <a:t>                                                      </a:t>
            </a:r>
          </a:p>
          <a:p>
            <a:pPr marL="0" indent="0" algn="just">
              <a:buNone/>
            </a:pPr>
            <a:r>
              <a:rPr lang="en-US" sz="2400" b="1" dirty="0">
                <a:solidFill>
                  <a:schemeClr val="accent1"/>
                </a:solidFill>
              </a:rPr>
              <a:t>                                                 </a:t>
            </a:r>
            <a:r>
              <a:rPr lang="en-US" sz="2400" b="1" dirty="0">
                <a:solidFill>
                  <a:schemeClr val="tx1"/>
                </a:solidFill>
              </a:rPr>
              <a:t>TENSION MEMBERS</a:t>
            </a:r>
          </a:p>
          <a:p>
            <a:pPr algn="just"/>
            <a:endParaRPr lang="en-US" sz="2400" dirty="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2"/>
          <a:stretch>
            <a:fillRect/>
          </a:stretch>
        </p:blipFill>
        <p:spPr>
          <a:xfrm>
            <a:off x="909637" y="1585913"/>
            <a:ext cx="10296525" cy="2457450"/>
          </a:xfrm>
          <a:prstGeom prst="rect">
            <a:avLst/>
          </a:prstGeom>
        </p:spPr>
      </p:pic>
    </p:spTree>
    <p:extLst>
      <p:ext uri="{BB962C8B-B14F-4D97-AF65-F5344CB8AC3E}">
        <p14:creationId xmlns:p14="http://schemas.microsoft.com/office/powerpoint/2010/main" val="39995243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2400" b="1" dirty="0">
                <a:solidFill>
                  <a:schemeClr val="accent1"/>
                </a:solidFill>
              </a:rPr>
              <a:t>                                                      </a:t>
            </a:r>
          </a:p>
          <a:p>
            <a:pPr marL="0" indent="0" algn="just">
              <a:buNone/>
            </a:pPr>
            <a:r>
              <a:rPr lang="en-US" sz="2400" b="1" dirty="0">
                <a:solidFill>
                  <a:schemeClr val="accent1"/>
                </a:solidFill>
              </a:rPr>
              <a:t>                                                 </a:t>
            </a:r>
            <a:r>
              <a:rPr lang="en-US" sz="2400" b="1" dirty="0">
                <a:solidFill>
                  <a:schemeClr val="tx1"/>
                </a:solidFill>
              </a:rPr>
              <a:t>TENSION MEMBERS</a:t>
            </a:r>
          </a:p>
          <a:p>
            <a:pPr algn="just"/>
            <a:endParaRPr lang="en-US" sz="2400" dirty="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2"/>
          <a:stretch>
            <a:fillRect/>
          </a:stretch>
        </p:blipFill>
        <p:spPr>
          <a:xfrm>
            <a:off x="1076325" y="938213"/>
            <a:ext cx="9582150" cy="4838700"/>
          </a:xfrm>
          <a:prstGeom prst="rect">
            <a:avLst/>
          </a:prstGeom>
        </p:spPr>
      </p:pic>
    </p:spTree>
    <p:extLst>
      <p:ext uri="{BB962C8B-B14F-4D97-AF65-F5344CB8AC3E}">
        <p14:creationId xmlns:p14="http://schemas.microsoft.com/office/powerpoint/2010/main" val="1771431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2400" b="1" dirty="0">
                <a:solidFill>
                  <a:schemeClr val="accent1"/>
                </a:solidFill>
              </a:rPr>
              <a:t>                                                      </a:t>
            </a:r>
          </a:p>
          <a:p>
            <a:pPr marL="0" indent="0" algn="just">
              <a:buNone/>
            </a:pPr>
            <a:r>
              <a:rPr lang="en-US" sz="2400" b="1" dirty="0">
                <a:solidFill>
                  <a:schemeClr val="accent1"/>
                </a:solidFill>
              </a:rPr>
              <a:t>                                                 </a:t>
            </a:r>
            <a:r>
              <a:rPr lang="en-US" sz="2400" b="1" dirty="0">
                <a:solidFill>
                  <a:schemeClr val="tx1"/>
                </a:solidFill>
              </a:rPr>
              <a:t>TENSION MEMBERS</a:t>
            </a:r>
          </a:p>
          <a:p>
            <a:pPr algn="just"/>
            <a:endParaRPr lang="en-US" sz="2400" dirty="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2"/>
          <a:stretch>
            <a:fillRect/>
          </a:stretch>
        </p:blipFill>
        <p:spPr>
          <a:xfrm>
            <a:off x="1438275" y="973931"/>
            <a:ext cx="6291264" cy="2491087"/>
          </a:xfrm>
          <a:prstGeom prst="rect">
            <a:avLst/>
          </a:prstGeom>
        </p:spPr>
      </p:pic>
      <p:pic>
        <p:nvPicPr>
          <p:cNvPr id="6" name="Picture 5"/>
          <p:cNvPicPr>
            <a:picLocks noChangeAspect="1"/>
          </p:cNvPicPr>
          <p:nvPr/>
        </p:nvPicPr>
        <p:blipFill>
          <a:blip r:embed="rId3"/>
          <a:stretch>
            <a:fillRect/>
          </a:stretch>
        </p:blipFill>
        <p:spPr>
          <a:xfrm>
            <a:off x="1857374" y="3128963"/>
            <a:ext cx="8586207" cy="2983707"/>
          </a:xfrm>
          <a:prstGeom prst="rect">
            <a:avLst/>
          </a:prstGeom>
        </p:spPr>
      </p:pic>
    </p:spTree>
    <p:extLst>
      <p:ext uri="{BB962C8B-B14F-4D97-AF65-F5344CB8AC3E}">
        <p14:creationId xmlns:p14="http://schemas.microsoft.com/office/powerpoint/2010/main" val="6661449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2400" b="1" dirty="0">
                <a:solidFill>
                  <a:schemeClr val="accent1"/>
                </a:solidFill>
              </a:rPr>
              <a:t>                                                      </a:t>
            </a:r>
          </a:p>
          <a:p>
            <a:pPr marL="0" indent="0" algn="just">
              <a:buNone/>
            </a:pPr>
            <a:r>
              <a:rPr lang="en-US" sz="2400" b="1" dirty="0">
                <a:solidFill>
                  <a:schemeClr val="accent1"/>
                </a:solidFill>
              </a:rPr>
              <a:t>                                                 </a:t>
            </a:r>
            <a:r>
              <a:rPr lang="en-US" sz="2400" b="1" dirty="0">
                <a:solidFill>
                  <a:schemeClr val="tx1"/>
                </a:solidFill>
              </a:rPr>
              <a:t>TENSION MEMBERS</a:t>
            </a:r>
          </a:p>
          <a:p>
            <a:pPr algn="just"/>
            <a:endParaRPr lang="en-US" sz="2400" dirty="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rotWithShape="1">
          <a:blip r:embed="rId2"/>
          <a:srcRect t="2910"/>
          <a:stretch/>
        </p:blipFill>
        <p:spPr>
          <a:xfrm>
            <a:off x="1428750" y="1284684"/>
            <a:ext cx="9215437" cy="4571370"/>
          </a:xfrm>
          <a:prstGeom prst="rect">
            <a:avLst/>
          </a:prstGeom>
        </p:spPr>
      </p:pic>
    </p:spTree>
    <p:extLst>
      <p:ext uri="{BB962C8B-B14F-4D97-AF65-F5344CB8AC3E}">
        <p14:creationId xmlns:p14="http://schemas.microsoft.com/office/powerpoint/2010/main" val="1711470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2400" b="1" dirty="0">
                <a:solidFill>
                  <a:schemeClr val="accent1"/>
                </a:solidFill>
              </a:rPr>
              <a:t>                                                      </a:t>
            </a:r>
          </a:p>
          <a:p>
            <a:pPr marL="0" indent="0" algn="just">
              <a:buNone/>
            </a:pPr>
            <a:r>
              <a:rPr lang="en-US" sz="2400" b="1" dirty="0">
                <a:solidFill>
                  <a:schemeClr val="accent1"/>
                </a:solidFill>
              </a:rPr>
              <a:t>                                                 </a:t>
            </a:r>
            <a:r>
              <a:rPr lang="en-US" sz="2400" b="1" dirty="0">
                <a:solidFill>
                  <a:schemeClr val="tx1"/>
                </a:solidFill>
              </a:rPr>
              <a:t>TENSION MEMBERS</a:t>
            </a:r>
          </a:p>
          <a:p>
            <a:pPr algn="just"/>
            <a:endParaRPr lang="en-US" sz="2400" dirty="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2"/>
          <a:stretch>
            <a:fillRect/>
          </a:stretch>
        </p:blipFill>
        <p:spPr>
          <a:xfrm>
            <a:off x="909636" y="1096311"/>
            <a:ext cx="10887681" cy="3400737"/>
          </a:xfrm>
          <a:prstGeom prst="rect">
            <a:avLst/>
          </a:prstGeom>
        </p:spPr>
      </p:pic>
    </p:spTree>
    <p:extLst>
      <p:ext uri="{BB962C8B-B14F-4D97-AF65-F5344CB8AC3E}">
        <p14:creationId xmlns:p14="http://schemas.microsoft.com/office/powerpoint/2010/main" val="26794103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2400" b="1" dirty="0">
                <a:solidFill>
                  <a:schemeClr val="accent1"/>
                </a:solidFill>
              </a:rPr>
              <a:t>                                                      </a:t>
            </a:r>
          </a:p>
          <a:p>
            <a:pPr marL="0" indent="0" algn="just">
              <a:buNone/>
            </a:pPr>
            <a:r>
              <a:rPr lang="en-US" sz="2400" b="1" dirty="0">
                <a:solidFill>
                  <a:schemeClr val="accent1"/>
                </a:solidFill>
              </a:rPr>
              <a:t>                                                 </a:t>
            </a:r>
            <a:r>
              <a:rPr lang="en-US" sz="2400" b="1" dirty="0">
                <a:solidFill>
                  <a:schemeClr val="tx1"/>
                </a:solidFill>
              </a:rPr>
              <a:t>TENSION MEMBERS</a:t>
            </a:r>
          </a:p>
          <a:p>
            <a:pPr algn="just"/>
            <a:endParaRPr lang="en-US" sz="2400" dirty="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2"/>
          <a:stretch>
            <a:fillRect/>
          </a:stretch>
        </p:blipFill>
        <p:spPr>
          <a:xfrm>
            <a:off x="1335296" y="1163416"/>
            <a:ext cx="8887996" cy="4104805"/>
          </a:xfrm>
          <a:prstGeom prst="rect">
            <a:avLst/>
          </a:prstGeom>
        </p:spPr>
      </p:pic>
    </p:spTree>
    <p:extLst>
      <p:ext uri="{BB962C8B-B14F-4D97-AF65-F5344CB8AC3E}">
        <p14:creationId xmlns:p14="http://schemas.microsoft.com/office/powerpoint/2010/main" val="37627198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2400" b="1" dirty="0">
                <a:solidFill>
                  <a:schemeClr val="accent1"/>
                </a:solidFill>
              </a:rPr>
              <a:t>                                                      </a:t>
            </a:r>
          </a:p>
          <a:p>
            <a:pPr marL="0" indent="0" algn="just">
              <a:buNone/>
            </a:pPr>
            <a:r>
              <a:rPr lang="en-US" sz="2400" b="1" dirty="0">
                <a:solidFill>
                  <a:schemeClr val="accent1"/>
                </a:solidFill>
              </a:rPr>
              <a:t>                                                 </a:t>
            </a:r>
            <a:r>
              <a:rPr lang="en-US" sz="2400" b="1" dirty="0">
                <a:solidFill>
                  <a:schemeClr val="tx1"/>
                </a:solidFill>
              </a:rPr>
              <a:t>TENSION MEMBERS</a:t>
            </a:r>
          </a:p>
          <a:p>
            <a:pPr algn="just"/>
            <a:endParaRPr lang="en-US" sz="2400" dirty="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2"/>
          <a:stretch>
            <a:fillRect/>
          </a:stretch>
        </p:blipFill>
        <p:spPr>
          <a:xfrm>
            <a:off x="1690687" y="897732"/>
            <a:ext cx="8410575" cy="4889118"/>
          </a:xfrm>
          <a:prstGeom prst="rect">
            <a:avLst/>
          </a:prstGeom>
        </p:spPr>
      </p:pic>
      <p:sp>
        <p:nvSpPr>
          <p:cNvPr id="9" name="Rectangle 8"/>
          <p:cNvSpPr/>
          <p:nvPr/>
        </p:nvSpPr>
        <p:spPr>
          <a:xfrm>
            <a:off x="2146223" y="4717113"/>
            <a:ext cx="7612140" cy="2549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146222" y="5285806"/>
            <a:ext cx="7512127" cy="28155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01135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2400" b="1" dirty="0">
                <a:solidFill>
                  <a:schemeClr val="accent1"/>
                </a:solidFill>
              </a:rPr>
              <a:t>                                                      </a:t>
            </a:r>
          </a:p>
          <a:p>
            <a:pPr marL="0" indent="0" algn="just">
              <a:buNone/>
            </a:pPr>
            <a:r>
              <a:rPr lang="en-US" sz="2400" b="1" dirty="0">
                <a:solidFill>
                  <a:schemeClr val="accent1"/>
                </a:solidFill>
              </a:rPr>
              <a:t>                                                 </a:t>
            </a:r>
            <a:r>
              <a:rPr lang="en-US" sz="2400" b="1" dirty="0">
                <a:solidFill>
                  <a:schemeClr val="tx1"/>
                </a:solidFill>
              </a:rPr>
              <a:t>TENSION MEMBERS</a:t>
            </a:r>
          </a:p>
          <a:p>
            <a:pPr algn="just"/>
            <a:endParaRPr lang="en-US" sz="2400" dirty="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2"/>
          <a:stretch>
            <a:fillRect/>
          </a:stretch>
        </p:blipFill>
        <p:spPr>
          <a:xfrm>
            <a:off x="2124791" y="1223961"/>
            <a:ext cx="7277100" cy="4343400"/>
          </a:xfrm>
          <a:prstGeom prst="rect">
            <a:avLst/>
          </a:prstGeom>
        </p:spPr>
      </p:pic>
      <p:sp>
        <p:nvSpPr>
          <p:cNvPr id="14" name="Rectangle 13"/>
          <p:cNvSpPr/>
          <p:nvPr/>
        </p:nvSpPr>
        <p:spPr>
          <a:xfrm>
            <a:off x="2146222" y="5109595"/>
            <a:ext cx="7612140" cy="2625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146222" y="4231338"/>
            <a:ext cx="7612140" cy="2549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77314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2400" b="1" dirty="0">
                <a:solidFill>
                  <a:schemeClr val="accent1"/>
                </a:solidFill>
              </a:rPr>
              <a:t>                                                      </a:t>
            </a:r>
          </a:p>
          <a:p>
            <a:pPr marL="0" indent="0" algn="just">
              <a:buNone/>
            </a:pPr>
            <a:r>
              <a:rPr lang="en-US" sz="2400" b="1" dirty="0">
                <a:solidFill>
                  <a:schemeClr val="accent1"/>
                </a:solidFill>
              </a:rPr>
              <a:t>                                                 </a:t>
            </a:r>
            <a:r>
              <a:rPr lang="en-US" sz="2400" b="1" dirty="0">
                <a:solidFill>
                  <a:schemeClr val="tx1"/>
                </a:solidFill>
              </a:rPr>
              <a:t>TENSION MEMBERS</a:t>
            </a:r>
          </a:p>
          <a:p>
            <a:pPr algn="just"/>
            <a:endParaRPr lang="en-US" sz="2400" dirty="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2"/>
          <a:stretch>
            <a:fillRect/>
          </a:stretch>
        </p:blipFill>
        <p:spPr>
          <a:xfrm>
            <a:off x="1111067" y="1061891"/>
            <a:ext cx="9082243" cy="4817416"/>
          </a:xfrm>
          <a:prstGeom prst="rect">
            <a:avLst/>
          </a:prstGeom>
        </p:spPr>
      </p:pic>
    </p:spTree>
    <p:extLst>
      <p:ext uri="{BB962C8B-B14F-4D97-AF65-F5344CB8AC3E}">
        <p14:creationId xmlns:p14="http://schemas.microsoft.com/office/powerpoint/2010/main" val="8470762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2400" b="1" dirty="0">
                <a:solidFill>
                  <a:schemeClr val="accent1"/>
                </a:solidFill>
              </a:rPr>
              <a:t>                                                      </a:t>
            </a:r>
          </a:p>
          <a:p>
            <a:pPr marL="0" indent="0" algn="just">
              <a:buNone/>
            </a:pPr>
            <a:r>
              <a:rPr lang="en-US" sz="2400" b="1" dirty="0">
                <a:solidFill>
                  <a:schemeClr val="accent1"/>
                </a:solidFill>
              </a:rPr>
              <a:t>                                                 </a:t>
            </a:r>
            <a:r>
              <a:rPr lang="en-US" sz="2400" b="1" dirty="0">
                <a:solidFill>
                  <a:schemeClr val="tx1"/>
                </a:solidFill>
              </a:rPr>
              <a:t>TENSION MEMBERS</a:t>
            </a:r>
          </a:p>
          <a:p>
            <a:pPr algn="just"/>
            <a:endParaRPr lang="en-US" sz="2400" dirty="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2"/>
          <a:stretch>
            <a:fillRect/>
          </a:stretch>
        </p:blipFill>
        <p:spPr>
          <a:xfrm>
            <a:off x="1185862" y="1169196"/>
            <a:ext cx="7929563" cy="4836008"/>
          </a:xfrm>
          <a:prstGeom prst="rect">
            <a:avLst/>
          </a:prstGeom>
        </p:spPr>
      </p:pic>
    </p:spTree>
    <p:extLst>
      <p:ext uri="{BB962C8B-B14F-4D97-AF65-F5344CB8AC3E}">
        <p14:creationId xmlns:p14="http://schemas.microsoft.com/office/powerpoint/2010/main" val="1270243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2400" b="1" dirty="0">
                <a:solidFill>
                  <a:schemeClr val="accent1"/>
                </a:solidFill>
              </a:rPr>
              <a:t>                                                      </a:t>
            </a:r>
          </a:p>
          <a:p>
            <a:pPr marL="0" indent="0" algn="just">
              <a:buNone/>
            </a:pPr>
            <a:r>
              <a:rPr lang="en-US" sz="2400" b="1" dirty="0">
                <a:solidFill>
                  <a:schemeClr val="accent1"/>
                </a:solidFill>
              </a:rPr>
              <a:t>                                                 </a:t>
            </a:r>
            <a:r>
              <a:rPr lang="en-US" sz="2400" b="1" dirty="0">
                <a:solidFill>
                  <a:schemeClr val="tx1"/>
                </a:solidFill>
              </a:rPr>
              <a:t>TENSION MEMBERS</a:t>
            </a:r>
          </a:p>
          <a:p>
            <a:pPr marL="0" indent="0" algn="just">
              <a:buNone/>
            </a:pPr>
            <a:r>
              <a:rPr lang="en-US" sz="2400" b="1" u="sng" dirty="0">
                <a:solidFill>
                  <a:schemeClr val="tx1"/>
                </a:solidFill>
              </a:rPr>
              <a:t>DESIGN OF A TENSION MEMBER…………..</a:t>
            </a:r>
          </a:p>
          <a:p>
            <a:pPr algn="just"/>
            <a:endParaRPr lang="en-US" sz="2400" dirty="0">
              <a:solidFill>
                <a:schemeClr val="tx1"/>
              </a:solidFill>
            </a:endParaRPr>
          </a:p>
          <a:p>
            <a:pPr algn="just"/>
            <a:r>
              <a:rPr lang="en-US" sz="2400" dirty="0">
                <a:solidFill>
                  <a:schemeClr val="tx1"/>
                </a:solidFill>
              </a:rPr>
              <a:t>If a structural member has a small cross section in relation to its length. Its said to be slender. </a:t>
            </a:r>
          </a:p>
          <a:p>
            <a:pPr algn="just"/>
            <a:endParaRPr lang="en-US" sz="2400" dirty="0">
              <a:solidFill>
                <a:schemeClr val="tx1"/>
              </a:solidFill>
            </a:endParaRPr>
          </a:p>
          <a:p>
            <a:pPr algn="just"/>
            <a:r>
              <a:rPr lang="en-US" sz="2400" dirty="0">
                <a:solidFill>
                  <a:schemeClr val="tx1"/>
                </a:solidFill>
              </a:rPr>
              <a:t>A more precise measure is the slenderness ratio, L/r, where L is the length of the member and r is the minimum radius of gyration of the cross-sectional area.</a:t>
            </a:r>
          </a:p>
          <a:p>
            <a:pPr algn="just"/>
            <a:endParaRPr lang="en-US" sz="2400" dirty="0">
              <a:solidFill>
                <a:schemeClr val="tx1"/>
              </a:solidFill>
            </a:endParaRPr>
          </a:p>
          <a:p>
            <a:pPr algn="just"/>
            <a:r>
              <a:rPr lang="en-US" sz="2400" dirty="0">
                <a:solidFill>
                  <a:schemeClr val="tx1"/>
                </a:solidFill>
              </a:rPr>
              <a:t>The minimum radius of gyration is the one corresponding to the minor principal axis of the cross section. This value is tabulated for rolled shapes in the properties table in part 1 of the manual.</a:t>
            </a:r>
          </a:p>
          <a:p>
            <a:pPr algn="just"/>
            <a:endParaRPr lang="en-US" sz="2400" dirty="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5924995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2400" b="1" dirty="0">
                <a:solidFill>
                  <a:schemeClr val="accent1"/>
                </a:solidFill>
              </a:rPr>
              <a:t>                                                      </a:t>
            </a:r>
          </a:p>
          <a:p>
            <a:pPr marL="0" indent="0" algn="just">
              <a:buNone/>
            </a:pPr>
            <a:r>
              <a:rPr lang="en-US" sz="2400" b="1" dirty="0">
                <a:solidFill>
                  <a:schemeClr val="accent1"/>
                </a:solidFill>
              </a:rPr>
              <a:t>                                                 </a:t>
            </a:r>
            <a:r>
              <a:rPr lang="en-US" sz="2400" b="1" dirty="0">
                <a:solidFill>
                  <a:schemeClr val="tx1"/>
                </a:solidFill>
              </a:rPr>
              <a:t>TENSION MEMBERS</a:t>
            </a:r>
          </a:p>
          <a:p>
            <a:pPr algn="just"/>
            <a:endParaRPr lang="en-US" sz="2400" dirty="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2"/>
          <a:stretch>
            <a:fillRect/>
          </a:stretch>
        </p:blipFill>
        <p:spPr>
          <a:xfrm>
            <a:off x="1165619" y="1209675"/>
            <a:ext cx="4876800" cy="809625"/>
          </a:xfrm>
          <a:prstGeom prst="rect">
            <a:avLst/>
          </a:prstGeom>
        </p:spPr>
      </p:pic>
      <p:pic>
        <p:nvPicPr>
          <p:cNvPr id="6" name="Picture 5"/>
          <p:cNvPicPr>
            <a:picLocks noChangeAspect="1"/>
          </p:cNvPicPr>
          <p:nvPr/>
        </p:nvPicPr>
        <p:blipFill>
          <a:blip r:embed="rId3"/>
          <a:stretch>
            <a:fillRect/>
          </a:stretch>
        </p:blipFill>
        <p:spPr>
          <a:xfrm>
            <a:off x="1571624" y="2176462"/>
            <a:ext cx="9469427" cy="3195638"/>
          </a:xfrm>
          <a:prstGeom prst="rect">
            <a:avLst/>
          </a:prstGeom>
        </p:spPr>
      </p:pic>
    </p:spTree>
    <p:extLst>
      <p:ext uri="{BB962C8B-B14F-4D97-AF65-F5344CB8AC3E}">
        <p14:creationId xmlns:p14="http://schemas.microsoft.com/office/powerpoint/2010/main" val="1640284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2400" b="1" dirty="0">
                <a:solidFill>
                  <a:schemeClr val="accent1"/>
                </a:solidFill>
              </a:rPr>
              <a:t>                                                      </a:t>
            </a:r>
          </a:p>
          <a:p>
            <a:pPr marL="0" indent="0" algn="just">
              <a:buNone/>
            </a:pPr>
            <a:r>
              <a:rPr lang="en-US" sz="2400" b="1" dirty="0">
                <a:solidFill>
                  <a:schemeClr val="accent1"/>
                </a:solidFill>
              </a:rPr>
              <a:t>                                                 </a:t>
            </a:r>
            <a:r>
              <a:rPr lang="en-US" sz="2400" b="1" dirty="0">
                <a:solidFill>
                  <a:schemeClr val="tx1"/>
                </a:solidFill>
              </a:rPr>
              <a:t>TENSION MEMBERS</a:t>
            </a:r>
          </a:p>
          <a:p>
            <a:pPr marL="0" indent="0" algn="just">
              <a:buNone/>
            </a:pPr>
            <a:r>
              <a:rPr lang="en-US" sz="2400" b="1" u="sng" dirty="0">
                <a:solidFill>
                  <a:schemeClr val="tx1"/>
                </a:solidFill>
              </a:rPr>
              <a:t>DESIGN OF A TENSION MEMBER…………..</a:t>
            </a:r>
          </a:p>
          <a:p>
            <a:pPr algn="just"/>
            <a:endParaRPr lang="en-US" sz="2400" dirty="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2"/>
          <a:stretch>
            <a:fillRect/>
          </a:stretch>
        </p:blipFill>
        <p:spPr>
          <a:xfrm>
            <a:off x="909637" y="1657349"/>
            <a:ext cx="9411894" cy="4376740"/>
          </a:xfrm>
          <a:prstGeom prst="rect">
            <a:avLst/>
          </a:prstGeom>
        </p:spPr>
      </p:pic>
    </p:spTree>
    <p:extLst>
      <p:ext uri="{BB962C8B-B14F-4D97-AF65-F5344CB8AC3E}">
        <p14:creationId xmlns:p14="http://schemas.microsoft.com/office/powerpoint/2010/main" val="2518073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2400" b="1" dirty="0">
                <a:solidFill>
                  <a:schemeClr val="accent1"/>
                </a:solidFill>
              </a:rPr>
              <a:t>                                                      </a:t>
            </a:r>
          </a:p>
          <a:p>
            <a:pPr marL="0" indent="0" algn="just">
              <a:buNone/>
            </a:pPr>
            <a:r>
              <a:rPr lang="en-US" sz="2400" b="1" dirty="0">
                <a:solidFill>
                  <a:schemeClr val="accent1"/>
                </a:solidFill>
              </a:rPr>
              <a:t>                                                 </a:t>
            </a:r>
            <a:r>
              <a:rPr lang="en-US" sz="2400" b="1" dirty="0">
                <a:solidFill>
                  <a:schemeClr val="tx1"/>
                </a:solidFill>
              </a:rPr>
              <a:t>TENSION MEMBERS</a:t>
            </a:r>
          </a:p>
          <a:p>
            <a:pPr marL="0" indent="0" algn="just">
              <a:buNone/>
            </a:pPr>
            <a:r>
              <a:rPr lang="en-US" sz="2400" b="1" u="sng" dirty="0">
                <a:solidFill>
                  <a:schemeClr val="tx1"/>
                </a:solidFill>
              </a:rPr>
              <a:t>DESIGN OF A TENSION MEMBER…………..</a:t>
            </a:r>
          </a:p>
          <a:p>
            <a:pPr algn="just"/>
            <a:endParaRPr lang="en-US" sz="2400" dirty="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2"/>
          <a:stretch>
            <a:fillRect/>
          </a:stretch>
        </p:blipFill>
        <p:spPr>
          <a:xfrm>
            <a:off x="2057400" y="1452799"/>
            <a:ext cx="7600950" cy="4426508"/>
          </a:xfrm>
          <a:prstGeom prst="rect">
            <a:avLst/>
          </a:prstGeom>
        </p:spPr>
      </p:pic>
    </p:spTree>
    <p:extLst>
      <p:ext uri="{BB962C8B-B14F-4D97-AF65-F5344CB8AC3E}">
        <p14:creationId xmlns:p14="http://schemas.microsoft.com/office/powerpoint/2010/main" val="1338482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2400" b="1" dirty="0">
                <a:solidFill>
                  <a:schemeClr val="accent1"/>
                </a:solidFill>
              </a:rPr>
              <a:t>                                                      </a:t>
            </a:r>
          </a:p>
          <a:p>
            <a:pPr marL="0" indent="0" algn="just">
              <a:buNone/>
            </a:pPr>
            <a:r>
              <a:rPr lang="en-US" sz="2400" b="1" dirty="0">
                <a:solidFill>
                  <a:schemeClr val="accent1"/>
                </a:solidFill>
              </a:rPr>
              <a:t>                                                 </a:t>
            </a:r>
            <a:r>
              <a:rPr lang="en-US" sz="2400" b="1" dirty="0">
                <a:solidFill>
                  <a:schemeClr val="tx1"/>
                </a:solidFill>
              </a:rPr>
              <a:t>TENSION MEMBERS</a:t>
            </a:r>
          </a:p>
          <a:p>
            <a:pPr algn="just"/>
            <a:endParaRPr lang="en-US" sz="2400" dirty="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2"/>
          <a:stretch>
            <a:fillRect/>
          </a:stretch>
        </p:blipFill>
        <p:spPr>
          <a:xfrm>
            <a:off x="1109662" y="1452562"/>
            <a:ext cx="10629900" cy="2433638"/>
          </a:xfrm>
          <a:prstGeom prst="rect">
            <a:avLst/>
          </a:prstGeom>
        </p:spPr>
      </p:pic>
    </p:spTree>
    <p:extLst>
      <p:ext uri="{BB962C8B-B14F-4D97-AF65-F5344CB8AC3E}">
        <p14:creationId xmlns:p14="http://schemas.microsoft.com/office/powerpoint/2010/main" val="1932674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2400" b="1" dirty="0">
                <a:solidFill>
                  <a:schemeClr val="accent1"/>
                </a:solidFill>
              </a:rPr>
              <a:t>                                                      </a:t>
            </a:r>
          </a:p>
          <a:p>
            <a:pPr marL="0" indent="0" algn="just">
              <a:buNone/>
            </a:pPr>
            <a:r>
              <a:rPr lang="en-US" sz="2400" b="1" dirty="0">
                <a:solidFill>
                  <a:schemeClr val="accent1"/>
                </a:solidFill>
              </a:rPr>
              <a:t>                                                 </a:t>
            </a:r>
            <a:r>
              <a:rPr lang="en-US" sz="2400" b="1" dirty="0">
                <a:solidFill>
                  <a:schemeClr val="tx1"/>
                </a:solidFill>
              </a:rPr>
              <a:t>TENSION MEMBERS</a:t>
            </a:r>
          </a:p>
          <a:p>
            <a:pPr algn="just"/>
            <a:endParaRPr lang="en-US" sz="2400" dirty="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2"/>
          <a:stretch>
            <a:fillRect/>
          </a:stretch>
        </p:blipFill>
        <p:spPr>
          <a:xfrm>
            <a:off x="1404937" y="1000124"/>
            <a:ext cx="9039225" cy="4772025"/>
          </a:xfrm>
          <a:prstGeom prst="rect">
            <a:avLst/>
          </a:prstGeom>
        </p:spPr>
      </p:pic>
    </p:spTree>
    <p:extLst>
      <p:ext uri="{BB962C8B-B14F-4D97-AF65-F5344CB8AC3E}">
        <p14:creationId xmlns:p14="http://schemas.microsoft.com/office/powerpoint/2010/main" val="1942659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2400" b="1" dirty="0">
                <a:solidFill>
                  <a:schemeClr val="accent1"/>
                </a:solidFill>
              </a:rPr>
              <a:t>                                                      </a:t>
            </a:r>
          </a:p>
          <a:p>
            <a:pPr marL="0" indent="0" algn="just">
              <a:buNone/>
            </a:pPr>
            <a:r>
              <a:rPr lang="en-US" sz="2400" b="1" dirty="0">
                <a:solidFill>
                  <a:schemeClr val="accent1"/>
                </a:solidFill>
              </a:rPr>
              <a:t>                                                 </a:t>
            </a:r>
            <a:r>
              <a:rPr lang="en-US" sz="2400" b="1" dirty="0">
                <a:solidFill>
                  <a:schemeClr val="tx1"/>
                </a:solidFill>
              </a:rPr>
              <a:t>TENSION MEMBERS</a:t>
            </a:r>
          </a:p>
          <a:p>
            <a:pPr algn="just"/>
            <a:endParaRPr lang="en-US" sz="2400" dirty="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2"/>
          <a:stretch>
            <a:fillRect/>
          </a:stretch>
        </p:blipFill>
        <p:spPr>
          <a:xfrm>
            <a:off x="2062162" y="1064418"/>
            <a:ext cx="7181850" cy="4333875"/>
          </a:xfrm>
          <a:prstGeom prst="rect">
            <a:avLst/>
          </a:prstGeom>
        </p:spPr>
      </p:pic>
    </p:spTree>
    <p:extLst>
      <p:ext uri="{BB962C8B-B14F-4D97-AF65-F5344CB8AC3E}">
        <p14:creationId xmlns:p14="http://schemas.microsoft.com/office/powerpoint/2010/main" val="1596071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2400" b="1" dirty="0">
                <a:solidFill>
                  <a:schemeClr val="accent1"/>
                </a:solidFill>
              </a:rPr>
              <a:t>                                                      </a:t>
            </a:r>
          </a:p>
          <a:p>
            <a:pPr marL="0" indent="0" algn="just">
              <a:buNone/>
            </a:pPr>
            <a:r>
              <a:rPr lang="en-US" sz="2400" b="1" dirty="0">
                <a:solidFill>
                  <a:schemeClr val="accent1"/>
                </a:solidFill>
              </a:rPr>
              <a:t>                                                 </a:t>
            </a:r>
            <a:r>
              <a:rPr lang="en-US" sz="2400" b="1" dirty="0">
                <a:solidFill>
                  <a:schemeClr val="tx1"/>
                </a:solidFill>
              </a:rPr>
              <a:t>TENSION MEMBERS</a:t>
            </a:r>
          </a:p>
          <a:p>
            <a:pPr algn="just"/>
            <a:endParaRPr lang="en-US" sz="2400" dirty="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2"/>
          <a:stretch>
            <a:fillRect/>
          </a:stretch>
        </p:blipFill>
        <p:spPr>
          <a:xfrm>
            <a:off x="1995487" y="1243012"/>
            <a:ext cx="7662863" cy="4071938"/>
          </a:xfrm>
          <a:prstGeom prst="rect">
            <a:avLst/>
          </a:prstGeom>
        </p:spPr>
      </p:pic>
    </p:spTree>
    <p:extLst>
      <p:ext uri="{BB962C8B-B14F-4D97-AF65-F5344CB8AC3E}">
        <p14:creationId xmlns:p14="http://schemas.microsoft.com/office/powerpoint/2010/main" val="4962831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3239</TotalTime>
  <Words>533</Words>
  <Application>Microsoft Office PowerPoint</Application>
  <PresentationFormat>Widescreen</PresentationFormat>
  <Paragraphs>91</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Arial Black</vt:lpstr>
      <vt:lpstr>Bookman Old Style</vt:lpstr>
      <vt:lpstr>Calibri</vt:lpstr>
      <vt:lpstr>Calibri Light</vt:lpstr>
      <vt:lpstr>Office Theme</vt:lpstr>
      <vt:lpstr>COLLEGE OF ENGINEERING AND TECHNOLOGY                UNIVERSITY OF SARGODHA   STEEL STRUCTURES (CT-313) (B.S TECHNOLOGY)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Aqeel Ahmed</dc:creator>
  <cp:lastModifiedBy>Aqeel Ahmed</cp:lastModifiedBy>
  <cp:revision>895</cp:revision>
  <dcterms:created xsi:type="dcterms:W3CDTF">2018-08-27T04:07:34Z</dcterms:created>
  <dcterms:modified xsi:type="dcterms:W3CDTF">2020-12-03T08:54:32Z</dcterms:modified>
</cp:coreProperties>
</file>