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9144000" cy="6858000"/>
  <p:embeddedFontLst>
    <p:embeddedFont>
      <p:font typeface="Arial Black" panose="020B0A04020102020204" pitchFamily="34" charset="0"/>
      <p:bold r:id="rId14"/>
    </p:embeddedFont>
    <p:embeddedFont>
      <p:font typeface="Arial" panose="020B0604020202020204" pitchFamily="34" charset="0"/>
      <p:regular r:id="rId14"/>
    </p:embeddedFont>
    <p:embeddedFont>
      <p:font typeface="Calibri Light" panose="020F0302020204030204" pitchFamily="34" charset="0"/>
      <p:regular r:id="rId14"/>
      <p:italic r:id="rId14"/>
    </p:embeddedFont>
    <p:embeddedFont>
      <p:font typeface="Aharoni" panose="02010803020104030203" pitchFamily="2" charset="-79"/>
      <p:bold r:id="rId14"/>
    </p:embeddedFont>
    <p:embeddedFont>
      <p:font typeface="Calibri" panose="020F0502020204030204" pitchFamily="34" charset="0"/>
      <p:regular r:id="rId14"/>
      <p:bold r:id="rId14"/>
      <p:italic r:id="rId14"/>
      <p:boldItalic r:id="rId14"/>
    </p:embeddedFont>
    <p:embeddedFont>
      <p:font typeface="Wingdings" panose="05000000000000000000" pitchFamily="2" charset="2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0F755-304D-44D5-BA19-5105C1A2DFF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03AB0-A572-44E2-9AED-6853A901F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712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62404" y="508508"/>
            <a:ext cx="5219191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5828" y="2335783"/>
            <a:ext cx="8632342" cy="3779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39200" cy="645048"/>
          </a:xfrm>
          <a:prstGeom prst="rect">
            <a:avLst/>
          </a:prstGeom>
          <a:solidFill>
            <a:srgbClr val="FFC000"/>
          </a:solidFill>
          <a:ln w="9144">
            <a:solidFill>
              <a:srgbClr val="000000"/>
            </a:solidFill>
          </a:ln>
        </p:spPr>
        <p:txBody>
          <a:bodyPr vert="horz" wrap="square" lIns="0" tIns="151130" rIns="0" bIns="0" rtlCol="0">
            <a:spAutoFit/>
          </a:bodyPr>
          <a:lstStyle/>
          <a:p>
            <a:pPr marL="1713230" algn="ctr">
              <a:lnSpc>
                <a:spcPct val="100000"/>
              </a:lnSpc>
              <a:spcBef>
                <a:spcPts val="1190"/>
              </a:spcBef>
            </a:pPr>
            <a:r>
              <a:rPr lang="en-US" sz="3200" b="1" dirty="0"/>
              <a:t>Mechanism of tolerance to </a:t>
            </a:r>
            <a:r>
              <a:rPr lang="en-US" sz="3200" b="1" dirty="0" smtClean="0"/>
              <a:t>salinity stress</a:t>
            </a:r>
            <a:endParaRPr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81000" y="45720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Dr. Naila Farooq</a:t>
            </a:r>
          </a:p>
          <a:p>
            <a:pPr algn="ctr"/>
            <a:r>
              <a:rPr lang="en-GB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Plant Growth Under Stress Environment </a:t>
            </a:r>
          </a:p>
          <a:p>
            <a:pPr algn="ctr"/>
            <a:r>
              <a:rPr lang="en-GB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(SES-309)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65929"/>
            <a:ext cx="8765754" cy="34930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9412" y="365759"/>
            <a:ext cx="7886700" cy="132461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57175" rIns="0" bIns="0" rtlCol="0">
            <a:spAutoFit/>
          </a:bodyPr>
          <a:lstStyle/>
          <a:p>
            <a:pPr marL="666750" indent="-572135">
              <a:lnSpc>
                <a:spcPct val="100000"/>
              </a:lnSpc>
              <a:spcBef>
                <a:spcPts val="2025"/>
              </a:spcBef>
              <a:buFont typeface="Wingdings"/>
              <a:buChar char=""/>
              <a:tabLst>
                <a:tab pos="667385" algn="l"/>
              </a:tabLst>
            </a:pPr>
            <a:r>
              <a:rPr sz="4400" b="0" spc="-65" dirty="0">
                <a:solidFill>
                  <a:srgbClr val="330066"/>
                </a:solidFill>
                <a:latin typeface="Calibri Light"/>
                <a:cs typeface="Calibri Light"/>
              </a:rPr>
              <a:t>References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9412" y="1825751"/>
            <a:ext cx="7886700" cy="4351020"/>
          </a:xfrm>
          <a:custGeom>
            <a:avLst/>
            <a:gdLst/>
            <a:ahLst/>
            <a:cxnLst/>
            <a:rect l="l" t="t" r="r" b="b"/>
            <a:pathLst>
              <a:path w="7886700" h="4351020">
                <a:moveTo>
                  <a:pt x="0" y="4351020"/>
                </a:moveTo>
                <a:lnTo>
                  <a:pt x="7886700" y="4351020"/>
                </a:lnTo>
                <a:lnTo>
                  <a:pt x="7886700" y="0"/>
                </a:lnTo>
                <a:lnTo>
                  <a:pt x="0" y="0"/>
                </a:lnTo>
                <a:lnTo>
                  <a:pt x="0" y="435102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0242" y="2258541"/>
            <a:ext cx="5292725" cy="223520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761365" indent="-7620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761365" algn="l"/>
                <a:tab pos="762000" algn="l"/>
              </a:tabLst>
            </a:pPr>
            <a:r>
              <a:rPr sz="3100" spc="-10" dirty="0">
                <a:latin typeface="Calibri"/>
                <a:cs typeface="Calibri"/>
              </a:rPr>
              <a:t>Plant</a:t>
            </a:r>
            <a:r>
              <a:rPr sz="3100" spc="-15" dirty="0">
                <a:latin typeface="Calibri"/>
                <a:cs typeface="Calibri"/>
              </a:rPr>
              <a:t> Physiology</a:t>
            </a:r>
            <a:endParaRPr sz="3100">
              <a:latin typeface="Calibri"/>
              <a:cs typeface="Calibri"/>
            </a:endParaRPr>
          </a:p>
          <a:p>
            <a:pPr marL="1955164">
              <a:lnSpc>
                <a:spcPct val="100000"/>
              </a:lnSpc>
              <a:spcBef>
                <a:spcPts val="625"/>
              </a:spcBef>
            </a:pPr>
            <a:r>
              <a:rPr sz="3100" spc="-5" dirty="0">
                <a:latin typeface="Calibri"/>
                <a:cs typeface="Calibri"/>
              </a:rPr>
              <a:t>- by </a:t>
            </a:r>
            <a:r>
              <a:rPr sz="3100" spc="-65" dirty="0">
                <a:latin typeface="Calibri"/>
                <a:cs typeface="Calibri"/>
              </a:rPr>
              <a:t>Taiz </a:t>
            </a:r>
            <a:r>
              <a:rPr sz="3100" spc="-5" dirty="0">
                <a:latin typeface="Calibri"/>
                <a:cs typeface="Calibri"/>
              </a:rPr>
              <a:t>&amp;</a:t>
            </a:r>
            <a:r>
              <a:rPr sz="3100" spc="30" dirty="0">
                <a:latin typeface="Calibri"/>
                <a:cs typeface="Calibri"/>
              </a:rPr>
              <a:t> </a:t>
            </a:r>
            <a:r>
              <a:rPr sz="3100" spc="-20" dirty="0">
                <a:latin typeface="Calibri"/>
                <a:cs typeface="Calibri"/>
              </a:rPr>
              <a:t>Zeiger</a:t>
            </a:r>
            <a:endParaRPr sz="3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050">
              <a:latin typeface="Calibri"/>
              <a:cs typeface="Calibri"/>
            </a:endParaRPr>
          </a:p>
          <a:p>
            <a:pPr marL="698500" algn="ctr">
              <a:lnSpc>
                <a:spcPct val="100000"/>
              </a:lnSpc>
            </a:pPr>
            <a:r>
              <a:rPr sz="3100" spc="-20" dirty="0">
                <a:latin typeface="Calibri"/>
                <a:cs typeface="Calibri"/>
              </a:rPr>
              <a:t>https: </a:t>
            </a:r>
            <a:r>
              <a:rPr sz="3100" spc="-5" dirty="0">
                <a:latin typeface="Calibri"/>
                <a:cs typeface="Calibri"/>
              </a:rPr>
              <a:t>//</a:t>
            </a:r>
            <a:r>
              <a:rPr sz="3100" spc="-30" dirty="0">
                <a:latin typeface="Calibri"/>
                <a:cs typeface="Calibri"/>
              </a:rPr>
              <a:t> </a:t>
            </a:r>
            <a:r>
              <a:rPr sz="3100" spc="-20" dirty="0">
                <a:latin typeface="Calibri"/>
                <a:cs typeface="Calibri"/>
                <a:hlinkClick r:id="rId2"/>
              </a:rPr>
              <a:t>www.slideshare.net</a:t>
            </a:r>
            <a:endParaRPr sz="3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1302" y="652815"/>
            <a:ext cx="5540886" cy="39501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9412" y="99060"/>
            <a:ext cx="7886700" cy="1009015"/>
          </a:xfrm>
          <a:prstGeom prst="rect">
            <a:avLst/>
          </a:prstGeom>
          <a:solidFill>
            <a:srgbClr val="FFC000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479"/>
              </a:lnSpc>
            </a:pPr>
            <a:r>
              <a:rPr sz="4000" b="0" spc="-30" dirty="0">
                <a:solidFill>
                  <a:srgbClr val="330066"/>
                </a:solidFill>
                <a:latin typeface="Calibri Light"/>
                <a:cs typeface="Calibri Light"/>
              </a:rPr>
              <a:t>Plants </a:t>
            </a:r>
            <a:r>
              <a:rPr sz="4000" b="0" spc="-25" dirty="0">
                <a:solidFill>
                  <a:srgbClr val="330066"/>
                </a:solidFill>
                <a:latin typeface="Calibri Light"/>
                <a:cs typeface="Calibri Light"/>
              </a:rPr>
              <a:t>Use </a:t>
            </a:r>
            <a:r>
              <a:rPr sz="4000" b="0" spc="-60" dirty="0">
                <a:solidFill>
                  <a:srgbClr val="330066"/>
                </a:solidFill>
                <a:latin typeface="Calibri Light"/>
                <a:cs typeface="Calibri Light"/>
              </a:rPr>
              <a:t>Different </a:t>
            </a:r>
            <a:r>
              <a:rPr sz="4000" b="0" spc="-45" dirty="0">
                <a:solidFill>
                  <a:srgbClr val="330066"/>
                </a:solidFill>
                <a:latin typeface="Calibri Light"/>
                <a:cs typeface="Calibri Light"/>
              </a:rPr>
              <a:t>Strategies</a:t>
            </a:r>
            <a:r>
              <a:rPr sz="4000" b="0" spc="-210" dirty="0">
                <a:solidFill>
                  <a:srgbClr val="330066"/>
                </a:solidFill>
                <a:latin typeface="Calibri Light"/>
                <a:cs typeface="Calibri Light"/>
              </a:rPr>
              <a:t> </a:t>
            </a:r>
            <a:r>
              <a:rPr sz="4000" b="0" spc="-30" dirty="0">
                <a:solidFill>
                  <a:srgbClr val="330066"/>
                </a:solidFill>
                <a:latin typeface="Calibri Light"/>
                <a:cs typeface="Calibri Light"/>
              </a:rPr>
              <a:t>to</a:t>
            </a:r>
            <a:endParaRPr sz="4000">
              <a:latin typeface="Calibri Light"/>
              <a:cs typeface="Calibri Light"/>
            </a:endParaRPr>
          </a:p>
          <a:p>
            <a:pPr marL="2540" algn="ctr">
              <a:lnSpc>
                <a:spcPts val="4465"/>
              </a:lnSpc>
            </a:pPr>
            <a:r>
              <a:rPr sz="4000" b="0" spc="-40" dirty="0">
                <a:solidFill>
                  <a:srgbClr val="330066"/>
                </a:solidFill>
                <a:latin typeface="Calibri Light"/>
                <a:cs typeface="Calibri Light"/>
              </a:rPr>
              <a:t>Avoid </a:t>
            </a:r>
            <a:r>
              <a:rPr sz="4000" b="0" spc="-15" dirty="0">
                <a:solidFill>
                  <a:srgbClr val="330066"/>
                </a:solidFill>
                <a:latin typeface="Calibri Light"/>
                <a:cs typeface="Calibri Light"/>
              </a:rPr>
              <a:t>Salt</a:t>
            </a:r>
            <a:r>
              <a:rPr sz="4000" b="0" spc="-145" dirty="0">
                <a:solidFill>
                  <a:srgbClr val="330066"/>
                </a:solidFill>
                <a:latin typeface="Calibri Light"/>
                <a:cs typeface="Calibri Light"/>
              </a:rPr>
              <a:t> </a:t>
            </a:r>
            <a:r>
              <a:rPr sz="4000" b="0" spc="-20" dirty="0">
                <a:solidFill>
                  <a:srgbClr val="330066"/>
                </a:solidFill>
                <a:latin typeface="Calibri Light"/>
                <a:cs typeface="Calibri Light"/>
              </a:rPr>
              <a:t>Injury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9412" y="1443227"/>
            <a:ext cx="7886700" cy="5331460"/>
          </a:xfrm>
          <a:custGeom>
            <a:avLst/>
            <a:gdLst/>
            <a:ahLst/>
            <a:cxnLst/>
            <a:rect l="l" t="t" r="r" b="b"/>
            <a:pathLst>
              <a:path w="7886700" h="5331459">
                <a:moveTo>
                  <a:pt x="0" y="5330952"/>
                </a:moveTo>
                <a:lnTo>
                  <a:pt x="7886700" y="5330952"/>
                </a:lnTo>
                <a:lnTo>
                  <a:pt x="7886700" y="0"/>
                </a:lnTo>
                <a:lnTo>
                  <a:pt x="0" y="0"/>
                </a:lnTo>
                <a:lnTo>
                  <a:pt x="0" y="533095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7542" y="2195321"/>
            <a:ext cx="7681595" cy="369887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241300" marR="104139" indent="-228600">
              <a:lnSpc>
                <a:spcPct val="70000"/>
              </a:lnSpc>
              <a:spcBef>
                <a:spcPts val="1070"/>
              </a:spcBef>
              <a:buFont typeface="Arial"/>
              <a:buChar char="•"/>
              <a:tabLst>
                <a:tab pos="241300" algn="l"/>
              </a:tabLst>
            </a:pPr>
            <a:r>
              <a:rPr sz="2700" spc="-5" dirty="0">
                <a:latin typeface="Calibri"/>
                <a:cs typeface="Calibri"/>
              </a:rPr>
              <a:t>Plants </a:t>
            </a:r>
            <a:r>
              <a:rPr sz="2700" spc="-10" dirty="0">
                <a:latin typeface="Calibri"/>
                <a:cs typeface="Calibri"/>
              </a:rPr>
              <a:t>minimize </a:t>
            </a:r>
            <a:r>
              <a:rPr sz="2700" spc="-5" dirty="0">
                <a:latin typeface="Calibri"/>
                <a:cs typeface="Calibri"/>
              </a:rPr>
              <a:t>salt </a:t>
            </a:r>
            <a:r>
              <a:rPr sz="2700" dirty="0">
                <a:latin typeface="Calibri"/>
                <a:cs typeface="Calibri"/>
              </a:rPr>
              <a:t>injury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spc="-15" dirty="0">
                <a:latin typeface="Calibri"/>
                <a:cs typeface="Calibri"/>
              </a:rPr>
              <a:t>excluding </a:t>
            </a:r>
            <a:r>
              <a:rPr sz="2700" spc="-5" dirty="0">
                <a:latin typeface="Calibri"/>
                <a:cs typeface="Calibri"/>
              </a:rPr>
              <a:t>salt </a:t>
            </a:r>
            <a:r>
              <a:rPr sz="2700" spc="-20" dirty="0">
                <a:latin typeface="Calibri"/>
                <a:cs typeface="Calibri"/>
              </a:rPr>
              <a:t>from  </a:t>
            </a:r>
            <a:r>
              <a:rPr sz="2700" spc="-10" dirty="0">
                <a:latin typeface="Calibri"/>
                <a:cs typeface="Calibri"/>
              </a:rPr>
              <a:t>meristems, </a:t>
            </a:r>
            <a:r>
              <a:rPr sz="2700" spc="-5" dirty="0">
                <a:latin typeface="Calibri"/>
                <a:cs typeface="Calibri"/>
              </a:rPr>
              <a:t>particularly </a:t>
            </a:r>
            <a:r>
              <a:rPr sz="2700" dirty="0">
                <a:latin typeface="Calibri"/>
                <a:cs typeface="Calibri"/>
              </a:rPr>
              <a:t>in the </a:t>
            </a:r>
            <a:r>
              <a:rPr sz="2700" spc="-5" dirty="0">
                <a:latin typeface="Calibri"/>
                <a:cs typeface="Calibri"/>
              </a:rPr>
              <a:t>shoot,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20" dirty="0">
                <a:latin typeface="Calibri"/>
                <a:cs typeface="Calibri"/>
              </a:rPr>
              <a:t>from </a:t>
            </a:r>
            <a:r>
              <a:rPr sz="2700" spc="-15" dirty="0">
                <a:latin typeface="Calibri"/>
                <a:cs typeface="Calibri"/>
              </a:rPr>
              <a:t>leaves  </a:t>
            </a:r>
            <a:r>
              <a:rPr sz="2700" spc="-10" dirty="0">
                <a:latin typeface="Calibri"/>
                <a:cs typeface="Calibri"/>
              </a:rPr>
              <a:t>that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actively </a:t>
            </a:r>
            <a:r>
              <a:rPr sz="2700" spc="-10" dirty="0">
                <a:latin typeface="Calibri"/>
                <a:cs typeface="Calibri"/>
              </a:rPr>
              <a:t>expanding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photosynthesizing.</a:t>
            </a:r>
            <a:endParaRPr sz="2700">
              <a:latin typeface="Calibri"/>
              <a:cs typeface="Calibri"/>
            </a:endParaRPr>
          </a:p>
          <a:p>
            <a:pPr marL="241300" marR="888365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700" spc="-5" dirty="0">
                <a:latin typeface="Calibri"/>
                <a:cs typeface="Calibri"/>
              </a:rPr>
              <a:t>The Casparian </a:t>
            </a:r>
            <a:r>
              <a:rPr sz="2700" spc="-15" dirty="0">
                <a:latin typeface="Calibri"/>
                <a:cs typeface="Calibri"/>
              </a:rPr>
              <a:t>strip </a:t>
            </a:r>
            <a:r>
              <a:rPr sz="2700" spc="-5" dirty="0">
                <a:latin typeface="Calibri"/>
                <a:cs typeface="Calibri"/>
              </a:rPr>
              <a:t>imposes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latin typeface="Calibri"/>
                <a:cs typeface="Calibri"/>
              </a:rPr>
              <a:t>restriction </a:t>
            </a:r>
            <a:r>
              <a:rPr sz="2700" spc="-20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the  </a:t>
            </a:r>
            <a:r>
              <a:rPr sz="2700" spc="-10" dirty="0">
                <a:latin typeface="Calibri"/>
                <a:cs typeface="Calibri"/>
              </a:rPr>
              <a:t>movements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ions </a:t>
            </a:r>
            <a:r>
              <a:rPr sz="2700" spc="-15" dirty="0">
                <a:latin typeface="Calibri"/>
                <a:cs typeface="Calibri"/>
              </a:rPr>
              <a:t>into </a:t>
            </a:r>
            <a:r>
              <a:rPr sz="2700" spc="-10" dirty="0">
                <a:latin typeface="Calibri"/>
                <a:cs typeface="Calibri"/>
              </a:rPr>
              <a:t>the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xylem.</a:t>
            </a:r>
            <a:endParaRPr sz="2700">
              <a:latin typeface="Calibri"/>
              <a:cs typeface="Calibri"/>
            </a:endParaRPr>
          </a:p>
          <a:p>
            <a:pPr marL="241300" marR="5080" indent="-228600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sz="2700" spc="-5" dirty="0">
                <a:latin typeface="Calibri"/>
                <a:cs typeface="Calibri"/>
              </a:rPr>
              <a:t>Sodium ions </a:t>
            </a:r>
            <a:r>
              <a:rPr sz="2700" spc="-15" dirty="0">
                <a:latin typeface="Calibri"/>
                <a:cs typeface="Calibri"/>
              </a:rPr>
              <a:t>enter roots </a:t>
            </a:r>
            <a:r>
              <a:rPr sz="2700" spc="-25" dirty="0">
                <a:latin typeface="Calibri"/>
                <a:cs typeface="Calibri"/>
              </a:rPr>
              <a:t>passively, </a:t>
            </a:r>
            <a:r>
              <a:rPr sz="2700" spc="-5" dirty="0">
                <a:latin typeface="Calibri"/>
                <a:cs typeface="Calibri"/>
              </a:rPr>
              <a:t>so </a:t>
            </a:r>
            <a:r>
              <a:rPr sz="2700" spc="-15" dirty="0">
                <a:latin typeface="Calibri"/>
                <a:cs typeface="Calibri"/>
              </a:rPr>
              <a:t>root </a:t>
            </a:r>
            <a:r>
              <a:rPr sz="2700" dirty="0">
                <a:latin typeface="Calibri"/>
                <a:cs typeface="Calibri"/>
              </a:rPr>
              <a:t>cells </a:t>
            </a:r>
            <a:r>
              <a:rPr sz="2700" spc="-10" dirty="0">
                <a:latin typeface="Calibri"/>
                <a:cs typeface="Calibri"/>
              </a:rPr>
              <a:t>must  </a:t>
            </a:r>
            <a:r>
              <a:rPr sz="2700" spc="-5" dirty="0">
                <a:latin typeface="Calibri"/>
                <a:cs typeface="Calibri"/>
              </a:rPr>
              <a:t>use </a:t>
            </a:r>
            <a:r>
              <a:rPr sz="2700" spc="-10" dirty="0">
                <a:latin typeface="Calibri"/>
                <a:cs typeface="Calibri"/>
              </a:rPr>
              <a:t>energy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10" dirty="0">
                <a:latin typeface="Calibri"/>
                <a:cs typeface="Calibri"/>
              </a:rPr>
              <a:t>extrude </a:t>
            </a:r>
            <a:r>
              <a:rPr sz="2700" spc="-5" dirty="0">
                <a:latin typeface="Calibri"/>
                <a:cs typeface="Calibri"/>
              </a:rPr>
              <a:t>sodium </a:t>
            </a:r>
            <a:r>
              <a:rPr sz="2700" dirty="0">
                <a:latin typeface="Calibri"/>
                <a:cs typeface="Calibri"/>
              </a:rPr>
              <a:t>ion </a:t>
            </a:r>
            <a:r>
              <a:rPr sz="2700" spc="-5" dirty="0">
                <a:latin typeface="Calibri"/>
                <a:cs typeface="Calibri"/>
              </a:rPr>
              <a:t>actively back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the  </a:t>
            </a:r>
            <a:r>
              <a:rPr sz="2700" spc="-5" dirty="0">
                <a:latin typeface="Calibri"/>
                <a:cs typeface="Calibri"/>
              </a:rPr>
              <a:t>outside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solution.</a:t>
            </a:r>
            <a:endParaRPr sz="2700">
              <a:latin typeface="Calibri"/>
              <a:cs typeface="Calibri"/>
            </a:endParaRPr>
          </a:p>
          <a:p>
            <a:pPr marL="241300" marR="173990" indent="-228600">
              <a:lnSpc>
                <a:spcPct val="7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700" spc="-15" dirty="0">
                <a:latin typeface="Calibri"/>
                <a:cs typeface="Calibri"/>
              </a:rPr>
              <a:t>By </a:t>
            </a:r>
            <a:r>
              <a:rPr sz="2700" spc="-20" dirty="0">
                <a:latin typeface="Calibri"/>
                <a:cs typeface="Calibri"/>
              </a:rPr>
              <a:t>contrast, </a:t>
            </a:r>
            <a:r>
              <a:rPr sz="2700" spc="-5" dirty="0">
                <a:latin typeface="Calibri"/>
                <a:cs typeface="Calibri"/>
              </a:rPr>
              <a:t>Chloride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excluded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spc="-15" dirty="0">
                <a:latin typeface="Calibri"/>
                <a:cs typeface="Calibri"/>
              </a:rPr>
              <a:t>negative </a:t>
            </a:r>
            <a:r>
              <a:rPr sz="2700" spc="-5" dirty="0">
                <a:latin typeface="Calibri"/>
                <a:cs typeface="Calibri"/>
              </a:rPr>
              <a:t>electric  </a:t>
            </a:r>
            <a:r>
              <a:rPr sz="2700" spc="-10" dirty="0">
                <a:latin typeface="Calibri"/>
                <a:cs typeface="Calibri"/>
              </a:rPr>
              <a:t>potential </a:t>
            </a:r>
            <a:r>
              <a:rPr sz="2700" spc="-15" dirty="0">
                <a:latin typeface="Calibri"/>
                <a:cs typeface="Calibri"/>
              </a:rPr>
              <a:t>across </a:t>
            </a:r>
            <a:r>
              <a:rPr sz="2700" dirty="0">
                <a:latin typeface="Calibri"/>
                <a:cs typeface="Calibri"/>
              </a:rPr>
              <a:t>the cell </a:t>
            </a:r>
            <a:r>
              <a:rPr sz="2700" spc="-10" dirty="0">
                <a:latin typeface="Calibri"/>
                <a:cs typeface="Calibri"/>
              </a:rPr>
              <a:t>membrane, </a:t>
            </a:r>
            <a:r>
              <a:rPr sz="2700" dirty="0">
                <a:latin typeface="Calibri"/>
                <a:cs typeface="Calibri"/>
              </a:rPr>
              <a:t>and the low  </a:t>
            </a:r>
            <a:r>
              <a:rPr sz="2700" spc="-5" dirty="0">
                <a:latin typeface="Calibri"/>
                <a:cs typeface="Calibri"/>
              </a:rPr>
              <a:t>permeability of </a:t>
            </a:r>
            <a:r>
              <a:rPr sz="2700" spc="-15" dirty="0">
                <a:latin typeface="Calibri"/>
                <a:cs typeface="Calibri"/>
              </a:rPr>
              <a:t>root </a:t>
            </a:r>
            <a:r>
              <a:rPr sz="2700" spc="-5" dirty="0">
                <a:latin typeface="Calibri"/>
                <a:cs typeface="Calibri"/>
              </a:rPr>
              <a:t>plasma </a:t>
            </a:r>
            <a:r>
              <a:rPr sz="2700" spc="-10" dirty="0">
                <a:latin typeface="Calibri"/>
                <a:cs typeface="Calibri"/>
              </a:rPr>
              <a:t>membranes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this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ion.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78954" y="245490"/>
            <a:ext cx="7899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25" dirty="0">
                <a:latin typeface="Calibri Light"/>
                <a:cs typeface="Calibri Light"/>
              </a:rPr>
              <a:t>c</a:t>
            </a:r>
            <a:r>
              <a:rPr sz="2400" b="0" spc="-5" dirty="0">
                <a:latin typeface="Calibri Light"/>
                <a:cs typeface="Calibri Light"/>
              </a:rPr>
              <a:t>o</a:t>
            </a:r>
            <a:r>
              <a:rPr sz="2400" b="0" spc="-30" dirty="0">
                <a:latin typeface="Calibri Light"/>
                <a:cs typeface="Calibri Light"/>
              </a:rPr>
              <a:t>n</a:t>
            </a:r>
            <a:r>
              <a:rPr sz="2400" b="0" dirty="0">
                <a:latin typeface="Calibri Light"/>
                <a:cs typeface="Calibri Light"/>
              </a:rPr>
              <a:t>t...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7743" y="1100327"/>
            <a:ext cx="8669020" cy="5160645"/>
          </a:xfrm>
          <a:custGeom>
            <a:avLst/>
            <a:gdLst/>
            <a:ahLst/>
            <a:cxnLst/>
            <a:rect l="l" t="t" r="r" b="b"/>
            <a:pathLst>
              <a:path w="8669020" h="5160645">
                <a:moveTo>
                  <a:pt x="0" y="5160264"/>
                </a:moveTo>
                <a:lnTo>
                  <a:pt x="8668512" y="5160264"/>
                </a:lnTo>
                <a:lnTo>
                  <a:pt x="8668512" y="0"/>
                </a:lnTo>
                <a:lnTo>
                  <a:pt x="0" y="0"/>
                </a:lnTo>
                <a:lnTo>
                  <a:pt x="0" y="516026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6788" y="1618615"/>
            <a:ext cx="8427720" cy="4037329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247650" indent="-229235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Although some plants, such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5" dirty="0">
                <a:latin typeface="Calibri"/>
                <a:cs typeface="Calibri"/>
              </a:rPr>
              <a:t>mangrooves, </a:t>
            </a:r>
            <a:r>
              <a:rPr sz="2800" spc="-20" dirty="0">
                <a:latin typeface="Calibri"/>
                <a:cs typeface="Calibri"/>
              </a:rPr>
              <a:t>grow </a:t>
            </a:r>
            <a:r>
              <a:rPr sz="2800" spc="-5" dirty="0">
                <a:latin typeface="Calibri"/>
                <a:cs typeface="Calibri"/>
              </a:rPr>
              <a:t>in  </a:t>
            </a:r>
            <a:r>
              <a:rPr sz="2800" spc="-10" dirty="0">
                <a:latin typeface="Calibri"/>
                <a:cs typeface="Calibri"/>
              </a:rPr>
              <a:t>saline </a:t>
            </a:r>
            <a:r>
              <a:rPr sz="2800" spc="-20" dirty="0">
                <a:latin typeface="Calibri"/>
                <a:cs typeface="Calibri"/>
              </a:rPr>
              <a:t>environments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0" dirty="0">
                <a:latin typeface="Calibri"/>
                <a:cs typeface="Calibri"/>
              </a:rPr>
              <a:t>abundant </a:t>
            </a:r>
            <a:r>
              <a:rPr sz="2800" spc="-20" dirty="0">
                <a:latin typeface="Calibri"/>
                <a:cs typeface="Calibri"/>
              </a:rPr>
              <a:t>water </a:t>
            </a:r>
            <a:r>
              <a:rPr sz="2800" spc="-10" dirty="0">
                <a:latin typeface="Calibri"/>
                <a:cs typeface="Calibri"/>
              </a:rPr>
              <a:t>supplies, </a:t>
            </a:r>
            <a:r>
              <a:rPr sz="2800" spc="-5" dirty="0">
                <a:latin typeface="Calibri"/>
                <a:cs typeface="Calibri"/>
              </a:rPr>
              <a:t>the  ability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acquire that </a:t>
            </a:r>
            <a:r>
              <a:rPr sz="2800" spc="-20" dirty="0">
                <a:latin typeface="Calibri"/>
                <a:cs typeface="Calibri"/>
              </a:rPr>
              <a:t>water </a:t>
            </a:r>
            <a:r>
              <a:rPr sz="2800" spc="-15" dirty="0">
                <a:latin typeface="Calibri"/>
                <a:cs typeface="Calibri"/>
              </a:rPr>
              <a:t>requires </a:t>
            </a:r>
            <a:r>
              <a:rPr sz="2800" spc="-10" dirty="0">
                <a:latin typeface="Calibri"/>
                <a:cs typeface="Calibri"/>
              </a:rPr>
              <a:t>that they </a:t>
            </a:r>
            <a:r>
              <a:rPr sz="2800" spc="-25" dirty="0">
                <a:latin typeface="Calibri"/>
                <a:cs typeface="Calibri"/>
              </a:rPr>
              <a:t>make  </a:t>
            </a:r>
            <a:r>
              <a:rPr sz="2800" spc="-10" dirty="0">
                <a:latin typeface="Calibri"/>
                <a:cs typeface="Calibri"/>
              </a:rPr>
              <a:t>osmotic adjustments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obtain </a:t>
            </a:r>
            <a:r>
              <a:rPr sz="2800" spc="-20" dirty="0">
                <a:latin typeface="Calibri"/>
                <a:cs typeface="Calibri"/>
              </a:rPr>
              <a:t>water from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low-  </a:t>
            </a:r>
            <a:r>
              <a:rPr sz="2800" spc="-20" dirty="0">
                <a:latin typeface="Calibri"/>
                <a:cs typeface="Calibri"/>
              </a:rPr>
              <a:t>water- </a:t>
            </a:r>
            <a:r>
              <a:rPr sz="2800" spc="-10" dirty="0">
                <a:latin typeface="Calibri"/>
                <a:cs typeface="Calibri"/>
              </a:rPr>
              <a:t>potential </a:t>
            </a:r>
            <a:r>
              <a:rPr sz="2800" spc="-15" dirty="0">
                <a:latin typeface="Calibri"/>
                <a:cs typeface="Calibri"/>
              </a:rPr>
              <a:t>external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environment.</a:t>
            </a:r>
            <a:endParaRPr sz="2800">
              <a:latin typeface="Calibri"/>
              <a:cs typeface="Calibri"/>
            </a:endParaRPr>
          </a:p>
          <a:p>
            <a:pPr marL="241300" marR="5080" indent="-229235">
              <a:lnSpc>
                <a:spcPct val="90000"/>
              </a:lnSpc>
              <a:spcBef>
                <a:spcPts val="101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Many </a:t>
            </a:r>
            <a:r>
              <a:rPr sz="2800" spc="-15" dirty="0">
                <a:latin typeface="Calibri"/>
                <a:cs typeface="Calibri"/>
              </a:rPr>
              <a:t>halophytes exhibit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growth </a:t>
            </a:r>
            <a:r>
              <a:rPr sz="2800" spc="-10" dirty="0">
                <a:latin typeface="Calibri"/>
                <a:cs typeface="Calibri"/>
              </a:rPr>
              <a:t>optimum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spc="-20" dirty="0">
                <a:latin typeface="Calibri"/>
                <a:cs typeface="Calibri"/>
              </a:rPr>
              <a:t>moderate  </a:t>
            </a:r>
            <a:r>
              <a:rPr sz="2800" spc="-10" dirty="0">
                <a:latin typeface="Calibri"/>
                <a:cs typeface="Calibri"/>
              </a:rPr>
              <a:t>levels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35" dirty="0">
                <a:latin typeface="Calibri"/>
                <a:cs typeface="Calibri"/>
              </a:rPr>
              <a:t>salinity,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this optimum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correlated </a:t>
            </a:r>
            <a:r>
              <a:rPr sz="2800" spc="-5" dirty="0">
                <a:latin typeface="Calibri"/>
                <a:cs typeface="Calibri"/>
              </a:rPr>
              <a:t>with the  capacity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accumulate </a:t>
            </a:r>
            <a:r>
              <a:rPr sz="2800" spc="-5" dirty="0">
                <a:latin typeface="Calibri"/>
                <a:cs typeface="Calibri"/>
              </a:rPr>
              <a:t>ions in the </a:t>
            </a:r>
            <a:r>
              <a:rPr sz="2800" spc="-10" dirty="0">
                <a:latin typeface="Calibri"/>
                <a:cs typeface="Calibri"/>
              </a:rPr>
              <a:t>vacuole, </a:t>
            </a:r>
            <a:r>
              <a:rPr sz="2800" spc="-15" dirty="0">
                <a:latin typeface="Calibri"/>
                <a:cs typeface="Calibri"/>
              </a:rPr>
              <a:t>where </a:t>
            </a:r>
            <a:r>
              <a:rPr sz="2800" spc="-10" dirty="0">
                <a:latin typeface="Calibri"/>
                <a:cs typeface="Calibri"/>
              </a:rPr>
              <a:t>they  can </a:t>
            </a:r>
            <a:r>
              <a:rPr sz="2800" spc="-15" dirty="0">
                <a:latin typeface="Calibri"/>
                <a:cs typeface="Calibri"/>
              </a:rPr>
              <a:t>contribute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cell </a:t>
            </a:r>
            <a:r>
              <a:rPr sz="2800" spc="-10" dirty="0">
                <a:latin typeface="Calibri"/>
                <a:cs typeface="Calibri"/>
              </a:rPr>
              <a:t>osmotic potential </a:t>
            </a:r>
            <a:r>
              <a:rPr sz="2800" spc="-5" dirty="0">
                <a:latin typeface="Calibri"/>
                <a:cs typeface="Calibri"/>
              </a:rPr>
              <a:t>without  </a:t>
            </a:r>
            <a:r>
              <a:rPr sz="2800" spc="-10" dirty="0">
                <a:latin typeface="Calibri"/>
                <a:cs typeface="Calibri"/>
              </a:rPr>
              <a:t>damaging </a:t>
            </a:r>
            <a:r>
              <a:rPr sz="2800" spc="-5" dirty="0">
                <a:latin typeface="Calibri"/>
                <a:cs typeface="Calibri"/>
              </a:rPr>
              <a:t>the salt- </a:t>
            </a:r>
            <a:r>
              <a:rPr sz="2800" spc="-10" dirty="0">
                <a:latin typeface="Calibri"/>
                <a:cs typeface="Calibri"/>
              </a:rPr>
              <a:t>sensitive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enzymes.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887" y="150876"/>
            <a:ext cx="7886700" cy="972819"/>
          </a:xfrm>
          <a:prstGeom prst="rect">
            <a:avLst/>
          </a:prstGeom>
          <a:solidFill>
            <a:srgbClr val="FFC000"/>
          </a:solidFill>
          <a:ln w="9144">
            <a:solidFill>
              <a:srgbClr val="000000"/>
            </a:solidFill>
          </a:ln>
        </p:spPr>
        <p:txBody>
          <a:bodyPr vert="horz" wrap="square" lIns="0" tIns="81915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645"/>
              </a:spcBef>
            </a:pPr>
            <a:r>
              <a:rPr sz="4400" spc="-15" dirty="0"/>
              <a:t>Ion</a:t>
            </a:r>
            <a:r>
              <a:rPr sz="4400" spc="-95" dirty="0"/>
              <a:t> </a:t>
            </a:r>
            <a:r>
              <a:rPr sz="4400" spc="-40" dirty="0"/>
              <a:t>Exclusion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362711" y="1345691"/>
            <a:ext cx="8564880" cy="5305425"/>
          </a:xfrm>
          <a:custGeom>
            <a:avLst/>
            <a:gdLst/>
            <a:ahLst/>
            <a:cxnLst/>
            <a:rect l="l" t="t" r="r" b="b"/>
            <a:pathLst>
              <a:path w="8564880" h="5305425">
                <a:moveTo>
                  <a:pt x="0" y="5305044"/>
                </a:moveTo>
                <a:lnTo>
                  <a:pt x="8564880" y="5305044"/>
                </a:lnTo>
                <a:lnTo>
                  <a:pt x="8564880" y="0"/>
                </a:lnTo>
                <a:lnTo>
                  <a:pt x="0" y="0"/>
                </a:lnTo>
                <a:lnTo>
                  <a:pt x="0" y="530504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9597" y="1873123"/>
            <a:ext cx="8204834" cy="416369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71755" indent="-2286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terms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metabolic </a:t>
            </a:r>
            <a:r>
              <a:rPr sz="2800" spc="-40" dirty="0">
                <a:latin typeface="Calibri"/>
                <a:cs typeface="Calibri"/>
              </a:rPr>
              <a:t>energy, </a:t>
            </a:r>
            <a:r>
              <a:rPr sz="2800" spc="-10" dirty="0">
                <a:latin typeface="Calibri"/>
                <a:cs typeface="Calibri"/>
              </a:rPr>
              <a:t>use </a:t>
            </a:r>
            <a:r>
              <a:rPr sz="2800" spc="-5" dirty="0">
                <a:latin typeface="Calibri"/>
                <a:cs typeface="Calibri"/>
              </a:rPr>
              <a:t>of ions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balance  </a:t>
            </a:r>
            <a:r>
              <a:rPr sz="2800" spc="-5" dirty="0">
                <a:latin typeface="Calibri"/>
                <a:cs typeface="Calibri"/>
              </a:rPr>
              <a:t>tissue </a:t>
            </a:r>
            <a:r>
              <a:rPr sz="2800" spc="-20" dirty="0">
                <a:latin typeface="Calibri"/>
                <a:cs typeface="Calibri"/>
              </a:rPr>
              <a:t>water </a:t>
            </a:r>
            <a:r>
              <a:rPr sz="2800" spc="-10" dirty="0">
                <a:latin typeface="Calibri"/>
                <a:cs typeface="Calibri"/>
              </a:rPr>
              <a:t>potential </a:t>
            </a:r>
            <a:r>
              <a:rPr sz="2800" spc="-5" dirty="0">
                <a:latin typeface="Calibri"/>
                <a:cs typeface="Calibri"/>
              </a:rPr>
              <a:t>in a </a:t>
            </a:r>
            <a:r>
              <a:rPr sz="2800" spc="-10" dirty="0">
                <a:latin typeface="Calibri"/>
                <a:cs typeface="Calibri"/>
              </a:rPr>
              <a:t>saline </a:t>
            </a:r>
            <a:r>
              <a:rPr sz="2800" spc="-20" dirty="0">
                <a:latin typeface="Calibri"/>
                <a:cs typeface="Calibri"/>
              </a:rPr>
              <a:t>environment </a:t>
            </a:r>
            <a:r>
              <a:rPr sz="2800" spc="-5" dirty="0">
                <a:latin typeface="Calibri"/>
                <a:cs typeface="Calibri"/>
              </a:rPr>
              <a:t>clearly 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lower energy </a:t>
            </a:r>
            <a:r>
              <a:rPr sz="2800" spc="-20" dirty="0">
                <a:latin typeface="Calibri"/>
                <a:cs typeface="Calibri"/>
              </a:rPr>
              <a:t>cost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plant </a:t>
            </a:r>
            <a:r>
              <a:rPr sz="2800" spc="-5" dirty="0">
                <a:latin typeface="Calibri"/>
                <a:cs typeface="Calibri"/>
              </a:rPr>
              <a:t>than </a:t>
            </a:r>
            <a:r>
              <a:rPr sz="2800" spc="-10" dirty="0">
                <a:latin typeface="Calibri"/>
                <a:cs typeface="Calibri"/>
              </a:rPr>
              <a:t>use of  </a:t>
            </a:r>
            <a:r>
              <a:rPr sz="2800" spc="-25" dirty="0">
                <a:latin typeface="Calibri"/>
                <a:cs typeface="Calibri"/>
              </a:rPr>
              <a:t>carbohydrates </a:t>
            </a:r>
            <a:r>
              <a:rPr sz="2800" spc="-5" dirty="0">
                <a:latin typeface="Calibri"/>
                <a:cs typeface="Calibri"/>
              </a:rPr>
              <a:t>or amino acids, the </a:t>
            </a:r>
            <a:r>
              <a:rPr sz="2800" spc="-15" dirty="0">
                <a:latin typeface="Calibri"/>
                <a:cs typeface="Calibri"/>
              </a:rPr>
              <a:t>production </a:t>
            </a:r>
            <a:r>
              <a:rPr sz="2800" spc="-5" dirty="0">
                <a:latin typeface="Calibri"/>
                <a:cs typeface="Calibri"/>
              </a:rPr>
              <a:t>of which 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significantly higher energy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cost.</a:t>
            </a:r>
            <a:endParaRPr sz="2800">
              <a:latin typeface="Calibri"/>
              <a:cs typeface="Calibri"/>
            </a:endParaRPr>
          </a:p>
          <a:p>
            <a:pPr marL="241300" marR="131445" indent="-228600">
              <a:lnSpc>
                <a:spcPct val="9000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NaCl is the </a:t>
            </a:r>
            <a:r>
              <a:rPr sz="2800" spc="-15" dirty="0">
                <a:latin typeface="Calibri"/>
                <a:cs typeface="Calibri"/>
              </a:rPr>
              <a:t>most </a:t>
            </a:r>
            <a:r>
              <a:rPr sz="2800" spc="-10" dirty="0">
                <a:latin typeface="Calibri"/>
                <a:cs typeface="Calibri"/>
              </a:rPr>
              <a:t>abundant </a:t>
            </a:r>
            <a:r>
              <a:rPr sz="2800" spc="-5" dirty="0">
                <a:latin typeface="Calibri"/>
                <a:cs typeface="Calibri"/>
              </a:rPr>
              <a:t>salt </a:t>
            </a:r>
            <a:r>
              <a:rPr sz="2800" spc="-15" dirty="0">
                <a:latin typeface="Calibri"/>
                <a:cs typeface="Calibri"/>
              </a:rPr>
              <a:t>encountered by </a:t>
            </a:r>
            <a:r>
              <a:rPr sz="2800" spc="-10" dirty="0">
                <a:latin typeface="Calibri"/>
                <a:cs typeface="Calibri"/>
              </a:rPr>
              <a:t>plants  under salinity </a:t>
            </a:r>
            <a:r>
              <a:rPr sz="2800" spc="-15" dirty="0">
                <a:latin typeface="Calibri"/>
                <a:cs typeface="Calibri"/>
              </a:rPr>
              <a:t>stress, </a:t>
            </a:r>
            <a:r>
              <a:rPr sz="2800" spc="-10" dirty="0">
                <a:latin typeface="Calibri"/>
                <a:cs typeface="Calibri"/>
              </a:rPr>
              <a:t>transport </a:t>
            </a:r>
            <a:r>
              <a:rPr sz="2800" spc="-25" dirty="0">
                <a:latin typeface="Calibri"/>
                <a:cs typeface="Calibri"/>
              </a:rPr>
              <a:t>systems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20" dirty="0">
                <a:latin typeface="Calibri"/>
                <a:cs typeface="Calibri"/>
              </a:rPr>
              <a:t>facilitate  </a:t>
            </a:r>
            <a:r>
              <a:rPr sz="2800" spc="-15" dirty="0">
                <a:latin typeface="Calibri"/>
                <a:cs typeface="Calibri"/>
              </a:rPr>
              <a:t>compartmentation </a:t>
            </a:r>
            <a:r>
              <a:rPr sz="2800" spc="-5" dirty="0">
                <a:latin typeface="Calibri"/>
                <a:cs typeface="Calibri"/>
              </a:rPr>
              <a:t>of Na+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vacuole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critical.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Both </a:t>
            </a:r>
            <a:r>
              <a:rPr sz="2800" spc="-10" dirty="0">
                <a:latin typeface="Calibri"/>
                <a:cs typeface="Calibri"/>
              </a:rPr>
              <a:t>Calcium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potassium </a:t>
            </a:r>
            <a:r>
              <a:rPr sz="2800" spc="-20" dirty="0">
                <a:latin typeface="Calibri"/>
                <a:cs typeface="Calibri"/>
              </a:rPr>
              <a:t>affect </a:t>
            </a:r>
            <a:r>
              <a:rPr sz="2800" spc="-15" dirty="0">
                <a:latin typeface="Calibri"/>
                <a:cs typeface="Calibri"/>
              </a:rPr>
              <a:t>intracellular </a:t>
            </a:r>
            <a:r>
              <a:rPr sz="2800" spc="-10" dirty="0">
                <a:latin typeface="Calibri"/>
                <a:cs typeface="Calibri"/>
              </a:rPr>
              <a:t>sodium  </a:t>
            </a:r>
            <a:r>
              <a:rPr sz="2800" spc="-15" dirty="0">
                <a:latin typeface="Calibri"/>
                <a:cs typeface="Calibri"/>
              </a:rPr>
              <a:t>concentrations.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768" y="331298"/>
            <a:ext cx="8194157" cy="63224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420" y="179831"/>
            <a:ext cx="8204200" cy="144018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146685" rIns="0" bIns="0" rtlCol="0">
            <a:spAutoFit/>
          </a:bodyPr>
          <a:lstStyle/>
          <a:p>
            <a:pPr marL="377190" marR="369570" indent="423545">
              <a:lnSpc>
                <a:spcPts val="4320"/>
              </a:lnSpc>
              <a:spcBef>
                <a:spcPts val="1155"/>
              </a:spcBef>
            </a:pPr>
            <a:r>
              <a:rPr sz="4000" spc="-25" dirty="0">
                <a:solidFill>
                  <a:srgbClr val="001F5F"/>
                </a:solidFill>
              </a:rPr>
              <a:t>Sodium </a:t>
            </a:r>
            <a:r>
              <a:rPr sz="4000" spc="-5" dirty="0">
                <a:solidFill>
                  <a:srgbClr val="001F5F"/>
                </a:solidFill>
              </a:rPr>
              <a:t>is </a:t>
            </a:r>
            <a:r>
              <a:rPr sz="4000" spc="-65" dirty="0">
                <a:solidFill>
                  <a:srgbClr val="001F5F"/>
                </a:solidFill>
              </a:rPr>
              <a:t>Transported </a:t>
            </a:r>
            <a:r>
              <a:rPr sz="4000" spc="-35" dirty="0">
                <a:solidFill>
                  <a:srgbClr val="001F5F"/>
                </a:solidFill>
              </a:rPr>
              <a:t>across </a:t>
            </a:r>
            <a:r>
              <a:rPr sz="4000" spc="-20" dirty="0">
                <a:solidFill>
                  <a:srgbClr val="001F5F"/>
                </a:solidFill>
              </a:rPr>
              <a:t>the  </a:t>
            </a:r>
            <a:r>
              <a:rPr sz="4000" spc="-25" dirty="0">
                <a:solidFill>
                  <a:srgbClr val="001F5F"/>
                </a:solidFill>
              </a:rPr>
              <a:t>Plasma </a:t>
            </a:r>
            <a:r>
              <a:rPr sz="4000" spc="-50" dirty="0">
                <a:solidFill>
                  <a:srgbClr val="001F5F"/>
                </a:solidFill>
              </a:rPr>
              <a:t>Membrane </a:t>
            </a:r>
            <a:r>
              <a:rPr sz="4000" spc="-20" dirty="0">
                <a:solidFill>
                  <a:srgbClr val="001F5F"/>
                </a:solidFill>
              </a:rPr>
              <a:t>and the</a:t>
            </a:r>
            <a:r>
              <a:rPr sz="4000" spc="-305" dirty="0">
                <a:solidFill>
                  <a:srgbClr val="001F5F"/>
                </a:solidFill>
              </a:rPr>
              <a:t> </a:t>
            </a:r>
            <a:r>
              <a:rPr sz="4000" spc="-75" dirty="0">
                <a:solidFill>
                  <a:srgbClr val="001F5F"/>
                </a:solidFill>
              </a:rPr>
              <a:t>Tonoplast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12420" y="1879092"/>
            <a:ext cx="8682355" cy="4779645"/>
          </a:xfrm>
          <a:custGeom>
            <a:avLst/>
            <a:gdLst/>
            <a:ahLst/>
            <a:cxnLst/>
            <a:rect l="l" t="t" r="r" b="b"/>
            <a:pathLst>
              <a:path w="8682355" h="4779645">
                <a:moveTo>
                  <a:pt x="0" y="4779264"/>
                </a:moveTo>
                <a:lnTo>
                  <a:pt x="8682228" y="4779264"/>
                </a:lnTo>
                <a:lnTo>
                  <a:pt x="8682228" y="0"/>
                </a:lnTo>
                <a:lnTo>
                  <a:pt x="0" y="0"/>
                </a:lnTo>
                <a:lnTo>
                  <a:pt x="0" y="477926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97510" marR="508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397510" algn="l"/>
              </a:tabLst>
            </a:pPr>
            <a:r>
              <a:rPr spc="-25" dirty="0"/>
              <a:t>Hydrogen </a:t>
            </a:r>
            <a:r>
              <a:rPr spc="-15" dirty="0"/>
              <a:t>pumps </a:t>
            </a:r>
            <a:r>
              <a:rPr spc="-5" dirty="0"/>
              <a:t>in the </a:t>
            </a:r>
            <a:r>
              <a:rPr spc="-10" dirty="0"/>
              <a:t>plasma </a:t>
            </a:r>
            <a:r>
              <a:rPr spc="-15" dirty="0"/>
              <a:t>membrane </a:t>
            </a:r>
            <a:r>
              <a:rPr spc="-5" dirty="0"/>
              <a:t>and </a:t>
            </a:r>
            <a:r>
              <a:rPr spc="-15" dirty="0"/>
              <a:t>tonoplast  provide </a:t>
            </a:r>
            <a:r>
              <a:rPr spc="-5" dirty="0"/>
              <a:t>the </a:t>
            </a:r>
            <a:r>
              <a:rPr spc="-10" dirty="0"/>
              <a:t>driving </a:t>
            </a:r>
            <a:r>
              <a:rPr spc="-25" dirty="0"/>
              <a:t>force for </a:t>
            </a:r>
            <a:r>
              <a:rPr spc="-10" dirty="0"/>
              <a:t>secondary </a:t>
            </a:r>
            <a:r>
              <a:rPr spc="-15" dirty="0"/>
              <a:t>tonoplast </a:t>
            </a:r>
            <a:r>
              <a:rPr spc="-5" dirty="0"/>
              <a:t>of</a:t>
            </a:r>
            <a:r>
              <a:rPr spc="165" dirty="0"/>
              <a:t> </a:t>
            </a:r>
            <a:r>
              <a:rPr spc="-5" dirty="0"/>
              <a:t>ions.</a:t>
            </a:r>
          </a:p>
          <a:p>
            <a:pPr marL="397510" marR="150495" indent="-228600">
              <a:lnSpc>
                <a:spcPts val="3020"/>
              </a:lnSpc>
              <a:spcBef>
                <a:spcPts val="1015"/>
              </a:spcBef>
              <a:buFont typeface="Arial"/>
              <a:buChar char="•"/>
              <a:tabLst>
                <a:tab pos="397510" algn="l"/>
              </a:tabLst>
            </a:pPr>
            <a:r>
              <a:rPr spc="-5" dirty="0"/>
              <a:t>Activity of these </a:t>
            </a:r>
            <a:r>
              <a:rPr spc="-15" dirty="0"/>
              <a:t>pumps </a:t>
            </a:r>
            <a:r>
              <a:rPr spc="-5" dirty="0"/>
              <a:t>is </a:t>
            </a:r>
            <a:r>
              <a:rPr spc="-15" dirty="0"/>
              <a:t>required </a:t>
            </a:r>
            <a:r>
              <a:rPr spc="-25" dirty="0"/>
              <a:t>for </a:t>
            </a:r>
            <a:r>
              <a:rPr spc="-5" dirty="0"/>
              <a:t>the </a:t>
            </a:r>
            <a:r>
              <a:rPr spc="-10" dirty="0"/>
              <a:t>secondary  transport </a:t>
            </a:r>
            <a:r>
              <a:rPr spc="-5" dirty="0"/>
              <a:t>of </a:t>
            </a:r>
            <a:r>
              <a:rPr spc="-20" dirty="0"/>
              <a:t>excess </a:t>
            </a:r>
            <a:r>
              <a:rPr spc="-5" dirty="0"/>
              <a:t>ions </a:t>
            </a:r>
            <a:r>
              <a:rPr spc="-10" dirty="0"/>
              <a:t>associated </a:t>
            </a:r>
            <a:r>
              <a:rPr spc="-5" dirty="0"/>
              <a:t>with </a:t>
            </a:r>
            <a:r>
              <a:rPr spc="-15" dirty="0"/>
              <a:t>plant </a:t>
            </a:r>
            <a:r>
              <a:rPr spc="-10" dirty="0"/>
              <a:t>responses  </a:t>
            </a:r>
            <a:r>
              <a:rPr spc="-20" dirty="0"/>
              <a:t>to </a:t>
            </a:r>
            <a:r>
              <a:rPr spc="-10" dirty="0"/>
              <a:t>salinity</a:t>
            </a:r>
            <a:r>
              <a:rPr spc="25" dirty="0"/>
              <a:t> </a:t>
            </a:r>
            <a:r>
              <a:rPr spc="-15" dirty="0"/>
              <a:t>stress.</a:t>
            </a:r>
          </a:p>
          <a:p>
            <a:pPr marL="397510" marR="269240" indent="-228600">
              <a:lnSpc>
                <a:spcPct val="90000"/>
              </a:lnSpc>
              <a:spcBef>
                <a:spcPts val="960"/>
              </a:spcBef>
              <a:buFont typeface="Arial"/>
              <a:buChar char="•"/>
              <a:tabLst>
                <a:tab pos="397510" algn="l"/>
              </a:tabLst>
            </a:pPr>
            <a:r>
              <a:rPr spc="-5" dirty="0"/>
              <a:t>This is </a:t>
            </a:r>
            <a:r>
              <a:rPr spc="-15" dirty="0"/>
              <a:t>indicated by </a:t>
            </a:r>
            <a:r>
              <a:rPr spc="-10" dirty="0"/>
              <a:t>findings showing that </a:t>
            </a:r>
            <a:r>
              <a:rPr spc="-5" dirty="0"/>
              <a:t>the activity of  these </a:t>
            </a:r>
            <a:r>
              <a:rPr spc="-30" dirty="0"/>
              <a:t>hydrogen </a:t>
            </a:r>
            <a:r>
              <a:rPr spc="-15" dirty="0"/>
              <a:t>pumps </a:t>
            </a:r>
            <a:r>
              <a:rPr spc="-5" dirty="0"/>
              <a:t>is </a:t>
            </a:r>
            <a:r>
              <a:rPr spc="-10" dirty="0"/>
              <a:t>increased </a:t>
            </a:r>
            <a:r>
              <a:rPr spc="-15" dirty="0"/>
              <a:t>by </a:t>
            </a:r>
            <a:r>
              <a:rPr spc="-35" dirty="0"/>
              <a:t>salinity, </a:t>
            </a:r>
            <a:r>
              <a:rPr spc="-5" dirty="0"/>
              <a:t>and  </a:t>
            </a:r>
            <a:r>
              <a:rPr spc="-10" dirty="0"/>
              <a:t>induced gene </a:t>
            </a:r>
            <a:r>
              <a:rPr spc="-15" dirty="0"/>
              <a:t>expression </a:t>
            </a:r>
            <a:r>
              <a:rPr spc="-20" dirty="0"/>
              <a:t>may </a:t>
            </a:r>
            <a:r>
              <a:rPr spc="-10" dirty="0"/>
              <a:t>account </a:t>
            </a:r>
            <a:r>
              <a:rPr spc="-25" dirty="0"/>
              <a:t>for </a:t>
            </a:r>
            <a:r>
              <a:rPr spc="-10" dirty="0"/>
              <a:t>some </a:t>
            </a:r>
            <a:r>
              <a:rPr spc="-5" dirty="0"/>
              <a:t>of this  </a:t>
            </a:r>
            <a:r>
              <a:rPr spc="-10" dirty="0"/>
              <a:t>up-</a:t>
            </a:r>
            <a:r>
              <a:rPr spc="30" dirty="0"/>
              <a:t> </a:t>
            </a:r>
            <a:r>
              <a:rPr spc="-10" dirty="0"/>
              <a:t>regulation.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2083" y="1153667"/>
            <a:ext cx="8129270" cy="5489575"/>
          </a:xfrm>
          <a:custGeom>
            <a:avLst/>
            <a:gdLst/>
            <a:ahLst/>
            <a:cxnLst/>
            <a:rect l="l" t="t" r="r" b="b"/>
            <a:pathLst>
              <a:path w="8129270" h="5489575">
                <a:moveTo>
                  <a:pt x="0" y="5489448"/>
                </a:moveTo>
                <a:lnTo>
                  <a:pt x="8129016" y="5489448"/>
                </a:lnTo>
                <a:lnTo>
                  <a:pt x="8129016" y="0"/>
                </a:lnTo>
                <a:lnTo>
                  <a:pt x="0" y="0"/>
                </a:lnTo>
                <a:lnTo>
                  <a:pt x="0" y="54894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9968" y="377190"/>
            <a:ext cx="7947659" cy="5751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12395" algn="r">
              <a:lnSpc>
                <a:spcPct val="100000"/>
              </a:lnSpc>
              <a:spcBef>
                <a:spcPts val="100"/>
              </a:spcBef>
            </a:pPr>
            <a:r>
              <a:rPr sz="2400" b="0" spc="-10" dirty="0">
                <a:latin typeface="Calibri Light"/>
                <a:cs typeface="Calibri Light"/>
              </a:rPr>
              <a:t>cont...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250">
              <a:latin typeface="Calibri Light"/>
              <a:cs typeface="Calibri Light"/>
            </a:endParaRPr>
          </a:p>
          <a:p>
            <a:pPr marL="241300" marR="5080" indent="-228600">
              <a:lnSpc>
                <a:spcPct val="9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Energy dependent </a:t>
            </a:r>
            <a:r>
              <a:rPr sz="2800" spc="-10" dirty="0">
                <a:latin typeface="Calibri"/>
                <a:cs typeface="Calibri"/>
              </a:rPr>
              <a:t>transport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sodium </a:t>
            </a:r>
            <a:r>
              <a:rPr sz="2800" spc="-5" dirty="0">
                <a:latin typeface="Calibri"/>
                <a:cs typeface="Calibri"/>
              </a:rPr>
              <a:t>ion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10" dirty="0">
                <a:latin typeface="Calibri"/>
                <a:cs typeface="Calibri"/>
              </a:rPr>
              <a:t>cytosol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plants </a:t>
            </a:r>
            <a:r>
              <a:rPr sz="2800" spc="-5" dirty="0">
                <a:latin typeface="Calibri"/>
                <a:cs typeface="Calibri"/>
              </a:rPr>
              <a:t>cells </a:t>
            </a:r>
            <a:r>
              <a:rPr sz="2800" spc="-15" dirty="0">
                <a:latin typeface="Calibri"/>
                <a:cs typeface="Calibri"/>
              </a:rPr>
              <a:t>across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plasma </a:t>
            </a:r>
            <a:r>
              <a:rPr sz="2800" spc="-15" dirty="0">
                <a:latin typeface="Calibri"/>
                <a:cs typeface="Calibri"/>
              </a:rPr>
              <a:t>membrane </a:t>
            </a:r>
            <a:r>
              <a:rPr sz="2800" spc="-5" dirty="0">
                <a:latin typeface="Calibri"/>
                <a:cs typeface="Calibri"/>
              </a:rPr>
              <a:t>is  </a:t>
            </a:r>
            <a:r>
              <a:rPr sz="2800" spc="-15" dirty="0">
                <a:latin typeface="Calibri"/>
                <a:cs typeface="Calibri"/>
              </a:rPr>
              <a:t>mediated by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gene </a:t>
            </a:r>
            <a:r>
              <a:rPr sz="2800" spc="-15" dirty="0">
                <a:latin typeface="Calibri"/>
                <a:cs typeface="Calibri"/>
              </a:rPr>
              <a:t>product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SOS1 </a:t>
            </a:r>
            <a:r>
              <a:rPr sz="2800" spc="-5" dirty="0">
                <a:latin typeface="Calibri"/>
                <a:cs typeface="Calibri"/>
              </a:rPr>
              <a:t>( </a:t>
            </a:r>
            <a:r>
              <a:rPr sz="2800" spc="-10" dirty="0">
                <a:latin typeface="Calibri"/>
                <a:cs typeface="Calibri"/>
              </a:rPr>
              <a:t>Salt  </a:t>
            </a:r>
            <a:r>
              <a:rPr sz="2800" spc="-20" dirty="0">
                <a:latin typeface="Calibri"/>
                <a:cs typeface="Calibri"/>
              </a:rPr>
              <a:t>Overlay </a:t>
            </a:r>
            <a:r>
              <a:rPr sz="2800" spc="-15" dirty="0">
                <a:latin typeface="Calibri"/>
                <a:cs typeface="Calibri"/>
              </a:rPr>
              <a:t>Sensitive </a:t>
            </a:r>
            <a:r>
              <a:rPr sz="2800" spc="-5" dirty="0">
                <a:latin typeface="Calibri"/>
                <a:cs typeface="Calibri"/>
              </a:rPr>
              <a:t>1) </a:t>
            </a:r>
            <a:r>
              <a:rPr sz="2800" spc="-10" dirty="0">
                <a:latin typeface="Calibri"/>
                <a:cs typeface="Calibri"/>
              </a:rPr>
              <a:t>gene that function </a:t>
            </a:r>
            <a:r>
              <a:rPr sz="2800" spc="-5" dirty="0">
                <a:latin typeface="Calibri"/>
                <a:cs typeface="Calibri"/>
              </a:rPr>
              <a:t>as sodium-  </a:t>
            </a:r>
            <a:r>
              <a:rPr sz="2800" spc="-30" dirty="0">
                <a:latin typeface="Calibri"/>
                <a:cs typeface="Calibri"/>
              </a:rPr>
              <a:t>hydrogen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antiporter.</a:t>
            </a:r>
            <a:endParaRPr sz="2800">
              <a:latin typeface="Calibri"/>
              <a:cs typeface="Calibri"/>
            </a:endParaRPr>
          </a:p>
          <a:p>
            <a:pPr marL="241300" marR="362585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The SOS1 antiporter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regulated by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gene  </a:t>
            </a:r>
            <a:r>
              <a:rPr sz="2800" spc="-15" dirty="0">
                <a:latin typeface="Calibri"/>
                <a:cs typeface="Calibri"/>
              </a:rPr>
              <a:t>products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spc="-10" dirty="0">
                <a:latin typeface="Calibri"/>
                <a:cs typeface="Calibri"/>
              </a:rPr>
              <a:t>least two </a:t>
            </a:r>
            <a:r>
              <a:rPr sz="2800" spc="-5" dirty="0">
                <a:latin typeface="Calibri"/>
                <a:cs typeface="Calibri"/>
              </a:rPr>
              <a:t>other </a:t>
            </a:r>
            <a:r>
              <a:rPr sz="2800" spc="-10" dirty="0">
                <a:latin typeface="Calibri"/>
                <a:cs typeface="Calibri"/>
              </a:rPr>
              <a:t>genes, </a:t>
            </a:r>
            <a:r>
              <a:rPr sz="2800" spc="-25" dirty="0">
                <a:latin typeface="Calibri"/>
                <a:cs typeface="Calibri"/>
              </a:rPr>
              <a:t>referred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as  </a:t>
            </a:r>
            <a:r>
              <a:rPr sz="2800" spc="-10" dirty="0">
                <a:latin typeface="Calibri"/>
                <a:cs typeface="Calibri"/>
              </a:rPr>
              <a:t>SOS2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SOS3.</a:t>
            </a:r>
            <a:endParaRPr sz="2800">
              <a:latin typeface="Calibri"/>
              <a:cs typeface="Calibri"/>
            </a:endParaRPr>
          </a:p>
          <a:p>
            <a:pPr marL="241300" marR="102870" indent="-228600" algn="just">
              <a:lnSpc>
                <a:spcPts val="3020"/>
              </a:lnSpc>
              <a:spcBef>
                <a:spcPts val="99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SOS2 </a:t>
            </a:r>
            <a:r>
              <a:rPr sz="2800" spc="-5" dirty="0">
                <a:latin typeface="Calibri"/>
                <a:cs typeface="Calibri"/>
              </a:rPr>
              <a:t>is a </a:t>
            </a:r>
            <a:r>
              <a:rPr sz="2800" spc="-10" dirty="0">
                <a:latin typeface="Calibri"/>
                <a:cs typeface="Calibri"/>
              </a:rPr>
              <a:t>serine/ threonine </a:t>
            </a:r>
            <a:r>
              <a:rPr sz="2800" spc="-5" dirty="0">
                <a:latin typeface="Calibri"/>
                <a:cs typeface="Calibri"/>
              </a:rPr>
              <a:t>kinase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apparently  </a:t>
            </a:r>
            <a:r>
              <a:rPr sz="2800" spc="-15" dirty="0">
                <a:latin typeface="Calibri"/>
                <a:cs typeface="Calibri"/>
              </a:rPr>
              <a:t>activated by </a:t>
            </a:r>
            <a:r>
              <a:rPr sz="2800" spc="-10" dirty="0">
                <a:latin typeface="Calibri"/>
                <a:cs typeface="Calibri"/>
              </a:rPr>
              <a:t>Calcium </a:t>
            </a:r>
            <a:r>
              <a:rPr sz="2800" spc="-15" dirty="0">
                <a:latin typeface="Calibri"/>
                <a:cs typeface="Calibri"/>
              </a:rPr>
              <a:t>through </a:t>
            </a:r>
            <a:r>
              <a:rPr sz="2800" spc="-5" dirty="0">
                <a:latin typeface="Calibri"/>
                <a:cs typeface="Calibri"/>
              </a:rPr>
              <a:t>the function of </a:t>
            </a:r>
            <a:r>
              <a:rPr sz="2800" spc="-10" dirty="0">
                <a:latin typeface="Calibri"/>
                <a:cs typeface="Calibri"/>
              </a:rPr>
              <a:t>SOS3, </a:t>
            </a:r>
            <a:r>
              <a:rPr sz="2800" spc="-5" dirty="0">
                <a:latin typeface="Calibri"/>
                <a:cs typeface="Calibri"/>
              </a:rPr>
              <a:t>a  </a:t>
            </a:r>
            <a:r>
              <a:rPr sz="2800" spc="-10" dirty="0">
                <a:latin typeface="Calibri"/>
                <a:cs typeface="Calibri"/>
              </a:rPr>
              <a:t>calcium- </a:t>
            </a:r>
            <a:r>
              <a:rPr sz="2800" spc="-15" dirty="0">
                <a:latin typeface="Calibri"/>
                <a:cs typeface="Calibri"/>
              </a:rPr>
              <a:t>regulated </a:t>
            </a:r>
            <a:r>
              <a:rPr sz="2800" spc="-20" dirty="0">
                <a:latin typeface="Calibri"/>
                <a:cs typeface="Calibri"/>
              </a:rPr>
              <a:t>protein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phosphatase.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3120" y="187833"/>
            <a:ext cx="8595772" cy="627383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654" y="349707"/>
            <a:ext cx="7905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25" dirty="0">
                <a:latin typeface="Calibri Light"/>
                <a:cs typeface="Calibri Light"/>
              </a:rPr>
              <a:t>c</a:t>
            </a:r>
            <a:r>
              <a:rPr sz="2400" b="0" spc="-5" dirty="0">
                <a:latin typeface="Calibri Light"/>
                <a:cs typeface="Calibri Light"/>
              </a:rPr>
              <a:t>o</a:t>
            </a:r>
            <a:r>
              <a:rPr sz="2400" b="0" spc="-30" dirty="0">
                <a:latin typeface="Calibri Light"/>
                <a:cs typeface="Calibri Light"/>
              </a:rPr>
              <a:t>n</a:t>
            </a:r>
            <a:r>
              <a:rPr sz="2400" b="0" dirty="0">
                <a:latin typeface="Calibri Light"/>
                <a:cs typeface="Calibri Light"/>
              </a:rPr>
              <a:t>t...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5160" y="1846579"/>
            <a:ext cx="8498840" cy="41630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97535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Vacuoler </a:t>
            </a:r>
            <a:r>
              <a:rPr sz="2800" spc="-15" dirty="0">
                <a:latin typeface="Calibri"/>
                <a:cs typeface="Calibri"/>
              </a:rPr>
              <a:t>compartmentation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sodium results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part 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the activity of a </a:t>
            </a:r>
            <a:r>
              <a:rPr sz="2800" spc="-15" dirty="0">
                <a:latin typeface="Calibri"/>
                <a:cs typeface="Calibri"/>
              </a:rPr>
              <a:t>family </a:t>
            </a:r>
            <a:r>
              <a:rPr sz="2800" spc="-5" dirty="0">
                <a:latin typeface="Calibri"/>
                <a:cs typeface="Calibri"/>
              </a:rPr>
              <a:t>of sodium- </a:t>
            </a:r>
            <a:r>
              <a:rPr sz="2800" spc="-30" dirty="0">
                <a:latin typeface="Calibri"/>
                <a:cs typeface="Calibri"/>
              </a:rPr>
              <a:t>hydrogen  </a:t>
            </a:r>
            <a:r>
              <a:rPr sz="2800" spc="-15" dirty="0">
                <a:latin typeface="Calibri"/>
                <a:cs typeface="Calibri"/>
              </a:rPr>
              <a:t>antiporters </a:t>
            </a:r>
            <a:r>
              <a:rPr sz="2800" spc="-10" dirty="0">
                <a:latin typeface="Calibri"/>
                <a:cs typeface="Calibri"/>
              </a:rPr>
              <a:t>such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i="1" spc="-5" dirty="0">
                <a:latin typeface="Calibri"/>
                <a:cs typeface="Calibri"/>
              </a:rPr>
              <a:t>Arabidopsis</a:t>
            </a:r>
            <a:r>
              <a:rPr sz="2800" i="1" spc="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AtNHX1.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30" dirty="0">
                <a:latin typeface="Calibri"/>
                <a:cs typeface="Calibri"/>
              </a:rPr>
              <a:t>Transgenic </a:t>
            </a:r>
            <a:r>
              <a:rPr sz="2800" i="1" spc="-5" dirty="0">
                <a:latin typeface="Calibri"/>
                <a:cs typeface="Calibri"/>
              </a:rPr>
              <a:t>Arabidopsis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tomato </a:t>
            </a:r>
            <a:r>
              <a:rPr sz="2800" spc="-10" dirty="0">
                <a:latin typeface="Calibri"/>
                <a:cs typeface="Calibri"/>
              </a:rPr>
              <a:t>plants </a:t>
            </a:r>
            <a:r>
              <a:rPr sz="2800" spc="-20" dirty="0">
                <a:latin typeface="Calibri"/>
                <a:cs typeface="Calibri"/>
              </a:rPr>
              <a:t>overexpressing 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gene that encodes </a:t>
            </a:r>
            <a:r>
              <a:rPr sz="2800" spc="-20" dirty="0">
                <a:latin typeface="Calibri"/>
                <a:cs typeface="Calibri"/>
              </a:rPr>
              <a:t>AtNHX1 </a:t>
            </a:r>
            <a:r>
              <a:rPr sz="2800" spc="-15" dirty="0">
                <a:latin typeface="Calibri"/>
                <a:cs typeface="Calibri"/>
              </a:rPr>
              <a:t>exhibit </a:t>
            </a:r>
            <a:r>
              <a:rPr sz="2800" spc="-5" dirty="0">
                <a:latin typeface="Calibri"/>
                <a:cs typeface="Calibri"/>
              </a:rPr>
              <a:t>enhanced </a:t>
            </a:r>
            <a:r>
              <a:rPr sz="2800" spc="-10" dirty="0">
                <a:latin typeface="Calibri"/>
                <a:cs typeface="Calibri"/>
              </a:rPr>
              <a:t>salt  </a:t>
            </a:r>
            <a:r>
              <a:rPr sz="2800" spc="-15" dirty="0">
                <a:latin typeface="Calibri"/>
                <a:cs typeface="Calibri"/>
              </a:rPr>
              <a:t>tolerance.</a:t>
            </a:r>
            <a:endParaRPr sz="2800">
              <a:latin typeface="Calibri"/>
              <a:cs typeface="Calibri"/>
            </a:endParaRPr>
          </a:p>
          <a:p>
            <a:pPr marL="241300" marR="630555" indent="-228600">
              <a:lnSpc>
                <a:spcPct val="90000"/>
              </a:lnSpc>
              <a:spcBef>
                <a:spcPts val="9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These </a:t>
            </a:r>
            <a:r>
              <a:rPr sz="2800" spc="-5" dirty="0">
                <a:latin typeface="Calibri"/>
                <a:cs typeface="Calibri"/>
              </a:rPr>
              <a:t>molecular </a:t>
            </a:r>
            <a:r>
              <a:rPr sz="2800" spc="-10" dirty="0">
                <a:latin typeface="Calibri"/>
                <a:cs typeface="Calibri"/>
              </a:rPr>
              <a:t>findings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5" dirty="0">
                <a:latin typeface="Calibri"/>
                <a:cs typeface="Calibri"/>
              </a:rPr>
              <a:t>another </a:t>
            </a:r>
            <a:r>
              <a:rPr sz="2800" spc="-20" dirty="0">
                <a:latin typeface="Calibri"/>
                <a:cs typeface="Calibri"/>
              </a:rPr>
              <a:t>example </a:t>
            </a:r>
            <a:r>
              <a:rPr sz="2800" spc="-5" dirty="0">
                <a:latin typeface="Calibri"/>
                <a:cs typeface="Calibri"/>
              </a:rPr>
              <a:t>of the  wealth of </a:t>
            </a:r>
            <a:r>
              <a:rPr sz="2800" spc="-10" dirty="0">
                <a:latin typeface="Calibri"/>
                <a:cs typeface="Calibri"/>
              </a:rPr>
              <a:t>new </a:t>
            </a:r>
            <a:r>
              <a:rPr sz="2800" spc="-15" dirty="0">
                <a:latin typeface="Calibri"/>
                <a:cs typeface="Calibri"/>
              </a:rPr>
              <a:t>information </a:t>
            </a:r>
            <a:r>
              <a:rPr sz="2800" spc="-10" dirty="0">
                <a:latin typeface="Calibri"/>
                <a:cs typeface="Calibri"/>
              </a:rPr>
              <a:t>emerging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10" dirty="0">
                <a:latin typeface="Calibri"/>
                <a:cs typeface="Calibri"/>
              </a:rPr>
              <a:t>studies on  </a:t>
            </a:r>
            <a:r>
              <a:rPr sz="2800" spc="-15" dirty="0">
                <a:latin typeface="Calibri"/>
                <a:cs typeface="Calibri"/>
              </a:rPr>
              <a:t>transgenic </a:t>
            </a:r>
            <a:r>
              <a:rPr sz="2800" spc="-10" dirty="0">
                <a:latin typeface="Calibri"/>
                <a:cs typeface="Calibri"/>
              </a:rPr>
              <a:t>plants, gene </a:t>
            </a:r>
            <a:r>
              <a:rPr sz="2800" spc="-5" dirty="0">
                <a:latin typeface="Calibri"/>
                <a:cs typeface="Calibri"/>
              </a:rPr>
              <a:t>sequencing, and </a:t>
            </a:r>
            <a:r>
              <a:rPr sz="2800" spc="-20" dirty="0">
                <a:latin typeface="Calibri"/>
                <a:cs typeface="Calibri"/>
              </a:rPr>
              <a:t>protein  </a:t>
            </a:r>
            <a:r>
              <a:rPr sz="2800" spc="-15" dirty="0">
                <a:latin typeface="Calibri"/>
                <a:cs typeface="Calibri"/>
              </a:rPr>
              <a:t>characterization.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532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Black</vt:lpstr>
      <vt:lpstr>Arial</vt:lpstr>
      <vt:lpstr>Calibri Light</vt:lpstr>
      <vt:lpstr>Aharoni</vt:lpstr>
      <vt:lpstr>Calibri</vt:lpstr>
      <vt:lpstr>Wingdings</vt:lpstr>
      <vt:lpstr>Office Theme</vt:lpstr>
      <vt:lpstr>Mechanism of tolerance to salinity stress</vt:lpstr>
      <vt:lpstr>PowerPoint Presentation</vt:lpstr>
      <vt:lpstr>PowerPoint Presentation</vt:lpstr>
      <vt:lpstr>Ion Exclusion</vt:lpstr>
      <vt:lpstr>PowerPoint Presentation</vt:lpstr>
      <vt:lpstr>Sodium is Transported across the  Plasma Membrane and the Tonoplast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 STRESS</dc:title>
  <dc:creator>naila</dc:creator>
  <cp:lastModifiedBy>Dr. M. Ehsan S</cp:lastModifiedBy>
  <cp:revision>4</cp:revision>
  <dcterms:created xsi:type="dcterms:W3CDTF">2020-10-05T08:12:19Z</dcterms:created>
  <dcterms:modified xsi:type="dcterms:W3CDTF">2020-11-26T17:09:43Z</dcterms:modified>
</cp:coreProperties>
</file>