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 id="264" r:id="rId8"/>
    <p:sldId id="265" r:id="rId9"/>
    <p:sldId id="262" r:id="rId10"/>
    <p:sldId id="263" r:id="rId11"/>
    <p:sldId id="266" r:id="rId12"/>
    <p:sldId id="267" r:id="rId13"/>
    <p:sldId id="268" r:id="rId14"/>
    <p:sldId id="269" r:id="rId15"/>
    <p:sldId id="270" r:id="rId16"/>
    <p:sldId id="271" r:id="rId17"/>
    <p:sldId id="272" r:id="rId18"/>
    <p:sldId id="273" r:id="rId19"/>
    <p:sldId id="274" r:id="rId20"/>
    <p:sldId id="276" r:id="rId21"/>
    <p:sldId id="275" r:id="rId22"/>
    <p:sldId id="282" r:id="rId23"/>
    <p:sldId id="278" r:id="rId24"/>
    <p:sldId id="279" r:id="rId25"/>
    <p:sldId id="280"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28749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603451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372658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623655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129676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642641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308860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2751262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6639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138904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69749-2030-4E8E-BB8F-79592F2484FE}" type="datetimeFigureOut">
              <a:rPr lang="en-US" smtClean="0"/>
              <a:pPr/>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1339463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69749-2030-4E8E-BB8F-79592F2484FE}" type="datetimeFigureOut">
              <a:rPr lang="en-US" smtClean="0"/>
              <a:pPr/>
              <a:t>1/15/2016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CAA74-85FB-4154-BC79-103723A5350B}" type="slidenum">
              <a:rPr lang="en-US" smtClean="0"/>
              <a:pPr/>
              <a:t>‹#›</a:t>
            </a:fld>
            <a:endParaRPr lang="en-US" dirty="0"/>
          </a:p>
        </p:txBody>
      </p:sp>
    </p:spTree>
    <p:extLst>
      <p:ext uri="{BB962C8B-B14F-4D97-AF65-F5344CB8AC3E}">
        <p14:creationId xmlns="" xmlns:p14="http://schemas.microsoft.com/office/powerpoint/2010/main" val="4251128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Performance Management</a:t>
            </a:r>
            <a:endParaRPr lang="en-US" dirty="0"/>
          </a:p>
        </p:txBody>
      </p:sp>
      <p:sp>
        <p:nvSpPr>
          <p:cNvPr id="3" name="Subtitle 2"/>
          <p:cNvSpPr>
            <a:spLocks noGrp="1"/>
          </p:cNvSpPr>
          <p:nvPr>
            <p:ph type="subTitle" idx="1"/>
          </p:nvPr>
        </p:nvSpPr>
        <p:spPr>
          <a:xfrm>
            <a:off x="1371600" y="3962400"/>
            <a:ext cx="6400800" cy="1752600"/>
          </a:xfrm>
        </p:spPr>
        <p:txBody>
          <a:bodyPr>
            <a:normAutofit fontScale="70000" lnSpcReduction="20000"/>
          </a:bodyPr>
          <a:lstStyle/>
          <a:p>
            <a:pPr algn="just"/>
            <a:r>
              <a:rPr lang="en-US" dirty="0" smtClean="0"/>
              <a:t>Definition-the process that consolidates </a:t>
            </a:r>
            <a:r>
              <a:rPr lang="en-US" dirty="0" smtClean="0">
                <a:solidFill>
                  <a:schemeClr val="accent5"/>
                </a:solidFill>
              </a:rPr>
              <a:t>goal setting,</a:t>
            </a:r>
            <a:r>
              <a:rPr lang="en-US" dirty="0" smtClean="0"/>
              <a:t> </a:t>
            </a:r>
            <a:r>
              <a:rPr lang="en-US" dirty="0" smtClean="0">
                <a:solidFill>
                  <a:srgbClr val="00B050"/>
                </a:solidFill>
              </a:rPr>
              <a:t>performance appraisal</a:t>
            </a:r>
            <a:r>
              <a:rPr lang="en-US" dirty="0" smtClean="0">
                <a:solidFill>
                  <a:srgbClr val="FF0000"/>
                </a:solidFill>
              </a:rPr>
              <a:t>,</a:t>
            </a:r>
            <a:r>
              <a:rPr lang="en-US" dirty="0" smtClean="0"/>
              <a:t> and </a:t>
            </a:r>
            <a:r>
              <a:rPr lang="en-US" dirty="0" smtClean="0">
                <a:solidFill>
                  <a:srgbClr val="7030A0"/>
                </a:solidFill>
              </a:rPr>
              <a:t>development into a single common system, the aim of which is to ensure that the employee’s performance is supporting the company’s strategic aims.</a:t>
            </a:r>
            <a:endParaRPr lang="en-US" dirty="0">
              <a:solidFill>
                <a:srgbClr val="7030A0"/>
              </a:solidFill>
            </a:endParaRPr>
          </a:p>
        </p:txBody>
      </p:sp>
    </p:spTree>
    <p:extLst>
      <p:ext uri="{BB962C8B-B14F-4D97-AF65-F5344CB8AC3E}">
        <p14:creationId xmlns="" xmlns:p14="http://schemas.microsoft.com/office/powerpoint/2010/main" val="3392211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 Methods</a:t>
            </a:r>
            <a:endParaRPr lang="en-US" dirty="0"/>
          </a:p>
        </p:txBody>
      </p:sp>
      <p:sp>
        <p:nvSpPr>
          <p:cNvPr id="3" name="Content Placeholder 2"/>
          <p:cNvSpPr>
            <a:spLocks noGrp="1"/>
          </p:cNvSpPr>
          <p:nvPr>
            <p:ph idx="1"/>
          </p:nvPr>
        </p:nvSpPr>
        <p:spPr/>
        <p:txBody>
          <a:bodyPr/>
          <a:lstStyle/>
          <a:p>
            <a:pPr marL="0" indent="0">
              <a:buNone/>
            </a:pPr>
            <a:r>
              <a:rPr lang="en-US" dirty="0" smtClean="0"/>
              <a:t>	Three approaches exist for doing appraisals: employees can be appraised against</a:t>
            </a:r>
          </a:p>
          <a:p>
            <a:pPr marL="514350" indent="-514350">
              <a:buAutoNum type="arabicPeriod"/>
            </a:pPr>
            <a:r>
              <a:rPr lang="en-US" dirty="0" smtClean="0"/>
              <a:t>Absolute Standards.</a:t>
            </a:r>
          </a:p>
          <a:p>
            <a:pPr marL="514350" indent="-514350">
              <a:buAutoNum type="arabicPeriod"/>
            </a:pPr>
            <a:r>
              <a:rPr lang="en-US" dirty="0" smtClean="0"/>
              <a:t>Relative standards.</a:t>
            </a:r>
          </a:p>
          <a:p>
            <a:pPr marL="514350" indent="-514350">
              <a:buAutoNum type="arabicPeriod"/>
            </a:pPr>
            <a:r>
              <a:rPr lang="en-US" dirty="0" smtClean="0"/>
              <a:t>Outcomes.</a:t>
            </a:r>
            <a:endParaRPr lang="en-US" dirty="0"/>
          </a:p>
        </p:txBody>
      </p:sp>
    </p:spTree>
    <p:extLst>
      <p:ext uri="{BB962C8B-B14F-4D97-AF65-F5344CB8AC3E}">
        <p14:creationId xmlns="" xmlns:p14="http://schemas.microsoft.com/office/powerpoint/2010/main" val="3461111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Absolute Standards</a:t>
            </a:r>
            <a:endParaRPr lang="en-US" dirty="0"/>
          </a:p>
        </p:txBody>
      </p:sp>
      <p:sp>
        <p:nvSpPr>
          <p:cNvPr id="3" name="Content Placeholder 2"/>
          <p:cNvSpPr>
            <a:spLocks noGrp="1"/>
          </p:cNvSpPr>
          <p:nvPr>
            <p:ph idx="1"/>
          </p:nvPr>
        </p:nvSpPr>
        <p:spPr/>
        <p:txBody>
          <a:bodyPr/>
          <a:lstStyle/>
          <a:p>
            <a:pPr marL="0" indent="0">
              <a:buNone/>
            </a:pPr>
            <a:r>
              <a:rPr lang="en-US" dirty="0" smtClean="0"/>
              <a:t>	Evaluating employee’s performance against established standards. The following 5 methods are used under absolute standards.</a:t>
            </a:r>
          </a:p>
          <a:p>
            <a:pPr marL="514350" indent="-514350">
              <a:buAutoNum type="arabicPeriod"/>
            </a:pPr>
            <a:r>
              <a:rPr lang="en-US" dirty="0" smtClean="0"/>
              <a:t>Critical Incident Appraisal-</a:t>
            </a:r>
          </a:p>
          <a:p>
            <a:pPr marL="514350" indent="-514350">
              <a:buAutoNum type="arabicPeriod"/>
            </a:pPr>
            <a:r>
              <a:rPr lang="en-US" dirty="0" smtClean="0"/>
              <a:t>The check list –</a:t>
            </a:r>
          </a:p>
          <a:p>
            <a:pPr marL="514350" indent="-514350">
              <a:buAutoNum type="arabicPeriod"/>
            </a:pPr>
            <a:r>
              <a:rPr lang="en-US" dirty="0" smtClean="0"/>
              <a:t>The graphic rating scale</a:t>
            </a:r>
          </a:p>
          <a:p>
            <a:pPr marL="514350" indent="-514350">
              <a:buAutoNum type="arabicPeriod"/>
            </a:pPr>
            <a:r>
              <a:rPr lang="en-US" dirty="0" smtClean="0"/>
              <a:t>Forced choice</a:t>
            </a:r>
          </a:p>
          <a:p>
            <a:pPr marL="514350" indent="-514350">
              <a:buAutoNum type="arabicPeriod"/>
            </a:pPr>
            <a:r>
              <a:rPr lang="en-US" dirty="0" smtClean="0"/>
              <a:t>Behaviorally anchored rating scales</a:t>
            </a:r>
            <a:endParaRPr lang="en-US" dirty="0"/>
          </a:p>
        </p:txBody>
      </p:sp>
    </p:spTree>
    <p:extLst>
      <p:ext uri="{BB962C8B-B14F-4D97-AF65-F5344CB8AC3E}">
        <p14:creationId xmlns="" xmlns:p14="http://schemas.microsoft.com/office/powerpoint/2010/main" val="3238015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Absolute Standards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dirty="0" smtClean="0">
                <a:solidFill>
                  <a:srgbClr val="FFC000"/>
                </a:solidFill>
              </a:rPr>
              <a:t>Critical Incident Appraisal</a:t>
            </a:r>
            <a:r>
              <a:rPr lang="en-US" dirty="0" smtClean="0"/>
              <a:t>- A performance evaluation that focuses on key behaviors that differentiates between doing a job effectively or ineffectively.</a:t>
            </a:r>
          </a:p>
          <a:p>
            <a:pPr marL="514350" indent="-514350">
              <a:buAutoNum type="arabicPeriod"/>
            </a:pPr>
            <a:r>
              <a:rPr lang="en-US" dirty="0" smtClean="0">
                <a:solidFill>
                  <a:srgbClr val="FFC000"/>
                </a:solidFill>
              </a:rPr>
              <a:t>Checklist Appraisal</a:t>
            </a:r>
            <a:r>
              <a:rPr lang="en-US" dirty="0" smtClean="0"/>
              <a:t> – A performance appraisal method </a:t>
            </a:r>
            <a:r>
              <a:rPr lang="en-US" dirty="0" smtClean="0"/>
              <a:t>in which </a:t>
            </a:r>
            <a:r>
              <a:rPr lang="en-US" smtClean="0"/>
              <a:t>a rater checks </a:t>
            </a:r>
            <a:r>
              <a:rPr lang="en-US" dirty="0" smtClean="0"/>
              <a:t>off applicable employee attributes.</a:t>
            </a:r>
          </a:p>
          <a:p>
            <a:pPr marL="514350" indent="-514350">
              <a:buAutoNum type="arabicPeriod"/>
            </a:pPr>
            <a:r>
              <a:rPr lang="en-US" dirty="0" smtClean="0">
                <a:solidFill>
                  <a:srgbClr val="FFC000"/>
                </a:solidFill>
              </a:rPr>
              <a:t>Graphic Rating Scale</a:t>
            </a:r>
            <a:r>
              <a:rPr lang="en-US" dirty="0" smtClean="0"/>
              <a:t> – A performance appraisal method that lists traits and a range of performance for each.</a:t>
            </a:r>
          </a:p>
          <a:p>
            <a:pPr marL="514350" indent="-514350">
              <a:buAutoNum type="arabicPeriod"/>
            </a:pPr>
            <a:endParaRPr lang="en-US" dirty="0"/>
          </a:p>
        </p:txBody>
      </p:sp>
    </p:spTree>
    <p:extLst>
      <p:ext uri="{BB962C8B-B14F-4D97-AF65-F5344CB8AC3E}">
        <p14:creationId xmlns="" xmlns:p14="http://schemas.microsoft.com/office/powerpoint/2010/main" val="704093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standards (cont.)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4. </a:t>
            </a:r>
            <a:r>
              <a:rPr lang="en-US" dirty="0" smtClean="0">
                <a:solidFill>
                  <a:srgbClr val="FFC000"/>
                </a:solidFill>
              </a:rPr>
              <a:t>Forced-choice Appraisal</a:t>
            </a:r>
            <a:r>
              <a:rPr lang="en-US" dirty="0" smtClean="0"/>
              <a:t> – A performance 	appraisal in which the rater must choose 	between two specific statements about an 	employee’s work behavior. Ex- yes or no</a:t>
            </a:r>
          </a:p>
          <a:p>
            <a:pPr marL="0" indent="0">
              <a:buNone/>
            </a:pPr>
            <a:r>
              <a:rPr lang="en-US" dirty="0" smtClean="0"/>
              <a:t>5.  </a:t>
            </a:r>
            <a:r>
              <a:rPr lang="en-US" dirty="0" smtClean="0">
                <a:solidFill>
                  <a:srgbClr val="FFC000"/>
                </a:solidFill>
              </a:rPr>
              <a:t>Behaviorally Anchored Rating Scales</a:t>
            </a:r>
            <a:r>
              <a:rPr lang="en-US" dirty="0" smtClean="0"/>
              <a:t>- A 	performance appraisal technique that 	generates critical incidents and develops 	behavioral dimensions of performance. The 	evaluator appraises behaviors rather than 	traits.</a:t>
            </a:r>
            <a:endParaRPr lang="en-US" dirty="0"/>
          </a:p>
        </p:txBody>
      </p:sp>
    </p:spTree>
    <p:extLst>
      <p:ext uri="{BB962C8B-B14F-4D97-AF65-F5344CB8AC3E}">
        <p14:creationId xmlns="" xmlns:p14="http://schemas.microsoft.com/office/powerpoint/2010/main" val="1650379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Relative Standards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Evaluating an employee’s performance by comparing the employee with other employees.</a:t>
            </a:r>
          </a:p>
          <a:p>
            <a:pPr marL="0" indent="0">
              <a:buNone/>
            </a:pPr>
            <a:r>
              <a:rPr lang="en-US" dirty="0" smtClean="0"/>
              <a:t>There are three method most popular in relative standards:</a:t>
            </a:r>
          </a:p>
          <a:p>
            <a:pPr marL="514350" indent="-514350">
              <a:buAutoNum type="arabicPeriod"/>
            </a:pPr>
            <a:r>
              <a:rPr lang="en-US" dirty="0" smtClean="0">
                <a:solidFill>
                  <a:srgbClr val="FFC000"/>
                </a:solidFill>
              </a:rPr>
              <a:t>Group Order Ranking</a:t>
            </a:r>
            <a:r>
              <a:rPr lang="en-US" dirty="0" smtClean="0"/>
              <a:t>- top 20%, top 5% or so</a:t>
            </a:r>
          </a:p>
          <a:p>
            <a:pPr marL="514350" indent="-514350">
              <a:buAutoNum type="arabicPeriod"/>
            </a:pPr>
            <a:r>
              <a:rPr lang="en-US" dirty="0" smtClean="0">
                <a:solidFill>
                  <a:srgbClr val="FFC000"/>
                </a:solidFill>
              </a:rPr>
              <a:t>Individual Ranking</a:t>
            </a:r>
            <a:r>
              <a:rPr lang="en-US" dirty="0" smtClean="0"/>
              <a:t>- Ranking employees’ performance from highest to lowest.</a:t>
            </a:r>
          </a:p>
          <a:p>
            <a:pPr marL="514350" indent="-514350">
              <a:buAutoNum type="arabicPeriod"/>
            </a:pPr>
            <a:r>
              <a:rPr lang="en-US" dirty="0" smtClean="0">
                <a:solidFill>
                  <a:srgbClr val="FFC000"/>
                </a:solidFill>
              </a:rPr>
              <a:t>Paired Comparison-</a:t>
            </a:r>
            <a:r>
              <a:rPr lang="en-US" dirty="0" smtClean="0"/>
              <a:t> Ranking individuals’ performance by counting the times any one individual is the preferred member when compared with all other employees.</a:t>
            </a:r>
          </a:p>
        </p:txBody>
      </p:sp>
    </p:spTree>
    <p:extLst>
      <p:ext uri="{BB962C8B-B14F-4D97-AF65-F5344CB8AC3E}">
        <p14:creationId xmlns="" xmlns:p14="http://schemas.microsoft.com/office/powerpoint/2010/main" val="831912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Outcomes based Appraisal or</a:t>
            </a:r>
            <a:br>
              <a:rPr lang="en-US" dirty="0" smtClean="0"/>
            </a:br>
            <a:r>
              <a:rPr lang="en-US" dirty="0" smtClean="0"/>
              <a:t>Management by Objective (MBO)</a:t>
            </a:r>
            <a:endParaRPr lang="en-US" dirty="0"/>
          </a:p>
        </p:txBody>
      </p:sp>
      <p:sp>
        <p:nvSpPr>
          <p:cNvPr id="3" name="Content Placeholder 2"/>
          <p:cNvSpPr>
            <a:spLocks noGrp="1"/>
          </p:cNvSpPr>
          <p:nvPr>
            <p:ph idx="1"/>
          </p:nvPr>
        </p:nvSpPr>
        <p:spPr/>
        <p:txBody>
          <a:bodyPr/>
          <a:lstStyle/>
          <a:p>
            <a:pPr marL="0" indent="0">
              <a:buNone/>
            </a:pPr>
            <a:r>
              <a:rPr lang="en-US" dirty="0" smtClean="0"/>
              <a:t>	 The employees are evaluated what they have accomplished a specific set of objectives determined as critical in the successful completion of their jobs.</a:t>
            </a:r>
          </a:p>
          <a:p>
            <a:pPr marL="0" indent="0">
              <a:buNone/>
            </a:pPr>
            <a:r>
              <a:rPr lang="en-US" dirty="0" smtClean="0">
                <a:solidFill>
                  <a:srgbClr val="FFC000"/>
                </a:solidFill>
              </a:rPr>
              <a:t>MBO</a:t>
            </a:r>
            <a:r>
              <a:rPr lang="en-US" dirty="0" smtClean="0"/>
              <a:t>- A performance appraisal method that includes mutual objectives setting and evaluation based on the attainment of the specific objectives.</a:t>
            </a:r>
            <a:endParaRPr lang="en-US" dirty="0"/>
          </a:p>
        </p:txBody>
      </p:sp>
    </p:spTree>
    <p:extLst>
      <p:ext uri="{BB962C8B-B14F-4D97-AF65-F5344CB8AC3E}">
        <p14:creationId xmlns="" xmlns:p14="http://schemas.microsoft.com/office/powerpoint/2010/main" val="478116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Elements in MBO</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There are four elements in MBO</a:t>
            </a:r>
          </a:p>
          <a:p>
            <a:pPr marL="514350" indent="-514350">
              <a:buAutoNum type="arabicPeriod"/>
            </a:pPr>
            <a:r>
              <a:rPr lang="en-US" dirty="0" smtClean="0">
                <a:solidFill>
                  <a:srgbClr val="FFC000"/>
                </a:solidFill>
              </a:rPr>
              <a:t>Specific goals</a:t>
            </a:r>
            <a:r>
              <a:rPr lang="en-US" dirty="0" smtClean="0"/>
              <a:t>- to cut departmental costs by 10%</a:t>
            </a:r>
          </a:p>
          <a:p>
            <a:pPr marL="514350" indent="-514350">
              <a:buAutoNum type="arabicPeriod"/>
            </a:pPr>
            <a:r>
              <a:rPr lang="en-US" dirty="0" smtClean="0">
                <a:solidFill>
                  <a:srgbClr val="FFC000"/>
                </a:solidFill>
              </a:rPr>
              <a:t>Participative Decision Making-</a:t>
            </a:r>
            <a:r>
              <a:rPr lang="en-US" dirty="0" smtClean="0"/>
              <a:t> goals are set with participation of boss and employee</a:t>
            </a:r>
          </a:p>
          <a:p>
            <a:pPr marL="514350" indent="-514350">
              <a:buAutoNum type="arabicPeriod"/>
            </a:pPr>
            <a:r>
              <a:rPr lang="en-US" dirty="0" smtClean="0">
                <a:solidFill>
                  <a:srgbClr val="FFC000"/>
                </a:solidFill>
              </a:rPr>
              <a:t>Specific Time Period</a:t>
            </a:r>
            <a:r>
              <a:rPr lang="en-US" dirty="0" smtClean="0"/>
              <a:t>- concise time duration like 3 months, 6 months or One year.</a:t>
            </a:r>
          </a:p>
          <a:p>
            <a:pPr marL="514350" indent="-514350">
              <a:buAutoNum type="arabicPeriod"/>
            </a:pPr>
            <a:r>
              <a:rPr lang="en-US" dirty="0" smtClean="0">
                <a:solidFill>
                  <a:srgbClr val="FFC000"/>
                </a:solidFill>
              </a:rPr>
              <a:t>Performance Feedback-</a:t>
            </a:r>
            <a:r>
              <a:rPr lang="en-US" dirty="0" smtClean="0"/>
              <a:t> continuous on performance and goals to monitor and correct their own actions.</a:t>
            </a:r>
            <a:endParaRPr lang="en-US" dirty="0"/>
          </a:p>
        </p:txBody>
      </p:sp>
    </p:spTree>
    <p:extLst>
      <p:ext uri="{BB962C8B-B14F-4D97-AF65-F5344CB8AC3E}">
        <p14:creationId xmlns="" xmlns:p14="http://schemas.microsoft.com/office/powerpoint/2010/main" val="326839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Distorting Appraisals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There are 7 factors that may distort the appraisal will be meaningless and useless exercise and wastage of resources (time and money).</a:t>
            </a:r>
          </a:p>
          <a:p>
            <a:pPr marL="0" indent="0">
              <a:buNone/>
            </a:pPr>
            <a:r>
              <a:rPr lang="en-US" dirty="0"/>
              <a:t>	</a:t>
            </a:r>
            <a:r>
              <a:rPr lang="en-US" dirty="0" smtClean="0"/>
              <a:t> Sometimes there are no standard measures to evaluate the employee and in this way the whole appraisal process remains in vain because every evaluator has his own standard. The people like teachers, engineers, consultant or auditors have different connotations to measure the performance.</a:t>
            </a:r>
            <a:endParaRPr lang="en-US" dirty="0"/>
          </a:p>
        </p:txBody>
      </p:sp>
    </p:spTree>
    <p:extLst>
      <p:ext uri="{BB962C8B-B14F-4D97-AF65-F5344CB8AC3E}">
        <p14:creationId xmlns="" xmlns:p14="http://schemas.microsoft.com/office/powerpoint/2010/main" val="400218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Factors distorting appraisals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dirty="0" smtClean="0">
                <a:solidFill>
                  <a:srgbClr val="FFC000"/>
                </a:solidFill>
              </a:rPr>
              <a:t>Leniency Error</a:t>
            </a:r>
            <a:r>
              <a:rPr lang="en-US" dirty="0" smtClean="0"/>
              <a:t>- Performance appraisal distortion caused by evaluating employees against one’s own value system.</a:t>
            </a:r>
          </a:p>
          <a:p>
            <a:pPr marL="514350" indent="-514350">
              <a:buAutoNum type="arabicPeriod"/>
            </a:pPr>
            <a:r>
              <a:rPr lang="en-US" dirty="0" smtClean="0">
                <a:solidFill>
                  <a:srgbClr val="FFC000"/>
                </a:solidFill>
              </a:rPr>
              <a:t>Hallo Effect</a:t>
            </a:r>
            <a:r>
              <a:rPr lang="en-US" dirty="0" smtClean="0"/>
              <a:t>- the tendency to let our assessment of an individual on one trait influence our evaluation of that person on other specific traits.</a:t>
            </a:r>
          </a:p>
          <a:p>
            <a:pPr marL="514350" indent="-514350">
              <a:buAutoNum type="arabicPeriod"/>
            </a:pPr>
            <a:r>
              <a:rPr lang="en-US" dirty="0" smtClean="0">
                <a:solidFill>
                  <a:srgbClr val="FFC000"/>
                </a:solidFill>
              </a:rPr>
              <a:t>Similarity Error- </a:t>
            </a:r>
            <a:r>
              <a:rPr lang="en-US" dirty="0" smtClean="0"/>
              <a:t>Evaluating employees based on the way an evaluator perceives himself or herself.</a:t>
            </a:r>
          </a:p>
          <a:p>
            <a:pPr marL="514350" indent="-514350">
              <a:buAutoNum type="arabicPeriod"/>
            </a:pPr>
            <a:endParaRPr lang="en-US" dirty="0"/>
          </a:p>
        </p:txBody>
      </p:sp>
    </p:spTree>
    <p:extLst>
      <p:ext uri="{BB962C8B-B14F-4D97-AF65-F5344CB8AC3E}">
        <p14:creationId xmlns="" xmlns:p14="http://schemas.microsoft.com/office/powerpoint/2010/main" val="3261784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a:t>
            </a:r>
            <a:r>
              <a:rPr lang="en-US" smtClean="0"/>
              <a:t>. </a:t>
            </a:r>
            <a:r>
              <a:rPr lang="en-US" dirty="0"/>
              <a:t>Factors distorting </a:t>
            </a:r>
            <a:r>
              <a:rPr lang="en-US" dirty="0" smtClean="0"/>
              <a:t>appraisals (cont.)</a:t>
            </a:r>
            <a:endParaRPr lang="en-US" dirty="0"/>
          </a:p>
        </p:txBody>
      </p:sp>
      <p:sp>
        <p:nvSpPr>
          <p:cNvPr id="3" name="Content Placeholder 2"/>
          <p:cNvSpPr>
            <a:spLocks noGrp="1"/>
          </p:cNvSpPr>
          <p:nvPr>
            <p:ph idx="1"/>
          </p:nvPr>
        </p:nvSpPr>
        <p:spPr>
          <a:xfrm>
            <a:off x="457200" y="1676400"/>
            <a:ext cx="8229600" cy="4525963"/>
          </a:xfrm>
        </p:spPr>
        <p:txBody>
          <a:bodyPr>
            <a:normAutofit fontScale="77500" lnSpcReduction="20000"/>
          </a:bodyPr>
          <a:lstStyle/>
          <a:p>
            <a:pPr marL="0" indent="0">
              <a:buNone/>
            </a:pPr>
            <a:r>
              <a:rPr lang="en-US" dirty="0" smtClean="0"/>
              <a:t>4. </a:t>
            </a:r>
            <a:r>
              <a:rPr lang="en-US" dirty="0" smtClean="0">
                <a:solidFill>
                  <a:srgbClr val="FFC000"/>
                </a:solidFill>
              </a:rPr>
              <a:t>Central Tendency-</a:t>
            </a:r>
            <a:r>
              <a:rPr lang="en-US" dirty="0" smtClean="0"/>
              <a:t> giving average ratings to all </a:t>
            </a:r>
          </a:p>
          <a:p>
            <a:pPr marL="0" indent="0">
              <a:buNone/>
            </a:pPr>
            <a:r>
              <a:rPr lang="en-US" dirty="0" smtClean="0"/>
              <a:t>	employees irrespective of their performance.</a:t>
            </a:r>
          </a:p>
          <a:p>
            <a:pPr marL="0" indent="0">
              <a:buNone/>
            </a:pPr>
            <a:r>
              <a:rPr lang="en-US" dirty="0" smtClean="0"/>
              <a:t>5. </a:t>
            </a:r>
            <a:r>
              <a:rPr lang="en-US" dirty="0" smtClean="0">
                <a:solidFill>
                  <a:srgbClr val="FFC000"/>
                </a:solidFill>
              </a:rPr>
              <a:t>Inflationary Pressures-</a:t>
            </a:r>
            <a:r>
              <a:rPr lang="en-US" dirty="0" smtClean="0"/>
              <a:t> increasing performance in 	coming periods but it may be the highest level of 	possible performance.</a:t>
            </a:r>
          </a:p>
          <a:p>
            <a:pPr marL="0" indent="0">
              <a:buNone/>
            </a:pPr>
            <a:r>
              <a:rPr lang="en-US" dirty="0" smtClean="0"/>
              <a:t>6. </a:t>
            </a:r>
            <a:r>
              <a:rPr lang="en-US" dirty="0" smtClean="0">
                <a:solidFill>
                  <a:srgbClr val="FFC000"/>
                </a:solidFill>
              </a:rPr>
              <a:t>Inappropriate Substitute for Performance-</a:t>
            </a:r>
            <a:r>
              <a:rPr lang="en-US" dirty="0" smtClean="0"/>
              <a:t> what is 	known as “good Job” if there is no performance 	substitute then difficult to appraise fairly and 	justifiably.</a:t>
            </a:r>
          </a:p>
          <a:p>
            <a:pPr marL="0" indent="0">
              <a:buNone/>
            </a:pPr>
            <a:r>
              <a:rPr lang="en-US" dirty="0" smtClean="0"/>
              <a:t>7. </a:t>
            </a:r>
            <a:r>
              <a:rPr lang="en-US" dirty="0" smtClean="0">
                <a:solidFill>
                  <a:srgbClr val="FFC000"/>
                </a:solidFill>
              </a:rPr>
              <a:t>Low Appraiser’s Motivation</a:t>
            </a:r>
            <a:r>
              <a:rPr lang="en-US" dirty="0" smtClean="0"/>
              <a:t>- if evaluator knows that 	poor 	appraisal may hurt in shape of promotion, firing, or any 	other then he will not give realistic appraisal.</a:t>
            </a:r>
          </a:p>
          <a:p>
            <a:pPr marL="0" indent="0">
              <a:buNone/>
            </a:pPr>
            <a:endParaRPr lang="en-US" dirty="0"/>
          </a:p>
        </p:txBody>
      </p:sp>
    </p:spTree>
    <p:extLst>
      <p:ext uri="{BB962C8B-B14F-4D97-AF65-F5344CB8AC3E}">
        <p14:creationId xmlns="" xmlns:p14="http://schemas.microsoft.com/office/powerpoint/2010/main" val="412791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features of performance management</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Goal setting- goals be SMART</a:t>
            </a:r>
          </a:p>
          <a:p>
            <a:pPr marL="514350" indent="-514350">
              <a:buAutoNum type="arabicPeriod"/>
            </a:pPr>
            <a:r>
              <a:rPr lang="en-US" dirty="0" smtClean="0"/>
              <a:t>Performance Appraisal- </a:t>
            </a:r>
          </a:p>
          <a:p>
            <a:pPr marL="514350" indent="-514350">
              <a:buAutoNum type="alphaLcPeriod"/>
            </a:pPr>
            <a:r>
              <a:rPr lang="en-US" dirty="0" smtClean="0"/>
              <a:t>Setting standards</a:t>
            </a:r>
          </a:p>
          <a:p>
            <a:pPr marL="514350" indent="-514350">
              <a:buAutoNum type="alphaLcPeriod"/>
            </a:pPr>
            <a:r>
              <a:rPr lang="en-US" dirty="0" smtClean="0"/>
              <a:t>Assessing performance of employee relative to set standards</a:t>
            </a:r>
          </a:p>
          <a:p>
            <a:pPr marL="514350" indent="-514350">
              <a:buAutoNum type="alphaLcPeriod"/>
            </a:pPr>
            <a:r>
              <a:rPr lang="en-US" dirty="0" smtClean="0"/>
              <a:t>Providing feedback to the employee with the aim to motivate him to eliminate deficiencies or to continue to perform above par.</a:t>
            </a:r>
          </a:p>
          <a:p>
            <a:pPr marL="0" indent="0">
              <a:buNone/>
            </a:pPr>
            <a:r>
              <a:rPr lang="en-US" dirty="0" smtClean="0"/>
              <a:t>3.   Common system to ensure that employee’s 	performance is supporting company’s strategic 	goals.</a:t>
            </a:r>
            <a:endParaRPr lang="en-US" dirty="0"/>
          </a:p>
        </p:txBody>
      </p:sp>
    </p:spTree>
    <p:extLst>
      <p:ext uri="{BB962C8B-B14F-4D97-AF65-F5344CB8AC3E}">
        <p14:creationId xmlns="" xmlns:p14="http://schemas.microsoft.com/office/powerpoint/2010/main" val="1524160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Attribution Theory PMS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The theory attempts to differentiate  who is in control of performance.</a:t>
            </a:r>
          </a:p>
          <a:p>
            <a:pPr marL="514350" indent="-514350">
              <a:buAutoNum type="arabicPeriod"/>
            </a:pPr>
            <a:r>
              <a:rPr lang="en-US" dirty="0" smtClean="0"/>
              <a:t>When appraisers attribute an employee’s poor performance to internal control, the  judgment is harsher than when the same poor performance is attributed to external factors.</a:t>
            </a:r>
          </a:p>
          <a:p>
            <a:pPr marL="514350" indent="-514350">
              <a:buAutoNum type="arabicPeriod"/>
            </a:pPr>
            <a:r>
              <a:rPr lang="en-US" dirty="0" smtClean="0"/>
              <a:t>When an employee performs satisfactorily, appraisers will evaluate the employee more favorably if the performance is attributed to the employee’s own efforts than if the performance is attributed to outside forces.</a:t>
            </a:r>
            <a:endParaRPr lang="en-US" dirty="0"/>
          </a:p>
        </p:txBody>
      </p:sp>
    </p:spTree>
    <p:extLst>
      <p:ext uri="{BB962C8B-B14F-4D97-AF65-F5344CB8AC3E}">
        <p14:creationId xmlns="" xmlns:p14="http://schemas.microsoft.com/office/powerpoint/2010/main" val="3489573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more Effective PMS</a:t>
            </a:r>
            <a:br>
              <a:rPr lang="en-US" dirty="0" smtClean="0"/>
            </a:br>
            <a:r>
              <a:rPr lang="en-US" dirty="0" smtClean="0"/>
              <a:t>(road to success)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	There are six factors that arithmetically added will create an effective performance management system. </a:t>
            </a:r>
          </a:p>
          <a:p>
            <a:pPr marL="514350" indent="-514350">
              <a:buAutoNum type="arabicPeriod"/>
            </a:pPr>
            <a:r>
              <a:rPr lang="en-US" dirty="0" smtClean="0"/>
              <a:t>Use behavior-Based Measures</a:t>
            </a:r>
          </a:p>
          <a:p>
            <a:pPr marL="514350" indent="-514350">
              <a:buAutoNum type="arabicPeriod"/>
            </a:pPr>
            <a:r>
              <a:rPr lang="en-US" dirty="0" smtClean="0"/>
              <a:t>Combine Absolute and Relative Standards</a:t>
            </a:r>
          </a:p>
          <a:p>
            <a:pPr marL="514350" indent="-514350">
              <a:buAutoNum type="arabicPeriod"/>
            </a:pPr>
            <a:r>
              <a:rPr lang="en-US" dirty="0" smtClean="0"/>
              <a:t>Provide Ongoing Feedback</a:t>
            </a:r>
          </a:p>
          <a:p>
            <a:pPr marL="514350" indent="-514350">
              <a:buAutoNum type="arabicPeriod"/>
            </a:pPr>
            <a:r>
              <a:rPr lang="en-US" dirty="0" smtClean="0"/>
              <a:t>Use Multiple Raters</a:t>
            </a:r>
          </a:p>
          <a:p>
            <a:pPr marL="514350" indent="-514350">
              <a:buAutoNum type="alphaLcPeriod"/>
            </a:pPr>
            <a:r>
              <a:rPr lang="en-US" dirty="0" smtClean="0">
                <a:solidFill>
                  <a:srgbClr val="FFC000"/>
                </a:solidFill>
              </a:rPr>
              <a:t>Use Peer Evaluation</a:t>
            </a:r>
          </a:p>
          <a:p>
            <a:pPr marL="514350" indent="-514350">
              <a:buAutoNum type="alphaLcPeriod"/>
            </a:pPr>
            <a:r>
              <a:rPr lang="en-US" dirty="0" smtClean="0">
                <a:solidFill>
                  <a:srgbClr val="FFC000"/>
                </a:solidFill>
              </a:rPr>
              <a:t>Use 360-Degree Appraisals</a:t>
            </a:r>
          </a:p>
          <a:p>
            <a:pPr marL="0" indent="0">
              <a:buNone/>
            </a:pPr>
            <a:r>
              <a:rPr lang="en-US" dirty="0" smtClean="0"/>
              <a:t>5.  Rate Selectivity</a:t>
            </a:r>
          </a:p>
          <a:p>
            <a:pPr marL="0" indent="0">
              <a:buNone/>
            </a:pPr>
            <a:r>
              <a:rPr lang="en-US" dirty="0" smtClean="0"/>
              <a:t>6. Train Appraisers</a:t>
            </a:r>
            <a:endParaRPr lang="en-US" dirty="0"/>
          </a:p>
        </p:txBody>
      </p:sp>
    </p:spTree>
    <p:extLst>
      <p:ext uri="{BB962C8B-B14F-4D97-AF65-F5344CB8AC3E}">
        <p14:creationId xmlns="" xmlns:p14="http://schemas.microsoft.com/office/powerpoint/2010/main" val="1195221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Creating more Effective PMS</a:t>
            </a:r>
            <a:br>
              <a:rPr lang="en-US" dirty="0"/>
            </a:br>
            <a:r>
              <a:rPr lang="en-US" dirty="0"/>
              <a:t>(road to success)</a:t>
            </a:r>
          </a:p>
        </p:txBody>
      </p:sp>
      <p:sp>
        <p:nvSpPr>
          <p:cNvPr id="3" name="Content Placeholder 2"/>
          <p:cNvSpPr>
            <a:spLocks noGrp="1"/>
          </p:cNvSpPr>
          <p:nvPr>
            <p:ph idx="1"/>
          </p:nvPr>
        </p:nvSpPr>
        <p:spPr/>
        <p:txBody>
          <a:bodyPr>
            <a:normAutofit fontScale="70000" lnSpcReduction="20000"/>
          </a:bodyPr>
          <a:lstStyle/>
          <a:p>
            <a:pPr marL="514350" indent="-514350">
              <a:buAutoNum type="arabicPeriod"/>
            </a:pPr>
            <a:r>
              <a:rPr lang="en-US" dirty="0">
                <a:solidFill>
                  <a:srgbClr val="FF0000"/>
                </a:solidFill>
              </a:rPr>
              <a:t>Use Behavior-Based Measures-</a:t>
            </a:r>
            <a:r>
              <a:rPr lang="en-US" b="1" dirty="0"/>
              <a:t> </a:t>
            </a:r>
            <a:endParaRPr lang="en-US" b="1" dirty="0" smtClean="0"/>
          </a:p>
          <a:p>
            <a:pPr marL="0" indent="0">
              <a:buNone/>
            </a:pPr>
            <a:r>
              <a:rPr lang="en-US" b="1" dirty="0"/>
              <a:t>	</a:t>
            </a:r>
            <a:r>
              <a:rPr lang="en-US" b="1" dirty="0" smtClean="0"/>
              <a:t>Traits </a:t>
            </a:r>
            <a:r>
              <a:rPr lang="en-US" b="1" dirty="0"/>
              <a:t>like: loyalty, courage, reliability, and </a:t>
            </a:r>
            <a:r>
              <a:rPr lang="en-US" b="1" dirty="0" smtClean="0"/>
              <a:t>self-expression </a:t>
            </a:r>
            <a:r>
              <a:rPr lang="en-US" b="1" dirty="0"/>
              <a:t>are intuitively blessed with high performance but research evidence is </a:t>
            </a:r>
            <a:r>
              <a:rPr lang="en-US" b="1" dirty="0" smtClean="0"/>
              <a:t>sometimes </a:t>
            </a:r>
            <a:r>
              <a:rPr lang="en-US" b="1" dirty="0"/>
              <a:t>in favor and sometimes against that,  but.</a:t>
            </a:r>
          </a:p>
          <a:p>
            <a:pPr marL="0" indent="0">
              <a:buNone/>
            </a:pPr>
            <a:endParaRPr lang="en-US" b="1" dirty="0"/>
          </a:p>
          <a:p>
            <a:pPr marL="0" indent="0">
              <a:buNone/>
            </a:pPr>
            <a:r>
              <a:rPr lang="en-US" b="1" dirty="0"/>
              <a:t>To rate employee on the basis of behaviors like</a:t>
            </a:r>
            <a:r>
              <a:rPr lang="en-US" b="1" dirty="0" smtClean="0"/>
              <a:t>:</a:t>
            </a:r>
            <a:endParaRPr lang="en-US" b="1" dirty="0"/>
          </a:p>
          <a:p>
            <a:pPr marL="0" indent="0">
              <a:buNone/>
            </a:pPr>
            <a:r>
              <a:rPr lang="en-US" b="1" dirty="0"/>
              <a:t>A – </a:t>
            </a:r>
            <a:r>
              <a:rPr lang="en-US" b="1" dirty="0" err="1"/>
              <a:t>Assalam</a:t>
            </a:r>
            <a:r>
              <a:rPr lang="en-US" b="1" dirty="0"/>
              <a:t>-o-</a:t>
            </a:r>
            <a:r>
              <a:rPr lang="en-US" b="1" dirty="0" err="1"/>
              <a:t>Aleekum</a:t>
            </a:r>
            <a:r>
              <a:rPr lang="en-US" b="1" dirty="0"/>
              <a:t> to customers and colleagues</a:t>
            </a:r>
          </a:p>
          <a:p>
            <a:pPr marL="0" indent="0">
              <a:buNone/>
            </a:pPr>
            <a:r>
              <a:rPr lang="en-US" b="1" dirty="0"/>
              <a:t>B -  Assistance and advice to co-workers</a:t>
            </a:r>
          </a:p>
          <a:p>
            <a:pPr marL="0" indent="0">
              <a:buNone/>
            </a:pPr>
            <a:r>
              <a:rPr lang="en-US" b="1" dirty="0"/>
              <a:t>C -  Always consolidates his office table (files and letters) at the end of the day. </a:t>
            </a:r>
          </a:p>
          <a:p>
            <a:pPr marL="0" indent="0">
              <a:buNone/>
            </a:pPr>
            <a:r>
              <a:rPr lang="en-US" b="1" dirty="0"/>
              <a:t>	These are behaviors that should be considered in appraising the employee will enhance the performance of the workforce.</a:t>
            </a:r>
          </a:p>
          <a:p>
            <a:endParaRPr lang="en-US" dirty="0"/>
          </a:p>
        </p:txBody>
      </p:sp>
    </p:spTree>
    <p:extLst>
      <p:ext uri="{BB962C8B-B14F-4D97-AF65-F5344CB8AC3E}">
        <p14:creationId xmlns="" xmlns:p14="http://schemas.microsoft.com/office/powerpoint/2010/main" val="3524029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Creating more Effective PMS</a:t>
            </a:r>
            <a:br>
              <a:rPr lang="en-US" dirty="0"/>
            </a:br>
            <a:r>
              <a:rPr lang="en-US" dirty="0"/>
              <a:t>(road to success)</a:t>
            </a:r>
          </a:p>
        </p:txBody>
      </p:sp>
      <p:sp>
        <p:nvSpPr>
          <p:cNvPr id="3" name="Content Placeholder 2"/>
          <p:cNvSpPr>
            <a:spLocks noGrp="1"/>
          </p:cNvSpPr>
          <p:nvPr>
            <p:ph idx="1"/>
          </p:nvPr>
        </p:nvSpPr>
        <p:spPr/>
        <p:txBody>
          <a:bodyPr/>
          <a:lstStyle/>
          <a:p>
            <a:pPr marL="0" indent="0">
              <a:buNone/>
            </a:pPr>
            <a:r>
              <a:rPr lang="en-US" dirty="0" smtClean="0"/>
              <a:t>2. </a:t>
            </a:r>
            <a:r>
              <a:rPr lang="en-US" b="1" dirty="0" smtClean="0">
                <a:solidFill>
                  <a:srgbClr val="FF0000"/>
                </a:solidFill>
              </a:rPr>
              <a:t>Combine Absolute and Relative Standards:</a:t>
            </a:r>
            <a:r>
              <a:rPr lang="en-US" dirty="0" smtClean="0"/>
              <a:t> Absolute measures are direct evaluation of performance while in relative to other coworkers.</a:t>
            </a:r>
          </a:p>
          <a:p>
            <a:pPr marL="0" indent="0">
              <a:buNone/>
            </a:pPr>
            <a:r>
              <a:rPr lang="en-US" dirty="0" smtClean="0"/>
              <a:t>3. </a:t>
            </a:r>
            <a:r>
              <a:rPr lang="en-US" b="1" dirty="0" smtClean="0">
                <a:solidFill>
                  <a:srgbClr val="FF0000"/>
                </a:solidFill>
              </a:rPr>
              <a:t>Provide Ongoing Feedback: </a:t>
            </a:r>
            <a:r>
              <a:rPr lang="en-US" dirty="0" smtClean="0"/>
              <a:t>the best surprise is no surprise, not holding onto the end of the year but keep it ongoing through out the year.</a:t>
            </a:r>
            <a:endParaRPr lang="en-US" dirty="0"/>
          </a:p>
        </p:txBody>
      </p:sp>
    </p:spTree>
    <p:extLst>
      <p:ext uri="{BB962C8B-B14F-4D97-AF65-F5344CB8AC3E}">
        <p14:creationId xmlns="" xmlns:p14="http://schemas.microsoft.com/office/powerpoint/2010/main" val="4164842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Creating more Effective PMS</a:t>
            </a:r>
            <a:br>
              <a:rPr lang="en-US" dirty="0"/>
            </a:br>
            <a:r>
              <a:rPr lang="en-US" dirty="0"/>
              <a:t>(road to success)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4. </a:t>
            </a:r>
            <a:r>
              <a:rPr lang="en-US" b="1" dirty="0" smtClean="0">
                <a:solidFill>
                  <a:srgbClr val="FF0000"/>
                </a:solidFill>
              </a:rPr>
              <a:t>Use Multiple Rater-</a:t>
            </a:r>
            <a:r>
              <a:rPr lang="en-US" dirty="0" smtClean="0"/>
              <a:t> not depending on the one person’s evaluation but use it at different levels and by different people.</a:t>
            </a:r>
          </a:p>
          <a:p>
            <a:pPr marL="514350" indent="-514350">
              <a:buAutoNum type="alphaLcPeriod"/>
            </a:pPr>
            <a:r>
              <a:rPr lang="en-US" dirty="0" smtClean="0">
                <a:solidFill>
                  <a:srgbClr val="FFC000"/>
                </a:solidFill>
              </a:rPr>
              <a:t>Use Peer Evaluation</a:t>
            </a:r>
            <a:r>
              <a:rPr lang="en-US" dirty="0" smtClean="0"/>
              <a:t>- A performance assessment in which co-workers provide input into the employee’s performance.</a:t>
            </a:r>
          </a:p>
          <a:p>
            <a:pPr marL="514350" indent="-514350">
              <a:buAutoNum type="alphaLcPeriod"/>
            </a:pPr>
            <a:r>
              <a:rPr lang="en-US" dirty="0" smtClean="0">
                <a:solidFill>
                  <a:srgbClr val="FFC000"/>
                </a:solidFill>
              </a:rPr>
              <a:t>Upward Appraisal-</a:t>
            </a:r>
            <a:r>
              <a:rPr lang="en-US" dirty="0" smtClean="0"/>
              <a:t> Frank and constructive feedback for supervisors.</a:t>
            </a:r>
          </a:p>
          <a:p>
            <a:pPr marL="514350" indent="-514350">
              <a:buAutoNum type="alphaLcPeriod"/>
            </a:pPr>
            <a:r>
              <a:rPr lang="en-US" dirty="0" smtClean="0">
                <a:solidFill>
                  <a:srgbClr val="FFC000"/>
                </a:solidFill>
              </a:rPr>
              <a:t>360-Degree Appraisals-</a:t>
            </a:r>
            <a:r>
              <a:rPr lang="en-US" dirty="0" smtClean="0"/>
              <a:t>Performance evaluations in which supervisors, peers, employees, customers, and the like evaluate the individual </a:t>
            </a:r>
            <a:endParaRPr lang="en-US" dirty="0"/>
          </a:p>
        </p:txBody>
      </p:sp>
    </p:spTree>
    <p:extLst>
      <p:ext uri="{BB962C8B-B14F-4D97-AF65-F5344CB8AC3E}">
        <p14:creationId xmlns="" xmlns:p14="http://schemas.microsoft.com/office/powerpoint/2010/main" val="2188261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Creating more Effective PMS</a:t>
            </a:r>
            <a:br>
              <a:rPr lang="en-US" dirty="0"/>
            </a:br>
            <a:r>
              <a:rPr lang="en-US" dirty="0"/>
              <a:t>(road to success)</a:t>
            </a:r>
          </a:p>
        </p:txBody>
      </p:sp>
      <p:sp>
        <p:nvSpPr>
          <p:cNvPr id="3" name="Content Placeholder 2"/>
          <p:cNvSpPr>
            <a:spLocks noGrp="1"/>
          </p:cNvSpPr>
          <p:nvPr>
            <p:ph idx="1"/>
          </p:nvPr>
        </p:nvSpPr>
        <p:spPr/>
        <p:txBody>
          <a:bodyPr>
            <a:normAutofit lnSpcReduction="10000"/>
          </a:bodyPr>
          <a:lstStyle/>
          <a:p>
            <a:pPr marL="0" indent="0">
              <a:buNone/>
            </a:pPr>
            <a:r>
              <a:rPr lang="en-US" dirty="0" smtClean="0"/>
              <a:t>5. </a:t>
            </a:r>
            <a:r>
              <a:rPr lang="en-US" b="1" dirty="0" smtClean="0">
                <a:solidFill>
                  <a:srgbClr val="FF0000"/>
                </a:solidFill>
              </a:rPr>
              <a:t>Rate Selectivity-</a:t>
            </a:r>
            <a:r>
              <a:rPr lang="en-US" dirty="0" smtClean="0"/>
              <a:t> Only that rater should evaluate the individual who knows the job behaviors personally and will give good evaluation in the area otherwise evaluation will become futile exercise and inaccurate feedback.</a:t>
            </a:r>
          </a:p>
          <a:p>
            <a:pPr marL="0" indent="0">
              <a:buNone/>
            </a:pPr>
            <a:r>
              <a:rPr lang="en-US" dirty="0" smtClean="0"/>
              <a:t>6. </a:t>
            </a:r>
            <a:r>
              <a:rPr lang="en-US" b="1" dirty="0" smtClean="0">
                <a:solidFill>
                  <a:srgbClr val="FF0000"/>
                </a:solidFill>
              </a:rPr>
              <a:t>Train Appraisers-</a:t>
            </a:r>
            <a:r>
              <a:rPr lang="en-US" dirty="0" smtClean="0"/>
              <a:t> Evaluators should be fair enough to evaluate employees and having the job knowledge with proper methodology to measure the performance without any bias.</a:t>
            </a:r>
            <a:endParaRPr lang="en-US" dirty="0"/>
          </a:p>
        </p:txBody>
      </p:sp>
    </p:spTree>
    <p:extLst>
      <p:ext uri="{BB962C8B-B14F-4D97-AF65-F5344CB8AC3E}">
        <p14:creationId xmlns="" xmlns:p14="http://schemas.microsoft.com/office/powerpoint/2010/main" val="3854675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 </a:t>
            </a:r>
            <a:r>
              <a:rPr lang="en-US" dirty="0" smtClean="0"/>
              <a:t>Meeting </a:t>
            </a:r>
            <a:r>
              <a:rPr lang="en-US" dirty="0"/>
              <a:t>be </a:t>
            </a:r>
            <a:r>
              <a:rPr lang="en-US" dirty="0" smtClean="0"/>
              <a:t>Effective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 Big problem is employees are not provided constructive feedback with proper meeting and appraisal process becomes useless.</a:t>
            </a:r>
          </a:p>
          <a:p>
            <a:pPr marL="0" indent="0">
              <a:buNone/>
            </a:pPr>
            <a:r>
              <a:rPr lang="en-US" dirty="0"/>
              <a:t>Steps to make PA meetings fruitful- </a:t>
            </a:r>
            <a:endParaRPr lang="en-US" dirty="0" smtClean="0"/>
          </a:p>
          <a:p>
            <a:pPr marL="514350" indent="-514350">
              <a:buAutoNum type="arabicPeriod"/>
            </a:pPr>
            <a:r>
              <a:rPr lang="en-US" dirty="0" smtClean="0"/>
              <a:t>Prepare for and schedule the appraisal- data of employees performance, comments and suggestions on last years’ appraisal.</a:t>
            </a:r>
          </a:p>
          <a:p>
            <a:pPr marL="514350" indent="-514350">
              <a:buAutoNum type="arabicPeriod"/>
            </a:pPr>
            <a:r>
              <a:rPr lang="en-US" dirty="0" smtClean="0"/>
              <a:t>Explain the purpose of PA and create environment of ease, ensure that your body language is not threatening.</a:t>
            </a:r>
            <a:endParaRPr lang="en-US" dirty="0"/>
          </a:p>
          <a:p>
            <a:endParaRPr lang="en-US" dirty="0"/>
          </a:p>
        </p:txBody>
      </p:sp>
    </p:spTree>
    <p:extLst>
      <p:ext uri="{BB962C8B-B14F-4D97-AF65-F5344CB8AC3E}">
        <p14:creationId xmlns="" xmlns:p14="http://schemas.microsoft.com/office/powerpoint/2010/main" val="2709205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 Meeting be Effective</a:t>
            </a:r>
          </a:p>
        </p:txBody>
      </p:sp>
      <p:sp>
        <p:nvSpPr>
          <p:cNvPr id="3" name="Content Placeholder 2"/>
          <p:cNvSpPr>
            <a:spLocks noGrp="1"/>
          </p:cNvSpPr>
          <p:nvPr>
            <p:ph idx="1"/>
          </p:nvPr>
        </p:nvSpPr>
        <p:spPr/>
        <p:txBody>
          <a:bodyPr>
            <a:normAutofit lnSpcReduction="10000"/>
          </a:bodyPr>
          <a:lstStyle/>
          <a:p>
            <a:pPr marL="0" indent="0">
              <a:buNone/>
            </a:pPr>
            <a:r>
              <a:rPr lang="en-US" dirty="0" smtClean="0"/>
              <a:t>3. Make sure that employees knows the appraisal process and its consequences, its’ effect on pay raise.</a:t>
            </a:r>
          </a:p>
          <a:p>
            <a:pPr marL="0" indent="0">
              <a:buNone/>
            </a:pPr>
            <a:r>
              <a:rPr lang="en-US" dirty="0" smtClean="0"/>
              <a:t>4. Give the opportunity to employee to participate in appraisal discussion, and the appraiser should not speak more but also to listen the point view of subordinate.</a:t>
            </a:r>
          </a:p>
          <a:p>
            <a:pPr marL="0" indent="0">
              <a:buNone/>
            </a:pPr>
            <a:r>
              <a:rPr lang="en-US" dirty="0" smtClean="0"/>
              <a:t>5. Focus discussion on work behaviors only, not attack on employee.</a:t>
            </a:r>
            <a:endParaRPr lang="en-US" dirty="0"/>
          </a:p>
        </p:txBody>
      </p:sp>
    </p:spTree>
    <p:extLst>
      <p:ext uri="{BB962C8B-B14F-4D97-AF65-F5344CB8AC3E}">
        <p14:creationId xmlns="" xmlns:p14="http://schemas.microsoft.com/office/powerpoint/2010/main" val="1347482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 Meeting be Effective</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6. Support your Evaluation by examples. Give proper explanation and identification of mistakes and how these can be managed.</a:t>
            </a:r>
          </a:p>
          <a:p>
            <a:pPr marL="0" indent="0">
              <a:buNone/>
            </a:pPr>
            <a:r>
              <a:rPr lang="en-US" dirty="0" smtClean="0"/>
              <a:t>7. Give both positive and negative feedback, it gives  the employee better understanding of the work.</a:t>
            </a:r>
          </a:p>
          <a:p>
            <a:pPr marL="0" indent="0">
              <a:buNone/>
            </a:pPr>
            <a:r>
              <a:rPr lang="en-US" dirty="0" smtClean="0"/>
              <a:t>8. Ensure that employee understands and ask him what is discussed in appraisal meeting.</a:t>
            </a:r>
          </a:p>
          <a:p>
            <a:pPr marL="0" indent="0">
              <a:buNone/>
            </a:pPr>
            <a:r>
              <a:rPr lang="en-US" dirty="0" smtClean="0"/>
              <a:t>9. Generate a development plan. Appraisal plan revolves around feedback and documentation but a plan should be developed for improvement in future. </a:t>
            </a:r>
            <a:endParaRPr lang="en-US" dirty="0"/>
          </a:p>
        </p:txBody>
      </p:sp>
    </p:spTree>
    <p:extLst>
      <p:ext uri="{BB962C8B-B14F-4D97-AF65-F5344CB8AC3E}">
        <p14:creationId xmlns="" xmlns:p14="http://schemas.microsoft.com/office/powerpoint/2010/main" val="961390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of Performance Management</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AutoNum type="arabicPeriod"/>
            </a:pPr>
            <a:r>
              <a:rPr lang="en-US" dirty="0" smtClean="0"/>
              <a:t> </a:t>
            </a:r>
            <a:r>
              <a:rPr lang="en-US" dirty="0" smtClean="0">
                <a:solidFill>
                  <a:srgbClr val="FF0000"/>
                </a:solidFill>
              </a:rPr>
              <a:t>Total quality-</a:t>
            </a:r>
            <a:r>
              <a:rPr lang="en-US" dirty="0" smtClean="0"/>
              <a:t> employees performance is a function of things like training, communication, tools, and supervision than that of his or her own motivation.</a:t>
            </a:r>
          </a:p>
          <a:p>
            <a:pPr marL="514350" indent="-514350">
              <a:buAutoNum type="arabicPeriod"/>
            </a:pPr>
            <a:r>
              <a:rPr lang="en-US" dirty="0" smtClean="0">
                <a:solidFill>
                  <a:srgbClr val="FF0000"/>
                </a:solidFill>
              </a:rPr>
              <a:t>Issues of traditional performance appraisal</a:t>
            </a:r>
            <a:r>
              <a:rPr lang="en-US" dirty="0" smtClean="0"/>
              <a:t>- appraisals are sometimes tense and counterproductive. </a:t>
            </a:r>
          </a:p>
          <a:p>
            <a:pPr marL="514350" indent="-514350">
              <a:buAutoNum type="arabicPeriod"/>
            </a:pPr>
            <a:r>
              <a:rPr lang="en-US" dirty="0" smtClean="0">
                <a:solidFill>
                  <a:srgbClr val="FF0000"/>
                </a:solidFill>
              </a:rPr>
              <a:t>Strategic Focus</a:t>
            </a:r>
            <a:r>
              <a:rPr lang="en-US" dirty="0" smtClean="0"/>
              <a:t>- PM recognizes globally competitive environment, every employee’s competencies and efforts must focus on helping the company achieve its strategic goals. Continuously setting and meeting ever-higher quality, low cost, in time delivery and ensure availability goals.</a:t>
            </a:r>
            <a:endParaRPr lang="en-US" dirty="0"/>
          </a:p>
        </p:txBody>
      </p:sp>
    </p:spTree>
    <p:extLst>
      <p:ext uri="{BB962C8B-B14F-4D97-AF65-F5344CB8AC3E}">
        <p14:creationId xmlns="" xmlns:p14="http://schemas.microsoft.com/office/powerpoint/2010/main" val="741309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Difficulties in Performance Management system</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There are two categories of difficulties:</a:t>
            </a:r>
          </a:p>
          <a:p>
            <a:pPr marL="514350" indent="-514350">
              <a:buAutoNum type="arabicPeriod"/>
            </a:pPr>
            <a:r>
              <a:rPr lang="en-US" dirty="0" smtClean="0"/>
              <a:t>Focus on Individual- evaluation of some one comes to eye-to-eye see each other – employee perceives that performance is in outstanding fashion but supervisor feel it is below standard(emotions are included so it is difficult).</a:t>
            </a:r>
          </a:p>
          <a:p>
            <a:pPr marL="514350" indent="-514350">
              <a:buAutoNum type="arabicPeriod"/>
            </a:pPr>
            <a:r>
              <a:rPr lang="en-US" dirty="0" smtClean="0"/>
              <a:t>Focus on Process – performance evaluations are conducted in a structured way, attached with pay increases, supervisor tries to identify problems in process that sometimes create emotional encounters in people in that process.</a:t>
            </a:r>
            <a:endParaRPr lang="en-US" dirty="0"/>
          </a:p>
        </p:txBody>
      </p:sp>
    </p:spTree>
    <p:extLst>
      <p:ext uri="{BB962C8B-B14F-4D97-AF65-F5344CB8AC3E}">
        <p14:creationId xmlns="" xmlns:p14="http://schemas.microsoft.com/office/powerpoint/2010/main" val="319508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Blocks of Effective Performance Management System</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dirty="0" smtClean="0"/>
              <a:t>Direction sharing- communicating organizational goals (vision, mission, values, and strategy) throughout the organization and translating into doable departmental goals.</a:t>
            </a:r>
          </a:p>
          <a:p>
            <a:pPr marL="514350" indent="-514350">
              <a:buAutoNum type="arabicPeriod"/>
            </a:pPr>
            <a:r>
              <a:rPr lang="en-US" dirty="0" smtClean="0"/>
              <a:t>Role Clarification – day to day work of employees is properly clarified.</a:t>
            </a:r>
          </a:p>
          <a:p>
            <a:pPr marL="514350" indent="-514350">
              <a:buAutoNum type="arabicPeriod"/>
            </a:pPr>
            <a:r>
              <a:rPr lang="en-US" dirty="0" smtClean="0"/>
              <a:t>Goal setting and planning- translating organizational and departmental goals into specific  goals of each employee.</a:t>
            </a:r>
          </a:p>
          <a:p>
            <a:pPr marL="514350" indent="-514350">
              <a:buAutoNum type="arabicPeriod"/>
            </a:pPr>
            <a:r>
              <a:rPr lang="en-US" dirty="0" smtClean="0"/>
              <a:t>Goal Alignment- to ensure that organizational goals and employees goals are linked with each other.</a:t>
            </a:r>
          </a:p>
          <a:p>
            <a:pPr marL="514350" indent="-514350">
              <a:buAutoNum type="arabicPeriod"/>
            </a:pPr>
            <a:r>
              <a:rPr lang="en-US" dirty="0" smtClean="0"/>
              <a:t>Departmental goal setting- everyone knows- what I have to do achieve my goals. </a:t>
            </a:r>
            <a:endParaRPr lang="en-US" dirty="0"/>
          </a:p>
        </p:txBody>
      </p:sp>
    </p:spTree>
    <p:extLst>
      <p:ext uri="{BB962C8B-B14F-4D97-AF65-F5344CB8AC3E}">
        <p14:creationId xmlns="" xmlns:p14="http://schemas.microsoft.com/office/powerpoint/2010/main" val="342237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Blocks of PMS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6. Ongoing performance monitoring- conveying employees  	what progress they have to make to achieve their 	goals.</a:t>
            </a:r>
          </a:p>
          <a:p>
            <a:pPr marL="0" indent="0">
              <a:buNone/>
            </a:pPr>
            <a:r>
              <a:rPr lang="en-US" dirty="0" smtClean="0"/>
              <a:t>7. Coaching and support should be an integral part of 	feedback process.</a:t>
            </a:r>
          </a:p>
          <a:p>
            <a:pPr marL="0" indent="0">
              <a:buNone/>
            </a:pPr>
            <a:r>
              <a:rPr lang="en-US" dirty="0" smtClean="0"/>
              <a:t>8. Performance assessment- to plan how  employee 	performance produces improved company results.</a:t>
            </a:r>
          </a:p>
          <a:p>
            <a:pPr marL="0" indent="0">
              <a:buNone/>
            </a:pPr>
            <a:r>
              <a:rPr lang="en-US" dirty="0" smtClean="0"/>
              <a:t>9. Rewards and recognition and compensation- play a vital 	role in goal-oriented performance track. </a:t>
            </a:r>
          </a:p>
          <a:p>
            <a:pPr marL="0" indent="0">
              <a:buNone/>
            </a:pPr>
            <a:r>
              <a:rPr lang="en-US" dirty="0" smtClean="0"/>
              <a:t>10. workflow, process control, and return on investment- 	management make sure that performance of 	employees is meaningfully linked with overall 	company’s measureable performance.</a:t>
            </a:r>
            <a:endParaRPr lang="en-US" dirty="0"/>
          </a:p>
        </p:txBody>
      </p:sp>
    </p:spTree>
    <p:extLst>
      <p:ext uri="{BB962C8B-B14F-4D97-AF65-F5344CB8AC3E}">
        <p14:creationId xmlns="" xmlns:p14="http://schemas.microsoft.com/office/powerpoint/2010/main" val="2850087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Appraisal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The </a:t>
            </a:r>
            <a:r>
              <a:rPr lang="en-US" dirty="0" smtClean="0">
                <a:solidFill>
                  <a:srgbClr val="FF0000"/>
                </a:solidFill>
              </a:rPr>
              <a:t>setting of standards</a:t>
            </a:r>
            <a:r>
              <a:rPr lang="en-US" dirty="0" smtClean="0"/>
              <a:t>, </a:t>
            </a:r>
            <a:r>
              <a:rPr lang="en-US" dirty="0" smtClean="0">
                <a:solidFill>
                  <a:srgbClr val="00B050"/>
                </a:solidFill>
              </a:rPr>
              <a:t>assessing the performance of employees relative to set standards</a:t>
            </a:r>
            <a:r>
              <a:rPr lang="en-US" dirty="0" smtClean="0"/>
              <a:t> and </a:t>
            </a:r>
            <a:r>
              <a:rPr lang="en-US" dirty="0" smtClean="0">
                <a:solidFill>
                  <a:schemeClr val="accent6">
                    <a:lumMod val="75000"/>
                  </a:schemeClr>
                </a:solidFill>
              </a:rPr>
              <a:t>providing feedback </a:t>
            </a:r>
            <a:r>
              <a:rPr lang="en-US" dirty="0">
                <a:solidFill>
                  <a:schemeClr val="accent6">
                    <a:lumMod val="75000"/>
                  </a:schemeClr>
                </a:solidFill>
              </a:rPr>
              <a:t>to the employee with the aim to motivate him to eliminate deficiencies or to continue to perform above par</a:t>
            </a:r>
            <a:r>
              <a:rPr lang="en-US" dirty="0" smtClean="0">
                <a:solidFill>
                  <a:schemeClr val="accent6">
                    <a:lumMod val="75000"/>
                  </a:schemeClr>
                </a:solidFill>
              </a:rPr>
              <a:t>.  </a:t>
            </a:r>
            <a:endParaRPr lang="en-US" dirty="0">
              <a:solidFill>
                <a:schemeClr val="accent6">
                  <a:lumMod val="75000"/>
                </a:schemeClr>
              </a:solidFill>
            </a:endParaRPr>
          </a:p>
          <a:p>
            <a:pPr marL="0" indent="0">
              <a:buNone/>
            </a:pPr>
            <a:endParaRPr lang="en-US" dirty="0"/>
          </a:p>
        </p:txBody>
      </p:sp>
    </p:spTree>
    <p:extLst>
      <p:ext uri="{BB962C8B-B14F-4D97-AF65-F5344CB8AC3E}">
        <p14:creationId xmlns="" xmlns:p14="http://schemas.microsoft.com/office/powerpoint/2010/main" val="3437695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of Performance Appraisal</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solidFill>
                  <a:srgbClr val="FF0000"/>
                </a:solidFill>
              </a:rPr>
              <a:t>Decisions are made on the basis of PA:</a:t>
            </a:r>
          </a:p>
          <a:p>
            <a:pPr marL="514350" indent="-514350">
              <a:buAutoNum type="alphaLcPeriod"/>
            </a:pPr>
            <a:r>
              <a:rPr lang="en-US" dirty="0" smtClean="0"/>
              <a:t>Pay enhancement</a:t>
            </a:r>
          </a:p>
          <a:p>
            <a:pPr marL="514350" indent="-514350">
              <a:buAutoNum type="alphaLcPeriod"/>
            </a:pPr>
            <a:r>
              <a:rPr lang="en-US" dirty="0" smtClean="0"/>
              <a:t>Promotion to higher posts.</a:t>
            </a:r>
          </a:p>
          <a:p>
            <a:pPr marL="514350" indent="-514350">
              <a:buAutoNum type="alphaLcPeriod"/>
            </a:pPr>
            <a:r>
              <a:rPr lang="en-US" dirty="0" smtClean="0"/>
              <a:t>Increase or renew the tenure of employment</a:t>
            </a:r>
          </a:p>
          <a:p>
            <a:pPr marL="0" indent="0">
              <a:buNone/>
            </a:pPr>
            <a:r>
              <a:rPr lang="en-US" dirty="0" smtClean="0"/>
              <a:t>2. </a:t>
            </a:r>
            <a:r>
              <a:rPr lang="en-US" dirty="0" smtClean="0">
                <a:solidFill>
                  <a:srgbClr val="FF0000"/>
                </a:solidFill>
              </a:rPr>
              <a:t>Translation of strategic goals into:</a:t>
            </a:r>
          </a:p>
          <a:p>
            <a:pPr marL="514350" indent="-514350">
              <a:buAutoNum type="alphaLcPeriod"/>
            </a:pPr>
            <a:r>
              <a:rPr lang="en-US" dirty="0" smtClean="0"/>
              <a:t>Organizational goals</a:t>
            </a:r>
          </a:p>
          <a:p>
            <a:pPr marL="514350" indent="-514350">
              <a:buAutoNum type="alphaLcPeriod"/>
            </a:pPr>
            <a:r>
              <a:rPr lang="en-US" dirty="0" smtClean="0"/>
              <a:t>Departmental goals</a:t>
            </a:r>
          </a:p>
          <a:p>
            <a:pPr marL="514350" indent="-514350">
              <a:buAutoNum type="alphaLcPeriod"/>
            </a:pPr>
            <a:r>
              <a:rPr lang="en-US" dirty="0" smtClean="0"/>
              <a:t>Employee goals</a:t>
            </a:r>
            <a:endParaRPr lang="en-US" dirty="0"/>
          </a:p>
        </p:txBody>
      </p:sp>
    </p:spTree>
    <p:extLst>
      <p:ext uri="{BB962C8B-B14F-4D97-AF65-F5344CB8AC3E}">
        <p14:creationId xmlns="" xmlns:p14="http://schemas.microsoft.com/office/powerpoint/2010/main" val="1744202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Appraisal Process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The appraisal process evaluates employee performance by measuring progress towards goals.</a:t>
            </a:r>
          </a:p>
          <a:p>
            <a:pPr marL="514350" indent="-514350">
              <a:buAutoNum type="arabicPeriod"/>
            </a:pPr>
            <a:r>
              <a:rPr lang="en-US" dirty="0" smtClean="0"/>
              <a:t>Establish performance standards with employees.</a:t>
            </a:r>
          </a:p>
          <a:p>
            <a:pPr marL="514350" indent="-514350">
              <a:buAutoNum type="arabicPeriod"/>
            </a:pPr>
            <a:r>
              <a:rPr lang="en-US" dirty="0" smtClean="0"/>
              <a:t>Communicate expectations.</a:t>
            </a:r>
          </a:p>
          <a:p>
            <a:pPr marL="514350" indent="-514350">
              <a:buAutoNum type="arabicPeriod"/>
            </a:pPr>
            <a:r>
              <a:rPr lang="en-US" dirty="0" smtClean="0"/>
              <a:t>Measure actual performance.</a:t>
            </a:r>
          </a:p>
          <a:p>
            <a:pPr marL="514350" indent="-514350">
              <a:buAutoNum type="arabicPeriod"/>
            </a:pPr>
            <a:r>
              <a:rPr lang="en-US" dirty="0" smtClean="0"/>
              <a:t>Compare actual performance with standards.</a:t>
            </a:r>
          </a:p>
          <a:p>
            <a:pPr marL="514350" indent="-514350">
              <a:buAutoNum type="arabicPeriod"/>
            </a:pPr>
            <a:r>
              <a:rPr lang="en-US" dirty="0" smtClean="0"/>
              <a:t>Discuss the appraisal with the employee.</a:t>
            </a:r>
          </a:p>
          <a:p>
            <a:pPr marL="514350" indent="-514350">
              <a:buAutoNum type="arabicPeriod"/>
            </a:pPr>
            <a:r>
              <a:rPr lang="en-US" dirty="0" smtClean="0"/>
              <a:t>If necessary, initiate corrective action.</a:t>
            </a:r>
            <a:endParaRPr lang="en-US" dirty="0"/>
          </a:p>
        </p:txBody>
      </p:sp>
    </p:spTree>
    <p:extLst>
      <p:ext uri="{BB962C8B-B14F-4D97-AF65-F5344CB8AC3E}">
        <p14:creationId xmlns="" xmlns:p14="http://schemas.microsoft.com/office/powerpoint/2010/main" val="4198681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1186</TotalTime>
  <Words>931</Words>
  <Application>Microsoft Office PowerPoint</Application>
  <PresentationFormat>On-screen Show (4:3)</PresentationFormat>
  <Paragraphs>143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Performance Management</vt:lpstr>
      <vt:lpstr>3 features of performance management</vt:lpstr>
      <vt:lpstr>Objectives of Performance Management</vt:lpstr>
      <vt:lpstr>Difficulties in Performance Management system</vt:lpstr>
      <vt:lpstr>Building Blocks of Effective Performance Management System</vt:lpstr>
      <vt:lpstr>Building Blocks of PMS</vt:lpstr>
      <vt:lpstr>Performance Appraisal </vt:lpstr>
      <vt:lpstr>Objectives of Performance Appraisal</vt:lpstr>
      <vt:lpstr>Appraisal Process</vt:lpstr>
      <vt:lpstr>Appraisal Methods</vt:lpstr>
      <vt:lpstr>1. Absolute Standards</vt:lpstr>
      <vt:lpstr>1. Absolute Standards</vt:lpstr>
      <vt:lpstr>Absolute standards (cont.)</vt:lpstr>
      <vt:lpstr>2. Relative Standards</vt:lpstr>
      <vt:lpstr>Outcomes based Appraisal or Management by Objective (MBO)</vt:lpstr>
      <vt:lpstr>Common Elements in MBO</vt:lpstr>
      <vt:lpstr>Factors Distorting Appraisals</vt:lpstr>
      <vt:lpstr>7 Factors distorting appraisals</vt:lpstr>
      <vt:lpstr>7. Factors distorting appraisals (cont.)</vt:lpstr>
      <vt:lpstr>Attribution Theory PMS</vt:lpstr>
      <vt:lpstr>Creating more Effective PMS (road to success)</vt:lpstr>
      <vt:lpstr>Creating more Effective PMS (road to success)</vt:lpstr>
      <vt:lpstr>Creating more Effective PMS (road to success)</vt:lpstr>
      <vt:lpstr>Creating more Effective PMS (road to success)</vt:lpstr>
      <vt:lpstr>Creating more Effective PMS (road to success)</vt:lpstr>
      <vt:lpstr>PA Meeting be Effective</vt:lpstr>
      <vt:lpstr>PA Meeting be Effective</vt:lpstr>
      <vt:lpstr>PA Meeting be Effective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Management</dc:title>
  <dc:creator>itcpu</dc:creator>
  <cp:lastModifiedBy>AmirSohail</cp:lastModifiedBy>
  <cp:revision>51</cp:revision>
  <dcterms:created xsi:type="dcterms:W3CDTF">2012-12-02T09:19:52Z</dcterms:created>
  <dcterms:modified xsi:type="dcterms:W3CDTF">2016-01-16T04:02:45Z</dcterms:modified>
</cp:coreProperties>
</file>