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98" r:id="rId2"/>
    <p:sldId id="258" r:id="rId3"/>
    <p:sldId id="259" r:id="rId4"/>
    <p:sldId id="260" r:id="rId5"/>
    <p:sldId id="261" r:id="rId6"/>
    <p:sldId id="262" r:id="rId7"/>
    <p:sldId id="263" r:id="rId8"/>
    <p:sldId id="264" r:id="rId9"/>
    <p:sldId id="265" r:id="rId10"/>
    <p:sldId id="266" r:id="rId11"/>
    <p:sldId id="267" r:id="rId12"/>
    <p:sldId id="275" r:id="rId13"/>
    <p:sldId id="276" r:id="rId14"/>
    <p:sldId id="271" r:id="rId15"/>
    <p:sldId id="272" r:id="rId16"/>
    <p:sldId id="277" r:id="rId17"/>
    <p:sldId id="278" r:id="rId18"/>
    <p:sldId id="273" r:id="rId19"/>
    <p:sldId id="274" r:id="rId20"/>
    <p:sldId id="289" r:id="rId21"/>
    <p:sldId id="283" r:id="rId22"/>
    <p:sldId id="284" r:id="rId23"/>
    <p:sldId id="285" r:id="rId24"/>
    <p:sldId id="286" r:id="rId25"/>
    <p:sldId id="287" r:id="rId26"/>
    <p:sldId id="288" r:id="rId27"/>
    <p:sldId id="292" r:id="rId28"/>
    <p:sldId id="297" r:id="rId29"/>
    <p:sldId id="294" r:id="rId30"/>
    <p:sldId id="296" r:id="rId31"/>
    <p:sldId id="290" r:id="rId32"/>
    <p:sldId id="291" r:id="rId33"/>
    <p:sldId id="281" r:id="rId34"/>
    <p:sldId id="282"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73" d="100"/>
          <a:sy n="73" d="100"/>
        </p:scale>
        <p:origin x="-606"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5338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681863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262323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448412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1340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73994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193505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692793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401988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5/7/2020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428560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24225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5/7/2020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8177927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50870" y="1776550"/>
            <a:ext cx="7567172" cy="1323439"/>
          </a:xfrm>
          <a:prstGeom prst="rect">
            <a:avLst/>
          </a:prstGeom>
        </p:spPr>
        <p:txBody>
          <a:bodyPr wrap="square">
            <a:spAutoFit/>
          </a:bodyPr>
          <a:lstStyle/>
          <a:p>
            <a:r>
              <a:rPr lang="en-US" sz="4000" dirty="0" smtClean="0">
                <a:latin typeface="Algerian" panose="04020705040A02060702" pitchFamily="82" charset="0"/>
              </a:rPr>
              <a:t>Industrial uses </a:t>
            </a:r>
            <a:r>
              <a:rPr lang="en-US" sz="4000" dirty="0" smtClean="0">
                <a:latin typeface="Algerian" panose="04020705040A02060702" pitchFamily="82" charset="0"/>
              </a:rPr>
              <a:t>OF PLANT &amp; CELL TISSUE CULTURE</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EMBRYO </a:t>
            </a:r>
            <a:r>
              <a:rPr lang="en-US" b="1" dirty="0" smtClean="0"/>
              <a:t>CULTURE:</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To raise the rare hybrids by rescuing embryo from incompatible crosses is the most popular </a:t>
            </a:r>
            <a:r>
              <a:rPr lang="en-US" sz="2800" dirty="0" smtClean="0"/>
              <a:t>application</a:t>
            </a:r>
            <a:endParaRPr lang="en-US" sz="2800" dirty="0"/>
          </a:p>
          <a:p>
            <a:pPr>
              <a:buFont typeface="Wingdings" panose="05000000000000000000" pitchFamily="2" charset="2"/>
              <a:buChar char="Ø"/>
            </a:pPr>
            <a:r>
              <a:rPr lang="en-US" sz="2800" dirty="0" smtClean="0"/>
              <a:t>The </a:t>
            </a:r>
            <a:r>
              <a:rPr lang="en-US" sz="2800" dirty="0"/>
              <a:t>production of embryos from somatic or “non-germ” </a:t>
            </a:r>
            <a:r>
              <a:rPr lang="en-US" sz="2800" dirty="0" smtClean="0"/>
              <a:t>cells</a:t>
            </a:r>
          </a:p>
          <a:p>
            <a:pPr>
              <a:buFont typeface="Wingdings" panose="05000000000000000000" pitchFamily="2" charset="2"/>
              <a:buChar char="Ø"/>
            </a:pPr>
            <a:r>
              <a:rPr lang="en-US" sz="2800" dirty="0" smtClean="0"/>
              <a:t>Seed dormancy can be overcome</a:t>
            </a:r>
          </a:p>
          <a:p>
            <a:pPr>
              <a:buFont typeface="Wingdings" panose="05000000000000000000" pitchFamily="2" charset="2"/>
              <a:buChar char="Ø"/>
            </a:pPr>
            <a:r>
              <a:rPr lang="en-US" sz="2800" dirty="0" smtClean="0"/>
              <a:t>Circumvent </a:t>
            </a:r>
            <a:r>
              <a:rPr lang="en-US" sz="2800" dirty="0"/>
              <a:t>post zygotic </a:t>
            </a:r>
            <a:r>
              <a:rPr lang="en-US" sz="2800" dirty="0" smtClean="0"/>
              <a:t>barriers</a:t>
            </a:r>
          </a:p>
          <a:p>
            <a:pPr>
              <a:buFont typeface="Wingdings" panose="05000000000000000000" pitchFamily="2" charset="2"/>
              <a:buChar char="Ø"/>
            </a:pPr>
            <a:endParaRPr lang="en-US" sz="2800" dirty="0" smtClean="0"/>
          </a:p>
        </p:txBody>
      </p:sp>
    </p:spTree>
    <p:extLst>
      <p:ext uri="{BB962C8B-B14F-4D97-AF65-F5344CB8AC3E}">
        <p14:creationId xmlns:p14="http://schemas.microsoft.com/office/powerpoint/2010/main" xmlns="" val="3978690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394945" y="535080"/>
            <a:ext cx="6840495" cy="4938258"/>
          </a:xfrm>
          <a:prstGeom prst="rect">
            <a:avLst/>
          </a:prstGeom>
        </p:spPr>
      </p:pic>
    </p:spTree>
    <p:extLst>
      <p:ext uri="{BB962C8B-B14F-4D97-AF65-F5344CB8AC3E}">
        <p14:creationId xmlns:p14="http://schemas.microsoft.com/office/powerpoint/2010/main" xmlns="" val="39725139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ARTIFICIAL SEED </a:t>
            </a:r>
            <a:r>
              <a:rPr lang="en-US" b="1" dirty="0" smtClean="0"/>
              <a:t>PRODUCTION:</a:t>
            </a:r>
            <a:endParaRPr lang="en-US" b="1" dirty="0"/>
          </a:p>
        </p:txBody>
      </p:sp>
      <p:sp>
        <p:nvSpPr>
          <p:cNvPr id="3" name="Content Placeholder 2"/>
          <p:cNvSpPr>
            <a:spLocks noGrp="1"/>
          </p:cNvSpPr>
          <p:nvPr>
            <p:ph idx="1"/>
          </p:nvPr>
        </p:nvSpPr>
        <p:spPr>
          <a:xfrm>
            <a:off x="1097280" y="1737360"/>
            <a:ext cx="10058400" cy="4131734"/>
          </a:xfrm>
        </p:spPr>
        <p:txBody>
          <a:bodyPr>
            <a:normAutofit/>
          </a:bodyPr>
          <a:lstStyle/>
          <a:p>
            <a:pPr>
              <a:buFont typeface="Wingdings" panose="05000000000000000000" pitchFamily="2" charset="2"/>
              <a:buChar char="Ø"/>
            </a:pPr>
            <a:r>
              <a:rPr lang="en-US" sz="2800" dirty="0"/>
              <a:t> </a:t>
            </a:r>
            <a:r>
              <a:rPr lang="en-US" sz="2800" dirty="0" smtClean="0"/>
              <a:t>Synthetic or artificial seeds (living seed-like structure)</a:t>
            </a:r>
          </a:p>
          <a:p>
            <a:pPr>
              <a:buFont typeface="Wingdings" panose="05000000000000000000" pitchFamily="2" charset="2"/>
              <a:buChar char="Ø"/>
            </a:pPr>
            <a:r>
              <a:rPr lang="en-US" sz="2800" dirty="0" smtClean="0"/>
              <a:t> Totipotent cells (somatic embryos or meristem tips etc.)</a:t>
            </a:r>
          </a:p>
          <a:p>
            <a:pPr>
              <a:buFont typeface="Wingdings" panose="05000000000000000000" pitchFamily="2" charset="2"/>
              <a:buChar char="Ø"/>
            </a:pPr>
            <a:r>
              <a:rPr lang="en-US" sz="2800" dirty="0" smtClean="0"/>
              <a:t>Artificially encapsulated by chemicals (hydrogels)</a:t>
            </a:r>
          </a:p>
          <a:p>
            <a:pPr>
              <a:buFont typeface="Wingdings" panose="05000000000000000000" pitchFamily="2" charset="2"/>
              <a:buChar char="Ø"/>
            </a:pPr>
            <a:r>
              <a:rPr lang="en-US" sz="2800" dirty="0" smtClean="0"/>
              <a:t>Behave like true seeds if grown in soil </a:t>
            </a:r>
          </a:p>
          <a:p>
            <a:pPr>
              <a:buFont typeface="Wingdings" panose="05000000000000000000" pitchFamily="2" charset="2"/>
              <a:buChar char="Ø"/>
            </a:pPr>
            <a:r>
              <a:rPr lang="en-US" sz="2800" dirty="0" smtClean="0"/>
              <a:t>Substitutes of true seeds</a:t>
            </a:r>
            <a:endParaRPr lang="en-US" sz="2800" dirty="0"/>
          </a:p>
        </p:txBody>
      </p:sp>
    </p:spTree>
    <p:extLst>
      <p:ext uri="{BB962C8B-B14F-4D97-AF65-F5344CB8AC3E}">
        <p14:creationId xmlns:p14="http://schemas.microsoft.com/office/powerpoint/2010/main" xmlns="" val="38621297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828799" y="253200"/>
            <a:ext cx="8569235" cy="5909612"/>
          </a:xfrm>
          <a:prstGeom prst="rect">
            <a:avLst/>
          </a:prstGeom>
        </p:spPr>
      </p:pic>
    </p:spTree>
    <p:extLst>
      <p:ext uri="{BB962C8B-B14F-4D97-AF65-F5344CB8AC3E}">
        <p14:creationId xmlns:p14="http://schemas.microsoft.com/office/powerpoint/2010/main" xmlns="" val="975842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PRODUCTION OF VIRUS FREE PLANTS:</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Plants maybe infected with one or more pathogens</a:t>
            </a:r>
          </a:p>
          <a:p>
            <a:pPr>
              <a:buFont typeface="Wingdings" panose="05000000000000000000" pitchFamily="2" charset="2"/>
              <a:buChar char="Ø"/>
            </a:pPr>
            <a:r>
              <a:rPr lang="en-US" sz="2800" dirty="0"/>
              <a:t>There is no commercially available treatment to cure the plant</a:t>
            </a:r>
          </a:p>
          <a:p>
            <a:pPr>
              <a:buFont typeface="Wingdings" panose="05000000000000000000" pitchFamily="2" charset="2"/>
              <a:buChar char="Ø"/>
            </a:pPr>
            <a:r>
              <a:rPr lang="en-US" sz="2800" dirty="0"/>
              <a:t>Micro propagation provides a rapid method for production of plants</a:t>
            </a:r>
          </a:p>
          <a:p>
            <a:pPr>
              <a:buFont typeface="Wingdings" panose="05000000000000000000" pitchFamily="2" charset="2"/>
              <a:buChar char="Ø"/>
            </a:pPr>
            <a:r>
              <a:rPr lang="en-US" sz="2800" dirty="0"/>
              <a:t>Apical meristems are utilized for the production of virus free plants</a:t>
            </a:r>
          </a:p>
          <a:p>
            <a:pPr>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2122100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10989" y="247563"/>
            <a:ext cx="11070387" cy="5956694"/>
          </a:xfrm>
          <a:prstGeom prst="rect">
            <a:avLst/>
          </a:prstGeom>
          <a:ln>
            <a:noFill/>
          </a:ln>
          <a:effectLst>
            <a:softEdge rad="112500"/>
          </a:effectLst>
        </p:spPr>
      </p:pic>
    </p:spTree>
    <p:extLst>
      <p:ext uri="{BB962C8B-B14F-4D97-AF65-F5344CB8AC3E}">
        <p14:creationId xmlns:p14="http://schemas.microsoft.com/office/powerpoint/2010/main" xmlns="" val="853277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APPLICATIONS:</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t>To </a:t>
            </a:r>
            <a:r>
              <a:rPr lang="en-US" sz="2800" dirty="0"/>
              <a:t>conserve genetic variation and save industrially important species</a:t>
            </a:r>
          </a:p>
          <a:p>
            <a:pPr>
              <a:buFont typeface="Wingdings" panose="05000000000000000000" pitchFamily="2" charset="2"/>
              <a:buChar char="Ø"/>
            </a:pPr>
            <a:r>
              <a:rPr lang="en-US" sz="2800" dirty="0"/>
              <a:t>To facilitate micro propagation techniques to produce large number of these virus free </a:t>
            </a:r>
            <a:r>
              <a:rPr lang="en-US" sz="2800" dirty="0" smtClean="0"/>
              <a:t>plants</a:t>
            </a:r>
          </a:p>
          <a:p>
            <a:pPr>
              <a:buFont typeface="Wingdings" panose="05000000000000000000" pitchFamily="2" charset="2"/>
              <a:buChar char="Ø"/>
            </a:pPr>
            <a:r>
              <a:rPr lang="en-US" sz="2800" dirty="0"/>
              <a:t>R &amp; D</a:t>
            </a:r>
          </a:p>
          <a:p>
            <a:pPr>
              <a:buFont typeface="Wingdings" panose="05000000000000000000" pitchFamily="2" charset="2"/>
              <a:buChar char="Ø"/>
            </a:pPr>
            <a:r>
              <a:rPr lang="en-US" sz="2800" dirty="0"/>
              <a:t>Production of virus free plant for safe germplasm transfer</a:t>
            </a:r>
          </a:p>
          <a:p>
            <a:pPr>
              <a:buFont typeface="Wingdings" panose="05000000000000000000" pitchFamily="2" charset="2"/>
              <a:buChar char="Ø"/>
            </a:pPr>
            <a:endParaRPr lang="en-US" sz="2800" dirty="0"/>
          </a:p>
          <a:p>
            <a:pPr>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986476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Plantlets derived from shoot-tip or meristem cultures are easily accepted by authorities for international exchange contributing to better efficacy of crop improvement programs between different countries of the </a:t>
            </a:r>
            <a:r>
              <a:rPr lang="en-US" sz="2800" dirty="0" smtClean="0"/>
              <a:t>world.</a:t>
            </a:r>
            <a:endParaRPr lang="en-US" sz="2800" dirty="0"/>
          </a:p>
        </p:txBody>
      </p:sp>
    </p:spTree>
    <p:extLst>
      <p:ext uri="{BB962C8B-B14F-4D97-AF65-F5344CB8AC3E}">
        <p14:creationId xmlns:p14="http://schemas.microsoft.com/office/powerpoint/2010/main" xmlns="" val="1898343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Protoplast fusion and </a:t>
            </a:r>
            <a:r>
              <a:rPr lang="en-US" b="1" dirty="0" smtClean="0"/>
              <a:t>generation </a:t>
            </a:r>
            <a:r>
              <a:rPr lang="en-US" b="1" dirty="0"/>
              <a:t>of novel hybrid </a:t>
            </a:r>
            <a:r>
              <a:rPr lang="en-US" b="1" dirty="0" smtClean="0"/>
              <a:t>production: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smtClean="0">
                <a:solidFill>
                  <a:srgbClr val="FF0000"/>
                </a:solidFill>
              </a:rPr>
              <a:t>Protoplast fusion</a:t>
            </a:r>
          </a:p>
          <a:p>
            <a:pPr>
              <a:buFont typeface="Courier New" panose="02070309020205020404" pitchFamily="49" charset="0"/>
              <a:buChar char="o"/>
            </a:pPr>
            <a:r>
              <a:rPr lang="en-US" sz="2800" dirty="0" smtClean="0"/>
              <a:t>is </a:t>
            </a:r>
            <a:r>
              <a:rPr lang="en-US" sz="2800" dirty="0"/>
              <a:t>a type of genetic modification in plants by which two distinct species of plants are </a:t>
            </a:r>
            <a:r>
              <a:rPr lang="en-US" sz="2800" b="1" dirty="0">
                <a:solidFill>
                  <a:schemeClr val="accent6">
                    <a:lumMod val="50000"/>
                  </a:schemeClr>
                </a:solidFill>
              </a:rPr>
              <a:t>fused</a:t>
            </a:r>
            <a:r>
              <a:rPr lang="en-US" sz="2800" dirty="0"/>
              <a:t> together to form a new hybrid plant with the characteristics of </a:t>
            </a:r>
            <a:r>
              <a:rPr lang="en-US" sz="2800" dirty="0" smtClean="0"/>
              <a:t>both.</a:t>
            </a:r>
          </a:p>
          <a:p>
            <a:pPr>
              <a:buFont typeface="Wingdings" panose="05000000000000000000" pitchFamily="2" charset="2"/>
              <a:buChar char="Ø"/>
            </a:pPr>
            <a:r>
              <a:rPr lang="en-US" sz="2800" dirty="0"/>
              <a:t>Why is it important?</a:t>
            </a:r>
          </a:p>
          <a:p>
            <a:pPr>
              <a:buFont typeface="Wingdings" panose="05000000000000000000" pitchFamily="2" charset="2"/>
              <a:buChar char="Ø"/>
            </a:pPr>
            <a:endParaRPr lang="en-US" sz="2800" dirty="0">
              <a:solidFill>
                <a:srgbClr val="FF0000"/>
              </a:solidFill>
            </a:endParaRPr>
          </a:p>
        </p:txBody>
      </p:sp>
    </p:spTree>
    <p:extLst>
      <p:ext uri="{BB962C8B-B14F-4D97-AF65-F5344CB8AC3E}">
        <p14:creationId xmlns:p14="http://schemas.microsoft.com/office/powerpoint/2010/main" xmlns="" val="14241190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022565" y="381000"/>
            <a:ext cx="7811386" cy="5791200"/>
          </a:xfrm>
          <a:prstGeom prst="rect">
            <a:avLst/>
          </a:prstGeom>
          <a:ln>
            <a:noFill/>
          </a:ln>
          <a:effectLst>
            <a:softEdge rad="112500"/>
          </a:effectLst>
        </p:spPr>
      </p:pic>
    </p:spTree>
    <p:extLst>
      <p:ext uri="{BB962C8B-B14F-4D97-AF65-F5344CB8AC3E}">
        <p14:creationId xmlns:p14="http://schemas.microsoft.com/office/powerpoint/2010/main" xmlns="" val="2456244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a:xfrm>
            <a:off x="1097280" y="1845734"/>
            <a:ext cx="10058400" cy="4023360"/>
          </a:xfrm>
        </p:spPr>
        <p:txBody>
          <a:bodyPr>
            <a:normAutofit/>
          </a:bodyPr>
          <a:lstStyle/>
          <a:p>
            <a:pPr algn="just">
              <a:lnSpc>
                <a:spcPct val="100000"/>
              </a:lnSpc>
              <a:buFont typeface="Wingdings" panose="05000000000000000000" pitchFamily="2" charset="2"/>
              <a:buChar char="Ø"/>
            </a:pPr>
            <a:r>
              <a:rPr lang="en-US" sz="2800" dirty="0" smtClean="0">
                <a:solidFill>
                  <a:srgbClr val="FF0000"/>
                </a:solidFill>
              </a:rPr>
              <a:t>Tissue culture  </a:t>
            </a:r>
          </a:p>
          <a:p>
            <a:pPr algn="just">
              <a:lnSpc>
                <a:spcPct val="100000"/>
              </a:lnSpc>
              <a:buFont typeface="Courier New" panose="02070309020205020404" pitchFamily="49" charset="0"/>
              <a:buChar char="o"/>
            </a:pPr>
            <a:r>
              <a:rPr lang="en-US" sz="2800" dirty="0" smtClean="0">
                <a:solidFill>
                  <a:schemeClr val="tx1"/>
                </a:solidFill>
              </a:rPr>
              <a:t>  This </a:t>
            </a:r>
            <a:r>
              <a:rPr lang="en-US" sz="2800" dirty="0">
                <a:solidFill>
                  <a:schemeClr val="tx1"/>
                </a:solidFill>
              </a:rPr>
              <a:t>term used for </a:t>
            </a:r>
            <a:r>
              <a:rPr lang="en-US" sz="2800" dirty="0" smtClean="0">
                <a:solidFill>
                  <a:schemeClr val="tx1"/>
                </a:solidFill>
              </a:rPr>
              <a:t> </a:t>
            </a:r>
            <a:r>
              <a:rPr lang="en-US" sz="2800" dirty="0" smtClean="0"/>
              <a:t>“the </a:t>
            </a:r>
            <a:r>
              <a:rPr lang="en-US" sz="2800" dirty="0"/>
              <a:t>process of growing cells artificially in the </a:t>
            </a:r>
            <a:r>
              <a:rPr lang="en-US" sz="2800" dirty="0" smtClean="0"/>
              <a:t>laboratory”</a:t>
            </a:r>
            <a:endParaRPr lang="en-US" sz="2800" dirty="0"/>
          </a:p>
          <a:p>
            <a:pPr algn="just">
              <a:buFont typeface="Wingdings" panose="05000000000000000000" pitchFamily="2" charset="2"/>
              <a:buChar char="Ø"/>
            </a:pPr>
            <a:r>
              <a:rPr lang="en-US" sz="2800" dirty="0" smtClean="0">
                <a:solidFill>
                  <a:srgbClr val="FF0000"/>
                </a:solidFill>
              </a:rPr>
              <a:t>Plant tissue culture</a:t>
            </a:r>
          </a:p>
          <a:p>
            <a:pPr algn="just">
              <a:buFont typeface="Courier New" panose="02070309020205020404" pitchFamily="49" charset="0"/>
              <a:buChar char="o"/>
            </a:pPr>
            <a:r>
              <a:rPr lang="en-US" sz="2800" dirty="0" smtClean="0">
                <a:solidFill>
                  <a:srgbClr val="FF0000"/>
                </a:solidFill>
              </a:rPr>
              <a:t>  </a:t>
            </a:r>
            <a:r>
              <a:rPr lang="en-US" sz="2800" dirty="0" smtClean="0">
                <a:solidFill>
                  <a:schemeClr val="tx1"/>
                </a:solidFill>
              </a:rPr>
              <a:t>Technique </a:t>
            </a:r>
            <a:r>
              <a:rPr lang="en-US" sz="2800" dirty="0">
                <a:solidFill>
                  <a:schemeClr val="tx1"/>
                </a:solidFill>
              </a:rPr>
              <a:t>of growing plant cells,  tissues, and organs in an artificially </a:t>
            </a:r>
            <a:r>
              <a:rPr lang="en-US" sz="2800" dirty="0" smtClean="0">
                <a:solidFill>
                  <a:schemeClr val="tx1"/>
                </a:solidFill>
              </a:rPr>
              <a:t>prepared nutrient </a:t>
            </a:r>
            <a:r>
              <a:rPr lang="en-US" sz="2800" dirty="0">
                <a:solidFill>
                  <a:schemeClr val="tx1"/>
                </a:solidFill>
              </a:rPr>
              <a:t>medium under  aseptic </a:t>
            </a:r>
            <a:r>
              <a:rPr lang="en-US" sz="2800" dirty="0" smtClean="0">
                <a:solidFill>
                  <a:schemeClr val="tx1"/>
                </a:solidFill>
              </a:rPr>
              <a:t>condition.</a:t>
            </a:r>
          </a:p>
        </p:txBody>
      </p:sp>
    </p:spTree>
    <p:extLst>
      <p:ext uri="{BB962C8B-B14F-4D97-AF65-F5344CB8AC3E}">
        <p14:creationId xmlns:p14="http://schemas.microsoft.com/office/powerpoint/2010/main" xmlns="" val="793770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5000"/>
                    <a:lumOff val="5000"/>
                  </a:schemeClr>
                </a:solidFill>
              </a:rPr>
              <a:t>PROTOPLAST FUSION APPLICATION: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2800" dirty="0" smtClean="0"/>
              <a:t>Transfer </a:t>
            </a:r>
            <a:r>
              <a:rPr lang="en-US" sz="2800" dirty="0"/>
              <a:t>genes for a desired quality and quantity of production such as higher bio product productivity, improved protein quality, heat and cold resistance etc</a:t>
            </a:r>
            <a:r>
              <a:rPr lang="en-US" sz="2800" dirty="0" smtClean="0"/>
              <a:t>.</a:t>
            </a:r>
          </a:p>
          <a:p>
            <a:pPr>
              <a:buFont typeface="Wingdings" panose="05000000000000000000" pitchFamily="2" charset="2"/>
              <a:buChar char="Ø"/>
            </a:pPr>
            <a:r>
              <a:rPr lang="en-US" sz="2800" dirty="0"/>
              <a:t>Novel hybrid plant </a:t>
            </a:r>
            <a:r>
              <a:rPr lang="en-US" sz="2800" dirty="0" smtClean="0"/>
              <a:t>production</a:t>
            </a:r>
          </a:p>
          <a:p>
            <a:pPr>
              <a:buFont typeface="Wingdings" panose="05000000000000000000" pitchFamily="2" charset="2"/>
              <a:buChar char="Ø"/>
            </a:pPr>
            <a:r>
              <a:rPr lang="en-US" sz="2800" dirty="0"/>
              <a:t>Regeneration of entire plant or plant improvement through protoplast </a:t>
            </a:r>
            <a:r>
              <a:rPr lang="en-US" sz="2800" dirty="0" smtClean="0"/>
              <a:t>culture</a:t>
            </a:r>
          </a:p>
          <a:p>
            <a:pPr>
              <a:buFont typeface="Wingdings" panose="05000000000000000000" pitchFamily="2" charset="2"/>
              <a:buChar char="Ø"/>
            </a:pPr>
            <a:r>
              <a:rPr lang="en-US" sz="2800" dirty="0"/>
              <a:t>Single cell cloning can be easily performed using protoplast culture</a:t>
            </a:r>
            <a:r>
              <a:rPr lang="en-US" sz="2800" dirty="0" smtClean="0"/>
              <a:t>.</a:t>
            </a:r>
          </a:p>
          <a:p>
            <a:pPr>
              <a:buFont typeface="Wingdings" panose="05000000000000000000" pitchFamily="2" charset="2"/>
              <a:buChar char="Ø"/>
            </a:pPr>
            <a:r>
              <a:rPr lang="en-US" sz="2800" dirty="0"/>
              <a:t>Foreign DNA insertion</a:t>
            </a:r>
          </a:p>
          <a:p>
            <a:pPr>
              <a:buFont typeface="Wingdings" panose="05000000000000000000" pitchFamily="2" charset="2"/>
              <a:buChar char="Ø"/>
            </a:pPr>
            <a:endParaRPr lang="en-US" sz="2800" dirty="0"/>
          </a:p>
          <a:p>
            <a:pPr>
              <a:buFont typeface="Wingdings" panose="05000000000000000000" pitchFamily="2" charset="2"/>
              <a:buChar char="Ø"/>
            </a:pPr>
            <a:endParaRPr lang="en-US" sz="2800" dirty="0"/>
          </a:p>
          <a:p>
            <a:pPr>
              <a:buFont typeface="Wingdings" panose="05000000000000000000" pitchFamily="2" charset="2"/>
              <a:buChar char="Ø"/>
            </a:pPr>
            <a:endParaRPr lang="en-US" sz="2800" dirty="0"/>
          </a:p>
          <a:p>
            <a:pPr>
              <a:buFont typeface="Wingdings" panose="05000000000000000000" pitchFamily="2" charset="2"/>
              <a:buChar char="Ø"/>
            </a:pPr>
            <a:endParaRPr lang="en-US" sz="2800" dirty="0"/>
          </a:p>
          <a:p>
            <a:pPr>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953381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anose="02020603050405020304" pitchFamily="18" charset="0"/>
              </a:rPr>
              <a:t>SOMACLONAL VARIATION:</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b="1" dirty="0">
                <a:latin typeface="+mj-lt"/>
                <a:cs typeface="Times New Roman" panose="02020603050405020304" pitchFamily="18" charset="0"/>
              </a:rPr>
              <a:t>The “soma” means the somatic cell and “clones” means the </a:t>
            </a:r>
            <a:r>
              <a:rPr lang="en-US" sz="2800" b="1" dirty="0" smtClean="0">
                <a:latin typeface="+mj-lt"/>
                <a:cs typeface="Times New Roman" panose="02020603050405020304" pitchFamily="18" charset="0"/>
              </a:rPr>
              <a:t>generation</a:t>
            </a:r>
          </a:p>
          <a:p>
            <a:pPr>
              <a:buFont typeface="Wingdings" panose="05000000000000000000" pitchFamily="2" charset="2"/>
              <a:buChar char="Ø"/>
            </a:pPr>
            <a:r>
              <a:rPr lang="en-US" sz="2800" b="1" dirty="0">
                <a:latin typeface="+mj-lt"/>
                <a:cs typeface="Times New Roman" panose="02020603050405020304" pitchFamily="18" charset="0"/>
              </a:rPr>
              <a:t>According to </a:t>
            </a:r>
            <a:r>
              <a:rPr lang="en-US" sz="2800" b="1" dirty="0" err="1">
                <a:solidFill>
                  <a:srgbClr val="FF0000"/>
                </a:solidFill>
                <a:latin typeface="+mj-lt"/>
                <a:cs typeface="Times New Roman" panose="02020603050405020304" pitchFamily="18" charset="0"/>
              </a:rPr>
              <a:t>larkin</a:t>
            </a:r>
            <a:r>
              <a:rPr lang="en-US" sz="2800" b="1" dirty="0">
                <a:solidFill>
                  <a:srgbClr val="FF0000"/>
                </a:solidFill>
                <a:latin typeface="+mj-lt"/>
                <a:cs typeface="Times New Roman" panose="02020603050405020304" pitchFamily="18" charset="0"/>
              </a:rPr>
              <a:t> and </a:t>
            </a:r>
            <a:r>
              <a:rPr lang="en-US" sz="2800" b="1" dirty="0" err="1">
                <a:solidFill>
                  <a:srgbClr val="FF0000"/>
                </a:solidFill>
                <a:latin typeface="+mj-lt"/>
                <a:cs typeface="Times New Roman" panose="02020603050405020304" pitchFamily="18" charset="0"/>
              </a:rPr>
              <a:t>scowcroft</a:t>
            </a:r>
            <a:r>
              <a:rPr lang="en-US" sz="2800" b="1" dirty="0">
                <a:solidFill>
                  <a:srgbClr val="FF0000"/>
                </a:solidFill>
                <a:latin typeface="+mj-lt"/>
                <a:cs typeface="Times New Roman" panose="02020603050405020304" pitchFamily="18" charset="0"/>
              </a:rPr>
              <a:t> </a:t>
            </a:r>
            <a:r>
              <a:rPr lang="en-US" sz="2800" b="1" dirty="0" smtClean="0">
                <a:latin typeface="+mj-lt"/>
                <a:cs typeface="Times New Roman" panose="02020603050405020304" pitchFamily="18" charset="0"/>
              </a:rPr>
              <a:t>“soma clonal” </a:t>
            </a:r>
            <a:r>
              <a:rPr lang="en-US" sz="2800" b="1" dirty="0">
                <a:latin typeface="+mj-lt"/>
                <a:cs typeface="Times New Roman" panose="02020603050405020304" pitchFamily="18" charset="0"/>
              </a:rPr>
              <a:t>variation is the genetic variation which is regenerated during tissue culture</a:t>
            </a:r>
            <a:r>
              <a:rPr lang="en-US" sz="2800" b="1" dirty="0" smtClean="0">
                <a:latin typeface="+mj-lt"/>
                <a:cs typeface="Times New Roman" panose="02020603050405020304" pitchFamily="18" charset="0"/>
              </a:rPr>
              <a:t>.</a:t>
            </a:r>
          </a:p>
          <a:p>
            <a:pPr>
              <a:buFont typeface="Wingdings" panose="05000000000000000000" pitchFamily="2" charset="2"/>
              <a:buChar char="Ø"/>
            </a:pPr>
            <a:r>
              <a:rPr lang="en-US" sz="2800" b="1" dirty="0" err="1">
                <a:latin typeface="+mj-lt"/>
                <a:cs typeface="Times New Roman" panose="02020603050405020304" pitchFamily="18" charset="0"/>
              </a:rPr>
              <a:t>Calliclone</a:t>
            </a:r>
            <a:r>
              <a:rPr lang="en-US" sz="2800" b="1" dirty="0">
                <a:latin typeface="+mj-lt"/>
                <a:cs typeface="Times New Roman" panose="02020603050405020304" pitchFamily="18" charset="0"/>
              </a:rPr>
              <a:t> (clones of callus),</a:t>
            </a:r>
            <a:r>
              <a:rPr lang="en-US" sz="2800" b="1" dirty="0" err="1">
                <a:latin typeface="+mj-lt"/>
                <a:cs typeface="Times New Roman" panose="02020603050405020304" pitchFamily="18" charset="0"/>
              </a:rPr>
              <a:t>mericlone</a:t>
            </a:r>
            <a:r>
              <a:rPr lang="en-US" sz="2800" b="1" dirty="0">
                <a:latin typeface="+mj-lt"/>
                <a:cs typeface="Times New Roman" panose="02020603050405020304" pitchFamily="18" charset="0"/>
              </a:rPr>
              <a:t>(clone of meristem),and </a:t>
            </a:r>
            <a:r>
              <a:rPr lang="en-US" sz="2800" b="1" dirty="0" err="1">
                <a:latin typeface="+mj-lt"/>
                <a:cs typeface="Times New Roman" panose="02020603050405020304" pitchFamily="18" charset="0"/>
              </a:rPr>
              <a:t>protoclone</a:t>
            </a:r>
            <a:r>
              <a:rPr lang="en-US" sz="2800" b="1" dirty="0">
                <a:latin typeface="+mj-lt"/>
                <a:cs typeface="Times New Roman" panose="02020603050405020304" pitchFamily="18" charset="0"/>
              </a:rPr>
              <a:t>(clone of protoplast) are </a:t>
            </a:r>
            <a:r>
              <a:rPr lang="en-US" sz="2800" b="1" dirty="0" smtClean="0">
                <a:latin typeface="+mj-lt"/>
                <a:cs typeface="Times New Roman" panose="02020603050405020304" pitchFamily="18" charset="0"/>
              </a:rPr>
              <a:t>produced</a:t>
            </a:r>
          </a:p>
          <a:p>
            <a:pPr>
              <a:buFont typeface="Wingdings" panose="05000000000000000000" pitchFamily="2" charset="2"/>
              <a:buChar char="Ø"/>
            </a:pPr>
            <a:r>
              <a:rPr lang="en-US" sz="2800" b="1" dirty="0">
                <a:latin typeface="+mj-lt"/>
                <a:cs typeface="Times New Roman" panose="02020603050405020304" pitchFamily="18" charset="0"/>
              </a:rPr>
              <a:t>Variation in number and structure of chromosomes are commonly observed</a:t>
            </a:r>
          </a:p>
          <a:p>
            <a:pPr>
              <a:buFont typeface="Wingdings" panose="05000000000000000000" pitchFamily="2" charset="2"/>
              <a:buChar char="Ø"/>
            </a:pPr>
            <a:endParaRPr lang="en-US" sz="2800" b="1" dirty="0">
              <a:latin typeface="+mj-lt"/>
            </a:endParaRPr>
          </a:p>
        </p:txBody>
      </p:sp>
    </p:spTree>
    <p:extLst>
      <p:ext uri="{BB962C8B-B14F-4D97-AF65-F5344CB8AC3E}">
        <p14:creationId xmlns:p14="http://schemas.microsoft.com/office/powerpoint/2010/main" xmlns="" val="11213540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anose="02020603050405020304" pitchFamily="18" charset="0"/>
              </a:rPr>
              <a:t>CAUSES OF SOMACLONAL VARIATION:</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US" sz="3500" b="1" dirty="0">
                <a:latin typeface="+mj-lt"/>
                <a:cs typeface="Times New Roman" panose="02020603050405020304" pitchFamily="18" charset="0"/>
              </a:rPr>
              <a:t>Physiological </a:t>
            </a:r>
            <a:r>
              <a:rPr lang="en-US" sz="3500" b="1" dirty="0" smtClean="0">
                <a:latin typeface="+mj-lt"/>
                <a:cs typeface="Times New Roman" panose="02020603050405020304" pitchFamily="18" charset="0"/>
              </a:rPr>
              <a:t>cause</a:t>
            </a:r>
          </a:p>
          <a:p>
            <a:pPr>
              <a:buFont typeface="Courier New" panose="02070309020205020404" pitchFamily="49" charset="0"/>
              <a:buChar char="o"/>
            </a:pPr>
            <a:r>
              <a:rPr lang="en-US" sz="3000" dirty="0">
                <a:latin typeface="+mj-lt"/>
                <a:cs typeface="Times New Roman" panose="02020603050405020304" pitchFamily="18" charset="0"/>
              </a:rPr>
              <a:t>Exposure of culture to growth regulators.</a:t>
            </a:r>
          </a:p>
          <a:p>
            <a:pPr>
              <a:buFont typeface="Courier New" panose="02070309020205020404" pitchFamily="49" charset="0"/>
              <a:buChar char="o"/>
            </a:pPr>
            <a:r>
              <a:rPr lang="en-US" sz="3000" dirty="0">
                <a:latin typeface="+mj-lt"/>
                <a:cs typeface="Times New Roman" panose="02020603050405020304" pitchFamily="18" charset="0"/>
              </a:rPr>
              <a:t>Culture condition.</a:t>
            </a:r>
          </a:p>
          <a:p>
            <a:pPr>
              <a:buFont typeface="Wingdings" panose="05000000000000000000" pitchFamily="2" charset="2"/>
              <a:buChar char="Ø"/>
            </a:pPr>
            <a:r>
              <a:rPr lang="en-US" sz="3500" b="1" dirty="0">
                <a:latin typeface="+mj-lt"/>
                <a:cs typeface="Times New Roman" panose="02020603050405020304" pitchFamily="18" charset="0"/>
              </a:rPr>
              <a:t>Genetic </a:t>
            </a:r>
            <a:r>
              <a:rPr lang="en-US" sz="3500" b="1" dirty="0" smtClean="0">
                <a:latin typeface="+mj-lt"/>
                <a:cs typeface="Times New Roman" panose="02020603050405020304" pitchFamily="18" charset="0"/>
              </a:rPr>
              <a:t>cause</a:t>
            </a:r>
          </a:p>
          <a:p>
            <a:pPr>
              <a:buFont typeface="Courier New" panose="02070309020205020404" pitchFamily="49" charset="0"/>
              <a:buChar char="o"/>
            </a:pPr>
            <a:r>
              <a:rPr lang="en-US" sz="3000" dirty="0">
                <a:latin typeface="+mj-lt"/>
                <a:cs typeface="Times New Roman" panose="02020603050405020304" pitchFamily="18" charset="0"/>
              </a:rPr>
              <a:t>Change in chromosomes </a:t>
            </a:r>
            <a:r>
              <a:rPr lang="en-US" sz="3000" dirty="0" smtClean="0">
                <a:latin typeface="+mj-lt"/>
                <a:cs typeface="Times New Roman" panose="02020603050405020304" pitchFamily="18" charset="0"/>
              </a:rPr>
              <a:t>number</a:t>
            </a:r>
          </a:p>
          <a:p>
            <a:pPr>
              <a:buFont typeface="Courier New" panose="02070309020205020404" pitchFamily="49" charset="0"/>
              <a:buChar char="o"/>
            </a:pPr>
            <a:r>
              <a:rPr lang="en-US" sz="3000" dirty="0" smtClean="0">
                <a:latin typeface="+mj-lt"/>
                <a:cs typeface="Times New Roman" panose="02020603050405020304" pitchFamily="18" charset="0"/>
              </a:rPr>
              <a:t>Chang </a:t>
            </a:r>
            <a:r>
              <a:rPr lang="en-US" sz="3000" dirty="0">
                <a:latin typeface="+mj-lt"/>
                <a:cs typeface="Times New Roman" panose="02020603050405020304" pitchFamily="18" charset="0"/>
              </a:rPr>
              <a:t>in chromosome </a:t>
            </a:r>
            <a:r>
              <a:rPr lang="en-US" sz="3000" dirty="0" smtClean="0">
                <a:latin typeface="+mj-lt"/>
                <a:cs typeface="Times New Roman" panose="02020603050405020304" pitchFamily="18" charset="0"/>
              </a:rPr>
              <a:t>structure</a:t>
            </a:r>
          </a:p>
          <a:p>
            <a:pPr>
              <a:buFont typeface="Courier New" panose="02070309020205020404" pitchFamily="49" charset="0"/>
              <a:buChar char="o"/>
            </a:pPr>
            <a:r>
              <a:rPr lang="en-US" sz="3000" dirty="0">
                <a:latin typeface="+mj-lt"/>
                <a:cs typeface="Times New Roman" panose="02020603050405020304" pitchFamily="18" charset="0"/>
              </a:rPr>
              <a:t>Gene mutation</a:t>
            </a:r>
          </a:p>
          <a:p>
            <a:pPr>
              <a:buFont typeface="Courier New" panose="02070309020205020404" pitchFamily="49" charset="0"/>
              <a:buChar char="o"/>
            </a:pPr>
            <a:r>
              <a:rPr lang="en-US" sz="3000" dirty="0" smtClean="0">
                <a:latin typeface="+mj-lt"/>
                <a:cs typeface="Times New Roman" panose="02020603050405020304" pitchFamily="18" charset="0"/>
              </a:rPr>
              <a:t>Change in DNA </a:t>
            </a:r>
            <a:r>
              <a:rPr lang="en-US" sz="3000" dirty="0">
                <a:latin typeface="+mj-lt"/>
                <a:cs typeface="Times New Roman" panose="02020603050405020304" pitchFamily="18" charset="0"/>
              </a:rPr>
              <a:t>sequence </a:t>
            </a:r>
          </a:p>
          <a:p>
            <a:pPr>
              <a:buFont typeface="Courier New" panose="02070309020205020404" pitchFamily="49" charset="0"/>
              <a:buChar char="o"/>
            </a:pPr>
            <a:endParaRPr lang="en-US" sz="30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endParaRPr lang="en-US" sz="2400" dirty="0"/>
          </a:p>
        </p:txBody>
      </p:sp>
    </p:spTree>
    <p:extLst>
      <p:ext uri="{BB962C8B-B14F-4D97-AF65-F5344CB8AC3E}">
        <p14:creationId xmlns:p14="http://schemas.microsoft.com/office/powerpoint/2010/main" xmlns="" val="21907021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3200" b="1" dirty="0">
                <a:latin typeface="+mj-lt"/>
                <a:cs typeface="Times New Roman" panose="02020603050405020304" pitchFamily="18" charset="0"/>
              </a:rPr>
              <a:t>Biochemical </a:t>
            </a:r>
            <a:r>
              <a:rPr lang="en-US" sz="3200" b="1" dirty="0" smtClean="0">
                <a:latin typeface="+mj-lt"/>
                <a:cs typeface="Times New Roman" panose="02020603050405020304" pitchFamily="18" charset="0"/>
              </a:rPr>
              <a:t>cause</a:t>
            </a:r>
          </a:p>
          <a:p>
            <a:pPr>
              <a:buFont typeface="Courier New" panose="02070309020205020404" pitchFamily="49" charset="0"/>
              <a:buChar char="o"/>
            </a:pPr>
            <a:r>
              <a:rPr lang="en-US" sz="2400" b="1" dirty="0" smtClean="0">
                <a:latin typeface="+mj-lt"/>
                <a:cs typeface="Times New Roman" panose="02020603050405020304" pitchFamily="18" charset="0"/>
              </a:rPr>
              <a:t>Lack </a:t>
            </a:r>
            <a:r>
              <a:rPr lang="en-US" sz="2400" b="1" dirty="0">
                <a:latin typeface="+mj-lt"/>
                <a:cs typeface="Times New Roman" panose="02020603050405020304" pitchFamily="18" charset="0"/>
              </a:rPr>
              <a:t>of photosynthetic ability due to alteration in carbon metabolism</a:t>
            </a:r>
          </a:p>
          <a:p>
            <a:pPr>
              <a:buFont typeface="Courier New" panose="02070309020205020404" pitchFamily="49" charset="0"/>
              <a:buChar char="o"/>
            </a:pPr>
            <a:r>
              <a:rPr lang="en-US" sz="2400" b="1" dirty="0">
                <a:latin typeface="+mj-lt"/>
                <a:cs typeface="Times New Roman" panose="02020603050405020304" pitchFamily="18" charset="0"/>
              </a:rPr>
              <a:t>Nitrogen </a:t>
            </a:r>
            <a:r>
              <a:rPr lang="en-US" sz="2400" b="1" dirty="0" smtClean="0">
                <a:latin typeface="+mj-lt"/>
                <a:cs typeface="Times New Roman" panose="02020603050405020304" pitchFamily="18" charset="0"/>
              </a:rPr>
              <a:t>metabolism</a:t>
            </a:r>
          </a:p>
          <a:p>
            <a:pPr>
              <a:buFont typeface="Courier New" panose="02070309020205020404" pitchFamily="49" charset="0"/>
              <a:buChar char="o"/>
            </a:pPr>
            <a:r>
              <a:rPr lang="en-US" sz="2400" b="1" dirty="0">
                <a:latin typeface="+mj-lt"/>
                <a:cs typeface="Times New Roman" panose="02020603050405020304" pitchFamily="18" charset="0"/>
              </a:rPr>
              <a:t>Antibiotic </a:t>
            </a:r>
            <a:r>
              <a:rPr lang="en-US" sz="2400" b="1" dirty="0" smtClean="0">
                <a:latin typeface="+mj-lt"/>
                <a:cs typeface="Times New Roman" panose="02020603050405020304" pitchFamily="18" charset="0"/>
              </a:rPr>
              <a:t>resistance</a:t>
            </a:r>
          </a:p>
          <a:p>
            <a:pPr marL="0" indent="0">
              <a:buNone/>
            </a:pPr>
            <a:endParaRPr lang="en-US" sz="2400" b="1" dirty="0">
              <a:latin typeface="+mj-lt"/>
              <a:cs typeface="Times New Roman" panose="02020603050405020304" pitchFamily="18" charset="0"/>
            </a:endParaRPr>
          </a:p>
          <a:p>
            <a:pPr>
              <a:buFont typeface="Courier New" panose="02070309020205020404" pitchFamily="49" charset="0"/>
              <a:buChar char="o"/>
            </a:pPr>
            <a:endParaRPr lang="en-US" sz="2400" b="1" dirty="0">
              <a:latin typeface="+mj-lt"/>
              <a:cs typeface="Times New Roman" panose="02020603050405020304" pitchFamily="18" charset="0"/>
            </a:endParaRPr>
          </a:p>
          <a:p>
            <a:pPr>
              <a:buFont typeface="Courier New" panose="02070309020205020404" pitchFamily="49" charset="0"/>
              <a:buChar char="o"/>
            </a:pPr>
            <a:endParaRPr lang="en-US" sz="2400" b="1" dirty="0">
              <a:latin typeface="+mj-lt"/>
            </a:endParaRPr>
          </a:p>
        </p:txBody>
      </p:sp>
    </p:spTree>
    <p:extLst>
      <p:ext uri="{BB962C8B-B14F-4D97-AF65-F5344CB8AC3E}">
        <p14:creationId xmlns:p14="http://schemas.microsoft.com/office/powerpoint/2010/main" xmlns="" val="27204404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cs typeface="Times New Roman" panose="02020603050405020304" pitchFamily="18" charset="0"/>
              </a:rPr>
              <a:t>APPLICATIONS OF SOMACLONAL </a:t>
            </a:r>
            <a:r>
              <a:rPr lang="en-US" b="1" dirty="0">
                <a:cs typeface="Times New Roman" panose="02020603050405020304" pitchFamily="18" charset="0"/>
              </a:rPr>
              <a:t>VARIATION:</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arenR"/>
            </a:pPr>
            <a:r>
              <a:rPr lang="en-US" sz="2800" b="1" dirty="0" smtClean="0">
                <a:latin typeface="+mj-lt"/>
                <a:cs typeface="Times New Roman" panose="02020603050405020304" pitchFamily="18" charset="0"/>
              </a:rPr>
              <a:t> Production of ergonomically useful plants:</a:t>
            </a:r>
          </a:p>
          <a:p>
            <a:pPr>
              <a:buFont typeface="Courier New" panose="02070309020205020404" pitchFamily="49" charset="0"/>
              <a:buChar char="o"/>
            </a:pPr>
            <a:r>
              <a:rPr lang="en-US" sz="2800" dirty="0" smtClean="0">
                <a:latin typeface="+mj-lt"/>
                <a:cs typeface="Times New Roman" panose="02020603050405020304" pitchFamily="18" charset="0"/>
              </a:rPr>
              <a:t>Several novel variants of existing crops have been developed, pure thorn-less blackberries</a:t>
            </a:r>
          </a:p>
          <a:p>
            <a:pPr>
              <a:buFont typeface="Courier New" panose="02070309020205020404" pitchFamily="49" charset="0"/>
              <a:buChar char="o"/>
            </a:pPr>
            <a:r>
              <a:rPr lang="en-US" sz="2800" dirty="0" smtClean="0">
                <a:latin typeface="+mj-lt"/>
                <a:cs typeface="Times New Roman" panose="02020603050405020304" pitchFamily="18" charset="0"/>
              </a:rPr>
              <a:t>List of crops with useful and improved morphological characters are </a:t>
            </a:r>
          </a:p>
          <a:p>
            <a:pPr>
              <a:buFont typeface="Courier New" panose="02070309020205020404" pitchFamily="49" charset="0"/>
              <a:buChar char="o"/>
            </a:pPr>
            <a:r>
              <a:rPr lang="en-US" sz="2800" dirty="0" smtClean="0">
                <a:latin typeface="+mj-lt"/>
                <a:cs typeface="Times New Roman" panose="02020603050405020304" pitchFamily="18" charset="0"/>
              </a:rPr>
              <a:t>Rice, wheat, maize, sugarcane, potato, carrot </a:t>
            </a:r>
            <a:r>
              <a:rPr lang="en-US" sz="2800" dirty="0" err="1" smtClean="0">
                <a:latin typeface="+mj-lt"/>
                <a:cs typeface="Times New Roman" panose="02020603050405020304" pitchFamily="18" charset="0"/>
              </a:rPr>
              <a:t>ect</a:t>
            </a:r>
            <a:r>
              <a:rPr lang="en-US" sz="2800" dirty="0" smtClean="0">
                <a:latin typeface="+mj-lt"/>
                <a:cs typeface="Times New Roman" panose="02020603050405020304" pitchFamily="18" charset="0"/>
              </a:rPr>
              <a:t>.</a:t>
            </a:r>
          </a:p>
          <a:p>
            <a:pPr marL="514350" indent="-514350">
              <a:buAutoNum type="arabicParenR" startAt="2"/>
            </a:pPr>
            <a:r>
              <a:rPr lang="en-US" sz="3200" dirty="0" smtClean="0">
                <a:cs typeface="Times New Roman" panose="02020603050405020304" pitchFamily="18" charset="0"/>
              </a:rPr>
              <a:t>Resistance to diseases:</a:t>
            </a:r>
          </a:p>
          <a:p>
            <a:pPr>
              <a:buFont typeface="Courier New" panose="02070309020205020404" pitchFamily="49" charset="0"/>
              <a:buChar char="o"/>
            </a:pPr>
            <a:r>
              <a:rPr lang="en-US" sz="2400" dirty="0" smtClean="0"/>
              <a:t>Largely contributed towards the development of disease resistance in many crops like rice, wheat, maize, sugarcane, tobacco, apple, tomato</a:t>
            </a:r>
          </a:p>
          <a:p>
            <a:pPr>
              <a:buFont typeface="Courier New" panose="02070309020205020404" pitchFamily="49" charset="0"/>
              <a:buChar char="o"/>
            </a:pPr>
            <a:endParaRPr lang="en-US" sz="2400" dirty="0" smtClean="0">
              <a:cs typeface="Times New Roman" panose="02020603050405020304" pitchFamily="18" charset="0"/>
            </a:endParaRPr>
          </a:p>
          <a:p>
            <a:pPr>
              <a:buFont typeface="Courier New" panose="02070309020205020404" pitchFamily="49" charset="0"/>
              <a:buChar char="o"/>
            </a:pPr>
            <a:endParaRPr lang="en-US" sz="2400" dirty="0" smtClean="0">
              <a:latin typeface="+mj-lt"/>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endParaRPr lang="en-US" sz="2400" b="1" dirty="0">
              <a:latin typeface="+mj-lt"/>
              <a:cs typeface="Times New Roman" panose="02020603050405020304" pitchFamily="18" charset="0"/>
            </a:endParaRPr>
          </a:p>
        </p:txBody>
      </p:sp>
    </p:spTree>
    <p:extLst>
      <p:ext uri="{BB962C8B-B14F-4D97-AF65-F5344CB8AC3E}">
        <p14:creationId xmlns:p14="http://schemas.microsoft.com/office/powerpoint/2010/main" xmlns="" val="1346738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anose="02020603050405020304" pitchFamily="18" charset="0"/>
                <a:cs typeface="Times New Roman" panose="02020603050405020304" pitchFamily="18" charset="0"/>
              </a:rPr>
              <a:t>3. RESISTANCE TO ABIOTIC STRESSES:</a:t>
            </a:r>
            <a:endParaRPr lang="en-US" sz="2800"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It has been possible to develop biochemical mutants with abiotic stress resistance</a:t>
            </a:r>
            <a:r>
              <a:rPr lang="en-US" sz="2800" dirty="0" smtClean="0">
                <a:latin typeface="Times New Roman" panose="02020603050405020304" pitchFamily="18" charset="0"/>
                <a:cs typeface="Times New Roman" panose="02020603050405020304" pitchFamily="18" charset="0"/>
              </a:rPr>
              <a:t>.</a:t>
            </a:r>
          </a:p>
          <a:p>
            <a:pPr marL="514350" indent="-514350">
              <a:buFont typeface="+mj-lt"/>
              <a:buAutoNum type="arabicParenR"/>
            </a:pPr>
            <a:r>
              <a:rPr lang="en-US" sz="2800" dirty="0" smtClean="0">
                <a:latin typeface="Times New Roman" panose="02020603050405020304" pitchFamily="18" charset="0"/>
                <a:cs typeface="Times New Roman" panose="02020603050405020304" pitchFamily="18" charset="0"/>
              </a:rPr>
              <a:t>Freezing </a:t>
            </a:r>
            <a:r>
              <a:rPr lang="en-US" sz="2800" dirty="0">
                <a:latin typeface="Times New Roman" panose="02020603050405020304" pitchFamily="18" charset="0"/>
                <a:cs typeface="Times New Roman" panose="02020603050405020304" pitchFamily="18" charset="0"/>
              </a:rPr>
              <a:t>tolerance e.g. wheat.</a:t>
            </a:r>
          </a:p>
          <a:p>
            <a:pPr marL="514350" indent="-514350">
              <a:buFont typeface="+mj-lt"/>
              <a:buAutoNum type="arabicParenR"/>
            </a:pPr>
            <a:r>
              <a:rPr lang="en-US" sz="2800" dirty="0" smtClean="0">
                <a:latin typeface="Times New Roman" panose="02020603050405020304" pitchFamily="18" charset="0"/>
                <a:cs typeface="Times New Roman" panose="02020603050405020304" pitchFamily="18" charset="0"/>
              </a:rPr>
              <a:t>Salt </a:t>
            </a:r>
            <a:r>
              <a:rPr lang="en-US" sz="2800" dirty="0">
                <a:latin typeface="Times New Roman" panose="02020603050405020304" pitchFamily="18" charset="0"/>
                <a:cs typeface="Times New Roman" panose="02020603050405020304" pitchFamily="18" charset="0"/>
              </a:rPr>
              <a:t>tolerance e.g., rice, maize, tobacco</a:t>
            </a:r>
            <a:r>
              <a:rPr lang="en-US" sz="2800" dirty="0" smtClean="0">
                <a:latin typeface="Times New Roman" panose="02020603050405020304" pitchFamily="18" charset="0"/>
                <a:cs typeface="Times New Roman" panose="02020603050405020304" pitchFamily="18" charset="0"/>
              </a:rPr>
              <a:t>.</a:t>
            </a:r>
          </a:p>
          <a:p>
            <a:pPr marL="514350" indent="-514350">
              <a:buFont typeface="+mj-lt"/>
              <a:buAutoNum type="arabicParenR"/>
            </a:pPr>
            <a:r>
              <a:rPr lang="en-US" sz="2800" dirty="0" smtClean="0">
                <a:latin typeface="Times New Roman" panose="02020603050405020304" pitchFamily="18" charset="0"/>
                <a:cs typeface="Times New Roman" panose="02020603050405020304" pitchFamily="18" charset="0"/>
              </a:rPr>
              <a:t>Aluminum </a:t>
            </a:r>
            <a:r>
              <a:rPr lang="en-US" sz="2800" dirty="0">
                <a:latin typeface="Times New Roman" panose="02020603050405020304" pitchFamily="18" charset="0"/>
                <a:cs typeface="Times New Roman" panose="02020603050405020304" pitchFamily="18" charset="0"/>
              </a:rPr>
              <a:t>tolerance e.g., carrot, sorghum, </a:t>
            </a:r>
            <a:r>
              <a:rPr lang="en-US" sz="2800" dirty="0" smtClean="0">
                <a:latin typeface="Times New Roman" panose="02020603050405020304" pitchFamily="18" charset="0"/>
                <a:cs typeface="Times New Roman" panose="02020603050405020304" pitchFamily="18" charset="0"/>
              </a:rPr>
              <a:t>tomato</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smtClean="0"/>
          </a:p>
        </p:txBody>
      </p:sp>
    </p:spTree>
    <p:extLst>
      <p:ext uri="{BB962C8B-B14F-4D97-AF65-F5344CB8AC3E}">
        <p14:creationId xmlns:p14="http://schemas.microsoft.com/office/powerpoint/2010/main" xmlns="" val="1948840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639300"/>
            <a:ext cx="10058400" cy="1450757"/>
          </a:xfrm>
        </p:spPr>
        <p:txBody>
          <a:bodyPr>
            <a:normAutofit/>
          </a:bodyPr>
          <a:lstStyle/>
          <a:p>
            <a:r>
              <a:rPr lang="en-US" sz="2800" b="1" dirty="0" smtClean="0">
                <a:solidFill>
                  <a:schemeClr val="accent1"/>
                </a:solidFill>
                <a:cs typeface="Times New Roman" panose="02020603050405020304" pitchFamily="18" charset="0"/>
              </a:rPr>
              <a:t>4)  </a:t>
            </a:r>
            <a:r>
              <a:rPr lang="en-US" sz="2800" b="1" dirty="0" smtClean="0">
                <a:cs typeface="Times New Roman" panose="02020603050405020304" pitchFamily="18" charset="0"/>
              </a:rPr>
              <a:t>RESISTANCE TO HERBICIDES:</a:t>
            </a:r>
            <a:r>
              <a:rPr lang="en-US" sz="2800" b="1" dirty="0">
                <a:cs typeface="Times New Roman" panose="02020603050405020304" pitchFamily="18" charset="0"/>
              </a:rPr>
              <a:t/>
            </a:r>
            <a:br>
              <a:rPr lang="en-US" sz="2800" b="1" dirty="0">
                <a:cs typeface="Times New Roman" panose="02020603050405020304" pitchFamily="18" charset="0"/>
              </a:rPr>
            </a:br>
            <a:endParaRPr lang="en-US" sz="2800"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sz="2800" dirty="0" smtClean="0">
                <a:latin typeface="Times New Roman" panose="02020603050405020304" pitchFamily="18" charset="0"/>
                <a:cs typeface="Times New Roman" panose="02020603050405020304" pitchFamily="18" charset="0"/>
              </a:rPr>
              <a:t>Tobacco </a:t>
            </a:r>
            <a:r>
              <a:rPr lang="en-US" sz="2800" dirty="0">
                <a:latin typeface="Times New Roman" panose="02020603050405020304" pitchFamily="18" charset="0"/>
                <a:cs typeface="Times New Roman" panose="02020603050405020304" pitchFamily="18" charset="0"/>
              </a:rPr>
              <a:t>resistant to glyphosate, sulfonylurea and </a:t>
            </a:r>
            <a:r>
              <a:rPr lang="en-US" sz="2800" dirty="0" err="1">
                <a:latin typeface="Times New Roman" panose="02020603050405020304" pitchFamily="18" charset="0"/>
                <a:cs typeface="Times New Roman" panose="02020603050405020304" pitchFamily="18" charset="0"/>
              </a:rPr>
              <a:t>picloram</a:t>
            </a:r>
            <a:endParaRPr lang="en-US" sz="2800" dirty="0">
              <a:latin typeface="Times New Roman" panose="02020603050405020304" pitchFamily="18" charset="0"/>
              <a:cs typeface="Times New Roman" panose="02020603050405020304" pitchFamily="18" charset="0"/>
            </a:endParaRPr>
          </a:p>
          <a:p>
            <a:pPr>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Carrot resistant to glyphosate</a:t>
            </a:r>
          </a:p>
          <a:p>
            <a:pPr>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Lotus resistant to 2, 4-dichlorophenoxy acetic acid (2, 2-D</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b="1" dirty="0">
                <a:solidFill>
                  <a:schemeClr val="accent1"/>
                </a:solidFill>
                <a:cs typeface="Times New Roman" panose="02020603050405020304" pitchFamily="18" charset="0"/>
              </a:rPr>
              <a:t>5)</a:t>
            </a:r>
            <a:r>
              <a:rPr lang="en-US" sz="2800" b="1" dirty="0">
                <a:cs typeface="Times New Roman" panose="02020603050405020304" pitchFamily="18" charset="0"/>
              </a:rPr>
              <a:t> </a:t>
            </a:r>
            <a:r>
              <a:rPr lang="en-US" sz="2800" dirty="0">
                <a:cs typeface="Times New Roman" panose="02020603050405020304" pitchFamily="18" charset="0"/>
              </a:rPr>
              <a:t>IMPROVED SEED QUALITY</a:t>
            </a:r>
            <a:r>
              <a:rPr lang="en-US" sz="2800" dirty="0" smtClean="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new variety of </a:t>
            </a:r>
            <a:r>
              <a:rPr lang="en-US" sz="2800" dirty="0" err="1">
                <a:latin typeface="Times New Roman" panose="02020603050405020304" pitchFamily="18" charset="0"/>
                <a:cs typeface="Times New Roman" panose="02020603050405020304" pitchFamily="18" charset="0"/>
              </a:rPr>
              <a:t>Lathyrus</a:t>
            </a:r>
            <a:r>
              <a:rPr lang="en-US" sz="2800" dirty="0">
                <a:latin typeface="Times New Roman" panose="02020603050405020304" pitchFamily="18" charset="0"/>
                <a:cs typeface="Times New Roman" panose="02020603050405020304" pitchFamily="18" charset="0"/>
              </a:rPr>
              <a:t> sativa seeds (</a:t>
            </a:r>
            <a:r>
              <a:rPr lang="en-US" sz="2800" dirty="0" err="1">
                <a:latin typeface="Times New Roman" panose="02020603050405020304" pitchFamily="18" charset="0"/>
                <a:cs typeface="Times New Roman" panose="02020603050405020304" pitchFamily="18" charset="0"/>
              </a:rPr>
              <a:t>Lathyrus</a:t>
            </a:r>
            <a:r>
              <a:rPr lang="en-US" sz="2800" dirty="0">
                <a:latin typeface="Times New Roman" panose="02020603050405020304" pitchFamily="18" charset="0"/>
                <a:cs typeface="Times New Roman" panose="02020603050405020304" pitchFamily="18" charset="0"/>
              </a:rPr>
              <a:t> Bio L 212) with a low content of neurotoxin has been developed through </a:t>
            </a:r>
            <a:r>
              <a:rPr lang="en-US" sz="2800" dirty="0" err="1">
                <a:latin typeface="Times New Roman" panose="02020603050405020304" pitchFamily="18" charset="0"/>
                <a:cs typeface="Times New Roman" panose="02020603050405020304" pitchFamily="18" charset="0"/>
              </a:rPr>
              <a:t>somaclonal</a:t>
            </a:r>
            <a:r>
              <a:rPr lang="en-US" sz="2800" dirty="0">
                <a:latin typeface="Times New Roman" panose="02020603050405020304" pitchFamily="18" charset="0"/>
                <a:cs typeface="Times New Roman" panose="02020603050405020304" pitchFamily="18" charset="0"/>
              </a:rPr>
              <a:t> variations.</a:t>
            </a:r>
            <a:endParaRPr lang="en-US" sz="2800" dirty="0"/>
          </a:p>
        </p:txBody>
      </p:sp>
    </p:spTree>
    <p:extLst>
      <p:ext uri="{BB962C8B-B14F-4D97-AF65-F5344CB8AC3E}">
        <p14:creationId xmlns:p14="http://schemas.microsoft.com/office/powerpoint/2010/main" xmlns="" val="3273466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HAPLOID&amp;DIHAPLOID PRODUCTION:</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sz="2800" dirty="0" smtClean="0"/>
              <a:t>Anther </a:t>
            </a:r>
            <a:r>
              <a:rPr lang="en-US" sz="2800" dirty="0"/>
              <a:t>or Ovary/ovule </a:t>
            </a:r>
            <a:r>
              <a:rPr lang="en-US" sz="2800" dirty="0" smtClean="0"/>
              <a:t>culture</a:t>
            </a:r>
          </a:p>
          <a:p>
            <a:pPr>
              <a:buFont typeface="Wingdings" panose="05000000000000000000" pitchFamily="2" charset="2"/>
              <a:buChar char="Ø"/>
            </a:pPr>
            <a:r>
              <a:rPr lang="en-US" sz="2800" dirty="0" err="1">
                <a:solidFill>
                  <a:srgbClr val="FF0000"/>
                </a:solidFill>
              </a:rPr>
              <a:t>Dihaploidy</a:t>
            </a:r>
            <a:r>
              <a:rPr lang="en-US" sz="2800" dirty="0">
                <a:solidFill>
                  <a:srgbClr val="FF0000"/>
                </a:solidFill>
              </a:rPr>
              <a:t> </a:t>
            </a:r>
            <a:r>
              <a:rPr lang="en-US" sz="2800" dirty="0"/>
              <a:t>is the state in which the nucleus contains two copies of the same haploid genome.  </a:t>
            </a:r>
            <a:endParaRPr lang="en-US" sz="2800" dirty="0" smtClean="0"/>
          </a:p>
          <a:p>
            <a:pPr>
              <a:buFont typeface="Wingdings" panose="05000000000000000000" pitchFamily="2" charset="2"/>
              <a:buChar char="Ø"/>
            </a:pPr>
            <a:r>
              <a:rPr lang="en-US" sz="2800" dirty="0" smtClean="0"/>
              <a:t>A </a:t>
            </a:r>
            <a:r>
              <a:rPr lang="en-US" sz="2800" dirty="0"/>
              <a:t>cell showing </a:t>
            </a:r>
            <a:r>
              <a:rPr lang="en-US" sz="2800" dirty="0" err="1"/>
              <a:t>dihaploidy</a:t>
            </a:r>
            <a:r>
              <a:rPr lang="en-US" sz="2800" dirty="0"/>
              <a:t> is called a </a:t>
            </a:r>
            <a:r>
              <a:rPr lang="en-US" sz="2800" dirty="0" err="1" smtClean="0"/>
              <a:t>dihaploid</a:t>
            </a:r>
            <a:endParaRPr lang="en-US" sz="2800" dirty="0"/>
          </a:p>
          <a:p>
            <a:pPr lvl="0">
              <a:buFont typeface="Wingdings" panose="05000000000000000000" pitchFamily="2" charset="2"/>
              <a:buChar char="Ø"/>
            </a:pPr>
            <a:r>
              <a:rPr lang="en-US" sz="2800" dirty="0" smtClean="0"/>
              <a:t>Development of homozygous lines</a:t>
            </a:r>
          </a:p>
          <a:p>
            <a:pPr lvl="0">
              <a:buFont typeface="Wingdings" panose="05000000000000000000" pitchFamily="2" charset="2"/>
              <a:buChar char="Ø"/>
            </a:pPr>
            <a:r>
              <a:rPr lang="en-US" sz="2800" dirty="0" smtClean="0"/>
              <a:t>Fixation </a:t>
            </a:r>
            <a:r>
              <a:rPr lang="en-US" sz="2800" dirty="0"/>
              <a:t>of </a:t>
            </a:r>
            <a:r>
              <a:rPr lang="en-US" sz="2800" dirty="0" err="1" smtClean="0"/>
              <a:t>heterosis</a:t>
            </a:r>
            <a:r>
              <a:rPr lang="en-US" sz="2800" dirty="0" smtClean="0"/>
              <a:t> </a:t>
            </a:r>
            <a:endParaRPr lang="en-US" sz="2800" dirty="0"/>
          </a:p>
          <a:p>
            <a:pPr lvl="0">
              <a:buFont typeface="Wingdings" panose="05000000000000000000" pitchFamily="2" charset="2"/>
              <a:buChar char="Ø"/>
            </a:pPr>
            <a:r>
              <a:rPr lang="en-US" sz="2800" dirty="0"/>
              <a:t>Mutation studies and easy to induce mutation</a:t>
            </a:r>
          </a:p>
          <a:p>
            <a:pPr lvl="0">
              <a:buFont typeface="Wingdings" panose="05000000000000000000" pitchFamily="2" charset="2"/>
              <a:buChar char="Ø"/>
            </a:pPr>
            <a:r>
              <a:rPr lang="en-US" sz="2800" dirty="0" smtClean="0"/>
              <a:t>Production of biotic and abiotic stress resistant plants </a:t>
            </a:r>
            <a:endParaRPr lang="en-US" sz="2800" dirty="0"/>
          </a:p>
          <a:p>
            <a:endParaRPr lang="en-US" dirty="0"/>
          </a:p>
        </p:txBody>
      </p:sp>
    </p:spTree>
    <p:extLst>
      <p:ext uri="{BB962C8B-B14F-4D97-AF65-F5344CB8AC3E}">
        <p14:creationId xmlns:p14="http://schemas.microsoft.com/office/powerpoint/2010/main" xmlns="" val="223566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lstStyle/>
          <a:p>
            <a:pPr lvl="0">
              <a:buFont typeface="Wingdings" panose="05000000000000000000" pitchFamily="2" charset="2"/>
              <a:buChar char="Ø"/>
            </a:pPr>
            <a:r>
              <a:rPr lang="en-US" sz="2800" dirty="0" err="1"/>
              <a:t>Cytogenetical</a:t>
            </a:r>
            <a:r>
              <a:rPr lang="en-US" sz="2800" dirty="0"/>
              <a:t> research</a:t>
            </a:r>
          </a:p>
          <a:p>
            <a:pPr lvl="0">
              <a:buFont typeface="Wingdings" panose="05000000000000000000" pitchFamily="2" charset="2"/>
              <a:buChar char="Ø"/>
            </a:pPr>
            <a:r>
              <a:rPr lang="en-US" sz="2800" dirty="0"/>
              <a:t>Induction of genetic variability at haploid level </a:t>
            </a:r>
          </a:p>
          <a:p>
            <a:pPr lvl="0">
              <a:buFont typeface="Wingdings" panose="05000000000000000000" pitchFamily="2" charset="2"/>
              <a:buChar char="Ø"/>
            </a:pPr>
            <a:r>
              <a:rPr lang="en-US" sz="2800" dirty="0"/>
              <a:t>Double haploids in genome mapping </a:t>
            </a:r>
          </a:p>
          <a:p>
            <a:pPr lvl="0">
              <a:buFont typeface="Wingdings" panose="05000000000000000000" pitchFamily="2" charset="2"/>
              <a:buChar char="Ø"/>
            </a:pPr>
            <a:r>
              <a:rPr lang="en-US" sz="2800" dirty="0"/>
              <a:t>Evolutionary studies</a:t>
            </a:r>
          </a:p>
          <a:p>
            <a:pPr lvl="0">
              <a:buFont typeface="Wingdings" panose="05000000000000000000" pitchFamily="2" charset="2"/>
              <a:buChar char="Ø"/>
            </a:pPr>
            <a:r>
              <a:rPr lang="en-US" sz="2800" dirty="0"/>
              <a:t>QTL analysis</a:t>
            </a:r>
          </a:p>
          <a:p>
            <a:endParaRPr lang="en-US" dirty="0"/>
          </a:p>
        </p:txBody>
      </p:sp>
    </p:spTree>
    <p:extLst>
      <p:ext uri="{BB962C8B-B14F-4D97-AF65-F5344CB8AC3E}">
        <p14:creationId xmlns:p14="http://schemas.microsoft.com/office/powerpoint/2010/main" xmlns="" val="871125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5ECB16-57DD-49BA-BA98-2FA0ACC71F33}"/>
              </a:ext>
            </a:extLst>
          </p:cNvPr>
          <p:cNvSpPr>
            <a:spLocks noGrp="1"/>
          </p:cNvSpPr>
          <p:nvPr>
            <p:ph type="title"/>
          </p:nvPr>
        </p:nvSpPr>
        <p:spPr>
          <a:xfrm>
            <a:off x="2035407" y="799123"/>
            <a:ext cx="8773745" cy="1078348"/>
          </a:xfrm>
        </p:spPr>
        <p:txBody>
          <a:bodyPr>
            <a:normAutofit fontScale="90000"/>
          </a:bodyPr>
          <a:lstStyle/>
          <a:p>
            <a:r>
              <a:rPr lang="en-US" b="1" dirty="0"/>
              <a:t>Different methods to induce double haploid</a:t>
            </a:r>
          </a:p>
        </p:txBody>
      </p:sp>
      <p:sp>
        <p:nvSpPr>
          <p:cNvPr id="3" name="Text Placeholder 2">
            <a:extLst>
              <a:ext uri="{FF2B5EF4-FFF2-40B4-BE49-F238E27FC236}">
                <a16:creationId xmlns:a16="http://schemas.microsoft.com/office/drawing/2014/main" xmlns="" id="{2EE386BC-1D13-4732-B994-08CD9D422A64}"/>
              </a:ext>
            </a:extLst>
          </p:cNvPr>
          <p:cNvSpPr>
            <a:spLocks noGrp="1"/>
          </p:cNvSpPr>
          <p:nvPr>
            <p:ph type="body" idx="1"/>
          </p:nvPr>
        </p:nvSpPr>
        <p:spPr>
          <a:xfrm>
            <a:off x="2137915" y="2038456"/>
            <a:ext cx="3611479" cy="713818"/>
          </a:xfrm>
        </p:spPr>
        <p:txBody>
          <a:bodyPr>
            <a:normAutofit/>
          </a:bodyPr>
          <a:lstStyle/>
          <a:p>
            <a:r>
              <a:rPr lang="en-US" sz="2800" b="1" dirty="0"/>
              <a:t>In-vitro method</a:t>
            </a:r>
          </a:p>
        </p:txBody>
      </p:sp>
      <p:sp>
        <p:nvSpPr>
          <p:cNvPr id="4" name="Content Placeholder 3">
            <a:extLst>
              <a:ext uri="{FF2B5EF4-FFF2-40B4-BE49-F238E27FC236}">
                <a16:creationId xmlns:a16="http://schemas.microsoft.com/office/drawing/2014/main" xmlns="" id="{F76D6BAA-2487-43A3-A79F-CA6A41BE801F}"/>
              </a:ext>
            </a:extLst>
          </p:cNvPr>
          <p:cNvSpPr>
            <a:spLocks noGrp="1"/>
          </p:cNvSpPr>
          <p:nvPr>
            <p:ph sz="half" idx="2"/>
          </p:nvPr>
        </p:nvSpPr>
        <p:spPr>
          <a:xfrm>
            <a:off x="2137915" y="2409024"/>
            <a:ext cx="3871000" cy="3691330"/>
          </a:xfrm>
        </p:spPr>
        <p:txBody>
          <a:bodyPr>
            <a:noAutofit/>
          </a:bodyPr>
          <a:lstStyle/>
          <a:p>
            <a:pPr marL="0" indent="0">
              <a:buNone/>
            </a:pPr>
            <a:r>
              <a:rPr lang="en-US" sz="2800" dirty="0"/>
              <a:t>      </a:t>
            </a:r>
          </a:p>
          <a:p>
            <a:pPr>
              <a:buFont typeface="Wingdings" panose="05000000000000000000" pitchFamily="2" charset="2"/>
              <a:buChar char="Ø"/>
            </a:pPr>
            <a:r>
              <a:rPr lang="en-US" sz="2800" dirty="0"/>
              <a:t>Haploids from male gametes</a:t>
            </a:r>
          </a:p>
          <a:p>
            <a:pPr marL="1371600" lvl="2" indent="-457200">
              <a:buFont typeface="Courier New" panose="02070309020205020404" pitchFamily="49" charset="0"/>
              <a:buChar char="o"/>
            </a:pPr>
            <a:r>
              <a:rPr lang="en-US" sz="1800" dirty="0"/>
              <a:t>Anther culture </a:t>
            </a:r>
          </a:p>
          <a:p>
            <a:pPr marL="1371600" lvl="2" indent="-457200">
              <a:buFont typeface="Courier New" panose="02070309020205020404" pitchFamily="49" charset="0"/>
              <a:buChar char="o"/>
            </a:pPr>
            <a:r>
              <a:rPr lang="en-US" sz="1800" dirty="0"/>
              <a:t>Pollen/Microspore culture</a:t>
            </a:r>
          </a:p>
          <a:p>
            <a:pPr>
              <a:buFont typeface="Wingdings" panose="05000000000000000000" pitchFamily="2" charset="2"/>
              <a:buChar char="Ø"/>
            </a:pPr>
            <a:r>
              <a:rPr lang="en-US" sz="2800" dirty="0"/>
              <a:t>Haploids from female gametes</a:t>
            </a:r>
          </a:p>
          <a:p>
            <a:pPr marL="1371600" lvl="2" indent="-457200">
              <a:buFont typeface="Courier New" panose="02070309020205020404" pitchFamily="49" charset="0"/>
              <a:buChar char="o"/>
            </a:pPr>
            <a:r>
              <a:rPr lang="en-US" sz="1800" dirty="0"/>
              <a:t>Ovary slice culture</a:t>
            </a:r>
          </a:p>
          <a:p>
            <a:pPr marL="1371600" lvl="2" indent="-457200">
              <a:buFont typeface="Courier New" panose="02070309020205020404" pitchFamily="49" charset="0"/>
              <a:buChar char="o"/>
            </a:pPr>
            <a:r>
              <a:rPr lang="en-US" sz="1800" dirty="0"/>
              <a:t>Ovule culture              </a:t>
            </a:r>
          </a:p>
          <a:p>
            <a:endParaRPr lang="en-US" sz="2800" dirty="0"/>
          </a:p>
        </p:txBody>
      </p:sp>
      <p:sp>
        <p:nvSpPr>
          <p:cNvPr id="5" name="Text Placeholder 4">
            <a:extLst>
              <a:ext uri="{FF2B5EF4-FFF2-40B4-BE49-F238E27FC236}">
                <a16:creationId xmlns:a16="http://schemas.microsoft.com/office/drawing/2014/main" xmlns="" id="{9814712C-7901-4D5C-A1CF-69E873D1C792}"/>
              </a:ext>
            </a:extLst>
          </p:cNvPr>
          <p:cNvSpPr>
            <a:spLocks noGrp="1"/>
          </p:cNvSpPr>
          <p:nvPr>
            <p:ph type="body" sz="quarter" idx="3"/>
          </p:nvPr>
        </p:nvSpPr>
        <p:spPr>
          <a:xfrm>
            <a:off x="6648097" y="2038456"/>
            <a:ext cx="3899798" cy="713818"/>
          </a:xfrm>
        </p:spPr>
        <p:txBody>
          <a:bodyPr>
            <a:normAutofit/>
          </a:bodyPr>
          <a:lstStyle/>
          <a:p>
            <a:r>
              <a:rPr lang="en-US" sz="2800" b="1" dirty="0"/>
              <a:t>In-vivo method</a:t>
            </a:r>
          </a:p>
        </p:txBody>
      </p:sp>
      <p:sp>
        <p:nvSpPr>
          <p:cNvPr id="6" name="Content Placeholder 5">
            <a:extLst>
              <a:ext uri="{FF2B5EF4-FFF2-40B4-BE49-F238E27FC236}">
                <a16:creationId xmlns:a16="http://schemas.microsoft.com/office/drawing/2014/main" xmlns="" id="{B5E8D24E-6E5A-4C8D-85B1-C2C0D8F84A77}"/>
              </a:ext>
            </a:extLst>
          </p:cNvPr>
          <p:cNvSpPr>
            <a:spLocks noGrp="1"/>
          </p:cNvSpPr>
          <p:nvPr>
            <p:ph sz="quarter" idx="4"/>
          </p:nvPr>
        </p:nvSpPr>
        <p:spPr>
          <a:xfrm>
            <a:off x="6502908" y="2913260"/>
            <a:ext cx="3899798" cy="3071434"/>
          </a:xfrm>
        </p:spPr>
        <p:txBody>
          <a:bodyPr>
            <a:noAutofit/>
          </a:bodyPr>
          <a:lstStyle/>
          <a:p>
            <a:pPr>
              <a:buFont typeface="Wingdings" panose="05000000000000000000" pitchFamily="2" charset="2"/>
              <a:buChar char="Ø"/>
            </a:pPr>
            <a:r>
              <a:rPr lang="en-US" sz="2400" dirty="0"/>
              <a:t>Chromosome elimination</a:t>
            </a:r>
          </a:p>
          <a:p>
            <a:pPr>
              <a:buFont typeface="Wingdings" panose="05000000000000000000" pitchFamily="2" charset="2"/>
              <a:buChar char="Ø"/>
            </a:pPr>
            <a:r>
              <a:rPr lang="en-US" sz="2400" dirty="0"/>
              <a:t>Bulbosome method</a:t>
            </a:r>
          </a:p>
          <a:p>
            <a:pPr>
              <a:buFont typeface="Wingdings" panose="05000000000000000000" pitchFamily="2" charset="2"/>
              <a:buChar char="Ø"/>
            </a:pPr>
            <a:r>
              <a:rPr lang="en-US" sz="2400" dirty="0"/>
              <a:t>Parthenogenesis</a:t>
            </a:r>
          </a:p>
          <a:p>
            <a:pPr marL="1371600" lvl="2" indent="-457200">
              <a:buFont typeface="Courier New" panose="02070309020205020404" pitchFamily="49" charset="0"/>
              <a:buChar char="o"/>
            </a:pPr>
            <a:r>
              <a:rPr lang="en-US" sz="2400" dirty="0"/>
              <a:t>Pseudogamy</a:t>
            </a:r>
          </a:p>
          <a:p>
            <a:pPr marL="1371600" lvl="2" indent="-457200">
              <a:buFont typeface="Courier New" panose="02070309020205020404" pitchFamily="49" charset="0"/>
              <a:buChar char="o"/>
            </a:pPr>
            <a:r>
              <a:rPr lang="en-US" sz="2400" dirty="0"/>
              <a:t>Semigamy </a:t>
            </a:r>
          </a:p>
          <a:p>
            <a:pPr marL="1371600" lvl="2" indent="-457200">
              <a:buFont typeface="Courier New" panose="02070309020205020404" pitchFamily="49" charset="0"/>
              <a:buChar char="o"/>
            </a:pPr>
            <a:r>
              <a:rPr lang="en-US" sz="2400" dirty="0"/>
              <a:t>apogamy         </a:t>
            </a:r>
          </a:p>
          <a:p>
            <a:pPr>
              <a:buFont typeface="Wingdings" panose="05000000000000000000" pitchFamily="2" charset="2"/>
              <a:buChar char="Ø"/>
            </a:pPr>
            <a:r>
              <a:rPr lang="en-US" sz="2400" dirty="0"/>
              <a:t>Inducer based approach</a:t>
            </a:r>
          </a:p>
        </p:txBody>
      </p:sp>
    </p:spTree>
    <p:extLst>
      <p:ext uri="{BB962C8B-B14F-4D97-AF65-F5344CB8AC3E}">
        <p14:creationId xmlns:p14="http://schemas.microsoft.com/office/powerpoint/2010/main" xmlns="" val="3765824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REQUIREMENT OF TISSUE CULTURE</a:t>
            </a:r>
            <a:r>
              <a:rPr lang="en-US" b="1" dirty="0" smtClean="0"/>
              <a:t>:</a:t>
            </a:r>
            <a:endParaRPr lang="en-US" b="1" dirty="0"/>
          </a:p>
        </p:txBody>
      </p:sp>
      <p:sp>
        <p:nvSpPr>
          <p:cNvPr id="3" name="Content Placeholder 2"/>
          <p:cNvSpPr>
            <a:spLocks noGrp="1"/>
          </p:cNvSpPr>
          <p:nvPr>
            <p:ph idx="1"/>
          </p:nvPr>
        </p:nvSpPr>
        <p:spPr/>
        <p:txBody>
          <a:bodyPr>
            <a:normAutofit/>
          </a:bodyPr>
          <a:lstStyle/>
          <a:p>
            <a:pPr>
              <a:buFont typeface="Courier New" panose="02070309020205020404" pitchFamily="49" charset="0"/>
              <a:buChar char="o"/>
            </a:pPr>
            <a:r>
              <a:rPr lang="en-US" sz="2800" dirty="0" smtClean="0"/>
              <a:t>Appropriate </a:t>
            </a:r>
            <a:r>
              <a:rPr lang="en-US" sz="2800" dirty="0"/>
              <a:t>tissue (explant</a:t>
            </a:r>
            <a:r>
              <a:rPr lang="en-US" sz="2800" dirty="0" smtClean="0"/>
              <a:t>)</a:t>
            </a:r>
          </a:p>
          <a:p>
            <a:pPr>
              <a:buFont typeface="Courier New" panose="02070309020205020404" pitchFamily="49" charset="0"/>
              <a:buChar char="o"/>
            </a:pPr>
            <a:r>
              <a:rPr lang="en-US" sz="2800" dirty="0"/>
              <a:t>Growth </a:t>
            </a:r>
            <a:r>
              <a:rPr lang="en-US" sz="2800" dirty="0" smtClean="0"/>
              <a:t>regulators</a:t>
            </a:r>
          </a:p>
          <a:p>
            <a:pPr>
              <a:buFont typeface="Courier New" panose="02070309020205020404" pitchFamily="49" charset="0"/>
              <a:buChar char="o"/>
            </a:pPr>
            <a:r>
              <a:rPr lang="en-US" sz="2800" dirty="0"/>
              <a:t>Aseptic (sterile) </a:t>
            </a:r>
            <a:r>
              <a:rPr lang="en-US" sz="2800" dirty="0" smtClean="0"/>
              <a:t>conditions</a:t>
            </a:r>
          </a:p>
          <a:p>
            <a:pPr>
              <a:buFont typeface="Courier New" panose="02070309020205020404" pitchFamily="49" charset="0"/>
              <a:buChar char="o"/>
            </a:pPr>
            <a:r>
              <a:rPr lang="en-US" sz="2800" dirty="0"/>
              <a:t>Frequent </a:t>
            </a:r>
            <a:r>
              <a:rPr lang="en-US" sz="2800" dirty="0" smtClean="0"/>
              <a:t>sub culturing</a:t>
            </a:r>
          </a:p>
          <a:p>
            <a:pPr>
              <a:buFont typeface="Courier New" panose="02070309020205020404" pitchFamily="49" charset="0"/>
              <a:buChar char="o"/>
            </a:pPr>
            <a:r>
              <a:rPr lang="en-US" sz="2800" dirty="0"/>
              <a:t>A suitable growth medium </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385685" y="1996031"/>
            <a:ext cx="3638550" cy="3362325"/>
          </a:xfrm>
          <a:prstGeom prst="rect">
            <a:avLst/>
          </a:prstGeom>
          <a:ln>
            <a:noFill/>
          </a:ln>
          <a:effectLst>
            <a:softEdge rad="112500"/>
          </a:effectLst>
        </p:spPr>
      </p:pic>
    </p:spTree>
    <p:extLst>
      <p:ext uri="{BB962C8B-B14F-4D97-AF65-F5344CB8AC3E}">
        <p14:creationId xmlns:p14="http://schemas.microsoft.com/office/powerpoint/2010/main" xmlns="" val="27994055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168434" y="610941"/>
            <a:ext cx="7445829" cy="5254282"/>
          </a:xfrm>
          <a:prstGeom prst="rect">
            <a:avLst/>
          </a:prstGeom>
        </p:spPr>
      </p:pic>
    </p:spTree>
    <p:extLst>
      <p:ext uri="{BB962C8B-B14F-4D97-AF65-F5344CB8AC3E}">
        <p14:creationId xmlns:p14="http://schemas.microsoft.com/office/powerpoint/2010/main" xmlns="" val="1529021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CELL SUSPENSION CULTURES :</a:t>
            </a:r>
            <a:endParaRPr lang="en-US" b="1"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sz="2800" dirty="0" smtClean="0">
                <a:solidFill>
                  <a:srgbClr val="FF0000"/>
                </a:solidFill>
              </a:rPr>
              <a:t>Cell suspension cultures </a:t>
            </a:r>
            <a:r>
              <a:rPr lang="en-US" sz="2800" dirty="0" smtClean="0">
                <a:solidFill>
                  <a:schemeClr val="tx1"/>
                </a:solidFill>
              </a:rPr>
              <a:t>is a </a:t>
            </a:r>
            <a:r>
              <a:rPr lang="en-US" sz="2800" dirty="0">
                <a:solidFill>
                  <a:schemeClr val="tx1"/>
                </a:solidFill>
              </a:rPr>
              <a:t>culture in which </a:t>
            </a:r>
            <a:r>
              <a:rPr lang="en-US" sz="2800" dirty="0" smtClean="0">
                <a:solidFill>
                  <a:schemeClr val="tx1"/>
                </a:solidFill>
              </a:rPr>
              <a:t>ingle cells or small aggregates of cells mul­tiply while suspended in agitated liquid medium</a:t>
            </a:r>
          </a:p>
          <a:p>
            <a:pPr>
              <a:buFont typeface="Wingdings" panose="05000000000000000000" pitchFamily="2" charset="2"/>
              <a:buChar char="Ø"/>
            </a:pPr>
            <a:r>
              <a:rPr lang="en-US" sz="2800" dirty="0">
                <a:solidFill>
                  <a:schemeClr val="tx1"/>
                </a:solidFill>
              </a:rPr>
              <a:t>Cell suspension culture </a:t>
            </a:r>
            <a:r>
              <a:rPr lang="en-US" sz="2800" dirty="0" smtClean="0">
                <a:solidFill>
                  <a:schemeClr val="tx1"/>
                </a:solidFill>
              </a:rPr>
              <a:t>uses</a:t>
            </a:r>
          </a:p>
          <a:p>
            <a:pPr marL="514350" indent="-514350">
              <a:buFont typeface="+mj-lt"/>
              <a:buAutoNum type="arabicParenR"/>
            </a:pPr>
            <a:r>
              <a:rPr lang="en-US" sz="2800" dirty="0">
                <a:solidFill>
                  <a:schemeClr val="tx1"/>
                </a:solidFill>
              </a:rPr>
              <a:t>Understanding	</a:t>
            </a:r>
            <a:r>
              <a:rPr lang="en-US" sz="2800" dirty="0" smtClean="0">
                <a:solidFill>
                  <a:schemeClr val="tx1"/>
                </a:solidFill>
              </a:rPr>
              <a:t>of</a:t>
            </a:r>
            <a:r>
              <a:rPr lang="en-US" sz="2800" dirty="0">
                <a:solidFill>
                  <a:schemeClr val="tx1"/>
                </a:solidFill>
              </a:rPr>
              <a:t> </a:t>
            </a:r>
            <a:r>
              <a:rPr lang="en-US" sz="2800" dirty="0" smtClean="0">
                <a:solidFill>
                  <a:schemeClr val="tx1"/>
                </a:solidFill>
              </a:rPr>
              <a:t>biosynthetic </a:t>
            </a:r>
            <a:r>
              <a:rPr lang="en-US" sz="2800" dirty="0">
                <a:solidFill>
                  <a:schemeClr val="tx1"/>
                </a:solidFill>
              </a:rPr>
              <a:t> </a:t>
            </a:r>
            <a:r>
              <a:rPr lang="en-US" sz="2800" dirty="0" smtClean="0">
                <a:solidFill>
                  <a:schemeClr val="tx1"/>
                </a:solidFill>
              </a:rPr>
              <a:t>pathway</a:t>
            </a:r>
          </a:p>
          <a:p>
            <a:pPr marL="514350" indent="-514350">
              <a:buFont typeface="+mj-lt"/>
              <a:buAutoNum type="arabicParenR"/>
            </a:pPr>
            <a:r>
              <a:rPr lang="en-US" sz="2800" dirty="0" smtClean="0">
                <a:solidFill>
                  <a:schemeClr val="tx1"/>
                </a:solidFill>
              </a:rPr>
              <a:t>Mutant selection</a:t>
            </a:r>
          </a:p>
          <a:p>
            <a:pPr marL="514350" indent="-514350">
              <a:buFont typeface="+mj-lt"/>
              <a:buAutoNum type="arabicParenR"/>
            </a:pPr>
            <a:r>
              <a:rPr lang="en-US" sz="2800" dirty="0" smtClean="0">
                <a:solidFill>
                  <a:schemeClr val="tx1"/>
                </a:solidFill>
              </a:rPr>
              <a:t>Secondary</a:t>
            </a:r>
            <a:r>
              <a:rPr lang="en-US" sz="2800" dirty="0">
                <a:solidFill>
                  <a:schemeClr val="tx1"/>
                </a:solidFill>
              </a:rPr>
              <a:t> </a:t>
            </a:r>
            <a:r>
              <a:rPr lang="en-US" sz="2800" dirty="0" smtClean="0">
                <a:solidFill>
                  <a:schemeClr val="tx1"/>
                </a:solidFill>
              </a:rPr>
              <a:t>metabolite production</a:t>
            </a:r>
          </a:p>
          <a:p>
            <a:pPr marL="514350" indent="-514350">
              <a:buFont typeface="+mj-lt"/>
              <a:buAutoNum type="arabicParenR"/>
            </a:pPr>
            <a:r>
              <a:rPr lang="en-US" sz="2800" dirty="0" smtClean="0">
                <a:solidFill>
                  <a:schemeClr val="tx1"/>
                </a:solidFill>
              </a:rPr>
              <a:t>Use of suspension</a:t>
            </a:r>
            <a:r>
              <a:rPr lang="en-US" sz="2800" dirty="0">
                <a:solidFill>
                  <a:schemeClr val="tx1"/>
                </a:solidFill>
              </a:rPr>
              <a:t> </a:t>
            </a:r>
            <a:r>
              <a:rPr lang="en-US" sz="2800" dirty="0" smtClean="0">
                <a:solidFill>
                  <a:schemeClr val="tx1"/>
                </a:solidFill>
              </a:rPr>
              <a:t>cultures in plant</a:t>
            </a:r>
            <a:r>
              <a:rPr lang="en-US" sz="2800" dirty="0">
                <a:solidFill>
                  <a:schemeClr val="tx1"/>
                </a:solidFill>
              </a:rPr>
              <a:t>  </a:t>
            </a:r>
            <a:r>
              <a:rPr lang="en-US" sz="2800" dirty="0" smtClean="0">
                <a:solidFill>
                  <a:schemeClr val="tx1"/>
                </a:solidFill>
              </a:rPr>
              <a:t>propagation</a:t>
            </a:r>
            <a:endParaRPr lang="en-US" sz="2800" dirty="0">
              <a:solidFill>
                <a:schemeClr val="tx1"/>
              </a:solidFill>
            </a:endParaRPr>
          </a:p>
        </p:txBody>
      </p:sp>
    </p:spTree>
    <p:extLst>
      <p:ext uri="{BB962C8B-B14F-4D97-AF65-F5344CB8AC3E}">
        <p14:creationId xmlns:p14="http://schemas.microsoft.com/office/powerpoint/2010/main" xmlns="" val="6636990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METHODE :</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142309" y="1897893"/>
            <a:ext cx="7903027" cy="4359216"/>
          </a:xfrm>
        </p:spPr>
      </p:pic>
    </p:spTree>
    <p:extLst>
      <p:ext uri="{BB962C8B-B14F-4D97-AF65-F5344CB8AC3E}">
        <p14:creationId xmlns:p14="http://schemas.microsoft.com/office/powerpoint/2010/main" xmlns="" val="12181261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 PLANT TISSUE CULTURE: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2400" dirty="0" smtClean="0"/>
              <a:t>A </a:t>
            </a:r>
            <a:r>
              <a:rPr lang="en-US" sz="2400" dirty="0"/>
              <a:t>single explant can be multiplied into several thousand plants in less than a year - this allows fast commercial propagation of new cultivars. Very useful solution for the prevention of starvation in third world countries since the process is highly efficient i.e. by using only one plant it is possible to produce more than one thousand copies of the same plant with higher productivity if its genome is changed</a:t>
            </a:r>
            <a:r>
              <a:rPr lang="en-US" sz="2400" dirty="0" smtClean="0"/>
              <a:t>.</a:t>
            </a:r>
          </a:p>
          <a:p>
            <a:pPr>
              <a:buFont typeface="Wingdings" panose="05000000000000000000" pitchFamily="2" charset="2"/>
              <a:buChar char="Ø"/>
            </a:pPr>
            <a:r>
              <a:rPr lang="en-US" sz="2400" dirty="0"/>
              <a:t>Taking an explant does not usually destroy the mother plant, so rare and endangered plants can be cloned </a:t>
            </a:r>
            <a:r>
              <a:rPr lang="en-US" sz="2400" dirty="0" smtClean="0"/>
              <a:t>safely</a:t>
            </a:r>
          </a:p>
          <a:p>
            <a:pPr>
              <a:buFont typeface="Wingdings" panose="05000000000000000000" pitchFamily="2" charset="2"/>
              <a:buChar char="Ø"/>
            </a:pPr>
            <a:r>
              <a:rPr lang="en-US" sz="2400" dirty="0"/>
              <a:t>Once established, a plant tissue culture line can give a continuous supply of young plants throughout the year</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xmlns="" val="40232168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CONTI……..</a:t>
            </a:r>
            <a:endParaRPr lang="en-US" dirty="0"/>
          </a:p>
        </p:txBody>
      </p:sp>
      <p:sp>
        <p:nvSpPr>
          <p:cNvPr id="10" name="Content Placeholder 9"/>
          <p:cNvSpPr>
            <a:spLocks noGrp="1"/>
          </p:cNvSpPr>
          <p:nvPr>
            <p:ph idx="1"/>
          </p:nvPr>
        </p:nvSpPr>
        <p:spPr/>
        <p:txBody>
          <a:bodyPr>
            <a:normAutofit lnSpcReduction="10000"/>
          </a:bodyPr>
          <a:lstStyle/>
          <a:p>
            <a:pPr>
              <a:buFont typeface="Wingdings" panose="05000000000000000000" pitchFamily="2" charset="2"/>
              <a:buChar char="Ø"/>
            </a:pPr>
            <a:r>
              <a:rPr lang="en-US" sz="2400" dirty="0" smtClean="0"/>
              <a:t>The </a:t>
            </a:r>
            <a:r>
              <a:rPr lang="en-US" sz="2400" dirty="0"/>
              <a:t>production of clones of plants that produce particularly good flowers, fruits, or have other desirable </a:t>
            </a:r>
            <a:r>
              <a:rPr lang="en-US" sz="2400" dirty="0" smtClean="0"/>
              <a:t>traits</a:t>
            </a:r>
          </a:p>
          <a:p>
            <a:pPr>
              <a:buFont typeface="Wingdings" panose="05000000000000000000" pitchFamily="2" charset="2"/>
              <a:buChar char="Ø"/>
            </a:pPr>
            <a:r>
              <a:rPr lang="en-US" sz="2400" dirty="0" smtClean="0"/>
              <a:t>The </a:t>
            </a:r>
            <a:r>
              <a:rPr lang="en-US" sz="2400" dirty="0"/>
              <a:t>production of multiples of plants in the absence of seeds or necessary pollinators to produce </a:t>
            </a:r>
            <a:r>
              <a:rPr lang="en-US" sz="2400" dirty="0" smtClean="0"/>
              <a:t>seeds</a:t>
            </a:r>
          </a:p>
          <a:p>
            <a:pPr>
              <a:buFont typeface="Wingdings" panose="05000000000000000000" pitchFamily="2" charset="2"/>
              <a:buChar char="Ø"/>
            </a:pPr>
            <a:r>
              <a:rPr lang="en-US" sz="2400" dirty="0"/>
              <a:t>Allows production of plants from seeds that otherwise have very low chances of germinating and growing, </a:t>
            </a:r>
            <a:r>
              <a:rPr lang="en-US" sz="2400" dirty="0" smtClean="0"/>
              <a:t>i.e. Orchids </a:t>
            </a:r>
            <a:r>
              <a:rPr lang="en-US" sz="2400" dirty="0"/>
              <a:t>and </a:t>
            </a:r>
            <a:r>
              <a:rPr lang="en-US" sz="2400" dirty="0" smtClean="0"/>
              <a:t>Nepenthes</a:t>
            </a:r>
          </a:p>
          <a:p>
            <a:pPr>
              <a:buFont typeface="Wingdings" panose="05000000000000000000" pitchFamily="2" charset="2"/>
              <a:buChar char="Ø"/>
            </a:pPr>
            <a:r>
              <a:rPr lang="en-US" sz="2400" dirty="0"/>
              <a:t>The regeneration of whole plants from plant cells that have been genetically </a:t>
            </a:r>
            <a:r>
              <a:rPr lang="en-US" sz="2400" dirty="0" smtClean="0"/>
              <a:t>modified</a:t>
            </a:r>
          </a:p>
          <a:p>
            <a:pPr>
              <a:buFont typeface="Wingdings" panose="05000000000000000000" pitchFamily="2" charset="2"/>
              <a:buChar char="Ø"/>
            </a:pPr>
            <a:r>
              <a:rPr lang="en-US" sz="2400" dirty="0"/>
              <a:t>To clean particular plants of viral and other infections and to quickly multiply these plants as 'cleaned stock' for horticulture and agriculture</a:t>
            </a:r>
            <a:endParaRPr lang="en-US" sz="2400" dirty="0" smtClean="0"/>
          </a:p>
          <a:p>
            <a:pPr>
              <a:buFont typeface="Wingdings" panose="05000000000000000000" pitchFamily="2" charset="2"/>
              <a:buChar char="Ø"/>
            </a:pPr>
            <a:endParaRPr lang="en-US" sz="2400" dirty="0" smtClean="0"/>
          </a:p>
          <a:p>
            <a:pPr>
              <a:buFont typeface="Wingdings" panose="05000000000000000000" pitchFamily="2" charset="2"/>
              <a:buChar char="Ø"/>
            </a:pPr>
            <a:endParaRPr lang="en-US" sz="2400" dirty="0" smtClean="0"/>
          </a:p>
          <a:p>
            <a:pPr>
              <a:buFont typeface="Wingdings" panose="05000000000000000000" pitchFamily="2" charset="2"/>
              <a:buChar char="Ø"/>
            </a:pPr>
            <a:endParaRPr lang="en-US" sz="2400" dirty="0"/>
          </a:p>
        </p:txBody>
      </p:sp>
    </p:spTree>
    <p:extLst>
      <p:ext uri="{BB962C8B-B14F-4D97-AF65-F5344CB8AC3E}">
        <p14:creationId xmlns:p14="http://schemas.microsoft.com/office/powerpoint/2010/main" xmlns="" val="1562009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 HISTORY :</a:t>
            </a:r>
            <a:endParaRPr lang="en-US" b="1" dirty="0"/>
          </a:p>
        </p:txBody>
      </p:sp>
      <p:sp>
        <p:nvSpPr>
          <p:cNvPr id="5" name="Content Placeholder 4"/>
          <p:cNvSpPr>
            <a:spLocks noGrp="1"/>
          </p:cNvSpPr>
          <p:nvPr>
            <p:ph idx="1"/>
          </p:nvPr>
        </p:nvSpPr>
        <p:spPr>
          <a:xfrm>
            <a:off x="1097280" y="1845734"/>
            <a:ext cx="10058400" cy="4555066"/>
          </a:xfrm>
        </p:spPr>
        <p:txBody>
          <a:bodyPr>
            <a:normAutofit/>
          </a:bodyPr>
          <a:lstStyle/>
          <a:p>
            <a:pPr>
              <a:buFont typeface="Wingdings" panose="05000000000000000000" pitchFamily="2" charset="2"/>
              <a:buChar char="Ø"/>
            </a:pPr>
            <a:r>
              <a:rPr lang="en-US" sz="2800" dirty="0">
                <a:solidFill>
                  <a:srgbClr val="FF0000"/>
                </a:solidFill>
              </a:rPr>
              <a:t>Gottlieb Haberlandt (1902</a:t>
            </a:r>
            <a:r>
              <a:rPr lang="en-US" sz="2800" dirty="0" smtClean="0">
                <a:solidFill>
                  <a:srgbClr val="FF0000"/>
                </a:solidFill>
              </a:rPr>
              <a:t>)  </a:t>
            </a:r>
            <a:r>
              <a:rPr lang="en-US" sz="1800" b="1" dirty="0" smtClean="0">
                <a:solidFill>
                  <a:schemeClr val="accent6"/>
                </a:solidFill>
              </a:rPr>
              <a:t>(father </a:t>
            </a:r>
            <a:r>
              <a:rPr lang="en-US" sz="1800" b="1" dirty="0">
                <a:solidFill>
                  <a:schemeClr val="accent6"/>
                </a:solidFill>
              </a:rPr>
              <a:t>of plant tissue </a:t>
            </a:r>
            <a:r>
              <a:rPr lang="en-US" sz="1800" b="1" dirty="0" smtClean="0">
                <a:solidFill>
                  <a:schemeClr val="accent6"/>
                </a:solidFill>
              </a:rPr>
              <a:t>culture)</a:t>
            </a:r>
          </a:p>
          <a:p>
            <a:pPr>
              <a:buFont typeface="Courier New" panose="02070309020205020404" pitchFamily="49" charset="0"/>
              <a:buChar char="o"/>
            </a:pPr>
            <a:r>
              <a:rPr lang="en-US" dirty="0" smtClean="0"/>
              <a:t> Cultured </a:t>
            </a:r>
            <a:r>
              <a:rPr lang="en-US" dirty="0"/>
              <a:t>isolated single palisade cells from leaves in Knop's salt solution enriched with </a:t>
            </a:r>
            <a:r>
              <a:rPr lang="en-US" dirty="0" smtClean="0"/>
              <a:t>sucrose</a:t>
            </a:r>
            <a:endParaRPr lang="en-US" dirty="0"/>
          </a:p>
          <a:p>
            <a:pPr>
              <a:buFont typeface="Wingdings" panose="05000000000000000000" pitchFamily="2" charset="2"/>
              <a:buChar char="Ø"/>
            </a:pPr>
            <a:r>
              <a:rPr lang="en-US" sz="2800" dirty="0">
                <a:solidFill>
                  <a:srgbClr val="FF0000"/>
                </a:solidFill>
              </a:rPr>
              <a:t>Morel &amp; </a:t>
            </a:r>
            <a:r>
              <a:rPr lang="en-US" sz="2800" dirty="0" smtClean="0">
                <a:solidFill>
                  <a:srgbClr val="FF0000"/>
                </a:solidFill>
              </a:rPr>
              <a:t>Martin (1952)</a:t>
            </a:r>
          </a:p>
          <a:p>
            <a:pPr>
              <a:buFont typeface="Courier New" panose="02070309020205020404" pitchFamily="49" charset="0"/>
              <a:buChar char="o"/>
            </a:pPr>
            <a:r>
              <a:rPr lang="en-US" dirty="0" smtClean="0"/>
              <a:t> Meristem-tip </a:t>
            </a:r>
            <a:r>
              <a:rPr lang="en-US" dirty="0"/>
              <a:t>culture for disease </a:t>
            </a:r>
            <a:r>
              <a:rPr lang="en-US" dirty="0" smtClean="0"/>
              <a:t>elimination </a:t>
            </a:r>
            <a:r>
              <a:rPr lang="en-US" dirty="0"/>
              <a:t>They recovered for the first time, virus- free Dahlia </a:t>
            </a:r>
            <a:r>
              <a:rPr lang="en-US" dirty="0" smtClean="0"/>
              <a:t>plants</a:t>
            </a:r>
          </a:p>
          <a:p>
            <a:pPr>
              <a:buFont typeface="Wingdings" panose="05000000000000000000" pitchFamily="2" charset="2"/>
              <a:buChar char="Ø"/>
            </a:pPr>
            <a:r>
              <a:rPr lang="en-US" sz="2800" dirty="0">
                <a:solidFill>
                  <a:srgbClr val="FF0000"/>
                </a:solidFill>
              </a:rPr>
              <a:t>Morel </a:t>
            </a:r>
            <a:r>
              <a:rPr lang="en-US" sz="2800" dirty="0" smtClean="0">
                <a:solidFill>
                  <a:srgbClr val="FF0000"/>
                </a:solidFill>
              </a:rPr>
              <a:t>1960 &amp; </a:t>
            </a:r>
            <a:r>
              <a:rPr lang="en-US" sz="2800" dirty="0" err="1">
                <a:solidFill>
                  <a:srgbClr val="FF0000"/>
                </a:solidFill>
              </a:rPr>
              <a:t>Wimber</a:t>
            </a:r>
            <a:r>
              <a:rPr lang="en-US" sz="2800" dirty="0">
                <a:solidFill>
                  <a:srgbClr val="FF0000"/>
                </a:solidFill>
              </a:rPr>
              <a:t> </a:t>
            </a:r>
            <a:r>
              <a:rPr lang="en-US" sz="2800" dirty="0" smtClean="0">
                <a:solidFill>
                  <a:srgbClr val="FF0000"/>
                </a:solidFill>
              </a:rPr>
              <a:t>1963</a:t>
            </a:r>
          </a:p>
          <a:p>
            <a:pPr>
              <a:buFont typeface="Courier New" panose="02070309020205020404" pitchFamily="49" charset="0"/>
              <a:buChar char="o"/>
            </a:pPr>
            <a:r>
              <a:rPr lang="en-US" dirty="0"/>
              <a:t>Disease eradication </a:t>
            </a:r>
            <a:r>
              <a:rPr lang="en-US" dirty="0" smtClean="0"/>
              <a:t>&amp; </a:t>
            </a:r>
            <a:r>
              <a:rPr lang="en-US" dirty="0"/>
              <a:t>in </a:t>
            </a:r>
            <a:r>
              <a:rPr lang="en-US" dirty="0" smtClean="0"/>
              <a:t>vitro </a:t>
            </a:r>
            <a:r>
              <a:rPr lang="en-US" dirty="0"/>
              <a:t>production of </a:t>
            </a:r>
            <a:r>
              <a:rPr lang="en-US" dirty="0" smtClean="0"/>
              <a:t>orchids</a:t>
            </a:r>
          </a:p>
          <a:p>
            <a:pPr>
              <a:buFont typeface="Wingdings" panose="05000000000000000000" pitchFamily="2" charset="2"/>
              <a:buChar char="Ø"/>
            </a:pPr>
            <a:r>
              <a:rPr lang="en-US" sz="2800" dirty="0" err="1">
                <a:solidFill>
                  <a:srgbClr val="FF0000"/>
                </a:solidFill>
              </a:rPr>
              <a:t>Murashige</a:t>
            </a:r>
            <a:r>
              <a:rPr lang="en-US" sz="2800" dirty="0">
                <a:solidFill>
                  <a:srgbClr val="FF0000"/>
                </a:solidFill>
              </a:rPr>
              <a:t> and Skoog(1962</a:t>
            </a:r>
            <a:r>
              <a:rPr lang="en-US" sz="2800" dirty="0" smtClean="0">
                <a:solidFill>
                  <a:srgbClr val="FF0000"/>
                </a:solidFill>
              </a:rPr>
              <a:t>)</a:t>
            </a:r>
          </a:p>
          <a:p>
            <a:pPr>
              <a:buFont typeface="Courier New" panose="02070309020205020404" pitchFamily="49" charset="0"/>
              <a:buChar char="o"/>
            </a:pPr>
            <a:r>
              <a:rPr lang="en-US" dirty="0"/>
              <a:t>Developed a universally used high salt medium containing mineral salts, vitamins, an energy source and growth hormone (MS medium)</a:t>
            </a:r>
            <a:endParaRPr lang="en-US" dirty="0">
              <a:solidFill>
                <a:srgbClr val="FF0000"/>
              </a:solidFill>
            </a:endParaRPr>
          </a:p>
        </p:txBody>
      </p:sp>
    </p:spTree>
    <p:extLst>
      <p:ext uri="{BB962C8B-B14F-4D97-AF65-F5344CB8AC3E}">
        <p14:creationId xmlns:p14="http://schemas.microsoft.com/office/powerpoint/2010/main" xmlns="" val="397971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USES OF PLANT &amp; CELL TISSUE CULTURE:</a:t>
            </a:r>
            <a:endParaRPr lang="en-US" sz="4400" b="1"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US" sz="2800" dirty="0" smtClean="0"/>
              <a:t>Micro propagation</a:t>
            </a:r>
          </a:p>
          <a:p>
            <a:pPr>
              <a:buFont typeface="Wingdings" panose="05000000000000000000" pitchFamily="2" charset="2"/>
              <a:buChar char="Ø"/>
            </a:pPr>
            <a:r>
              <a:rPr lang="en-US" sz="2800" dirty="0"/>
              <a:t>Germplasm </a:t>
            </a:r>
            <a:r>
              <a:rPr lang="en-US" sz="2800" dirty="0" smtClean="0"/>
              <a:t>preservation</a:t>
            </a:r>
          </a:p>
          <a:p>
            <a:pPr>
              <a:buFont typeface="Wingdings" panose="05000000000000000000" pitchFamily="2" charset="2"/>
              <a:buChar char="Ø"/>
            </a:pPr>
            <a:r>
              <a:rPr lang="en-US" sz="2800" dirty="0"/>
              <a:t>Embryo rescue </a:t>
            </a:r>
            <a:r>
              <a:rPr lang="en-US" sz="2800" dirty="0" smtClean="0"/>
              <a:t>production</a:t>
            </a:r>
          </a:p>
          <a:p>
            <a:pPr>
              <a:buFont typeface="Wingdings" panose="05000000000000000000" pitchFamily="2" charset="2"/>
              <a:buChar char="Ø"/>
            </a:pPr>
            <a:r>
              <a:rPr lang="en-US" sz="2800" dirty="0" smtClean="0"/>
              <a:t>Artificial seed production</a:t>
            </a:r>
          </a:p>
          <a:p>
            <a:pPr>
              <a:buFont typeface="Wingdings" panose="05000000000000000000" pitchFamily="2" charset="2"/>
              <a:buChar char="Ø"/>
            </a:pPr>
            <a:r>
              <a:rPr lang="en-US" sz="2800" dirty="0" smtClean="0"/>
              <a:t>Production </a:t>
            </a:r>
            <a:r>
              <a:rPr lang="en-US" sz="2800" dirty="0"/>
              <a:t>of Virus free plants</a:t>
            </a:r>
            <a:endParaRPr lang="en-US" sz="2800" dirty="0" smtClean="0"/>
          </a:p>
          <a:p>
            <a:pPr>
              <a:buFont typeface="Wingdings" panose="05000000000000000000" pitchFamily="2" charset="2"/>
              <a:buChar char="Ø"/>
            </a:pPr>
            <a:r>
              <a:rPr lang="en-US" sz="2800" dirty="0"/>
              <a:t>In vitro hybridization – protoplast </a:t>
            </a:r>
            <a:r>
              <a:rPr lang="en-US" sz="2800" dirty="0" smtClean="0"/>
              <a:t>fusion</a:t>
            </a:r>
          </a:p>
          <a:p>
            <a:pPr>
              <a:buFont typeface="Wingdings" panose="05000000000000000000" pitchFamily="2" charset="2"/>
              <a:buChar char="Ø"/>
            </a:pPr>
            <a:r>
              <a:rPr lang="en-US" sz="2800" dirty="0" smtClean="0"/>
              <a:t> Dihaploid </a:t>
            </a:r>
            <a:r>
              <a:rPr lang="en-US" sz="2800" dirty="0"/>
              <a:t>production</a:t>
            </a:r>
          </a:p>
          <a:p>
            <a:pPr>
              <a:buFont typeface="Wingdings" panose="05000000000000000000" pitchFamily="2" charset="2"/>
              <a:buChar char="Ø"/>
            </a:pPr>
            <a:r>
              <a:rPr lang="en-US" sz="2800" dirty="0"/>
              <a:t>Cell suspension cultures </a:t>
            </a:r>
            <a:endParaRPr lang="en-US" sz="2800" dirty="0" smtClean="0"/>
          </a:p>
          <a:p>
            <a:pPr>
              <a:buFont typeface="Wingdings" panose="05000000000000000000" pitchFamily="2" charset="2"/>
              <a:buChar char="Ø"/>
            </a:pPr>
            <a:r>
              <a:rPr lang="en-US" sz="2800" dirty="0">
                <a:cs typeface="Times New Roman" panose="02020603050405020304" pitchFamily="18" charset="0"/>
              </a:rPr>
              <a:t>Soma clonal variation</a:t>
            </a:r>
            <a:endParaRPr lang="en-US" sz="2800" dirty="0"/>
          </a:p>
          <a:p>
            <a:pPr>
              <a:buFont typeface="Wingdings" panose="05000000000000000000" pitchFamily="2" charset="2"/>
              <a:buChar char="Ø"/>
            </a:pPr>
            <a:endParaRPr lang="en-US" sz="2800" dirty="0"/>
          </a:p>
        </p:txBody>
      </p:sp>
    </p:spTree>
    <p:extLst>
      <p:ext uri="{BB962C8B-B14F-4D97-AF65-F5344CB8AC3E}">
        <p14:creationId xmlns:p14="http://schemas.microsoft.com/office/powerpoint/2010/main" xmlns="" val="3988962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MICRO-PROPAGATION :</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smtClean="0"/>
              <a:t>Large </a:t>
            </a:r>
            <a:r>
              <a:rPr lang="en-US" sz="2400" dirty="0"/>
              <a:t>scale production of genetically identical clones in </a:t>
            </a:r>
            <a:r>
              <a:rPr lang="en-US" sz="2400" dirty="0" smtClean="0"/>
              <a:t>vitro is called </a:t>
            </a:r>
            <a:r>
              <a:rPr lang="en-US" sz="2400" dirty="0" smtClean="0">
                <a:solidFill>
                  <a:srgbClr val="FF0000"/>
                </a:solidFill>
              </a:rPr>
              <a:t>Micro-propagation</a:t>
            </a:r>
            <a:endParaRPr lang="en-US" sz="2400" dirty="0">
              <a:solidFill>
                <a:srgbClr val="FF0000"/>
              </a:solidFill>
            </a:endParaRPr>
          </a:p>
          <a:p>
            <a:pPr>
              <a:buFont typeface="Wingdings" panose="05000000000000000000" pitchFamily="2" charset="2"/>
              <a:buChar char="Ø"/>
            </a:pPr>
            <a:r>
              <a:rPr lang="en-US" sz="2400" dirty="0"/>
              <a:t>Millions of shoot tips from a small piece of plant tissue in a short period of time and </a:t>
            </a:r>
            <a:r>
              <a:rPr lang="en-US" sz="2400" dirty="0" smtClean="0"/>
              <a:t>space</a:t>
            </a:r>
          </a:p>
          <a:p>
            <a:pPr>
              <a:buFont typeface="Wingdings" panose="05000000000000000000" pitchFamily="2" charset="2"/>
              <a:buChar char="Ø"/>
            </a:pPr>
            <a:r>
              <a:rPr lang="en-US" sz="2400" dirty="0"/>
              <a:t>Maintain Genetically uniform </a:t>
            </a:r>
            <a:r>
              <a:rPr lang="en-US" sz="2400" dirty="0" smtClean="0"/>
              <a:t>progeny</a:t>
            </a:r>
          </a:p>
          <a:p>
            <a:pPr>
              <a:buFont typeface="Wingdings" panose="05000000000000000000" pitchFamily="2" charset="2"/>
              <a:buChar char="Ø"/>
            </a:pPr>
            <a:r>
              <a:rPr lang="en-US" sz="2400" dirty="0"/>
              <a:t>Can produce exact copies of plants required that have desirable </a:t>
            </a:r>
            <a:r>
              <a:rPr lang="en-US" sz="2400" dirty="0" smtClean="0"/>
              <a:t>traits</a:t>
            </a:r>
          </a:p>
          <a:p>
            <a:pPr>
              <a:buFont typeface="Wingdings" panose="05000000000000000000" pitchFamily="2" charset="2"/>
              <a:buChar char="Ø"/>
            </a:pPr>
            <a:r>
              <a:rPr lang="en-US" sz="2400" dirty="0"/>
              <a:t>Supplies plant throughout the year irrespective of seasonal </a:t>
            </a:r>
            <a:r>
              <a:rPr lang="en-US" sz="2400" dirty="0" smtClean="0"/>
              <a:t>variation</a:t>
            </a:r>
          </a:p>
          <a:p>
            <a:pPr>
              <a:buFont typeface="Wingdings" panose="05000000000000000000" pitchFamily="2" charset="2"/>
              <a:buChar char="Ø"/>
            </a:pPr>
            <a:r>
              <a:rPr lang="en-US" sz="2400" dirty="0" smtClean="0"/>
              <a:t>Micro </a:t>
            </a:r>
            <a:r>
              <a:rPr lang="en-US" sz="2400" dirty="0"/>
              <a:t>propagation of Orchids demonstrated profit all over the world</a:t>
            </a:r>
          </a:p>
        </p:txBody>
      </p:sp>
    </p:spTree>
    <p:extLst>
      <p:ext uri="{BB962C8B-B14F-4D97-AF65-F5344CB8AC3E}">
        <p14:creationId xmlns:p14="http://schemas.microsoft.com/office/powerpoint/2010/main" xmlns="" val="695739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a:t>
            </a:r>
            <a:endParaRPr lang="en-US" b="1" dirty="0"/>
          </a:p>
        </p:txBody>
      </p:sp>
      <p:sp>
        <p:nvSpPr>
          <p:cNvPr id="3" name="Content Placeholder 2"/>
          <p:cNvSpPr>
            <a:spLocks noGrp="1"/>
          </p:cNvSpPr>
          <p:nvPr>
            <p:ph idx="1"/>
          </p:nvPr>
        </p:nvSpPr>
        <p:spPr>
          <a:xfrm>
            <a:off x="1097280" y="1858797"/>
            <a:ext cx="10058400" cy="4023360"/>
          </a:xfrm>
        </p:spPr>
        <p:txBody>
          <a:bodyPr>
            <a:normAutofit/>
          </a:bodyPr>
          <a:lstStyle/>
          <a:p>
            <a:pPr>
              <a:buFont typeface="Wingdings" panose="05000000000000000000" pitchFamily="2" charset="2"/>
              <a:buChar char="Ø"/>
            </a:pPr>
            <a:r>
              <a:rPr lang="en-US" sz="2800" dirty="0" smtClean="0"/>
              <a:t>Many </a:t>
            </a:r>
            <a:r>
              <a:rPr lang="en-US" sz="2800" dirty="0"/>
              <a:t>crops like banana, papaya, potato, gerbera, carnation, </a:t>
            </a:r>
            <a:r>
              <a:rPr lang="en-US" sz="2800" dirty="0" smtClean="0"/>
              <a:t>Anthodium, </a:t>
            </a:r>
            <a:r>
              <a:rPr lang="en-US" sz="2800" dirty="0"/>
              <a:t>apple, </a:t>
            </a:r>
            <a:r>
              <a:rPr lang="en-US" sz="2800" dirty="0" smtClean="0"/>
              <a:t>pear, cherry </a:t>
            </a:r>
            <a:r>
              <a:rPr lang="en-US" sz="2800" dirty="0" err="1"/>
              <a:t>etc</a:t>
            </a:r>
            <a:r>
              <a:rPr lang="en-US" sz="2800" dirty="0"/>
              <a:t> have been grown through micro propagation are commercially </a:t>
            </a:r>
            <a:r>
              <a:rPr lang="en-US" sz="2800" dirty="0" smtClean="0"/>
              <a:t>exploited</a:t>
            </a:r>
          </a:p>
          <a:p>
            <a:pPr>
              <a:buFont typeface="Wingdings" panose="05000000000000000000" pitchFamily="2" charset="2"/>
              <a:buChar char="Ø"/>
            </a:pPr>
            <a:r>
              <a:rPr lang="en-US" sz="2800" dirty="0"/>
              <a:t>Development of disease resistant </a:t>
            </a:r>
            <a:r>
              <a:rPr lang="en-US" sz="2800" dirty="0" smtClean="0"/>
              <a:t>crops .Some </a:t>
            </a:r>
            <a:r>
              <a:rPr lang="en-US" sz="2800" dirty="0"/>
              <a:t>valuable clones recovered from virus </a:t>
            </a:r>
            <a:r>
              <a:rPr lang="en-US" sz="2800" dirty="0" smtClean="0"/>
              <a:t>are</a:t>
            </a:r>
          </a:p>
          <a:p>
            <a:pPr marL="457200" indent="-457200">
              <a:buFont typeface="+mj-lt"/>
              <a:buAutoNum type="arabicPeriod"/>
            </a:pPr>
            <a:r>
              <a:rPr lang="en-US" sz="2400" dirty="0">
                <a:solidFill>
                  <a:srgbClr val="0070C0"/>
                </a:solidFill>
              </a:rPr>
              <a:t>Tobacco- TMV, Sugarcane-Mosaic virus </a:t>
            </a:r>
            <a:r>
              <a:rPr lang="en-US" sz="2400" dirty="0" smtClean="0">
                <a:solidFill>
                  <a:srgbClr val="0070C0"/>
                </a:solidFill>
              </a:rPr>
              <a:t> </a:t>
            </a:r>
            <a:r>
              <a:rPr lang="en-US" sz="2400" dirty="0" err="1" smtClean="0">
                <a:solidFill>
                  <a:srgbClr val="0070C0"/>
                </a:solidFill>
              </a:rPr>
              <a:t>ect</a:t>
            </a:r>
            <a:r>
              <a:rPr lang="en-US" sz="2400" dirty="0" smtClean="0">
                <a:solidFill>
                  <a:srgbClr val="0070C0"/>
                </a:solidFill>
              </a:rPr>
              <a:t>.</a:t>
            </a:r>
          </a:p>
          <a:p>
            <a:pPr>
              <a:buFont typeface="Wingdings" panose="05000000000000000000" pitchFamily="2" charset="2"/>
              <a:buChar char="Ø"/>
            </a:pPr>
            <a:r>
              <a:rPr lang="en-US" sz="2800" dirty="0" smtClean="0"/>
              <a:t>Somatic embryogenesis with synthetic seed production or artificial seed technology is very promising</a:t>
            </a:r>
            <a:endParaRPr lang="en-US" sz="2800" dirty="0" smtClean="0">
              <a:solidFill>
                <a:srgbClr val="0070C0"/>
              </a:solidFill>
            </a:endParaRPr>
          </a:p>
          <a:p>
            <a:pPr marL="457200" indent="-457200">
              <a:buFont typeface="+mj-lt"/>
              <a:buAutoNum type="arabicPeriod"/>
            </a:pPr>
            <a:endParaRPr lang="en-US" sz="2800" dirty="0" smtClean="0">
              <a:solidFill>
                <a:srgbClr val="0070C0"/>
              </a:solidFill>
            </a:endParaRPr>
          </a:p>
          <a:p>
            <a:pPr>
              <a:buFont typeface="Wingdings" panose="05000000000000000000" pitchFamily="2" charset="2"/>
              <a:buChar char="Ø"/>
            </a:pPr>
            <a:endParaRPr lang="en-US" sz="2400" dirty="0"/>
          </a:p>
        </p:txBody>
      </p:sp>
    </p:spTree>
    <p:extLst>
      <p:ext uri="{BB962C8B-B14F-4D97-AF65-F5344CB8AC3E}">
        <p14:creationId xmlns:p14="http://schemas.microsoft.com/office/powerpoint/2010/main" xmlns="" val="3503773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050915" y="287384"/>
            <a:ext cx="8164239" cy="5951764"/>
          </a:xfrm>
          <a:prstGeom prst="rect">
            <a:avLst/>
          </a:prstGeom>
        </p:spPr>
      </p:pic>
    </p:spTree>
    <p:extLst>
      <p:ext uri="{BB962C8B-B14F-4D97-AF65-F5344CB8AC3E}">
        <p14:creationId xmlns:p14="http://schemas.microsoft.com/office/powerpoint/2010/main" xmlns="" val="3263440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GERMPLASM </a:t>
            </a:r>
            <a:r>
              <a:rPr lang="en-US" b="1" dirty="0" smtClean="0"/>
              <a:t>CONSERVATION:</a:t>
            </a:r>
            <a:endParaRPr lang="en-US" b="1"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Ø"/>
            </a:pPr>
            <a:r>
              <a:rPr lang="en-US" sz="2800" dirty="0" smtClean="0"/>
              <a:t>Plants vulnerable to pathogen, insects and various climatic hazards and plants with early embryo degeneration that are difficult to maintain</a:t>
            </a:r>
          </a:p>
          <a:p>
            <a:pPr>
              <a:buFont typeface="Wingdings" panose="05000000000000000000" pitchFamily="2" charset="2"/>
              <a:buChar char="Ø"/>
            </a:pPr>
            <a:r>
              <a:rPr lang="en-US" sz="2800" dirty="0"/>
              <a:t>Plant species which are endangered, rare threatened with extinction are needed to be conserved by ex-</a:t>
            </a:r>
            <a:r>
              <a:rPr lang="en-US" sz="2800" dirty="0" err="1"/>
              <a:t>citu</a:t>
            </a:r>
            <a:r>
              <a:rPr lang="en-US" sz="2800" dirty="0"/>
              <a:t> method of germplasm </a:t>
            </a:r>
            <a:r>
              <a:rPr lang="en-US" sz="2800" dirty="0" smtClean="0"/>
              <a:t>conservation</a:t>
            </a:r>
          </a:p>
          <a:p>
            <a:pPr>
              <a:buFont typeface="Wingdings" panose="05000000000000000000" pitchFamily="2" charset="2"/>
              <a:buChar char="Ø"/>
            </a:pPr>
            <a:r>
              <a:rPr lang="en-US" sz="2800" dirty="0"/>
              <a:t>Provides cost effective alternative to growing plants under field condition , nurseries or green </a:t>
            </a:r>
            <a:r>
              <a:rPr lang="en-US" sz="2800" dirty="0" smtClean="0"/>
              <a:t>houses</a:t>
            </a:r>
          </a:p>
          <a:p>
            <a:pPr>
              <a:buFont typeface="Wingdings" panose="05000000000000000000" pitchFamily="2" charset="2"/>
              <a:buChar char="Ø"/>
            </a:pPr>
            <a:r>
              <a:rPr lang="en-US" sz="2800" dirty="0"/>
              <a:t>Cryopreservation of germplasm is really effective in conservation biotechnology</a:t>
            </a:r>
          </a:p>
        </p:txBody>
      </p:sp>
    </p:spTree>
    <p:extLst>
      <p:ext uri="{BB962C8B-B14F-4D97-AF65-F5344CB8AC3E}">
        <p14:creationId xmlns:p14="http://schemas.microsoft.com/office/powerpoint/2010/main" xmlns="" val="1791778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TM02900769[[fn=Retrospect]]</Template>
  <TotalTime>648</TotalTime>
  <Words>1305</Words>
  <Application>Microsoft Office PowerPoint</Application>
  <PresentationFormat>Custom</PresentationFormat>
  <Paragraphs>174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Retrospect</vt:lpstr>
      <vt:lpstr>Slide 1</vt:lpstr>
      <vt:lpstr>INTRODUCTION :</vt:lpstr>
      <vt:lpstr>REQUIREMENT OF TISSUE CULTURE:</vt:lpstr>
      <vt:lpstr>SHORT HISTORY :</vt:lpstr>
      <vt:lpstr>USES OF PLANT &amp; CELL TISSUE CULTURE:</vt:lpstr>
      <vt:lpstr>MICRO-PROPAGATION :</vt:lpstr>
      <vt:lpstr>CONTI……….</vt:lpstr>
      <vt:lpstr>Slide 8</vt:lpstr>
      <vt:lpstr>GERMPLASM CONSERVATION:</vt:lpstr>
      <vt:lpstr>EMBRYO CULTURE:</vt:lpstr>
      <vt:lpstr>Slide 11</vt:lpstr>
      <vt:lpstr>ARTIFICIAL SEED PRODUCTION:</vt:lpstr>
      <vt:lpstr>Slide 13</vt:lpstr>
      <vt:lpstr>PRODUCTION OF VIRUS FREE PLANTS:</vt:lpstr>
      <vt:lpstr>Slide 15</vt:lpstr>
      <vt:lpstr>APPLICATIONS:</vt:lpstr>
      <vt:lpstr>CONT…………</vt:lpstr>
      <vt:lpstr>Protoplast fusion and generation of novel hybrid production:</vt:lpstr>
      <vt:lpstr>Slide 19</vt:lpstr>
      <vt:lpstr>PROTOPLAST FUSION APPLICATION:</vt:lpstr>
      <vt:lpstr>SOMACLONAL VARIATION:</vt:lpstr>
      <vt:lpstr>CAUSES OF SOMACLONAL VARIATION:</vt:lpstr>
      <vt:lpstr>CONT…</vt:lpstr>
      <vt:lpstr>APPLICATIONS OF SOMACLONAL VARIATION:</vt:lpstr>
      <vt:lpstr>3. RESISTANCE TO ABIOTIC STRESSES:</vt:lpstr>
      <vt:lpstr>4)  RESISTANCE TO HERBICIDES: </vt:lpstr>
      <vt:lpstr>HAPLOID&amp;DIHAPLOID PRODUCTION:</vt:lpstr>
      <vt:lpstr>CONT……….</vt:lpstr>
      <vt:lpstr>Different methods to induce double haploid</vt:lpstr>
      <vt:lpstr>Slide 30</vt:lpstr>
      <vt:lpstr>CELL SUSPENSION CULTURES :</vt:lpstr>
      <vt:lpstr>METHODE :</vt:lpstr>
      <vt:lpstr>ADVANTAGES OF PLANT TISSUE CULTURE:</vt:lpstr>
      <vt:lpstr>CONTI……..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uses OF PLANT &amp; CELL TISSUE CULTURE</dc:title>
  <dc:creator>ansar Ali</dc:creator>
  <cp:lastModifiedBy>Hp</cp:lastModifiedBy>
  <cp:revision>56</cp:revision>
  <dcterms:created xsi:type="dcterms:W3CDTF">2020-04-25T05:34:17Z</dcterms:created>
  <dcterms:modified xsi:type="dcterms:W3CDTF">2020-05-07T18:19:55Z</dcterms:modified>
</cp:coreProperties>
</file>