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1"/>
  </p:sldMasterIdLst>
  <p:sldIdLst>
    <p:sldId id="256" r:id="rId2"/>
    <p:sldId id="257" r:id="rId3"/>
    <p:sldId id="258" r:id="rId4"/>
    <p:sldId id="259" r:id="rId5"/>
    <p:sldId id="261" r:id="rId6"/>
    <p:sldId id="262" r:id="rId7"/>
    <p:sldId id="263" r:id="rId8"/>
    <p:sldId id="264" r:id="rId9"/>
    <p:sldId id="265" r:id="rId10"/>
    <p:sldId id="266" r:id="rId11"/>
    <p:sldId id="267" r:id="rId12"/>
    <p:sldId id="268" r:id="rId13"/>
    <p:sldId id="269"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59B3CA29-12C5-4C1B-BF4D-195177BA9F54}" type="datetimeFigureOut">
              <a:rPr lang="en-US" smtClean="0"/>
              <a:t>11/15/2020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E09EE0-7449-476B-A1C1-73343AF0D0E3}" type="slidenum">
              <a:rPr lang="en-US" smtClean="0"/>
              <a:t>‹#›</a:t>
            </a:fld>
            <a:endParaRPr lang="en-US"/>
          </a:p>
        </p:txBody>
      </p:sp>
    </p:spTree>
    <p:extLst>
      <p:ext uri="{BB962C8B-B14F-4D97-AF65-F5344CB8AC3E}">
        <p14:creationId xmlns:p14="http://schemas.microsoft.com/office/powerpoint/2010/main" val="12305022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9B3CA29-12C5-4C1B-BF4D-195177BA9F54}" type="datetimeFigureOut">
              <a:rPr lang="en-US" smtClean="0"/>
              <a:t>11/15/2020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E09EE0-7449-476B-A1C1-73343AF0D0E3}" type="slidenum">
              <a:rPr lang="en-US" smtClean="0"/>
              <a:t>‹#›</a:t>
            </a:fld>
            <a:endParaRPr lang="en-US"/>
          </a:p>
        </p:txBody>
      </p:sp>
    </p:spTree>
    <p:extLst>
      <p:ext uri="{BB962C8B-B14F-4D97-AF65-F5344CB8AC3E}">
        <p14:creationId xmlns:p14="http://schemas.microsoft.com/office/powerpoint/2010/main" val="12125253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9B3CA29-12C5-4C1B-BF4D-195177BA9F54}" type="datetimeFigureOut">
              <a:rPr lang="en-US" smtClean="0"/>
              <a:t>11/15/2020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E09EE0-7449-476B-A1C1-73343AF0D0E3}"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05252734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9B3CA29-12C5-4C1B-BF4D-195177BA9F54}" type="datetimeFigureOut">
              <a:rPr lang="en-US" smtClean="0"/>
              <a:t>11/15/2020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E09EE0-7449-476B-A1C1-73343AF0D0E3}" type="slidenum">
              <a:rPr lang="en-US" smtClean="0"/>
              <a:t>‹#›</a:t>
            </a:fld>
            <a:endParaRPr lang="en-US"/>
          </a:p>
        </p:txBody>
      </p:sp>
    </p:spTree>
    <p:extLst>
      <p:ext uri="{BB962C8B-B14F-4D97-AF65-F5344CB8AC3E}">
        <p14:creationId xmlns:p14="http://schemas.microsoft.com/office/powerpoint/2010/main" val="185492421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9B3CA29-12C5-4C1B-BF4D-195177BA9F54}" type="datetimeFigureOut">
              <a:rPr lang="en-US" smtClean="0"/>
              <a:t>11/15/2020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E09EE0-7449-476B-A1C1-73343AF0D0E3}"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95463345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9B3CA29-12C5-4C1B-BF4D-195177BA9F54}" type="datetimeFigureOut">
              <a:rPr lang="en-US" smtClean="0"/>
              <a:t>11/15/2020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E09EE0-7449-476B-A1C1-73343AF0D0E3}" type="slidenum">
              <a:rPr lang="en-US" smtClean="0"/>
              <a:t>‹#›</a:t>
            </a:fld>
            <a:endParaRPr lang="en-US"/>
          </a:p>
        </p:txBody>
      </p:sp>
    </p:spTree>
    <p:extLst>
      <p:ext uri="{BB962C8B-B14F-4D97-AF65-F5344CB8AC3E}">
        <p14:creationId xmlns:p14="http://schemas.microsoft.com/office/powerpoint/2010/main" val="102550791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9B3CA29-12C5-4C1B-BF4D-195177BA9F54}" type="datetimeFigureOut">
              <a:rPr lang="en-US" smtClean="0"/>
              <a:t>11/15/2020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E09EE0-7449-476B-A1C1-73343AF0D0E3}" type="slidenum">
              <a:rPr lang="en-US" smtClean="0"/>
              <a:t>‹#›</a:t>
            </a:fld>
            <a:endParaRPr lang="en-US"/>
          </a:p>
        </p:txBody>
      </p:sp>
    </p:spTree>
    <p:extLst>
      <p:ext uri="{BB962C8B-B14F-4D97-AF65-F5344CB8AC3E}">
        <p14:creationId xmlns:p14="http://schemas.microsoft.com/office/powerpoint/2010/main" val="49912545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9B3CA29-12C5-4C1B-BF4D-195177BA9F54}" type="datetimeFigureOut">
              <a:rPr lang="en-US" smtClean="0"/>
              <a:t>11/15/2020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E09EE0-7449-476B-A1C1-73343AF0D0E3}" type="slidenum">
              <a:rPr lang="en-US" smtClean="0"/>
              <a:t>‹#›</a:t>
            </a:fld>
            <a:endParaRPr lang="en-US"/>
          </a:p>
        </p:txBody>
      </p:sp>
    </p:spTree>
    <p:extLst>
      <p:ext uri="{BB962C8B-B14F-4D97-AF65-F5344CB8AC3E}">
        <p14:creationId xmlns:p14="http://schemas.microsoft.com/office/powerpoint/2010/main" val="16420804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9B3CA29-12C5-4C1B-BF4D-195177BA9F54}" type="datetimeFigureOut">
              <a:rPr lang="en-US" smtClean="0"/>
              <a:t>11/15/2020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E09EE0-7449-476B-A1C1-73343AF0D0E3}" type="slidenum">
              <a:rPr lang="en-US" smtClean="0"/>
              <a:t>‹#›</a:t>
            </a:fld>
            <a:endParaRPr lang="en-US"/>
          </a:p>
        </p:txBody>
      </p:sp>
    </p:spTree>
    <p:extLst>
      <p:ext uri="{BB962C8B-B14F-4D97-AF65-F5344CB8AC3E}">
        <p14:creationId xmlns:p14="http://schemas.microsoft.com/office/powerpoint/2010/main" val="20010270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9B3CA29-12C5-4C1B-BF4D-195177BA9F54}" type="datetimeFigureOut">
              <a:rPr lang="en-US" smtClean="0"/>
              <a:t>11/15/2020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E09EE0-7449-476B-A1C1-73343AF0D0E3}" type="slidenum">
              <a:rPr lang="en-US" smtClean="0"/>
              <a:t>‹#›</a:t>
            </a:fld>
            <a:endParaRPr lang="en-US"/>
          </a:p>
        </p:txBody>
      </p:sp>
    </p:spTree>
    <p:extLst>
      <p:ext uri="{BB962C8B-B14F-4D97-AF65-F5344CB8AC3E}">
        <p14:creationId xmlns:p14="http://schemas.microsoft.com/office/powerpoint/2010/main" val="7869698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59B3CA29-12C5-4C1B-BF4D-195177BA9F54}" type="datetimeFigureOut">
              <a:rPr lang="en-US" smtClean="0"/>
              <a:t>11/15/2020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8E09EE0-7449-476B-A1C1-73343AF0D0E3}" type="slidenum">
              <a:rPr lang="en-US" smtClean="0"/>
              <a:t>‹#›</a:t>
            </a:fld>
            <a:endParaRPr lang="en-US"/>
          </a:p>
        </p:txBody>
      </p:sp>
    </p:spTree>
    <p:extLst>
      <p:ext uri="{BB962C8B-B14F-4D97-AF65-F5344CB8AC3E}">
        <p14:creationId xmlns:p14="http://schemas.microsoft.com/office/powerpoint/2010/main" val="9336413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9B3CA29-12C5-4C1B-BF4D-195177BA9F54}" type="datetimeFigureOut">
              <a:rPr lang="en-US" smtClean="0"/>
              <a:t>11/15/2020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8E09EE0-7449-476B-A1C1-73343AF0D0E3}" type="slidenum">
              <a:rPr lang="en-US" smtClean="0"/>
              <a:t>‹#›</a:t>
            </a:fld>
            <a:endParaRPr lang="en-US"/>
          </a:p>
        </p:txBody>
      </p:sp>
    </p:spTree>
    <p:extLst>
      <p:ext uri="{BB962C8B-B14F-4D97-AF65-F5344CB8AC3E}">
        <p14:creationId xmlns:p14="http://schemas.microsoft.com/office/powerpoint/2010/main" val="30100343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59B3CA29-12C5-4C1B-BF4D-195177BA9F54}" type="datetimeFigureOut">
              <a:rPr lang="en-US" smtClean="0"/>
              <a:t>11/15/2020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8E09EE0-7449-476B-A1C1-73343AF0D0E3}" type="slidenum">
              <a:rPr lang="en-US" smtClean="0"/>
              <a:t>‹#›</a:t>
            </a:fld>
            <a:endParaRPr lang="en-US"/>
          </a:p>
        </p:txBody>
      </p:sp>
    </p:spTree>
    <p:extLst>
      <p:ext uri="{BB962C8B-B14F-4D97-AF65-F5344CB8AC3E}">
        <p14:creationId xmlns:p14="http://schemas.microsoft.com/office/powerpoint/2010/main" val="3443107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9B3CA29-12C5-4C1B-BF4D-195177BA9F54}" type="datetimeFigureOut">
              <a:rPr lang="en-US" smtClean="0"/>
              <a:t>11/15/2020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8E09EE0-7449-476B-A1C1-73343AF0D0E3}" type="slidenum">
              <a:rPr lang="en-US" smtClean="0"/>
              <a:t>‹#›</a:t>
            </a:fld>
            <a:endParaRPr lang="en-US"/>
          </a:p>
        </p:txBody>
      </p:sp>
    </p:spTree>
    <p:extLst>
      <p:ext uri="{BB962C8B-B14F-4D97-AF65-F5344CB8AC3E}">
        <p14:creationId xmlns:p14="http://schemas.microsoft.com/office/powerpoint/2010/main" val="14794385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9B3CA29-12C5-4C1B-BF4D-195177BA9F54}" type="datetimeFigureOut">
              <a:rPr lang="en-US" smtClean="0"/>
              <a:t>11/15/2020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8E09EE0-7449-476B-A1C1-73343AF0D0E3}" type="slidenum">
              <a:rPr lang="en-US" smtClean="0"/>
              <a:t>‹#›</a:t>
            </a:fld>
            <a:endParaRPr lang="en-US"/>
          </a:p>
        </p:txBody>
      </p:sp>
    </p:spTree>
    <p:extLst>
      <p:ext uri="{BB962C8B-B14F-4D97-AF65-F5344CB8AC3E}">
        <p14:creationId xmlns:p14="http://schemas.microsoft.com/office/powerpoint/2010/main" val="6444971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59B3CA29-12C5-4C1B-BF4D-195177BA9F54}" type="datetimeFigureOut">
              <a:rPr lang="en-US" smtClean="0"/>
              <a:t>11/15/2020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8E09EE0-7449-476B-A1C1-73343AF0D0E3}" type="slidenum">
              <a:rPr lang="en-US" smtClean="0"/>
              <a:t>‹#›</a:t>
            </a:fld>
            <a:endParaRPr lang="en-US"/>
          </a:p>
        </p:txBody>
      </p:sp>
    </p:spTree>
    <p:extLst>
      <p:ext uri="{BB962C8B-B14F-4D97-AF65-F5344CB8AC3E}">
        <p14:creationId xmlns:p14="http://schemas.microsoft.com/office/powerpoint/2010/main" val="19112103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9B3CA29-12C5-4C1B-BF4D-195177BA9F54}" type="datetimeFigureOut">
              <a:rPr lang="en-US" smtClean="0"/>
              <a:t>11/15/2020</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78E09EE0-7449-476B-A1C1-73343AF0D0E3}" type="slidenum">
              <a:rPr lang="en-US" smtClean="0"/>
              <a:t>‹#›</a:t>
            </a:fld>
            <a:endParaRPr lang="en-US"/>
          </a:p>
        </p:txBody>
      </p:sp>
    </p:spTree>
    <p:extLst>
      <p:ext uri="{BB962C8B-B14F-4D97-AF65-F5344CB8AC3E}">
        <p14:creationId xmlns:p14="http://schemas.microsoft.com/office/powerpoint/2010/main" val="2545870649"/>
      </p:ext>
    </p:extLst>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 id="2147483792" r:id="rId12"/>
    <p:sldLayoutId id="2147483793" r:id="rId13"/>
    <p:sldLayoutId id="2147483794" r:id="rId14"/>
    <p:sldLayoutId id="2147483795" r:id="rId15"/>
    <p:sldLayoutId id="214748379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Educational Technology</a:t>
            </a:r>
            <a:endParaRPr lang="en-US" dirty="0"/>
          </a:p>
        </p:txBody>
      </p:sp>
      <p:sp>
        <p:nvSpPr>
          <p:cNvPr id="3" name="Subtitle 2"/>
          <p:cNvSpPr>
            <a:spLocks noGrp="1"/>
          </p:cNvSpPr>
          <p:nvPr>
            <p:ph type="subTitle" idx="1"/>
          </p:nvPr>
        </p:nvSpPr>
        <p:spPr/>
        <p:txBody>
          <a:bodyPr/>
          <a:lstStyle/>
          <a:p>
            <a:r>
              <a:rPr lang="en-US" sz="2400" b="1" dirty="0" smtClean="0">
                <a:solidFill>
                  <a:schemeClr val="tx1"/>
                </a:solidFill>
                <a:latin typeface="Times New Roman" panose="02020603050405020304" pitchFamily="18" charset="0"/>
                <a:cs typeface="Times New Roman" panose="02020603050405020304" pitchFamily="18" charset="0"/>
              </a:rPr>
              <a:t>INTRODUCTION</a:t>
            </a:r>
          </a:p>
          <a:p>
            <a:r>
              <a:rPr lang="en-US" sz="2400" b="1" dirty="0" smtClean="0">
                <a:solidFill>
                  <a:schemeClr val="tx1"/>
                </a:solidFill>
                <a:latin typeface="Times New Roman" panose="02020603050405020304" pitchFamily="18" charset="0"/>
                <a:cs typeface="Times New Roman" panose="02020603050405020304" pitchFamily="18" charset="0"/>
              </a:rPr>
              <a:t>Dr. </a:t>
            </a:r>
            <a:r>
              <a:rPr lang="en-US" sz="2400" b="1" dirty="0" err="1" smtClean="0">
                <a:solidFill>
                  <a:schemeClr val="tx1"/>
                </a:solidFill>
                <a:latin typeface="Times New Roman" panose="02020603050405020304" pitchFamily="18" charset="0"/>
                <a:cs typeface="Times New Roman" panose="02020603050405020304" pitchFamily="18" charset="0"/>
              </a:rPr>
              <a:t>Misbah</a:t>
            </a:r>
            <a:r>
              <a:rPr lang="en-US" sz="2400" b="1" dirty="0" smtClean="0">
                <a:solidFill>
                  <a:schemeClr val="tx1"/>
                </a:solidFill>
                <a:latin typeface="Times New Roman" panose="02020603050405020304" pitchFamily="18" charset="0"/>
                <a:cs typeface="Times New Roman" panose="02020603050405020304" pitchFamily="18" charset="0"/>
              </a:rPr>
              <a:t> Iqbal </a:t>
            </a:r>
          </a:p>
          <a:p>
            <a:endParaRPr lang="en-US" sz="2400" dirty="0" smtClean="0">
              <a:latin typeface="Times New Roman" panose="02020603050405020304" pitchFamily="18" charset="0"/>
              <a:cs typeface="Times New Roman" panose="02020603050405020304" pitchFamily="18" charset="0"/>
            </a:endParaRPr>
          </a:p>
          <a:p>
            <a:endParaRPr lang="en-US" dirty="0"/>
          </a:p>
          <a:p>
            <a:endParaRPr lang="en-US" dirty="0"/>
          </a:p>
        </p:txBody>
      </p:sp>
    </p:spTree>
    <p:extLst>
      <p:ext uri="{BB962C8B-B14F-4D97-AF65-F5344CB8AC3E}">
        <p14:creationId xmlns:p14="http://schemas.microsoft.com/office/powerpoint/2010/main" val="4559614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solidFill>
                  <a:srgbClr val="90C226"/>
                </a:solidFill>
              </a:rPr>
              <a:t>Factors effecting Educational Technology</a:t>
            </a:r>
            <a:endParaRPr lang="en-US" dirty="0"/>
          </a:p>
        </p:txBody>
      </p:sp>
      <p:sp>
        <p:nvSpPr>
          <p:cNvPr id="3" name="Content Placeholder 2"/>
          <p:cNvSpPr>
            <a:spLocks noGrp="1"/>
          </p:cNvSpPr>
          <p:nvPr>
            <p:ph idx="1"/>
          </p:nvPr>
        </p:nvSpPr>
        <p:spPr>
          <a:xfrm>
            <a:off x="677333" y="1227909"/>
            <a:ext cx="10060335" cy="4813453"/>
          </a:xfrm>
        </p:spPr>
        <p:txBody>
          <a:bodyPr>
            <a:normAutofit/>
          </a:bodyPr>
          <a:lstStyle/>
          <a:p>
            <a:pPr algn="just">
              <a:lnSpc>
                <a:spcPct val="150000"/>
              </a:lnSpc>
            </a:pPr>
            <a:r>
              <a:rPr lang="en-US" sz="2300" b="1" dirty="0" smtClean="0">
                <a:latin typeface="Times New Roman" panose="02020603050405020304" pitchFamily="18" charset="0"/>
                <a:cs typeface="Times New Roman" panose="02020603050405020304" pitchFamily="18" charset="0"/>
              </a:rPr>
              <a:t>Educational Factors</a:t>
            </a:r>
            <a:r>
              <a:rPr lang="en-US" sz="2300" dirty="0" smtClean="0">
                <a:latin typeface="Times New Roman" panose="02020603050405020304" pitchFamily="18" charset="0"/>
                <a:cs typeface="Times New Roman" panose="02020603050405020304" pitchFamily="18" charset="0"/>
              </a:rPr>
              <a:t>. These factors prove to be very useful with the psychological factors. Teacher’s education and training are the main factors among educational factors. Teachers can be proved to be a milestone in the field of educational technology if they are provided the well-organized instruction. These teachers can be able to work in lab for using various approaches of education technology. These new experiments can provide effective leadership and healthy direction to innovative inventions and new dimensions by effective refinement and exploration.</a:t>
            </a:r>
            <a:endParaRPr lang="en-US" sz="23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753467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solidFill>
                  <a:srgbClr val="90C226"/>
                </a:solidFill>
              </a:rPr>
              <a:t>Factors effecting Educational Technology</a:t>
            </a:r>
            <a:endParaRPr lang="en-US" dirty="0"/>
          </a:p>
        </p:txBody>
      </p:sp>
      <p:sp>
        <p:nvSpPr>
          <p:cNvPr id="3" name="Content Placeholder 2"/>
          <p:cNvSpPr>
            <a:spLocks noGrp="1"/>
          </p:cNvSpPr>
          <p:nvPr>
            <p:ph idx="1"/>
          </p:nvPr>
        </p:nvSpPr>
        <p:spPr>
          <a:xfrm>
            <a:off x="677333" y="1358537"/>
            <a:ext cx="9459443" cy="4682825"/>
          </a:xfrm>
        </p:spPr>
        <p:txBody>
          <a:bodyPr>
            <a:normAutofit/>
          </a:bodyPr>
          <a:lstStyle/>
          <a:p>
            <a:pPr>
              <a:lnSpc>
                <a:spcPct val="150000"/>
              </a:lnSpc>
            </a:pPr>
            <a:r>
              <a:rPr lang="en-US" sz="2400" b="1" dirty="0">
                <a:latin typeface="Times New Roman" panose="02020603050405020304" pitchFamily="18" charset="0"/>
                <a:cs typeface="Times New Roman" panose="02020603050405020304" pitchFamily="18" charset="0"/>
              </a:rPr>
              <a:t>Economic </a:t>
            </a:r>
            <a:r>
              <a:rPr lang="en-US" sz="2400" b="1" dirty="0" smtClean="0">
                <a:latin typeface="Times New Roman" panose="02020603050405020304" pitchFamily="18" charset="0"/>
                <a:cs typeface="Times New Roman" panose="02020603050405020304" pitchFamily="18" charset="0"/>
              </a:rPr>
              <a:t>Factors. </a:t>
            </a:r>
            <a:r>
              <a:rPr lang="en-US" sz="2400" dirty="0" smtClean="0">
                <a:latin typeface="Times New Roman" panose="02020603050405020304" pitchFamily="18" charset="0"/>
                <a:cs typeface="Times New Roman" panose="02020603050405020304" pitchFamily="18" charset="0"/>
              </a:rPr>
              <a:t>Economic </a:t>
            </a:r>
            <a:r>
              <a:rPr lang="en-US" sz="2400" dirty="0">
                <a:latin typeface="Times New Roman" panose="02020603050405020304" pitchFamily="18" charset="0"/>
                <a:cs typeface="Times New Roman" panose="02020603050405020304" pitchFamily="18" charset="0"/>
              </a:rPr>
              <a:t>factors too have a great importance in the development of educational technology. Money is the backbone of any experiment, exploration or invention. Development, dissemination and training of any technology are not possible without money. Economic grant is necessary for audio-visual aids and other equipment in the </a:t>
            </a:r>
            <a:r>
              <a:rPr lang="en-US" sz="2400" dirty="0" smtClean="0">
                <a:latin typeface="Times New Roman" panose="02020603050405020304" pitchFamily="18" charset="0"/>
                <a:cs typeface="Times New Roman" panose="02020603050405020304" pitchFamily="18" charset="0"/>
              </a:rPr>
              <a:t>field </a:t>
            </a:r>
            <a:r>
              <a:rPr lang="en-US" sz="2400" dirty="0">
                <a:latin typeface="Times New Roman" panose="02020603050405020304" pitchFamily="18" charset="0"/>
                <a:cs typeface="Times New Roman" panose="02020603050405020304" pitchFamily="18" charset="0"/>
              </a:rPr>
              <a:t>of educational technology and for the development of its lab. Without money, neither equipment can be bought nor experiments can be done and it is possible refi ne and explore. </a:t>
            </a:r>
          </a:p>
        </p:txBody>
      </p:sp>
    </p:spTree>
    <p:extLst>
      <p:ext uri="{BB962C8B-B14F-4D97-AF65-F5344CB8AC3E}">
        <p14:creationId xmlns:p14="http://schemas.microsoft.com/office/powerpoint/2010/main" val="4255980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solidFill>
                  <a:srgbClr val="90C226"/>
                </a:solidFill>
              </a:rPr>
              <a:t>Factors effecting Educational Technology</a:t>
            </a:r>
            <a:endParaRPr lang="en-US" dirty="0"/>
          </a:p>
        </p:txBody>
      </p:sp>
      <p:sp>
        <p:nvSpPr>
          <p:cNvPr id="3" name="Content Placeholder 2"/>
          <p:cNvSpPr>
            <a:spLocks noGrp="1"/>
          </p:cNvSpPr>
          <p:nvPr>
            <p:ph idx="1"/>
          </p:nvPr>
        </p:nvSpPr>
        <p:spPr>
          <a:xfrm>
            <a:off x="677333" y="1567543"/>
            <a:ext cx="10334655" cy="4473819"/>
          </a:xfrm>
        </p:spPr>
        <p:txBody>
          <a:bodyPr>
            <a:normAutofit fontScale="92500"/>
          </a:bodyPr>
          <a:lstStyle/>
          <a:p>
            <a:pPr>
              <a:lnSpc>
                <a:spcPct val="160000"/>
              </a:lnSpc>
            </a:pPr>
            <a:r>
              <a:rPr lang="en-US" sz="2400" b="1" dirty="0">
                <a:latin typeface="Times New Roman" panose="02020603050405020304" pitchFamily="18" charset="0"/>
                <a:cs typeface="Times New Roman" panose="02020603050405020304" pitchFamily="18" charset="0"/>
              </a:rPr>
              <a:t>Social and Cultural </a:t>
            </a:r>
            <a:r>
              <a:rPr lang="en-US" sz="2400" b="1" dirty="0" smtClean="0">
                <a:latin typeface="Times New Roman" panose="02020603050405020304" pitchFamily="18" charset="0"/>
                <a:cs typeface="Times New Roman" panose="02020603050405020304" pitchFamily="18" charset="0"/>
              </a:rPr>
              <a:t>Factors</a:t>
            </a:r>
            <a:r>
              <a:rPr lang="en-US" sz="2400" dirty="0" smtClean="0">
                <a:latin typeface="Times New Roman" panose="02020603050405020304" pitchFamily="18" charset="0"/>
                <a:cs typeface="Times New Roman" panose="02020603050405020304" pitchFamily="18" charset="0"/>
              </a:rPr>
              <a:t>. Society </a:t>
            </a:r>
            <a:r>
              <a:rPr lang="en-US" sz="2400" dirty="0">
                <a:latin typeface="Times New Roman" panose="02020603050405020304" pitchFamily="18" charset="0"/>
                <a:cs typeface="Times New Roman" panose="02020603050405020304" pitchFamily="18" charset="0"/>
              </a:rPr>
              <a:t>and culture are mirrors of education. As there will be the society and culture, the same will be education. No doubt, one can have a bright future in the </a:t>
            </a:r>
            <a:r>
              <a:rPr lang="en-US" sz="2400" dirty="0" smtClean="0">
                <a:latin typeface="Times New Roman" panose="02020603050405020304" pitchFamily="18" charset="0"/>
                <a:cs typeface="Times New Roman" panose="02020603050405020304" pitchFamily="18" charset="0"/>
              </a:rPr>
              <a:t>field </a:t>
            </a:r>
            <a:r>
              <a:rPr lang="en-US" sz="2400" dirty="0">
                <a:latin typeface="Times New Roman" panose="02020603050405020304" pitchFamily="18" charset="0"/>
                <a:cs typeface="Times New Roman" panose="02020603050405020304" pitchFamily="18" charset="0"/>
              </a:rPr>
              <a:t>of educational technology it there is awareness in the society, there is dominating leadership and impact of technical terms is visible in the veins of culture. Then the school environment will be forced by people, parents and education experts to enact technical aspects. As a result of which educational technology can play its role in the temple of education</a:t>
            </a:r>
            <a:r>
              <a:rPr lang="en-US" dirty="0"/>
              <a:t>.</a:t>
            </a:r>
          </a:p>
        </p:txBody>
      </p:sp>
    </p:spTree>
    <p:extLst>
      <p:ext uri="{BB962C8B-B14F-4D97-AF65-F5344CB8AC3E}">
        <p14:creationId xmlns:p14="http://schemas.microsoft.com/office/powerpoint/2010/main" val="14054946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Scope of Educational Technology</a:t>
            </a:r>
          </a:p>
        </p:txBody>
      </p:sp>
      <p:sp>
        <p:nvSpPr>
          <p:cNvPr id="3" name="Content Placeholder 2"/>
          <p:cNvSpPr>
            <a:spLocks noGrp="1"/>
          </p:cNvSpPr>
          <p:nvPr>
            <p:ph idx="1"/>
          </p:nvPr>
        </p:nvSpPr>
        <p:spPr>
          <a:xfrm>
            <a:off x="677333" y="1254035"/>
            <a:ext cx="10243215" cy="5408022"/>
          </a:xfrm>
        </p:spPr>
        <p:txBody>
          <a:bodyPr>
            <a:normAutofit/>
          </a:bodyPr>
          <a:lstStyle/>
          <a:p>
            <a:r>
              <a:rPr lang="en-US" sz="2200" dirty="0">
                <a:latin typeface="Times New Roman" panose="02020603050405020304" pitchFamily="18" charset="0"/>
                <a:cs typeface="Times New Roman" panose="02020603050405020304" pitchFamily="18" charset="0"/>
              </a:rPr>
              <a:t>Various scholars have interpreted various </a:t>
            </a:r>
            <a:r>
              <a:rPr lang="en-US" sz="2200" dirty="0" smtClean="0">
                <a:latin typeface="Times New Roman" panose="02020603050405020304" pitchFamily="18" charset="0"/>
                <a:cs typeface="Times New Roman" panose="02020603050405020304" pitchFamily="18" charset="0"/>
              </a:rPr>
              <a:t>fields </a:t>
            </a:r>
            <a:r>
              <a:rPr lang="en-US" sz="2200" dirty="0">
                <a:latin typeface="Times New Roman" panose="02020603050405020304" pitchFamily="18" charset="0"/>
                <a:cs typeface="Times New Roman" panose="02020603050405020304" pitchFamily="18" charset="0"/>
              </a:rPr>
              <a:t>of educational technology in different </a:t>
            </a:r>
            <a:r>
              <a:rPr lang="en-US" sz="2200" dirty="0" smtClean="0">
                <a:latin typeface="Times New Roman" panose="02020603050405020304" pitchFamily="18" charset="0"/>
                <a:cs typeface="Times New Roman" panose="02020603050405020304" pitchFamily="18" charset="0"/>
              </a:rPr>
              <a:t>manner. </a:t>
            </a:r>
            <a:r>
              <a:rPr lang="en-US" sz="2200" dirty="0">
                <a:latin typeface="Times New Roman" panose="02020603050405020304" pitchFamily="18" charset="0"/>
                <a:cs typeface="Times New Roman" panose="02020603050405020304" pitchFamily="18" charset="0"/>
              </a:rPr>
              <a:t>T</a:t>
            </a:r>
            <a:r>
              <a:rPr lang="en-US" sz="2200" dirty="0" smtClean="0">
                <a:latin typeface="Times New Roman" panose="02020603050405020304" pitchFamily="18" charset="0"/>
                <a:cs typeface="Times New Roman" panose="02020603050405020304" pitchFamily="18" charset="0"/>
              </a:rPr>
              <a:t>he </a:t>
            </a:r>
            <a:r>
              <a:rPr lang="en-US" sz="2200" dirty="0">
                <a:latin typeface="Times New Roman" panose="02020603050405020304" pitchFamily="18" charset="0"/>
                <a:cs typeface="Times New Roman" panose="02020603050405020304" pitchFamily="18" charset="0"/>
              </a:rPr>
              <a:t>following </a:t>
            </a:r>
            <a:r>
              <a:rPr lang="en-US" sz="2200" dirty="0" smtClean="0">
                <a:latin typeface="Times New Roman" panose="02020603050405020304" pitchFamily="18" charset="0"/>
                <a:cs typeface="Times New Roman" panose="02020603050405020304" pitchFamily="18" charset="0"/>
              </a:rPr>
              <a:t>fields </a:t>
            </a:r>
            <a:r>
              <a:rPr lang="en-US" sz="2200" dirty="0">
                <a:latin typeface="Times New Roman" panose="02020603050405020304" pitchFamily="18" charset="0"/>
                <a:cs typeface="Times New Roman" panose="02020603050405020304" pitchFamily="18" charset="0"/>
              </a:rPr>
              <a:t>of educational </a:t>
            </a:r>
            <a:r>
              <a:rPr lang="en-US" sz="2200" dirty="0" smtClean="0">
                <a:latin typeface="Times New Roman" panose="02020603050405020304" pitchFamily="18" charset="0"/>
                <a:cs typeface="Times New Roman" panose="02020603050405020304" pitchFamily="18" charset="0"/>
              </a:rPr>
              <a:t>technology.</a:t>
            </a:r>
          </a:p>
          <a:p>
            <a:r>
              <a:rPr lang="en-US" sz="2200" dirty="0" smtClean="0">
                <a:latin typeface="Times New Roman" panose="02020603050405020304" pitchFamily="18" charset="0"/>
                <a:cs typeface="Times New Roman" panose="02020603050405020304" pitchFamily="18" charset="0"/>
              </a:rPr>
              <a:t> </a:t>
            </a:r>
            <a:r>
              <a:rPr lang="en-US" sz="2200" dirty="0">
                <a:latin typeface="Times New Roman" panose="02020603050405020304" pitchFamily="18" charset="0"/>
                <a:cs typeface="Times New Roman" panose="02020603050405020304" pitchFamily="18" charset="0"/>
              </a:rPr>
              <a:t>(1) Marking the goals and objective of learning. </a:t>
            </a:r>
            <a:endParaRPr lang="en-US" sz="2200" dirty="0" smtClean="0">
              <a:latin typeface="Times New Roman" panose="02020603050405020304" pitchFamily="18" charset="0"/>
              <a:cs typeface="Times New Roman" panose="02020603050405020304" pitchFamily="18" charset="0"/>
            </a:endParaRPr>
          </a:p>
          <a:p>
            <a:r>
              <a:rPr lang="en-US" sz="2200" dirty="0" smtClean="0">
                <a:latin typeface="Times New Roman" panose="02020603050405020304" pitchFamily="18" charset="0"/>
                <a:cs typeface="Times New Roman" panose="02020603050405020304" pitchFamily="18" charset="0"/>
              </a:rPr>
              <a:t>(</a:t>
            </a:r>
            <a:r>
              <a:rPr lang="en-US" sz="2200" dirty="0">
                <a:latin typeface="Times New Roman" panose="02020603050405020304" pitchFamily="18" charset="0"/>
                <a:cs typeface="Times New Roman" panose="02020603050405020304" pitchFamily="18" charset="0"/>
              </a:rPr>
              <a:t>2) Employment of learning environment</a:t>
            </a:r>
            <a:r>
              <a:rPr lang="en-US" sz="2200" dirty="0" smtClean="0">
                <a:latin typeface="Times New Roman" panose="02020603050405020304" pitchFamily="18" charset="0"/>
                <a:cs typeface="Times New Roman" panose="02020603050405020304" pitchFamily="18" charset="0"/>
              </a:rPr>
              <a:t>.</a:t>
            </a:r>
          </a:p>
          <a:p>
            <a:r>
              <a:rPr lang="en-US" sz="2200" dirty="0" smtClean="0">
                <a:latin typeface="Times New Roman" panose="02020603050405020304" pitchFamily="18" charset="0"/>
                <a:cs typeface="Times New Roman" panose="02020603050405020304" pitchFamily="18" charset="0"/>
              </a:rPr>
              <a:t> </a:t>
            </a:r>
            <a:r>
              <a:rPr lang="en-US" sz="2200" dirty="0">
                <a:latin typeface="Times New Roman" panose="02020603050405020304" pitchFamily="18" charset="0"/>
                <a:cs typeface="Times New Roman" panose="02020603050405020304" pitchFamily="18" charset="0"/>
              </a:rPr>
              <a:t>(3) Searching and structuring the courses. </a:t>
            </a:r>
            <a:endParaRPr lang="en-US" sz="2200" dirty="0" smtClean="0">
              <a:latin typeface="Times New Roman" panose="02020603050405020304" pitchFamily="18" charset="0"/>
              <a:cs typeface="Times New Roman" panose="02020603050405020304" pitchFamily="18" charset="0"/>
            </a:endParaRPr>
          </a:p>
          <a:p>
            <a:r>
              <a:rPr lang="en-US" sz="2200" dirty="0" smtClean="0">
                <a:latin typeface="Times New Roman" panose="02020603050405020304" pitchFamily="18" charset="0"/>
                <a:cs typeface="Times New Roman" panose="02020603050405020304" pitchFamily="18" charset="0"/>
              </a:rPr>
              <a:t>(</a:t>
            </a:r>
            <a:r>
              <a:rPr lang="en-US" sz="2200" dirty="0">
                <a:latin typeface="Times New Roman" panose="02020603050405020304" pitchFamily="18" charset="0"/>
                <a:cs typeface="Times New Roman" panose="02020603050405020304" pitchFamily="18" charset="0"/>
              </a:rPr>
              <a:t>4) Selecting the appropriate teaching strategies and learning media. </a:t>
            </a:r>
            <a:endParaRPr lang="en-US" sz="2200" dirty="0" smtClean="0">
              <a:latin typeface="Times New Roman" panose="02020603050405020304" pitchFamily="18" charset="0"/>
              <a:cs typeface="Times New Roman" panose="02020603050405020304" pitchFamily="18" charset="0"/>
            </a:endParaRPr>
          </a:p>
          <a:p>
            <a:r>
              <a:rPr lang="en-US" sz="2200" dirty="0" smtClean="0">
                <a:latin typeface="Times New Roman" panose="02020603050405020304" pitchFamily="18" charset="0"/>
                <a:cs typeface="Times New Roman" panose="02020603050405020304" pitchFamily="18" charset="0"/>
              </a:rPr>
              <a:t>(</a:t>
            </a:r>
            <a:r>
              <a:rPr lang="en-US" sz="2200" dirty="0">
                <a:latin typeface="Times New Roman" panose="02020603050405020304" pitchFamily="18" charset="0"/>
                <a:cs typeface="Times New Roman" panose="02020603050405020304" pitchFamily="18" charset="0"/>
              </a:rPr>
              <a:t>5) To evaluate the effectiveness of the learning system. </a:t>
            </a:r>
            <a:endParaRPr lang="en-US" sz="2200" dirty="0" smtClean="0">
              <a:latin typeface="Times New Roman" panose="02020603050405020304" pitchFamily="18" charset="0"/>
              <a:cs typeface="Times New Roman" panose="02020603050405020304" pitchFamily="18" charset="0"/>
            </a:endParaRPr>
          </a:p>
          <a:p>
            <a:r>
              <a:rPr lang="en-US" sz="2200" dirty="0" smtClean="0">
                <a:latin typeface="Times New Roman" panose="02020603050405020304" pitchFamily="18" charset="0"/>
                <a:cs typeface="Times New Roman" panose="02020603050405020304" pitchFamily="18" charset="0"/>
              </a:rPr>
              <a:t>(</a:t>
            </a:r>
            <a:r>
              <a:rPr lang="en-US" sz="2200" dirty="0">
                <a:latin typeface="Times New Roman" panose="02020603050405020304" pitchFamily="18" charset="0"/>
                <a:cs typeface="Times New Roman" panose="02020603050405020304" pitchFamily="18" charset="0"/>
              </a:rPr>
              <a:t>6) In future, getting desired discernment to improve the effective based on feedback. </a:t>
            </a:r>
            <a:endParaRPr lang="en-US" sz="2200" dirty="0" smtClean="0">
              <a:latin typeface="Times New Roman" panose="02020603050405020304" pitchFamily="18" charset="0"/>
              <a:cs typeface="Times New Roman" panose="02020603050405020304" pitchFamily="18" charset="0"/>
            </a:endParaRPr>
          </a:p>
          <a:p>
            <a:r>
              <a:rPr lang="en-US" sz="2200" dirty="0" smtClean="0">
                <a:latin typeface="Times New Roman" panose="02020603050405020304" pitchFamily="18" charset="0"/>
                <a:cs typeface="Times New Roman" panose="02020603050405020304" pitchFamily="18" charset="0"/>
              </a:rPr>
              <a:t>According </a:t>
            </a:r>
            <a:r>
              <a:rPr lang="en-US" sz="2200" dirty="0">
                <a:latin typeface="Times New Roman" panose="02020603050405020304" pitchFamily="18" charset="0"/>
                <a:cs typeface="Times New Roman" panose="02020603050405020304" pitchFamily="18" charset="0"/>
              </a:rPr>
              <a:t>to another scholar, educational technology is related to the general educational administration, educational testing and academic instruction procedures at the </a:t>
            </a:r>
            <a:r>
              <a:rPr lang="en-US" sz="2200" dirty="0" smtClean="0">
                <a:latin typeface="Times New Roman" panose="02020603050405020304" pitchFamily="18" charset="0"/>
                <a:cs typeface="Times New Roman" panose="02020603050405020304" pitchFamily="18" charset="0"/>
              </a:rPr>
              <a:t>scientific level.</a:t>
            </a:r>
            <a:endParaRPr lang="en-US"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971045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Technology?</a:t>
            </a:r>
            <a:endParaRPr lang="en-US" dirty="0"/>
          </a:p>
        </p:txBody>
      </p:sp>
      <p:sp>
        <p:nvSpPr>
          <p:cNvPr id="3" name="Content Placeholder 2"/>
          <p:cNvSpPr>
            <a:spLocks noGrp="1"/>
          </p:cNvSpPr>
          <p:nvPr>
            <p:ph idx="1"/>
          </p:nvPr>
        </p:nvSpPr>
        <p:spPr>
          <a:xfrm>
            <a:off x="677334" y="1606731"/>
            <a:ext cx="10230152" cy="4434631"/>
          </a:xfrm>
        </p:spPr>
        <p:txBody>
          <a:bodyPr>
            <a:normAutofit/>
          </a:bodyPr>
          <a:lstStyle/>
          <a:p>
            <a:r>
              <a:rPr lang="en-US" sz="2400" dirty="0" smtClean="0">
                <a:latin typeface="Times New Roman" panose="02020603050405020304" pitchFamily="18" charset="0"/>
                <a:cs typeface="Times New Roman" panose="02020603050405020304" pitchFamily="18" charset="0"/>
              </a:rPr>
              <a:t>Technology or Technological Science is a synonym of an English word Technology’. Technology means—Methods of using scientific knowledge in daily life. </a:t>
            </a:r>
          </a:p>
          <a:p>
            <a:r>
              <a:rPr lang="en-US" sz="2400" dirty="0" smtClean="0">
                <a:latin typeface="Times New Roman" panose="02020603050405020304" pitchFamily="18" charset="0"/>
                <a:cs typeface="Times New Roman" panose="02020603050405020304" pitchFamily="18" charset="0"/>
              </a:rPr>
              <a:t> There are two major characteristics of Technology:</a:t>
            </a:r>
          </a:p>
          <a:p>
            <a:r>
              <a:rPr lang="en-US" sz="2400" dirty="0" smtClean="0">
                <a:latin typeface="Times New Roman" panose="02020603050405020304" pitchFamily="18" charset="0"/>
                <a:cs typeface="Times New Roman" panose="02020603050405020304" pitchFamily="18" charset="0"/>
              </a:rPr>
              <a:t>(1) Systematic application of scientific or other organized knowledge to practical tasks.</a:t>
            </a:r>
          </a:p>
          <a:p>
            <a:r>
              <a:rPr lang="en-US" sz="2400" dirty="0" smtClean="0">
                <a:latin typeface="Times New Roman" panose="02020603050405020304" pitchFamily="18" charset="0"/>
                <a:cs typeface="Times New Roman" panose="02020603050405020304" pitchFamily="18" charset="0"/>
              </a:rPr>
              <a:t> (2) Forming the division and sub-division of any such task into its component parts.</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838575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Educational Technology</a:t>
            </a:r>
            <a:endParaRPr lang="en-US" dirty="0"/>
          </a:p>
        </p:txBody>
      </p:sp>
      <p:sp>
        <p:nvSpPr>
          <p:cNvPr id="3" name="Content Placeholder 2"/>
          <p:cNvSpPr>
            <a:spLocks noGrp="1"/>
          </p:cNvSpPr>
          <p:nvPr>
            <p:ph idx="1"/>
          </p:nvPr>
        </p:nvSpPr>
        <p:spPr>
          <a:xfrm>
            <a:off x="677334" y="1489167"/>
            <a:ext cx="10295466" cy="4552196"/>
          </a:xfrm>
        </p:spPr>
        <p:txBody>
          <a:bodyPr>
            <a:normAutofit/>
          </a:bodyPr>
          <a:lstStyle/>
          <a:p>
            <a:pPr>
              <a:lnSpc>
                <a:spcPct val="150000"/>
              </a:lnSpc>
              <a:buFont typeface="Wingdings" panose="05000000000000000000" pitchFamily="2" charset="2"/>
              <a:buChar char="§"/>
            </a:pPr>
            <a:r>
              <a:rPr lang="en-US" sz="2400" dirty="0" smtClean="0">
                <a:latin typeface="Times New Roman" panose="02020603050405020304" pitchFamily="18" charset="0"/>
                <a:cs typeface="Times New Roman" panose="02020603050405020304" pitchFamily="18" charset="0"/>
              </a:rPr>
              <a:t>“Technology is the application of scientific theory to practical ends”. So it can be said that the scientific mechanisms and experimental techniques as well as technical or technological sciences. </a:t>
            </a:r>
          </a:p>
          <a:p>
            <a:pPr>
              <a:lnSpc>
                <a:spcPct val="150000"/>
              </a:lnSpc>
              <a:buFont typeface="Wingdings" panose="05000000000000000000" pitchFamily="2" charset="2"/>
              <a:buChar char="§"/>
            </a:pPr>
            <a:r>
              <a:rPr lang="en-US" sz="2400" dirty="0" smtClean="0">
                <a:latin typeface="Times New Roman" panose="02020603050405020304" pitchFamily="18" charset="0"/>
                <a:cs typeface="Times New Roman" panose="02020603050405020304" pitchFamily="18" charset="0"/>
              </a:rPr>
              <a:t>‘Technical’ term of ‘machine’ or machine-related suffixes people usually associate with. But it is not necessary that the ‘technical’ should only be used in a machine or machinery. This means that any experimental work, in which scientific knowledge or principles should be used. </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729371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Educational Technology</a:t>
            </a:r>
            <a:endParaRPr lang="en-US" dirty="0"/>
          </a:p>
        </p:txBody>
      </p:sp>
      <p:sp>
        <p:nvSpPr>
          <p:cNvPr id="3" name="Content Placeholder 2"/>
          <p:cNvSpPr>
            <a:spLocks noGrp="1"/>
          </p:cNvSpPr>
          <p:nvPr>
            <p:ph idx="1"/>
          </p:nvPr>
        </p:nvSpPr>
        <p:spPr>
          <a:xfrm>
            <a:off x="677333" y="1463041"/>
            <a:ext cx="10399969" cy="4578322"/>
          </a:xfrm>
        </p:spPr>
        <p:txBody>
          <a:bodyPr>
            <a:noAutofit/>
          </a:bodyPr>
          <a:lstStyle/>
          <a:p>
            <a:r>
              <a:rPr lang="en-US" sz="2200" dirty="0" smtClean="0">
                <a:latin typeface="Times New Roman" panose="02020603050405020304" pitchFamily="18" charset="0"/>
                <a:cs typeface="Times New Roman" panose="02020603050405020304" pitchFamily="18" charset="0"/>
              </a:rPr>
              <a:t>It derives from the Greek word ‘</a:t>
            </a:r>
            <a:r>
              <a:rPr lang="en-US" sz="2200" dirty="0" err="1" smtClean="0">
                <a:latin typeface="Times New Roman" panose="02020603050405020304" pitchFamily="18" charset="0"/>
                <a:cs typeface="Times New Roman" panose="02020603050405020304" pitchFamily="18" charset="0"/>
              </a:rPr>
              <a:t>Technikos</a:t>
            </a:r>
            <a:r>
              <a:rPr lang="en-US" sz="2200" dirty="0" smtClean="0">
                <a:latin typeface="Times New Roman" panose="02020603050405020304" pitchFamily="18" charset="0"/>
                <a:cs typeface="Times New Roman" panose="02020603050405020304" pitchFamily="18" charset="0"/>
              </a:rPr>
              <a:t>’ which means ‘art’. This is the synonym of the Latin language word ‘</a:t>
            </a:r>
            <a:r>
              <a:rPr lang="en-US" sz="2200" dirty="0" err="1" smtClean="0">
                <a:latin typeface="Times New Roman" panose="02020603050405020304" pitchFamily="18" charset="0"/>
                <a:cs typeface="Times New Roman" panose="02020603050405020304" pitchFamily="18" charset="0"/>
              </a:rPr>
              <a:t>Texere</a:t>
            </a:r>
            <a:r>
              <a:rPr lang="en-US" sz="2200" dirty="0" smtClean="0">
                <a:latin typeface="Times New Roman" panose="02020603050405020304" pitchFamily="18" charset="0"/>
                <a:cs typeface="Times New Roman" panose="02020603050405020304" pitchFamily="18" charset="0"/>
              </a:rPr>
              <a:t>’ which means for weaving or construction.</a:t>
            </a:r>
          </a:p>
          <a:p>
            <a:r>
              <a:rPr lang="en-US" sz="2200" dirty="0" smtClean="0">
                <a:latin typeface="Times New Roman" panose="02020603050405020304" pitchFamily="18" charset="0"/>
                <a:cs typeface="Times New Roman" panose="02020603050405020304" pitchFamily="18" charset="0"/>
              </a:rPr>
              <a:t>Any system of interrelated parts which are organized in a scientific manner as to attain some desired objective could be called technology.</a:t>
            </a:r>
          </a:p>
          <a:p>
            <a:pPr lvl="0">
              <a:buClr>
                <a:srgbClr val="90C226"/>
              </a:buClr>
            </a:pPr>
            <a:r>
              <a:rPr lang="en-US" sz="2200" dirty="0" smtClean="0">
                <a:solidFill>
                  <a:prstClr val="black">
                    <a:lumMod val="75000"/>
                    <a:lumOff val="25000"/>
                  </a:prstClr>
                </a:solidFill>
                <a:latin typeface="Times New Roman" panose="02020603050405020304" pitchFamily="18" charset="0"/>
                <a:cs typeface="Times New Roman" panose="02020603050405020304" pitchFamily="18" charset="0"/>
              </a:rPr>
              <a:t>Educational Technology is the systematic application of scientific knowledge about teaching learning and conditions of learning to improve the efficiency of teaching and training.</a:t>
            </a:r>
          </a:p>
          <a:p>
            <a:pPr lvl="0">
              <a:buClr>
                <a:srgbClr val="90C226"/>
              </a:buClr>
            </a:pPr>
            <a:r>
              <a:rPr lang="en-US" sz="2200" dirty="0" smtClean="0">
                <a:solidFill>
                  <a:prstClr val="black">
                    <a:lumMod val="75000"/>
                    <a:lumOff val="25000"/>
                  </a:prstClr>
                </a:solidFill>
                <a:latin typeface="Times New Roman" panose="02020603050405020304" pitchFamily="18" charset="0"/>
                <a:cs typeface="Times New Roman" panose="02020603050405020304" pitchFamily="18" charset="0"/>
              </a:rPr>
              <a:t>“Educational Technology is an applied or practical study which aims at maximizing educational effect by controlling such relevant facts as educational purposes educational environment, conduct of student, behavior of instructors and interrelations between students and instructors.” </a:t>
            </a:r>
          </a:p>
          <a:p>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747877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Functional </a:t>
            </a:r>
            <a:r>
              <a:rPr lang="en-US" dirty="0" smtClean="0"/>
              <a:t>Definition </a:t>
            </a:r>
            <a:r>
              <a:rPr lang="en-US" dirty="0"/>
              <a:t>of Educational Technology</a:t>
            </a:r>
          </a:p>
        </p:txBody>
      </p:sp>
      <p:sp>
        <p:nvSpPr>
          <p:cNvPr id="3" name="Content Placeholder 2"/>
          <p:cNvSpPr>
            <a:spLocks noGrp="1"/>
          </p:cNvSpPr>
          <p:nvPr>
            <p:ph idx="1"/>
          </p:nvPr>
        </p:nvSpPr>
        <p:spPr/>
        <p:txBody>
          <a:bodyPr>
            <a:normAutofit/>
          </a:bodyPr>
          <a:lstStyle/>
          <a:p>
            <a:pPr algn="just">
              <a:lnSpc>
                <a:spcPct val="200000"/>
              </a:lnSpc>
            </a:pPr>
            <a:r>
              <a:rPr lang="en-US" sz="2400" dirty="0" smtClean="0">
                <a:latin typeface="Times New Roman" panose="02020603050405020304" pitchFamily="18" charset="0"/>
                <a:cs typeface="Times New Roman" panose="02020603050405020304" pitchFamily="18" charset="0"/>
              </a:rPr>
              <a:t>Definition that </a:t>
            </a:r>
            <a:r>
              <a:rPr lang="en-US" sz="2400" dirty="0">
                <a:latin typeface="Times New Roman" panose="02020603050405020304" pitchFamily="18" charset="0"/>
                <a:cs typeface="Times New Roman" panose="02020603050405020304" pitchFamily="18" charset="0"/>
              </a:rPr>
              <a:t>is said to be </a:t>
            </a:r>
            <a:r>
              <a:rPr lang="en-US" sz="2400" dirty="0" smtClean="0">
                <a:latin typeface="Times New Roman" panose="02020603050405020304" pitchFamily="18" charset="0"/>
                <a:cs typeface="Times New Roman" panose="02020603050405020304" pitchFamily="18" charset="0"/>
              </a:rPr>
              <a:t>functional it </a:t>
            </a:r>
            <a:r>
              <a:rPr lang="en-US" sz="2400" dirty="0">
                <a:latin typeface="Times New Roman" panose="02020603050405020304" pitchFamily="18" charset="0"/>
                <a:cs typeface="Times New Roman" panose="02020603050405020304" pitchFamily="18" charset="0"/>
              </a:rPr>
              <a:t>includes both the fundamental and practical aspects of educational technology</a:t>
            </a:r>
            <a:r>
              <a:rPr lang="en-US" sz="2400" dirty="0" smtClean="0">
                <a:latin typeface="Times New Roman" panose="02020603050405020304" pitchFamily="18" charset="0"/>
                <a:cs typeface="Times New Roman" panose="02020603050405020304" pitchFamily="18" charset="0"/>
              </a:rPr>
              <a:t>.</a:t>
            </a:r>
          </a:p>
          <a:p>
            <a:pPr algn="just">
              <a:lnSpc>
                <a:spcPct val="200000"/>
              </a:lnSpc>
            </a:pPr>
            <a:r>
              <a:rPr lang="en-US" sz="2400" dirty="0">
                <a:latin typeface="Times New Roman" panose="02020603050405020304" pitchFamily="18" charset="0"/>
                <a:cs typeface="Times New Roman" panose="02020603050405020304" pitchFamily="18" charset="0"/>
              </a:rPr>
              <a:t>Educational Technology is that branch of educational theory and practice concerned primarily with the design and use of messages which control the learning process. </a:t>
            </a:r>
          </a:p>
        </p:txBody>
      </p:sp>
    </p:spTree>
    <p:extLst>
      <p:ext uri="{BB962C8B-B14F-4D97-AF65-F5344CB8AC3E}">
        <p14:creationId xmlns:p14="http://schemas.microsoft.com/office/powerpoint/2010/main" val="7263449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Functional Definition of Educational Technology</a:t>
            </a:r>
            <a:endParaRPr lang="en-US" dirty="0"/>
          </a:p>
        </p:txBody>
      </p:sp>
      <p:sp>
        <p:nvSpPr>
          <p:cNvPr id="3" name="Content Placeholder 2"/>
          <p:cNvSpPr>
            <a:spLocks noGrp="1"/>
          </p:cNvSpPr>
          <p:nvPr>
            <p:ph idx="1"/>
          </p:nvPr>
        </p:nvSpPr>
        <p:spPr>
          <a:xfrm>
            <a:off x="677334" y="1737360"/>
            <a:ext cx="9995020" cy="4637313"/>
          </a:xfrm>
        </p:spPr>
        <p:txBody>
          <a:bodyPr>
            <a:noAutofit/>
          </a:bodyPr>
          <a:lstStyle/>
          <a:p>
            <a:r>
              <a:rPr lang="en-US" sz="2200" dirty="0">
                <a:latin typeface="Times New Roman" panose="02020603050405020304" pitchFamily="18" charset="0"/>
                <a:cs typeface="Times New Roman" panose="02020603050405020304" pitchFamily="18" charset="0"/>
              </a:rPr>
              <a:t>Based on the above </a:t>
            </a:r>
            <a:r>
              <a:rPr lang="en-US" sz="2200" dirty="0" smtClean="0">
                <a:latin typeface="Times New Roman" panose="02020603050405020304" pitchFamily="18" charset="0"/>
                <a:cs typeface="Times New Roman" panose="02020603050405020304" pitchFamily="18" charset="0"/>
              </a:rPr>
              <a:t>definitions</a:t>
            </a:r>
            <a:r>
              <a:rPr lang="en-US" sz="2200" dirty="0">
                <a:latin typeface="Times New Roman" panose="02020603050405020304" pitchFamily="18" charset="0"/>
                <a:cs typeface="Times New Roman" panose="02020603050405020304" pitchFamily="18" charset="0"/>
              </a:rPr>
              <a:t>, we arrive at the following </a:t>
            </a:r>
            <a:r>
              <a:rPr lang="en-US" sz="2200" dirty="0" smtClean="0">
                <a:latin typeface="Times New Roman" panose="02020603050405020304" pitchFamily="18" charset="0"/>
                <a:cs typeface="Times New Roman" panose="02020603050405020304" pitchFamily="18" charset="0"/>
              </a:rPr>
              <a:t>conclusions</a:t>
            </a:r>
          </a:p>
          <a:p>
            <a:r>
              <a:rPr lang="en-US" sz="2200" dirty="0" smtClean="0">
                <a:latin typeface="Times New Roman" panose="02020603050405020304" pitchFamily="18" charset="0"/>
                <a:cs typeface="Times New Roman" panose="02020603050405020304" pitchFamily="18" charset="0"/>
              </a:rPr>
              <a:t> </a:t>
            </a:r>
            <a:r>
              <a:rPr lang="en-US" sz="2200" dirty="0">
                <a:latin typeface="Times New Roman" panose="02020603050405020304" pitchFamily="18" charset="0"/>
                <a:cs typeface="Times New Roman" panose="02020603050405020304" pitchFamily="18" charset="0"/>
              </a:rPr>
              <a:t>1. The basis of educational technology is science. </a:t>
            </a:r>
            <a:endParaRPr lang="en-US" sz="2200" dirty="0" smtClean="0">
              <a:latin typeface="Times New Roman" panose="02020603050405020304" pitchFamily="18" charset="0"/>
              <a:cs typeface="Times New Roman" panose="02020603050405020304" pitchFamily="18" charset="0"/>
            </a:endParaRPr>
          </a:p>
          <a:p>
            <a:r>
              <a:rPr lang="en-US" sz="2200" dirty="0" smtClean="0">
                <a:latin typeface="Times New Roman" panose="02020603050405020304" pitchFamily="18" charset="0"/>
                <a:cs typeface="Times New Roman" panose="02020603050405020304" pitchFamily="18" charset="0"/>
              </a:rPr>
              <a:t>2</a:t>
            </a:r>
            <a:r>
              <a:rPr lang="en-US" sz="2200" dirty="0">
                <a:latin typeface="Times New Roman" panose="02020603050405020304" pitchFamily="18" charset="0"/>
                <a:cs typeface="Times New Roman" panose="02020603050405020304" pitchFamily="18" charset="0"/>
              </a:rPr>
              <a:t>. Educational technology studies the effect of science and technology upon education. </a:t>
            </a:r>
            <a:endParaRPr lang="en-US" sz="2200" dirty="0" smtClean="0">
              <a:latin typeface="Times New Roman" panose="02020603050405020304" pitchFamily="18" charset="0"/>
              <a:cs typeface="Times New Roman" panose="02020603050405020304" pitchFamily="18" charset="0"/>
            </a:endParaRPr>
          </a:p>
          <a:p>
            <a:r>
              <a:rPr lang="en-US" sz="2200" dirty="0" smtClean="0">
                <a:latin typeface="Times New Roman" panose="02020603050405020304" pitchFamily="18" charset="0"/>
                <a:cs typeface="Times New Roman" panose="02020603050405020304" pitchFamily="18" charset="0"/>
              </a:rPr>
              <a:t>3</a:t>
            </a:r>
            <a:r>
              <a:rPr lang="en-US" sz="2200" dirty="0">
                <a:latin typeface="Times New Roman" panose="02020603050405020304" pitchFamily="18" charset="0"/>
                <a:cs typeface="Times New Roman" panose="02020603050405020304" pitchFamily="18" charset="0"/>
              </a:rPr>
              <a:t>. Practical aspects are important in educational technology</a:t>
            </a:r>
            <a:r>
              <a:rPr lang="en-US" sz="2200" dirty="0" smtClean="0">
                <a:latin typeface="Times New Roman" panose="02020603050405020304" pitchFamily="18" charset="0"/>
                <a:cs typeface="Times New Roman" panose="02020603050405020304" pitchFamily="18" charset="0"/>
              </a:rPr>
              <a:t>.</a:t>
            </a:r>
          </a:p>
          <a:p>
            <a:r>
              <a:rPr lang="en-US" sz="2200" dirty="0" smtClean="0">
                <a:latin typeface="Times New Roman" panose="02020603050405020304" pitchFamily="18" charset="0"/>
                <a:cs typeface="Times New Roman" panose="02020603050405020304" pitchFamily="18" charset="0"/>
              </a:rPr>
              <a:t> </a:t>
            </a:r>
            <a:r>
              <a:rPr lang="en-US" sz="2200" dirty="0">
                <a:latin typeface="Times New Roman" panose="02020603050405020304" pitchFamily="18" charset="0"/>
                <a:cs typeface="Times New Roman" panose="02020603050405020304" pitchFamily="18" charset="0"/>
              </a:rPr>
              <a:t>4. Educational technology is a continuous progressive method. </a:t>
            </a:r>
            <a:endParaRPr lang="en-US" sz="2200" dirty="0" smtClean="0">
              <a:latin typeface="Times New Roman" panose="02020603050405020304" pitchFamily="18" charset="0"/>
              <a:cs typeface="Times New Roman" panose="02020603050405020304" pitchFamily="18" charset="0"/>
            </a:endParaRPr>
          </a:p>
          <a:p>
            <a:r>
              <a:rPr lang="en-US" sz="2200" dirty="0" smtClean="0">
                <a:latin typeface="Times New Roman" panose="02020603050405020304" pitchFamily="18" charset="0"/>
                <a:cs typeface="Times New Roman" panose="02020603050405020304" pitchFamily="18" charset="0"/>
              </a:rPr>
              <a:t>5</a:t>
            </a:r>
            <a:r>
              <a:rPr lang="en-US" sz="2200" dirty="0">
                <a:latin typeface="Times New Roman" panose="02020603050405020304" pitchFamily="18" charset="0"/>
                <a:cs typeface="Times New Roman" panose="02020603050405020304" pitchFamily="18" charset="0"/>
              </a:rPr>
              <a:t>. Its goal is to improve the learning technique. </a:t>
            </a:r>
            <a:endParaRPr lang="en-US" sz="2200" dirty="0" smtClean="0">
              <a:latin typeface="Times New Roman" panose="02020603050405020304" pitchFamily="18" charset="0"/>
              <a:cs typeface="Times New Roman" panose="02020603050405020304" pitchFamily="18" charset="0"/>
            </a:endParaRPr>
          </a:p>
          <a:p>
            <a:r>
              <a:rPr lang="en-US" sz="2200" dirty="0" smtClean="0">
                <a:latin typeface="Times New Roman" panose="02020603050405020304" pitchFamily="18" charset="0"/>
                <a:cs typeface="Times New Roman" panose="02020603050405020304" pitchFamily="18" charset="0"/>
              </a:rPr>
              <a:t>6</a:t>
            </a:r>
            <a:r>
              <a:rPr lang="en-US" sz="2200" dirty="0">
                <a:latin typeface="Times New Roman" panose="02020603050405020304" pitchFamily="18" charset="0"/>
                <a:cs typeface="Times New Roman" panose="02020603050405020304" pitchFamily="18" charset="0"/>
              </a:rPr>
              <a:t>. In the </a:t>
            </a:r>
            <a:r>
              <a:rPr lang="en-US" sz="2200" dirty="0" smtClean="0">
                <a:latin typeface="Times New Roman" panose="02020603050405020304" pitchFamily="18" charset="0"/>
                <a:cs typeface="Times New Roman" panose="02020603050405020304" pitchFamily="18" charset="0"/>
              </a:rPr>
              <a:t>field </a:t>
            </a:r>
            <a:r>
              <a:rPr lang="en-US" sz="2200" dirty="0">
                <a:latin typeface="Times New Roman" panose="02020603050405020304" pitchFamily="18" charset="0"/>
                <a:cs typeface="Times New Roman" panose="02020603050405020304" pitchFamily="18" charset="0"/>
              </a:rPr>
              <a:t>of educational technology, psychology, engineering etc. are used. </a:t>
            </a:r>
            <a:endParaRPr lang="en-US" sz="2200" dirty="0" smtClean="0">
              <a:latin typeface="Times New Roman" panose="02020603050405020304" pitchFamily="18" charset="0"/>
              <a:cs typeface="Times New Roman" panose="02020603050405020304" pitchFamily="18" charset="0"/>
            </a:endParaRPr>
          </a:p>
          <a:p>
            <a:r>
              <a:rPr lang="en-US" sz="2200" dirty="0" smtClean="0">
                <a:latin typeface="Times New Roman" panose="02020603050405020304" pitchFamily="18" charset="0"/>
                <a:cs typeface="Times New Roman" panose="02020603050405020304" pitchFamily="18" charset="0"/>
              </a:rPr>
              <a:t>7</a:t>
            </a:r>
            <a:r>
              <a:rPr lang="en-US" sz="2200" dirty="0">
                <a:latin typeface="Times New Roman" panose="02020603050405020304" pitchFamily="18" charset="0"/>
                <a:cs typeface="Times New Roman" panose="02020603050405020304" pitchFamily="18" charset="0"/>
              </a:rPr>
              <a:t>. In educational technology, systematic approach plays the main role</a:t>
            </a:r>
            <a:r>
              <a:rPr lang="en-US" sz="2200" dirty="0" smtClean="0">
                <a:latin typeface="Times New Roman" panose="02020603050405020304" pitchFamily="18" charset="0"/>
                <a:cs typeface="Times New Roman" panose="02020603050405020304" pitchFamily="18" charset="0"/>
              </a:rPr>
              <a:t>.</a:t>
            </a:r>
          </a:p>
          <a:p>
            <a:r>
              <a:rPr lang="en-US" sz="2200" dirty="0" smtClean="0">
                <a:latin typeface="Times New Roman" panose="02020603050405020304" pitchFamily="18" charset="0"/>
                <a:cs typeface="Times New Roman" panose="02020603050405020304" pitchFamily="18" charset="0"/>
              </a:rPr>
              <a:t> </a:t>
            </a:r>
            <a:r>
              <a:rPr lang="en-US" sz="2200" dirty="0">
                <a:latin typeface="Times New Roman" panose="02020603050405020304" pitchFamily="18" charset="0"/>
                <a:cs typeface="Times New Roman" panose="02020603050405020304" pitchFamily="18" charset="0"/>
              </a:rPr>
              <a:t>8. Teacher, pupils and technical approaches are included in it.</a:t>
            </a:r>
          </a:p>
        </p:txBody>
      </p:sp>
    </p:spTree>
    <p:extLst>
      <p:ext uri="{BB962C8B-B14F-4D97-AF65-F5344CB8AC3E}">
        <p14:creationId xmlns:p14="http://schemas.microsoft.com/office/powerpoint/2010/main" val="33768952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Functional Definition of Educational Technology</a:t>
            </a:r>
            <a:endParaRPr lang="en-US" dirty="0"/>
          </a:p>
        </p:txBody>
      </p:sp>
      <p:sp>
        <p:nvSpPr>
          <p:cNvPr id="3" name="Content Placeholder 2"/>
          <p:cNvSpPr>
            <a:spLocks noGrp="1"/>
          </p:cNvSpPr>
          <p:nvPr>
            <p:ph idx="1"/>
          </p:nvPr>
        </p:nvSpPr>
        <p:spPr>
          <a:xfrm>
            <a:off x="677333" y="1930401"/>
            <a:ext cx="10008083" cy="4110962"/>
          </a:xfrm>
        </p:spPr>
        <p:txBody>
          <a:bodyPr/>
          <a:lstStyle/>
          <a:p>
            <a:pPr marL="0" indent="0">
              <a:buNone/>
            </a:pPr>
            <a:r>
              <a:rPr lang="en-US" dirty="0" smtClean="0"/>
              <a:t>9. </a:t>
            </a:r>
            <a:r>
              <a:rPr lang="en-US" sz="2400" dirty="0" smtClean="0">
                <a:latin typeface="Times New Roman" panose="02020603050405020304" pitchFamily="18" charset="0"/>
                <a:cs typeface="Times New Roman" panose="02020603050405020304" pitchFamily="18" charset="0"/>
              </a:rPr>
              <a:t>Innovative </a:t>
            </a:r>
            <a:r>
              <a:rPr lang="en-US" sz="2400" dirty="0">
                <a:latin typeface="Times New Roman" panose="02020603050405020304" pitchFamily="18" charset="0"/>
                <a:cs typeface="Times New Roman" panose="02020603050405020304" pitchFamily="18" charset="0"/>
              </a:rPr>
              <a:t>teaching methods and new teaching techniques are emerging as a result of progress in educational technology. </a:t>
            </a:r>
            <a:endParaRPr lang="en-US" sz="2400" dirty="0" smtClean="0">
              <a:latin typeface="Times New Roman" panose="02020603050405020304" pitchFamily="18" charset="0"/>
              <a:cs typeface="Times New Roman" panose="02020603050405020304" pitchFamily="18" charset="0"/>
            </a:endParaRPr>
          </a:p>
          <a:p>
            <a:pPr marL="0" indent="0">
              <a:buNone/>
            </a:pPr>
            <a:r>
              <a:rPr lang="en-US" sz="2400" dirty="0" smtClean="0">
                <a:latin typeface="Times New Roman" panose="02020603050405020304" pitchFamily="18" charset="0"/>
                <a:cs typeface="Times New Roman" panose="02020603050405020304" pitchFamily="18" charset="0"/>
              </a:rPr>
              <a:t>10</a:t>
            </a:r>
            <a:r>
              <a:rPr lang="en-US" sz="2400" dirty="0">
                <a:latin typeface="Times New Roman" panose="02020603050405020304" pitchFamily="18" charset="0"/>
                <a:cs typeface="Times New Roman" panose="02020603050405020304" pitchFamily="18" charset="0"/>
              </a:rPr>
              <a:t>. It is possible to make necessary </a:t>
            </a:r>
            <a:r>
              <a:rPr lang="en-US" sz="2400" dirty="0" smtClean="0">
                <a:latin typeface="Times New Roman" panose="02020603050405020304" pitchFamily="18" charset="0"/>
                <a:cs typeface="Times New Roman" panose="02020603050405020304" pitchFamily="18" charset="0"/>
              </a:rPr>
              <a:t>modification </a:t>
            </a:r>
            <a:r>
              <a:rPr lang="en-US" sz="2400" dirty="0">
                <a:latin typeface="Times New Roman" panose="02020603050405020304" pitchFamily="18" charset="0"/>
                <a:cs typeface="Times New Roman" panose="02020603050405020304" pitchFamily="18" charset="0"/>
              </a:rPr>
              <a:t>in teaching environment in order to </a:t>
            </a:r>
            <a:r>
              <a:rPr lang="en-US" sz="2400" dirty="0" smtClean="0">
                <a:latin typeface="Times New Roman" panose="02020603050405020304" pitchFamily="18" charset="0"/>
                <a:cs typeface="Times New Roman" panose="02020603050405020304" pitchFamily="18" charset="0"/>
              </a:rPr>
              <a:t>fulfil </a:t>
            </a:r>
            <a:r>
              <a:rPr lang="en-US" sz="2400" dirty="0">
                <a:latin typeface="Times New Roman" panose="02020603050405020304" pitchFamily="18" charset="0"/>
                <a:cs typeface="Times New Roman" panose="02020603050405020304" pitchFamily="18" charset="0"/>
              </a:rPr>
              <a:t>the teaching goals. </a:t>
            </a:r>
            <a:endParaRPr lang="en-US" sz="2400" dirty="0" smtClean="0">
              <a:latin typeface="Times New Roman" panose="02020603050405020304" pitchFamily="18" charset="0"/>
              <a:cs typeface="Times New Roman" panose="02020603050405020304" pitchFamily="18" charset="0"/>
            </a:endParaRPr>
          </a:p>
          <a:p>
            <a:pPr marL="0" indent="0">
              <a:buNone/>
            </a:pPr>
            <a:r>
              <a:rPr lang="en-US" sz="2400" dirty="0" smtClean="0">
                <a:latin typeface="Times New Roman" panose="02020603050405020304" pitchFamily="18" charset="0"/>
                <a:cs typeface="Times New Roman" panose="02020603050405020304" pitchFamily="18" charset="0"/>
              </a:rPr>
              <a:t>11</a:t>
            </a:r>
            <a:r>
              <a:rPr lang="en-US" sz="2400" dirty="0">
                <a:latin typeface="Times New Roman" panose="02020603050405020304" pitchFamily="18" charset="0"/>
                <a:cs typeface="Times New Roman" panose="02020603050405020304" pitchFamily="18" charset="0"/>
              </a:rPr>
              <a:t>. Educational technology is helpful in making tools in accordance to teaching, economic, society and technical </a:t>
            </a:r>
            <a:r>
              <a:rPr lang="en-US" sz="2400" dirty="0" smtClean="0">
                <a:latin typeface="Times New Roman" panose="02020603050405020304" pitchFamily="18" charset="0"/>
                <a:cs typeface="Times New Roman" panose="02020603050405020304" pitchFamily="18" charset="0"/>
              </a:rPr>
              <a:t>needs.</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333626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Factors effecting Educational Technology</a:t>
            </a:r>
            <a:br>
              <a:rPr lang="en-US" dirty="0" smtClean="0"/>
            </a:br>
            <a:endParaRPr lang="en-US" dirty="0"/>
          </a:p>
        </p:txBody>
      </p:sp>
      <p:sp>
        <p:nvSpPr>
          <p:cNvPr id="3" name="Content Placeholder 2"/>
          <p:cNvSpPr>
            <a:spLocks noGrp="1"/>
          </p:cNvSpPr>
          <p:nvPr>
            <p:ph idx="1"/>
          </p:nvPr>
        </p:nvSpPr>
        <p:spPr>
          <a:xfrm>
            <a:off x="677334" y="1319349"/>
            <a:ext cx="10086460" cy="4722013"/>
          </a:xfrm>
        </p:spPr>
        <p:txBody>
          <a:bodyPr/>
          <a:lstStyle/>
          <a:p>
            <a:r>
              <a:rPr lang="en-US" sz="2400" b="1" dirty="0">
                <a:latin typeface="Times New Roman" panose="02020603050405020304" pitchFamily="18" charset="0"/>
                <a:cs typeface="Times New Roman" panose="02020603050405020304" pitchFamily="18" charset="0"/>
              </a:rPr>
              <a:t>Political </a:t>
            </a:r>
            <a:r>
              <a:rPr lang="en-US" sz="2400" b="1" dirty="0" smtClean="0">
                <a:latin typeface="Times New Roman" panose="02020603050405020304" pitchFamily="18" charset="0"/>
                <a:cs typeface="Times New Roman" panose="02020603050405020304" pitchFamily="18" charset="0"/>
              </a:rPr>
              <a:t>Factors</a:t>
            </a:r>
          </a:p>
          <a:p>
            <a:r>
              <a:rPr lang="en-US" sz="2400" dirty="0" smtClean="0">
                <a:latin typeface="Times New Roman" panose="02020603050405020304" pitchFamily="18" charset="0"/>
                <a:cs typeface="Times New Roman" panose="02020603050405020304" pitchFamily="18" charset="0"/>
              </a:rPr>
              <a:t>Political </a:t>
            </a:r>
            <a:r>
              <a:rPr lang="en-US" sz="2400" dirty="0">
                <a:latin typeface="Times New Roman" panose="02020603050405020304" pitchFamily="18" charset="0"/>
                <a:cs typeface="Times New Roman" panose="02020603050405020304" pitchFamily="18" charset="0"/>
              </a:rPr>
              <a:t>factors are such that are related </a:t>
            </a:r>
            <a:r>
              <a:rPr lang="en-US" sz="2400" dirty="0" smtClean="0">
                <a:latin typeface="Times New Roman" panose="02020603050405020304" pitchFamily="18" charset="0"/>
                <a:cs typeface="Times New Roman" panose="02020603050405020304" pitchFamily="18" charset="0"/>
              </a:rPr>
              <a:t>to;</a:t>
            </a:r>
          </a:p>
          <a:p>
            <a:pPr marL="0" indent="0">
              <a:buNone/>
            </a:pPr>
            <a:r>
              <a:rPr lang="en-US" sz="2400" dirty="0" smtClean="0">
                <a:latin typeface="Times New Roman" panose="02020603050405020304" pitchFamily="18" charset="0"/>
                <a:cs typeface="Times New Roman" panose="02020603050405020304" pitchFamily="18" charset="0"/>
              </a:rPr>
              <a:t>a) </a:t>
            </a:r>
            <a:r>
              <a:rPr lang="en-US" sz="2400" dirty="0">
                <a:latin typeface="Times New Roman" panose="02020603050405020304" pitchFamily="18" charset="0"/>
                <a:cs typeface="Times New Roman" panose="02020603050405020304" pitchFamily="18" charset="0"/>
              </a:rPr>
              <a:t>nation’s political circumstances, </a:t>
            </a:r>
            <a:r>
              <a:rPr lang="en-US" sz="2400" dirty="0" smtClean="0">
                <a:latin typeface="Times New Roman" panose="02020603050405020304" pitchFamily="18" charset="0"/>
                <a:cs typeface="Times New Roman" panose="02020603050405020304" pitchFamily="18" charset="0"/>
              </a:rPr>
              <a:t>b) political policies c) </a:t>
            </a:r>
            <a:r>
              <a:rPr lang="en-US" sz="2400" dirty="0">
                <a:latin typeface="Times New Roman" panose="02020603050405020304" pitchFamily="18" charset="0"/>
                <a:cs typeface="Times New Roman" panose="02020603050405020304" pitchFamily="18" charset="0"/>
              </a:rPr>
              <a:t>political objectives and </a:t>
            </a:r>
            <a:r>
              <a:rPr lang="en-US" sz="2400" dirty="0" smtClean="0">
                <a:latin typeface="Times New Roman" panose="02020603050405020304" pitchFamily="18" charset="0"/>
                <a:cs typeface="Times New Roman" panose="02020603050405020304" pitchFamily="18" charset="0"/>
              </a:rPr>
              <a:t>d) scientific </a:t>
            </a:r>
            <a:r>
              <a:rPr lang="en-US" sz="2400" dirty="0">
                <a:latin typeface="Times New Roman" panose="02020603050405020304" pitchFamily="18" charset="0"/>
                <a:cs typeface="Times New Roman" panose="02020603050405020304" pitchFamily="18" charset="0"/>
              </a:rPr>
              <a:t>investigations. </a:t>
            </a:r>
            <a:endParaRPr lang="en-US" sz="2400" dirty="0" smtClean="0">
              <a:latin typeface="Times New Roman" panose="02020603050405020304" pitchFamily="18" charset="0"/>
              <a:cs typeface="Times New Roman" panose="02020603050405020304" pitchFamily="18" charset="0"/>
            </a:endParaRPr>
          </a:p>
          <a:p>
            <a:r>
              <a:rPr lang="en-US" sz="2400" dirty="0" smtClean="0">
                <a:latin typeface="Times New Roman" panose="02020603050405020304" pitchFamily="18" charset="0"/>
                <a:cs typeface="Times New Roman" panose="02020603050405020304" pitchFamily="18" charset="0"/>
              </a:rPr>
              <a:t>How </a:t>
            </a:r>
            <a:r>
              <a:rPr lang="en-US" sz="2400" dirty="0">
                <a:latin typeface="Times New Roman" panose="02020603050405020304" pitchFamily="18" charset="0"/>
                <a:cs typeface="Times New Roman" panose="02020603050405020304" pitchFamily="18" charset="0"/>
              </a:rPr>
              <a:t>is the policy of existing government of country in the </a:t>
            </a:r>
            <a:r>
              <a:rPr lang="en-US" sz="2400" dirty="0" smtClean="0">
                <a:latin typeface="Times New Roman" panose="02020603050405020304" pitchFamily="18" charset="0"/>
                <a:cs typeface="Times New Roman" panose="02020603050405020304" pitchFamily="18" charset="0"/>
              </a:rPr>
              <a:t>field </a:t>
            </a:r>
            <a:r>
              <a:rPr lang="en-US" sz="2400" dirty="0">
                <a:latin typeface="Times New Roman" panose="02020603050405020304" pitchFamily="18" charset="0"/>
                <a:cs typeface="Times New Roman" panose="02020603050405020304" pitchFamily="18" charset="0"/>
              </a:rPr>
              <a:t>of development of education technology? If the ruling party </a:t>
            </a:r>
            <a:r>
              <a:rPr lang="en-US" sz="2400" dirty="0" smtClean="0">
                <a:latin typeface="Times New Roman" panose="02020603050405020304" pitchFamily="18" charset="0"/>
                <a:cs typeface="Times New Roman" panose="02020603050405020304" pitchFamily="18" charset="0"/>
              </a:rPr>
              <a:t>finds </a:t>
            </a:r>
            <a:r>
              <a:rPr lang="en-US" sz="2400" dirty="0">
                <a:latin typeface="Times New Roman" panose="02020603050405020304" pitchFamily="18" charset="0"/>
                <a:cs typeface="Times New Roman" panose="02020603050405020304" pitchFamily="18" charset="0"/>
              </a:rPr>
              <a:t>the possibility of </a:t>
            </a:r>
            <a:r>
              <a:rPr lang="en-US" sz="2400" dirty="0" smtClean="0">
                <a:latin typeface="Times New Roman" panose="02020603050405020304" pitchFamily="18" charset="0"/>
                <a:cs typeface="Times New Roman" panose="02020603050405020304" pitchFamily="18" charset="0"/>
              </a:rPr>
              <a:t>benefits </a:t>
            </a:r>
            <a:r>
              <a:rPr lang="en-US" sz="2400" dirty="0">
                <a:latin typeface="Times New Roman" panose="02020603050405020304" pitchFamily="18" charset="0"/>
                <a:cs typeface="Times New Roman" panose="02020603050405020304" pitchFamily="18" charset="0"/>
              </a:rPr>
              <a:t>of using any technology then perhaps it make necessary efforts to develop them. Therefore, it can be said that political factors do </a:t>
            </a:r>
            <a:r>
              <a:rPr lang="en-US" sz="2400" dirty="0" smtClean="0">
                <a:latin typeface="Times New Roman" panose="02020603050405020304" pitchFamily="18" charset="0"/>
                <a:cs typeface="Times New Roman" panose="02020603050405020304" pitchFamily="18" charset="0"/>
              </a:rPr>
              <a:t>influence </a:t>
            </a:r>
            <a:r>
              <a:rPr lang="en-US" sz="2400" dirty="0">
                <a:latin typeface="Times New Roman" panose="02020603050405020304" pitchFamily="18" charset="0"/>
                <a:cs typeface="Times New Roman" panose="02020603050405020304" pitchFamily="18" charset="0"/>
              </a:rPr>
              <a:t>the educational technology. </a:t>
            </a:r>
            <a:endParaRPr lang="en-US" sz="2400" dirty="0" smtClean="0">
              <a:latin typeface="Times New Roman" panose="02020603050405020304" pitchFamily="18" charset="0"/>
              <a:cs typeface="Times New Roman" panose="02020603050405020304" pitchFamily="18" charset="0"/>
            </a:endParaRPr>
          </a:p>
          <a:p>
            <a:r>
              <a:rPr lang="en-US" sz="2400" dirty="0" smtClean="0">
                <a:latin typeface="Times New Roman" panose="02020603050405020304" pitchFamily="18" charset="0"/>
                <a:cs typeface="Times New Roman" panose="02020603050405020304" pitchFamily="18" charset="0"/>
              </a:rPr>
              <a:t>It </a:t>
            </a:r>
            <a:r>
              <a:rPr lang="en-US" sz="2400" dirty="0">
                <a:latin typeface="Times New Roman" panose="02020603050405020304" pitchFamily="18" charset="0"/>
                <a:cs typeface="Times New Roman" panose="02020603050405020304" pitchFamily="18" charset="0"/>
              </a:rPr>
              <a:t>plays an important role in the hidden innovation in the </a:t>
            </a:r>
            <a:r>
              <a:rPr lang="en-US" sz="2400" dirty="0" smtClean="0">
                <a:latin typeface="Times New Roman" panose="02020603050405020304" pitchFamily="18" charset="0"/>
                <a:cs typeface="Times New Roman" panose="02020603050405020304" pitchFamily="18" charset="0"/>
              </a:rPr>
              <a:t>field </a:t>
            </a:r>
            <a:r>
              <a:rPr lang="en-US" sz="2400" dirty="0">
                <a:latin typeface="Times New Roman" panose="02020603050405020304" pitchFamily="18" charset="0"/>
                <a:cs typeface="Times New Roman" panose="02020603050405020304" pitchFamily="18" charset="0"/>
              </a:rPr>
              <a:t>of television and telecommunications and their dissemination.</a:t>
            </a:r>
          </a:p>
        </p:txBody>
      </p:sp>
    </p:spTree>
    <p:extLst>
      <p:ext uri="{BB962C8B-B14F-4D97-AF65-F5344CB8AC3E}">
        <p14:creationId xmlns:p14="http://schemas.microsoft.com/office/powerpoint/2010/main" val="38387019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solidFill>
                  <a:srgbClr val="90C226"/>
                </a:solidFill>
              </a:rPr>
              <a:t>Factors effecting Educational Technology</a:t>
            </a:r>
            <a:endParaRPr lang="en-US" dirty="0"/>
          </a:p>
        </p:txBody>
      </p:sp>
      <p:sp>
        <p:nvSpPr>
          <p:cNvPr id="3" name="Content Placeholder 2"/>
          <p:cNvSpPr>
            <a:spLocks noGrp="1"/>
          </p:cNvSpPr>
          <p:nvPr>
            <p:ph idx="1"/>
          </p:nvPr>
        </p:nvSpPr>
        <p:spPr>
          <a:xfrm>
            <a:off x="677333" y="1175657"/>
            <a:ext cx="10517536" cy="5538652"/>
          </a:xfrm>
        </p:spPr>
        <p:txBody>
          <a:bodyPr>
            <a:normAutofit/>
          </a:bodyPr>
          <a:lstStyle/>
          <a:p>
            <a:r>
              <a:rPr lang="en-US" sz="2400" dirty="0">
                <a:latin typeface="Times New Roman" panose="02020603050405020304" pitchFamily="18" charset="0"/>
                <a:cs typeface="Times New Roman" panose="02020603050405020304" pitchFamily="18" charset="0"/>
              </a:rPr>
              <a:t>Psychological </a:t>
            </a:r>
            <a:r>
              <a:rPr lang="en-US" sz="2400" dirty="0" smtClean="0">
                <a:latin typeface="Times New Roman" panose="02020603050405020304" pitchFamily="18" charset="0"/>
                <a:cs typeface="Times New Roman" panose="02020603050405020304" pitchFamily="18" charset="0"/>
              </a:rPr>
              <a:t>Factors; </a:t>
            </a:r>
          </a:p>
          <a:p>
            <a:pPr algn="just"/>
            <a:r>
              <a:rPr lang="en-US" sz="2400" dirty="0" smtClean="0">
                <a:latin typeface="Times New Roman" panose="02020603050405020304" pitchFamily="18" charset="0"/>
                <a:cs typeface="Times New Roman" panose="02020603050405020304" pitchFamily="18" charset="0"/>
              </a:rPr>
              <a:t>Psychological </a:t>
            </a:r>
            <a:r>
              <a:rPr lang="en-US" sz="2400" dirty="0">
                <a:latin typeface="Times New Roman" panose="02020603050405020304" pitchFamily="18" charset="0"/>
                <a:cs typeface="Times New Roman" panose="02020603050405020304" pitchFamily="18" charset="0"/>
              </a:rPr>
              <a:t>factors includes interest levels, trends etc. of teachers, students and institutions. Motivation of teachers, learning to teach, wills, attention and interest, etc. are included under the </a:t>
            </a:r>
            <a:r>
              <a:rPr lang="en-US" sz="2400" dirty="0" smtClean="0">
                <a:latin typeface="Times New Roman" panose="02020603050405020304" pitchFamily="18" charset="0"/>
                <a:cs typeface="Times New Roman" panose="02020603050405020304" pitchFamily="18" charset="0"/>
              </a:rPr>
              <a:t>influence </a:t>
            </a:r>
            <a:r>
              <a:rPr lang="en-US" sz="2400" dirty="0">
                <a:latin typeface="Times New Roman" panose="02020603050405020304" pitchFamily="18" charset="0"/>
                <a:cs typeface="Times New Roman" panose="02020603050405020304" pitchFamily="18" charset="0"/>
              </a:rPr>
              <a:t>of psychological factors. </a:t>
            </a:r>
            <a:endParaRPr lang="en-US" sz="2400" dirty="0" smtClean="0">
              <a:latin typeface="Times New Roman" panose="02020603050405020304" pitchFamily="18" charset="0"/>
              <a:cs typeface="Times New Roman" panose="02020603050405020304" pitchFamily="18" charset="0"/>
            </a:endParaRPr>
          </a:p>
          <a:p>
            <a:pPr algn="just"/>
            <a:r>
              <a:rPr lang="en-US" sz="2400" dirty="0" smtClean="0">
                <a:latin typeface="Times New Roman" panose="02020603050405020304" pitchFamily="18" charset="0"/>
                <a:cs typeface="Times New Roman" panose="02020603050405020304" pitchFamily="18" charset="0"/>
              </a:rPr>
              <a:t>In </a:t>
            </a:r>
            <a:r>
              <a:rPr lang="en-US" sz="2400" dirty="0">
                <a:latin typeface="Times New Roman" panose="02020603050405020304" pitchFamily="18" charset="0"/>
                <a:cs typeface="Times New Roman" panose="02020603050405020304" pitchFamily="18" charset="0"/>
              </a:rPr>
              <a:t>educational technology, a lot of things depend on the individual interest of teachers and students, aptitude and efforts. </a:t>
            </a:r>
            <a:endParaRPr lang="en-US" sz="2400" dirty="0" smtClean="0">
              <a:latin typeface="Times New Roman" panose="02020603050405020304" pitchFamily="18" charset="0"/>
              <a:cs typeface="Times New Roman" panose="02020603050405020304" pitchFamily="18" charset="0"/>
            </a:endParaRPr>
          </a:p>
          <a:p>
            <a:pPr algn="just"/>
            <a:r>
              <a:rPr lang="en-US" sz="2400" dirty="0" smtClean="0">
                <a:latin typeface="Times New Roman" panose="02020603050405020304" pitchFamily="18" charset="0"/>
                <a:cs typeface="Times New Roman" panose="02020603050405020304" pitchFamily="18" charset="0"/>
              </a:rPr>
              <a:t>If </a:t>
            </a:r>
            <a:r>
              <a:rPr lang="en-US" sz="2400" dirty="0">
                <a:latin typeface="Times New Roman" panose="02020603050405020304" pitchFamily="18" charset="0"/>
                <a:cs typeface="Times New Roman" panose="02020603050405020304" pitchFamily="18" charset="0"/>
              </a:rPr>
              <a:t>both the parts have the latest knowledge and information of educational technology, get the necessary instruction to use them, can have the </a:t>
            </a:r>
            <a:r>
              <a:rPr lang="en-US" sz="2400" dirty="0" smtClean="0">
                <a:latin typeface="Times New Roman" panose="02020603050405020304" pitchFamily="18" charset="0"/>
                <a:cs typeface="Times New Roman" panose="02020603050405020304" pitchFamily="18" charset="0"/>
              </a:rPr>
              <a:t>benefits </a:t>
            </a:r>
            <a:r>
              <a:rPr lang="en-US" sz="2400" dirty="0">
                <a:latin typeface="Times New Roman" panose="02020603050405020304" pitchFamily="18" charset="0"/>
                <a:cs typeface="Times New Roman" panose="02020603050405020304" pitchFamily="18" charset="0"/>
              </a:rPr>
              <a:t>of various local and other sources for their use and </a:t>
            </a:r>
            <a:r>
              <a:rPr lang="en-US" sz="2400" dirty="0" smtClean="0">
                <a:latin typeface="Times New Roman" panose="02020603050405020304" pitchFamily="18" charset="0"/>
                <a:cs typeface="Times New Roman" panose="02020603050405020304" pitchFamily="18" charset="0"/>
              </a:rPr>
              <a:t>finds </a:t>
            </a:r>
            <a:r>
              <a:rPr lang="en-US" sz="2400" dirty="0">
                <a:latin typeface="Times New Roman" panose="02020603050405020304" pitchFamily="18" charset="0"/>
                <a:cs typeface="Times New Roman" panose="02020603050405020304" pitchFamily="18" charset="0"/>
              </a:rPr>
              <a:t>it appropriate to use in the college environment then educational technology can play an important role in the important in the development of education</a:t>
            </a:r>
            <a:r>
              <a:rPr lang="en-US" dirty="0"/>
              <a:t>.</a:t>
            </a:r>
          </a:p>
        </p:txBody>
      </p:sp>
    </p:spTree>
    <p:extLst>
      <p:ext uri="{BB962C8B-B14F-4D97-AF65-F5344CB8AC3E}">
        <p14:creationId xmlns:p14="http://schemas.microsoft.com/office/powerpoint/2010/main" val="1124721784"/>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7481</TotalTime>
  <Words>1180</Words>
  <Application>Microsoft Office PowerPoint</Application>
  <PresentationFormat>Widescreen</PresentationFormat>
  <Paragraphs>60</Paragraphs>
  <Slides>13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Arial</vt:lpstr>
      <vt:lpstr>Times New Roman</vt:lpstr>
      <vt:lpstr>Trebuchet MS</vt:lpstr>
      <vt:lpstr>Wingdings</vt:lpstr>
      <vt:lpstr>Wingdings 3</vt:lpstr>
      <vt:lpstr>Facet</vt:lpstr>
      <vt:lpstr>Educational Technology</vt:lpstr>
      <vt:lpstr>What is Technology?</vt:lpstr>
      <vt:lpstr>What is Educational Technology</vt:lpstr>
      <vt:lpstr>What Is Educational Technology</vt:lpstr>
      <vt:lpstr>Functional Definition of Educational Technology</vt:lpstr>
      <vt:lpstr>Functional Definition of Educational Technology</vt:lpstr>
      <vt:lpstr>Functional Definition of Educational Technology</vt:lpstr>
      <vt:lpstr>Factors effecting Educational Technology </vt:lpstr>
      <vt:lpstr>Factors effecting Educational Technology</vt:lpstr>
      <vt:lpstr>Factors effecting Educational Technology</vt:lpstr>
      <vt:lpstr>Factors effecting Educational Technology</vt:lpstr>
      <vt:lpstr>Factors effecting Educational Technology</vt:lpstr>
      <vt:lpstr>Scope of Educational Technology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Educational Technology</dc:title>
  <dc:creator>Windows User</dc:creator>
  <cp:lastModifiedBy>Windows User</cp:lastModifiedBy>
  <cp:revision>32</cp:revision>
  <dcterms:created xsi:type="dcterms:W3CDTF">2020-10-26T04:56:38Z</dcterms:created>
  <dcterms:modified xsi:type="dcterms:W3CDTF">2020-11-16T05:17:04Z</dcterms:modified>
</cp:coreProperties>
</file>