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62" r:id="rId6"/>
    <p:sldId id="264" r:id="rId7"/>
    <p:sldId id="259" r:id="rId8"/>
    <p:sldId id="260"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DCB2F8-1682-4B1E-993B-1F38B9AFED2C}"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765C19-9D4C-4A1D-8EA8-645391808DA8}" type="slidenum">
              <a:rPr lang="en-US" smtClean="0"/>
              <a:t>‹#›</a:t>
            </a:fld>
            <a:endParaRPr lang="en-US"/>
          </a:p>
        </p:txBody>
      </p:sp>
    </p:spTree>
    <p:extLst>
      <p:ext uri="{BB962C8B-B14F-4D97-AF65-F5344CB8AC3E}">
        <p14:creationId xmlns:p14="http://schemas.microsoft.com/office/powerpoint/2010/main" val="1064006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DCB2F8-1682-4B1E-993B-1F38B9AFED2C}"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765C19-9D4C-4A1D-8EA8-645391808DA8}" type="slidenum">
              <a:rPr lang="en-US" smtClean="0"/>
              <a:t>‹#›</a:t>
            </a:fld>
            <a:endParaRPr lang="en-US"/>
          </a:p>
        </p:txBody>
      </p:sp>
    </p:spTree>
    <p:extLst>
      <p:ext uri="{BB962C8B-B14F-4D97-AF65-F5344CB8AC3E}">
        <p14:creationId xmlns:p14="http://schemas.microsoft.com/office/powerpoint/2010/main" val="3095336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DCB2F8-1682-4B1E-993B-1F38B9AFED2C}"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765C19-9D4C-4A1D-8EA8-645391808DA8}" type="slidenum">
              <a:rPr lang="en-US" smtClean="0"/>
              <a:t>‹#›</a:t>
            </a:fld>
            <a:endParaRPr lang="en-US"/>
          </a:p>
        </p:txBody>
      </p:sp>
    </p:spTree>
    <p:extLst>
      <p:ext uri="{BB962C8B-B14F-4D97-AF65-F5344CB8AC3E}">
        <p14:creationId xmlns:p14="http://schemas.microsoft.com/office/powerpoint/2010/main" val="3074833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DCB2F8-1682-4B1E-993B-1F38B9AFED2C}"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765C19-9D4C-4A1D-8EA8-645391808DA8}" type="slidenum">
              <a:rPr lang="en-US" smtClean="0"/>
              <a:t>‹#›</a:t>
            </a:fld>
            <a:endParaRPr lang="en-US"/>
          </a:p>
        </p:txBody>
      </p:sp>
    </p:spTree>
    <p:extLst>
      <p:ext uri="{BB962C8B-B14F-4D97-AF65-F5344CB8AC3E}">
        <p14:creationId xmlns:p14="http://schemas.microsoft.com/office/powerpoint/2010/main" val="4218856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DCB2F8-1682-4B1E-993B-1F38B9AFED2C}"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765C19-9D4C-4A1D-8EA8-645391808DA8}" type="slidenum">
              <a:rPr lang="en-US" smtClean="0"/>
              <a:t>‹#›</a:t>
            </a:fld>
            <a:endParaRPr lang="en-US"/>
          </a:p>
        </p:txBody>
      </p:sp>
    </p:spTree>
    <p:extLst>
      <p:ext uri="{BB962C8B-B14F-4D97-AF65-F5344CB8AC3E}">
        <p14:creationId xmlns:p14="http://schemas.microsoft.com/office/powerpoint/2010/main" val="1850042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DDCB2F8-1682-4B1E-993B-1F38B9AFED2C}" type="datetimeFigureOut">
              <a:rPr lang="en-US" smtClean="0"/>
              <a:t>4/29/2020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765C19-9D4C-4A1D-8EA8-645391808DA8}" type="slidenum">
              <a:rPr lang="en-US" smtClean="0"/>
              <a:t>‹#›</a:t>
            </a:fld>
            <a:endParaRPr lang="en-US"/>
          </a:p>
        </p:txBody>
      </p:sp>
    </p:spTree>
    <p:extLst>
      <p:ext uri="{BB962C8B-B14F-4D97-AF65-F5344CB8AC3E}">
        <p14:creationId xmlns:p14="http://schemas.microsoft.com/office/powerpoint/2010/main" val="658480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DCB2F8-1682-4B1E-993B-1F38B9AFED2C}" type="datetimeFigureOut">
              <a:rPr lang="en-US" smtClean="0"/>
              <a:t>4/29/2020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765C19-9D4C-4A1D-8EA8-645391808DA8}" type="slidenum">
              <a:rPr lang="en-US" smtClean="0"/>
              <a:t>‹#›</a:t>
            </a:fld>
            <a:endParaRPr lang="en-US"/>
          </a:p>
        </p:txBody>
      </p:sp>
    </p:spTree>
    <p:extLst>
      <p:ext uri="{BB962C8B-B14F-4D97-AF65-F5344CB8AC3E}">
        <p14:creationId xmlns:p14="http://schemas.microsoft.com/office/powerpoint/2010/main" val="2132709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DCB2F8-1682-4B1E-993B-1F38B9AFED2C}" type="datetimeFigureOut">
              <a:rPr lang="en-US" smtClean="0"/>
              <a:t>4/29/2020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765C19-9D4C-4A1D-8EA8-645391808DA8}" type="slidenum">
              <a:rPr lang="en-US" smtClean="0"/>
              <a:t>‹#›</a:t>
            </a:fld>
            <a:endParaRPr lang="en-US"/>
          </a:p>
        </p:txBody>
      </p:sp>
    </p:spTree>
    <p:extLst>
      <p:ext uri="{BB962C8B-B14F-4D97-AF65-F5344CB8AC3E}">
        <p14:creationId xmlns:p14="http://schemas.microsoft.com/office/powerpoint/2010/main" val="1256900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DCB2F8-1682-4B1E-993B-1F38B9AFED2C}" type="datetimeFigureOut">
              <a:rPr lang="en-US" smtClean="0"/>
              <a:t>4/29/2020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765C19-9D4C-4A1D-8EA8-645391808DA8}" type="slidenum">
              <a:rPr lang="en-US" smtClean="0"/>
              <a:t>‹#›</a:t>
            </a:fld>
            <a:endParaRPr lang="en-US"/>
          </a:p>
        </p:txBody>
      </p:sp>
    </p:spTree>
    <p:extLst>
      <p:ext uri="{BB962C8B-B14F-4D97-AF65-F5344CB8AC3E}">
        <p14:creationId xmlns:p14="http://schemas.microsoft.com/office/powerpoint/2010/main" val="1169130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DCB2F8-1682-4B1E-993B-1F38B9AFED2C}" type="datetimeFigureOut">
              <a:rPr lang="en-US" smtClean="0"/>
              <a:t>4/29/2020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765C19-9D4C-4A1D-8EA8-645391808DA8}" type="slidenum">
              <a:rPr lang="en-US" smtClean="0"/>
              <a:t>‹#›</a:t>
            </a:fld>
            <a:endParaRPr lang="en-US"/>
          </a:p>
        </p:txBody>
      </p:sp>
    </p:spTree>
    <p:extLst>
      <p:ext uri="{BB962C8B-B14F-4D97-AF65-F5344CB8AC3E}">
        <p14:creationId xmlns:p14="http://schemas.microsoft.com/office/powerpoint/2010/main" val="2846269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DCB2F8-1682-4B1E-993B-1F38B9AFED2C}" type="datetimeFigureOut">
              <a:rPr lang="en-US" smtClean="0"/>
              <a:t>4/29/2020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765C19-9D4C-4A1D-8EA8-645391808DA8}" type="slidenum">
              <a:rPr lang="en-US" smtClean="0"/>
              <a:t>‹#›</a:t>
            </a:fld>
            <a:endParaRPr lang="en-US"/>
          </a:p>
        </p:txBody>
      </p:sp>
    </p:spTree>
    <p:extLst>
      <p:ext uri="{BB962C8B-B14F-4D97-AF65-F5344CB8AC3E}">
        <p14:creationId xmlns:p14="http://schemas.microsoft.com/office/powerpoint/2010/main" val="1407123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DCB2F8-1682-4B1E-993B-1F38B9AFED2C}" type="datetimeFigureOut">
              <a:rPr lang="en-US" smtClean="0"/>
              <a:t>4/29/2020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765C19-9D4C-4A1D-8EA8-645391808DA8}" type="slidenum">
              <a:rPr lang="en-US" smtClean="0"/>
              <a:t>‹#›</a:t>
            </a:fld>
            <a:endParaRPr lang="en-US"/>
          </a:p>
        </p:txBody>
      </p:sp>
    </p:spTree>
    <p:extLst>
      <p:ext uri="{BB962C8B-B14F-4D97-AF65-F5344CB8AC3E}">
        <p14:creationId xmlns:p14="http://schemas.microsoft.com/office/powerpoint/2010/main" val="10906812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ww.toppr.com/guides/geography/population/population-of-india/"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www.toppr.com/guides/essays/essay-on-science-and-technology/"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www.toppr.com/guides/science/components-of-foods/balanced-diet/"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toppr.com/guides/civics/urban-livelihoods/urban-livelihoods-in-india/"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734472"/>
            <a:ext cx="8305800" cy="2554545"/>
          </a:xfrm>
          <a:prstGeom prst="rect">
            <a:avLst/>
          </a:prstGeom>
          <a:noFill/>
        </p:spPr>
        <p:txBody>
          <a:bodyPr wrap="square" rtlCol="0">
            <a:spAutoFit/>
          </a:bodyPr>
          <a:lstStyle/>
          <a:p>
            <a:r>
              <a:rPr lang="en-US" sz="3200" dirty="0" smtClean="0">
                <a:latin typeface="Times New Roman" pitchFamily="18" charset="0"/>
                <a:cs typeface="Times New Roman" pitchFamily="18" charset="0"/>
              </a:rPr>
              <a:t>Subject:	Population Studies</a:t>
            </a:r>
          </a:p>
          <a:p>
            <a:r>
              <a:rPr lang="en-US" sz="3200" dirty="0" smtClean="0">
                <a:latin typeface="Times New Roman" pitchFamily="18" charset="0"/>
                <a:cs typeface="Times New Roman" pitchFamily="18" charset="0"/>
              </a:rPr>
              <a:t>Class:	MSc 4</a:t>
            </a:r>
            <a:r>
              <a:rPr lang="en-US" sz="3200" baseline="30000" dirty="0" smtClean="0">
                <a:latin typeface="Times New Roman" pitchFamily="18" charset="0"/>
                <a:cs typeface="Times New Roman" pitchFamily="18" charset="0"/>
              </a:rPr>
              <a:t>th</a:t>
            </a:r>
            <a:endParaRPr lang="en-US" sz="3200"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Lecture:	6</a:t>
            </a:r>
            <a:r>
              <a:rPr lang="en-US" sz="3200" baseline="30000" dirty="0" smtClean="0">
                <a:latin typeface="Times New Roman" pitchFamily="18" charset="0"/>
                <a:cs typeface="Times New Roman" pitchFamily="18" charset="0"/>
              </a:rPr>
              <a:t>th</a:t>
            </a:r>
            <a:r>
              <a:rPr lang="en-US" sz="3200" dirty="0" smtClean="0">
                <a:latin typeface="Times New Roman" pitchFamily="18" charset="0"/>
                <a:cs typeface="Times New Roman" pitchFamily="18" charset="0"/>
              </a:rPr>
              <a:t>   week</a:t>
            </a:r>
          </a:p>
          <a:p>
            <a:r>
              <a:rPr lang="en-US" sz="3200" dirty="0" smtClean="0">
                <a:latin typeface="Times New Roman" pitchFamily="18" charset="0"/>
                <a:cs typeface="Times New Roman" pitchFamily="18" charset="0"/>
              </a:rPr>
              <a:t>Topic:	</a:t>
            </a:r>
            <a:r>
              <a:rPr lang="en-US" sz="3200" smtClean="0">
                <a:latin typeface="Times New Roman" pitchFamily="18" charset="0"/>
                <a:cs typeface="Times New Roman" pitchFamily="18" charset="0"/>
              </a:rPr>
              <a:t>Population Explosion</a:t>
            </a:r>
            <a:endParaRPr lang="en-US" sz="3200" dirty="0" smtClean="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1595772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04800"/>
            <a:ext cx="8686800" cy="4216539"/>
          </a:xfrm>
          <a:prstGeom prst="rect">
            <a:avLst/>
          </a:prstGeom>
          <a:noFill/>
        </p:spPr>
        <p:txBody>
          <a:bodyPr wrap="square" rtlCol="0">
            <a:spAutoFit/>
          </a:bodyPr>
          <a:lstStyle/>
          <a:p>
            <a:pPr algn="ctr"/>
            <a:r>
              <a:rPr lang="en-US" sz="2400" b="1" dirty="0" smtClean="0">
                <a:latin typeface="Times New Roman" pitchFamily="18" charset="0"/>
                <a:cs typeface="Times New Roman" pitchFamily="18" charset="0"/>
              </a:rPr>
              <a:t>Population Explosion</a:t>
            </a:r>
          </a:p>
          <a:p>
            <a:pPr algn="just"/>
            <a:r>
              <a:rPr lang="en-US" sz="2400" b="1" dirty="0" smtClean="0">
                <a:latin typeface="Times New Roman" pitchFamily="18" charset="0"/>
                <a:cs typeface="Times New Roman" pitchFamily="18" charset="0"/>
              </a:rPr>
              <a:t>Definition</a:t>
            </a:r>
          </a:p>
          <a:p>
            <a:pPr algn="just"/>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hlinkClick r:id="rId2"/>
              </a:rPr>
              <a:t>Population</a:t>
            </a:r>
            <a:r>
              <a:rPr lang="en-US" sz="2000" dirty="0">
                <a:latin typeface="Times New Roman" pitchFamily="18" charset="0"/>
                <a:cs typeface="Times New Roman" pitchFamily="18" charset="0"/>
              </a:rPr>
              <a:t> explosion refers to the </a:t>
            </a:r>
            <a:r>
              <a:rPr lang="en-US" sz="2000" dirty="0" smtClean="0">
                <a:latin typeface="Times New Roman" pitchFamily="18" charset="0"/>
                <a:cs typeface="Times New Roman" pitchFamily="18" charset="0"/>
              </a:rPr>
              <a:t>very big number </a:t>
            </a:r>
            <a:r>
              <a:rPr lang="en-US" sz="2000" dirty="0">
                <a:latin typeface="Times New Roman" pitchFamily="18" charset="0"/>
                <a:cs typeface="Times New Roman" pitchFamily="18" charset="0"/>
              </a:rPr>
              <a:t>of people that live in an area. It is a major issue for developing countries. Also, the government is not taking proper measures to control this problem. Besides, it generates many issues in the country that cause many problems for </a:t>
            </a:r>
            <a:r>
              <a:rPr lang="en-US" sz="2000" dirty="0" smtClean="0">
                <a:latin typeface="Times New Roman" pitchFamily="18" charset="0"/>
                <a:cs typeface="Times New Roman" pitchFamily="18" charset="0"/>
              </a:rPr>
              <a:t>people.</a:t>
            </a:r>
            <a:endParaRPr lang="en-US" sz="2000" b="1" dirty="0" smtClean="0">
              <a:latin typeface="Times New Roman" pitchFamily="18" charset="0"/>
              <a:cs typeface="Times New Roman" pitchFamily="18" charset="0"/>
            </a:endParaRPr>
          </a:p>
          <a:p>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Meaning of Population </a:t>
            </a:r>
            <a:r>
              <a:rPr lang="en-US" sz="2000" b="1" dirty="0" smtClean="0">
                <a:latin typeface="Times New Roman" pitchFamily="18" charset="0"/>
                <a:cs typeface="Times New Roman" pitchFamily="18" charset="0"/>
              </a:rPr>
              <a:t>Explosion</a:t>
            </a:r>
          </a:p>
          <a:p>
            <a:pPr algn="just"/>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The </a:t>
            </a:r>
            <a:r>
              <a:rPr lang="en-US" sz="2000" dirty="0">
                <a:latin typeface="Times New Roman" pitchFamily="18" charset="0"/>
                <a:cs typeface="Times New Roman" pitchFamily="18" charset="0"/>
              </a:rPr>
              <a:t>rapid increase in numbers of a particular species, especially in the world's human population since the end of World War II, attributed to an accelerating birthrate, a decrease in infant mortality, and an increase in life expectancy.</a:t>
            </a:r>
          </a:p>
        </p:txBody>
      </p:sp>
    </p:spTree>
    <p:extLst>
      <p:ext uri="{BB962C8B-B14F-4D97-AF65-F5344CB8AC3E}">
        <p14:creationId xmlns:p14="http://schemas.microsoft.com/office/powerpoint/2010/main" val="525668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762000"/>
            <a:ext cx="8610600" cy="4154984"/>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Causes of Population Explosion</a:t>
            </a:r>
          </a:p>
          <a:p>
            <a:pPr algn="just"/>
            <a:r>
              <a:rPr lang="en-US" sz="2000" dirty="0" smtClean="0">
                <a:latin typeface="Times New Roman" pitchFamily="18" charset="0"/>
                <a:cs typeface="Times New Roman" pitchFamily="18" charset="0"/>
              </a:rPr>
              <a:t>	The </a:t>
            </a:r>
            <a:r>
              <a:rPr lang="en-US" sz="2000" dirty="0">
                <a:latin typeface="Times New Roman" pitchFamily="18" charset="0"/>
                <a:cs typeface="Times New Roman" pitchFamily="18" charset="0"/>
              </a:rPr>
              <a:t>cause of the population explosion includes many factors and reasons. These includes</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n-US" sz="2000" b="1" dirty="0">
                <a:latin typeface="Times New Roman" pitchFamily="18" charset="0"/>
                <a:cs typeface="Times New Roman" pitchFamily="18" charset="0"/>
              </a:rPr>
              <a:t>Increase in the birth </a:t>
            </a:r>
            <a:r>
              <a:rPr lang="en-US" sz="2000" b="1" dirty="0" smtClean="0">
                <a:latin typeface="Times New Roman" pitchFamily="18" charset="0"/>
                <a:cs typeface="Times New Roman" pitchFamily="18" charset="0"/>
              </a:rPr>
              <a:t>rate</a:t>
            </a:r>
          </a:p>
          <a:p>
            <a:pPr algn="just"/>
            <a:r>
              <a:rPr lang="en-US" sz="2000" b="1"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Due </a:t>
            </a:r>
            <a:r>
              <a:rPr lang="en-US" sz="2000" dirty="0">
                <a:latin typeface="Times New Roman" pitchFamily="18" charset="0"/>
                <a:cs typeface="Times New Roman" pitchFamily="18" charset="0"/>
              </a:rPr>
              <a:t>to lack of control on delivery and unawareness of people the birth rate is increasing rapidly. In addition, the gap between death and birth has gone way wider than what we can think of. Furthermore, the birth rate has increased many folds in comparison to the death rate.</a:t>
            </a:r>
          </a:p>
          <a:p>
            <a:pPr algn="just"/>
            <a:r>
              <a:rPr lang="en-US" sz="2000" b="1" dirty="0">
                <a:latin typeface="Times New Roman" pitchFamily="18" charset="0"/>
                <a:cs typeface="Times New Roman" pitchFamily="18" charset="0"/>
              </a:rPr>
              <a:t>A decrease in infant mortality </a:t>
            </a:r>
            <a:r>
              <a:rPr lang="en-US" sz="2000" b="1" dirty="0" smtClean="0">
                <a:latin typeface="Times New Roman" pitchFamily="18" charset="0"/>
                <a:cs typeface="Times New Roman" pitchFamily="18" charset="0"/>
              </a:rPr>
              <a:t>rate</a:t>
            </a:r>
          </a:p>
          <a:p>
            <a:pPr algn="just"/>
            <a:r>
              <a:rPr lang="en-US" sz="2000" b="1"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Mortality </a:t>
            </a:r>
            <a:r>
              <a:rPr lang="en-US" sz="2000" dirty="0">
                <a:latin typeface="Times New Roman" pitchFamily="18" charset="0"/>
                <a:cs typeface="Times New Roman" pitchFamily="18" charset="0"/>
              </a:rPr>
              <a:t>rate refers to the number of death of infants below the age of 6 months. Due to </a:t>
            </a:r>
            <a:r>
              <a:rPr lang="en-US" sz="2000" dirty="0">
                <a:latin typeface="Times New Roman" pitchFamily="18" charset="0"/>
                <a:cs typeface="Times New Roman" pitchFamily="18" charset="0"/>
                <a:hlinkClick r:id="rId2"/>
              </a:rPr>
              <a:t>science and technology</a:t>
            </a:r>
            <a:r>
              <a:rPr lang="en-US" sz="2000" dirty="0">
                <a:latin typeface="Times New Roman" pitchFamily="18" charset="0"/>
                <a:cs typeface="Times New Roman" pitchFamily="18" charset="0"/>
              </a:rPr>
              <a:t>, we are able to minimize this rate and now only a few cases of death are known per thousand death.</a:t>
            </a: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207615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609600"/>
            <a:ext cx="8686800" cy="3416320"/>
          </a:xfrm>
          <a:prstGeom prst="rect">
            <a:avLst/>
          </a:prstGeom>
          <a:noFill/>
        </p:spPr>
        <p:txBody>
          <a:bodyPr wrap="square" rtlCol="0">
            <a:spAutoFit/>
          </a:bodyPr>
          <a:lstStyle/>
          <a:p>
            <a:pPr algn="just"/>
            <a:r>
              <a:rPr lang="en-US" b="1" dirty="0" smtClean="0">
                <a:latin typeface="Times New Roman" pitchFamily="18" charset="0"/>
                <a:cs typeface="Times New Roman" pitchFamily="18" charset="0"/>
              </a:rPr>
              <a:t>The life expectancy growth</a:t>
            </a:r>
          </a:p>
          <a:p>
            <a:pPr algn="just"/>
            <a:r>
              <a:rPr lang="en-US" b="1" dirty="0">
                <a:latin typeface="Times New Roman" pitchFamily="18" charset="0"/>
                <a:cs typeface="Times New Roman" pitchFamily="18" charset="0"/>
              </a:rPr>
              <a:t>	</a:t>
            </a:r>
            <a:r>
              <a:rPr lang="en-US" dirty="0" smtClean="0">
                <a:latin typeface="Times New Roman" pitchFamily="18" charset="0"/>
                <a:cs typeface="Times New Roman" pitchFamily="18" charset="0"/>
              </a:rPr>
              <a:t>Earlier the life expectancy of people was around 55-60 years. But due to better and improved medical facilities, we are now able to increase the life expectancy of people. Now the average age of a person increased to 70-75 years.</a:t>
            </a:r>
          </a:p>
          <a:p>
            <a:pPr algn="just"/>
            <a:r>
              <a:rPr lang="en-US" dirty="0" smtClean="0">
                <a:latin typeface="Times New Roman" pitchFamily="18" charset="0"/>
                <a:cs typeface="Times New Roman" pitchFamily="18" charset="0"/>
              </a:rPr>
              <a:t>	Besides, these better living conditions, good quality food, </a:t>
            </a:r>
            <a:r>
              <a:rPr lang="en-US" dirty="0" smtClean="0">
                <a:latin typeface="Times New Roman" pitchFamily="18" charset="0"/>
                <a:cs typeface="Times New Roman" pitchFamily="18" charset="0"/>
                <a:hlinkClick r:id="rId2"/>
              </a:rPr>
              <a:t>better nutrition</a:t>
            </a:r>
            <a:r>
              <a:rPr lang="en-US" dirty="0" smtClean="0">
                <a:latin typeface="Times New Roman" pitchFamily="18" charset="0"/>
                <a:cs typeface="Times New Roman" pitchFamily="18" charset="0"/>
              </a:rPr>
              <a:t>, and better sanitation facilities also helped in increasing life expectancy.</a:t>
            </a:r>
          </a:p>
          <a:p>
            <a:pPr algn="just"/>
            <a:r>
              <a:rPr lang="en-US" b="1" dirty="0" smtClean="0">
                <a:latin typeface="Times New Roman" pitchFamily="18" charset="0"/>
                <a:cs typeface="Times New Roman" pitchFamily="18" charset="0"/>
              </a:rPr>
              <a:t>High level of illiteracy</a:t>
            </a:r>
          </a:p>
          <a:p>
            <a:pPr algn="just"/>
            <a:r>
              <a:rPr lang="en-US" b="1" dirty="0">
                <a:latin typeface="Times New Roman" pitchFamily="18" charset="0"/>
                <a:cs typeface="Times New Roman" pitchFamily="18" charset="0"/>
              </a:rPr>
              <a:t>	</a:t>
            </a:r>
            <a:r>
              <a:rPr lang="en-US" dirty="0" smtClean="0">
                <a:latin typeface="Times New Roman" pitchFamily="18" charset="0"/>
                <a:cs typeface="Times New Roman" pitchFamily="18" charset="0"/>
              </a:rPr>
              <a:t>The literacy level of women is one of the biggest problems of family planning. In </a:t>
            </a:r>
            <a:r>
              <a:rPr lang="en-US" dirty="0" smtClean="0">
                <a:latin typeface="Times New Roman" pitchFamily="18" charset="0"/>
                <a:cs typeface="Times New Roman" pitchFamily="18" charset="0"/>
              </a:rPr>
              <a:t>developing </a:t>
            </a:r>
            <a:r>
              <a:rPr lang="en-US" dirty="0" err="1" smtClean="0">
                <a:latin typeface="Times New Roman" pitchFamily="18" charset="0"/>
                <a:cs typeface="Times New Roman" pitchFamily="18" charset="0"/>
              </a:rPr>
              <a:t>contries</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people pay very little importance to women’s education and marry them at an early age. That’s why they do not have knowledge about birth control methods and the use of contraceptives.</a:t>
            </a:r>
          </a:p>
          <a:p>
            <a:endParaRPr lang="en-US" dirty="0"/>
          </a:p>
        </p:txBody>
      </p:sp>
    </p:spTree>
    <p:extLst>
      <p:ext uri="{BB962C8B-B14F-4D97-AF65-F5344CB8AC3E}">
        <p14:creationId xmlns:p14="http://schemas.microsoft.com/office/powerpoint/2010/main" val="4287009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5078313"/>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Consequences of Population Explosions</a:t>
            </a:r>
          </a:p>
          <a:p>
            <a:pPr algn="just"/>
            <a:r>
              <a:rPr lang="en-US" sz="2000" dirty="0" smtClean="0">
                <a:latin typeface="Times New Roman" pitchFamily="18" charset="0"/>
                <a:cs typeface="Times New Roman" pitchFamily="18" charset="0"/>
              </a:rPr>
              <a:t>Here are the</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twelve main consequences of population growth. The consequences are: </a:t>
            </a:r>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1. </a:t>
            </a:r>
            <a:r>
              <a:rPr lang="en-US" sz="2000" dirty="0" smtClean="0">
                <a:latin typeface="Times New Roman" pitchFamily="18" charset="0"/>
                <a:cs typeface="Times New Roman" pitchFamily="18" charset="0"/>
              </a:rPr>
              <a:t>Investment</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2</a:t>
            </a:r>
            <a:r>
              <a:rPr lang="en-US" sz="2000" b="1"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Over use </a:t>
            </a:r>
            <a:r>
              <a:rPr lang="en-US" sz="2000" dirty="0">
                <a:latin typeface="Times New Roman" pitchFamily="18" charset="0"/>
                <a:cs typeface="Times New Roman" pitchFamily="18" charset="0"/>
              </a:rPr>
              <a:t>of Resources </a:t>
            </a:r>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3</a:t>
            </a:r>
            <a:r>
              <a:rPr lang="en-US" sz="2000" b="1"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Urbanization</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4</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Per Capita Income </a:t>
            </a:r>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5</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Standard of Living </a:t>
            </a:r>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6</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Agricultural Development </a:t>
            </a:r>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7</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Employment </a:t>
            </a:r>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8</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Social Infrastructure </a:t>
            </a:r>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9</a:t>
            </a:r>
            <a:r>
              <a:rPr lang="en-US" sz="2000" b="1"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Labor </a:t>
            </a:r>
            <a:r>
              <a:rPr lang="en-US" sz="2000" dirty="0">
                <a:latin typeface="Times New Roman" pitchFamily="18" charset="0"/>
                <a:cs typeface="Times New Roman" pitchFamily="18" charset="0"/>
              </a:rPr>
              <a:t>Force </a:t>
            </a:r>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10</a:t>
            </a:r>
            <a:r>
              <a:rPr lang="en-US" sz="2000" dirty="0">
                <a:latin typeface="Times New Roman" pitchFamily="18" charset="0"/>
                <a:cs typeface="Times New Roman" pitchFamily="18" charset="0"/>
              </a:rPr>
              <a:t>. Capital Formation </a:t>
            </a:r>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11</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Environment Rapid Population Growth Leads to Environmental Damage </a:t>
            </a:r>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12</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World Economy.</a:t>
            </a:r>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985135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763000" cy="4001095"/>
          </a:xfrm>
          <a:prstGeom prst="rect">
            <a:avLst/>
          </a:prstGeom>
          <a:noFill/>
        </p:spPr>
        <p:txBody>
          <a:bodyPr wrap="square" rtlCol="0">
            <a:spAutoFit/>
          </a:bodyPr>
          <a:lstStyle/>
          <a:p>
            <a:pPr algn="just"/>
            <a:r>
              <a:rPr lang="en-US" sz="2000" b="1" dirty="0">
                <a:latin typeface="Times New Roman" pitchFamily="18" charset="0"/>
                <a:cs typeface="Times New Roman" pitchFamily="18" charset="0"/>
              </a:rPr>
              <a:t>Effects of Population Explosion</a:t>
            </a:r>
            <a:endParaRPr lang="en-US" sz="2000"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The population explosion affects natural resources and many sectors of the economy in many ways. </a:t>
            </a:r>
            <a:endParaRPr lang="en-US"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Unemployment</a:t>
            </a:r>
            <a:endParaRPr lang="en-US" b="1"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	Due to the increase in the population the demand for jobs and employment also increases. But, due to a lack of resources and </a:t>
            </a:r>
            <a:r>
              <a:rPr lang="en-US" dirty="0">
                <a:latin typeface="Times New Roman" pitchFamily="18" charset="0"/>
                <a:cs typeface="Times New Roman" pitchFamily="18" charset="0"/>
                <a:hlinkClick r:id="rId2"/>
              </a:rPr>
              <a:t>employment opportunities</a:t>
            </a:r>
            <a:r>
              <a:rPr lang="en-US" dirty="0">
                <a:latin typeface="Times New Roman" pitchFamily="18" charset="0"/>
                <a:cs typeface="Times New Roman" pitchFamily="18" charset="0"/>
              </a:rPr>
              <a:t>, there are millions of jobless people in country.</a:t>
            </a:r>
          </a:p>
          <a:p>
            <a:pPr algn="just"/>
            <a:r>
              <a:rPr lang="en-US" dirty="0">
                <a:latin typeface="Times New Roman" pitchFamily="18" charset="0"/>
                <a:cs typeface="Times New Roman" pitchFamily="18" charset="0"/>
              </a:rPr>
              <a:t>	In addition, the condition of unemployment is growing day by day. To face this problem most the people are migrating to other countries for better job opportunities.</a:t>
            </a:r>
          </a:p>
          <a:p>
            <a:pPr algn="just"/>
            <a:r>
              <a:rPr lang="en-US" b="1" dirty="0">
                <a:latin typeface="Times New Roman" pitchFamily="18" charset="0"/>
                <a:cs typeface="Times New Roman" pitchFamily="18" charset="0"/>
              </a:rPr>
              <a:t>Poverty</a:t>
            </a:r>
          </a:p>
          <a:p>
            <a:pPr algn="just"/>
            <a:r>
              <a:rPr lang="en-US" b="1" dirty="0">
                <a:latin typeface="Times New Roman" pitchFamily="18" charset="0"/>
                <a:cs typeface="Times New Roman" pitchFamily="18" charset="0"/>
              </a:rPr>
              <a:t>	</a:t>
            </a:r>
            <a:r>
              <a:rPr lang="en-US" dirty="0">
                <a:latin typeface="Times New Roman" pitchFamily="18" charset="0"/>
                <a:cs typeface="Times New Roman" pitchFamily="18" charset="0"/>
              </a:rPr>
              <a:t>Due to the large population there a large number of people who belong to below the poverty line and they do not have adequate knowledge of the overpopulation of the country. Also, they are the major contributor to a high birth rate.</a:t>
            </a:r>
          </a:p>
          <a:p>
            <a:endParaRPr lang="en-US" dirty="0"/>
          </a:p>
        </p:txBody>
      </p:sp>
    </p:spTree>
    <p:extLst>
      <p:ext uri="{BB962C8B-B14F-4D97-AF65-F5344CB8AC3E}">
        <p14:creationId xmlns:p14="http://schemas.microsoft.com/office/powerpoint/2010/main" val="1489720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04800"/>
            <a:ext cx="8610600" cy="4216539"/>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Prevention of population explosion</a:t>
            </a:r>
          </a:p>
          <a:p>
            <a:pPr algn="just"/>
            <a:r>
              <a:rPr lang="en-US" sz="2000" dirty="0" smtClean="0">
                <a:latin typeface="Times New Roman" pitchFamily="18" charset="0"/>
                <a:cs typeface="Times New Roman" pitchFamily="18" charset="0"/>
              </a:rPr>
              <a:t>	There </a:t>
            </a:r>
            <a:r>
              <a:rPr lang="en-US" sz="2000" dirty="0">
                <a:latin typeface="Times New Roman" pitchFamily="18" charset="0"/>
                <a:cs typeface="Times New Roman" pitchFamily="18" charset="0"/>
              </a:rPr>
              <a:t>are various methods by which we can prevent a population explosion. The government can take measures to aware of the population about the various methods that can help in controlling the population. Also, it should implement some strong campaign for family planning and birth control</a:t>
            </a:r>
            <a:r>
              <a:rPr lang="en-US" sz="2000" dirty="0" smtClean="0">
                <a:latin typeface="Times New Roman" pitchFamily="18" charset="0"/>
                <a:cs typeface="Times New Roman" pitchFamily="18" charset="0"/>
              </a:rPr>
              <a:t>.</a:t>
            </a:r>
          </a:p>
          <a:p>
            <a:pPr algn="just"/>
            <a:endParaRPr lang="en-US" sz="20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Concluding Remarks</a:t>
            </a:r>
            <a:endParaRPr lang="en-US" sz="2400" b="1" dirty="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To </a:t>
            </a:r>
            <a:r>
              <a:rPr lang="en-US" sz="2000" dirty="0">
                <a:latin typeface="Times New Roman" pitchFamily="18" charset="0"/>
                <a:cs typeface="Times New Roman" pitchFamily="18" charset="0"/>
              </a:rPr>
              <a:t>sum it up, the population explosion has caused huge pressure on the surface of the earth. Also, we can control many issues of the earth by controlling population growth. Besides, many problems like food insecurity, illiteracy, poverty, and unemployment can be minimized by controlling the population.</a:t>
            </a:r>
          </a:p>
          <a:p>
            <a:pPr algn="just"/>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041375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534400" cy="1077218"/>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Task</a:t>
            </a:r>
          </a:p>
          <a:p>
            <a:pPr algn="just"/>
            <a:r>
              <a:rPr lang="en-US" sz="2000" dirty="0" smtClean="0">
                <a:latin typeface="Times New Roman" pitchFamily="18" charset="0"/>
                <a:cs typeface="Times New Roman" pitchFamily="18" charset="0"/>
              </a:rPr>
              <a:t>	Write a note on the population explosion of India, China and Pakistan</a:t>
            </a:r>
          </a:p>
          <a:p>
            <a:pPr algn="just"/>
            <a:r>
              <a:rPr lang="en-US" sz="2000" dirty="0" smtClean="0">
                <a:latin typeface="Times New Roman" pitchFamily="18" charset="0"/>
                <a:cs typeface="Times New Roman" pitchFamily="18" charset="0"/>
              </a:rPr>
              <a:t>Write down </a:t>
            </a:r>
            <a:r>
              <a:rPr lang="en-US" sz="2000" dirty="0" smtClean="0">
                <a:latin typeface="Times New Roman" pitchFamily="18" charset="0"/>
                <a:cs typeface="Times New Roman" pitchFamily="18" charset="0"/>
              </a:rPr>
              <a:t>a detail note on </a:t>
            </a:r>
            <a:r>
              <a:rPr lang="en-US" sz="2000" dirty="0" smtClean="0">
                <a:latin typeface="Times New Roman" pitchFamily="18" charset="0"/>
                <a:cs typeface="Times New Roman" pitchFamily="18" charset="0"/>
              </a:rPr>
              <a:t>12 </a:t>
            </a:r>
            <a:r>
              <a:rPr lang="en-US" sz="2000" dirty="0" smtClean="0">
                <a:latin typeface="Times New Roman" pitchFamily="18" charset="0"/>
                <a:cs typeface="Times New Roman" pitchFamily="18" charset="0"/>
              </a:rPr>
              <a:t>main consequences of population </a:t>
            </a:r>
            <a:r>
              <a:rPr lang="en-US" sz="2000" dirty="0" smtClean="0">
                <a:latin typeface="Times New Roman" pitchFamily="18" charset="0"/>
                <a:cs typeface="Times New Roman" pitchFamily="18" charset="0"/>
              </a:rPr>
              <a:t>explosion</a:t>
            </a:r>
            <a:endParaRPr lang="en-US"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7583856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TotalTime>
  <Words>57</Words>
  <Application>Microsoft Office PowerPoint</Application>
  <PresentationFormat>On-screen Show (4:3)</PresentationFormat>
  <Paragraphs>51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10</cp:revision>
  <dcterms:created xsi:type="dcterms:W3CDTF">2020-04-28T12:50:55Z</dcterms:created>
  <dcterms:modified xsi:type="dcterms:W3CDTF">2020-04-29T04:36:42Z</dcterms:modified>
</cp:coreProperties>
</file>