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37" r:id="rId25"/>
    <p:sldId id="315" r:id="rId26"/>
    <p:sldId id="316" r:id="rId27"/>
    <p:sldId id="294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262" r:id="rId49"/>
    <p:sldId id="26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88" autoAdjust="0"/>
  </p:normalViewPr>
  <p:slideViewPr>
    <p:cSldViewPr>
      <p:cViewPr>
        <p:scale>
          <a:sx n="75" d="100"/>
          <a:sy n="75" d="100"/>
        </p:scale>
        <p:origin x="-174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devices and storage media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 smtClean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 smtClean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 smtClean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71D595-FDAF-45E4-A422-E65FC17966BD}" type="presOf" srcId="{CB989812-36FA-4477-BAED-3DF11E5DAB40}" destId="{1122E76C-6BDB-43F6-8D6A-017D9D533FFA}" srcOrd="0" destOrd="0" presId="urn:microsoft.com/office/officeart/2005/8/layout/default#17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0221244E-064B-4E07-9A2A-8F41A93051AC}" type="presOf" srcId="{8A005D04-01EA-438C-8155-C080A20A077F}" destId="{510A94C7-1B11-446F-8EB7-5E6F6254C6AE}" srcOrd="0" destOrd="0" presId="urn:microsoft.com/office/officeart/2005/8/layout/default#17"/>
    <dgm:cxn modelId="{97A12078-09C4-47B0-968B-854EC7234F29}" type="presOf" srcId="{44783E27-DB1A-4A4E-B12D-7C7D43069349}" destId="{9F176233-DC78-4A83-A7AD-8432B0A5C88C}" srcOrd="0" destOrd="0" presId="urn:microsoft.com/office/officeart/2005/8/layout/default#17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735AE7B0-C83B-402F-9176-BE02F8F819E4}" type="presParOf" srcId="{46A1C575-DE29-4021-A28C-E1E7FA78085E}" destId="{9F176233-DC78-4A83-A7AD-8432B0A5C88C}" srcOrd="2" destOrd="0" presId="urn:microsoft.com/office/officeart/2005/8/layout/default#17"/>
    <dgm:cxn modelId="{AB1ADBD9-8DEE-4272-A92E-720BFD8C247B}" type="presParOf" srcId="{46A1C575-DE29-4021-A28C-E1E7FA78085E}" destId="{AD7B239C-2251-4372-BC66-C05CAE2008ED}" srcOrd="3" destOrd="0" presId="urn:microsoft.com/office/officeart/2005/8/layout/default#17"/>
    <dgm:cxn modelId="{BBCCAF9B-ED6D-4300-9B3E-41D19E39E88E}" type="presParOf" srcId="{46A1C575-DE29-4021-A28C-E1E7FA78085E}" destId="{510A94C7-1B11-446F-8EB7-5E6F6254C6AE}" srcOrd="4" destOrd="0" presId="urn:microsoft.com/office/officeart/2005/8/layout/default#17"/>
    <dgm:cxn modelId="{49990107-093E-42DA-BD8D-A98E485E2EE5}" type="presParOf" srcId="{46A1C575-DE29-4021-A28C-E1E7FA78085E}" destId="{34377FC6-6EBD-40F6-9B08-6606C7FFA176}" srcOrd="5" destOrd="0" presId="urn:microsoft.com/office/officeart/2005/8/layout/default#17"/>
    <dgm:cxn modelId="{E5FA00CA-2F28-4A72-B98A-59CB65709024}" type="presParOf" srcId="{46A1C575-DE29-4021-A28C-E1E7FA78085E}" destId="{1122E76C-6BDB-43F6-8D6A-017D9D533FFA}" srcOrd="6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 smtClean="0"/>
            <a:t>Access files from any computer</a:t>
          </a:r>
          <a:endParaRPr lang="en-US" dirty="0"/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 smtClean="0"/>
            <a:t>Store large files instantaneously</a:t>
          </a:r>
          <a:endParaRPr lang="en-US" dirty="0"/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 smtClean="0"/>
            <a:t>Allow others to access their files</a:t>
          </a:r>
          <a:endParaRPr lang="en-US" dirty="0"/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 smtClean="0"/>
            <a:t>View time-critical data and images immediately</a:t>
          </a:r>
          <a:endParaRPr lang="en-US" dirty="0"/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 smtClean="0"/>
            <a:t>Store offsite backups</a:t>
          </a:r>
          <a:endParaRPr lang="en-US" dirty="0"/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 smtClean="0"/>
            <a:t>Provide data center functions</a:t>
          </a:r>
          <a:endParaRPr lang="en-US" dirty="0"/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Read from a </a:t>
          </a:r>
          <a:r>
            <a:rPr lang="en-US" b="1" dirty="0" smtClean="0"/>
            <a:t>CD-ROM drive</a:t>
          </a:r>
          <a:r>
            <a:rPr lang="en-US" dirty="0" smtClean="0"/>
            <a:t> or CD-ROM player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 smtClean="0"/>
            <a:t>Must have a </a:t>
          </a:r>
          <a:r>
            <a:rPr lang="en-US" b="1" dirty="0" smtClean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B7AE-F5DD-49D8-A2BF-BC7180F98477}" type="presOf" srcId="{774A1D74-6B3E-469D-B09E-F934A27AB24F}" destId="{1B45A46F-3C7E-4572-9DB9-B42BF84F00CC}" srcOrd="0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FD382179-0AC0-451D-8288-EDE1EB02C0A8}" type="presOf" srcId="{A8FFD019-31DC-4C06-8B49-3A65794E6E85}" destId="{6BFB7656-A64B-409A-A47E-D579576E3B54}" srcOrd="0" destOrd="1" presId="urn:microsoft.com/office/officeart/2005/8/layout/vList4#8"/>
    <dgm:cxn modelId="{CDAD8F14-B939-402A-A6A0-2F5D608099A9}" type="presOf" srcId="{ADC35E6E-86BD-46FE-9AA3-C5F05776C8B6}" destId="{A201B405-B5AE-49CF-AE70-516845B7B547}" srcOrd="1" destOrd="1" presId="urn:microsoft.com/office/officeart/2005/8/layout/vList4#8"/>
    <dgm:cxn modelId="{568C9D02-C466-40D6-B84A-7C49C9953EBF}" type="presOf" srcId="{CB23B9FF-F0D3-4F05-835A-B9D7120AD3A6}" destId="{DB263D1B-7082-43A7-8528-67CD3FBB28F4}" srcOrd="0" destOrd="0" presId="urn:microsoft.com/office/officeart/2005/8/layout/vList4#8"/>
    <dgm:cxn modelId="{C10C22BB-625F-40C7-B0C7-ED1FEE759752}" type="presOf" srcId="{CB23B9FF-F0D3-4F05-835A-B9D7120AD3A6}" destId="{2EA78547-829A-4408-BCE3-F1D10608110B}" srcOrd="1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E1A0071D-52EA-4FAA-962E-FA1EB3662000}" type="presOf" srcId="{A1BE08A3-1CF9-4F69-A3E2-77C5EAB1C7E9}" destId="{254E5A31-E8CD-45DD-95C6-33F734E6B06B}" srcOrd="0" destOrd="0" presId="urn:microsoft.com/office/officeart/2005/8/layout/vList4#8"/>
    <dgm:cxn modelId="{A02616F6-2E5E-4815-A4E4-7996D756311D}" type="presOf" srcId="{5E13B3EF-C3EA-4EDA-8824-14B2D88190E4}" destId="{6BFB7656-A64B-409A-A47E-D579576E3B54}" srcOrd="0" destOrd="0" presId="urn:microsoft.com/office/officeart/2005/8/layout/vList4#8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187149C5-0DE7-41B7-898D-967E29CB8380}" type="presOf" srcId="{A8FFD019-31DC-4C06-8B49-3A65794E6E85}" destId="{DE2407B3-6B0C-4F6C-984C-E9FED8063780}" srcOrd="1" destOrd="1" presId="urn:microsoft.com/office/officeart/2005/8/layout/vList4#8"/>
    <dgm:cxn modelId="{605D782E-FE7C-4DF0-A00E-26E026837270}" type="presOf" srcId="{5E13B3EF-C3EA-4EDA-8824-14B2D88190E4}" destId="{DE2407B3-6B0C-4F6C-984C-E9FED8063780}" srcOrd="1" destOrd="0" presId="urn:microsoft.com/office/officeart/2005/8/layout/vList4#8"/>
    <dgm:cxn modelId="{33D17CC6-80EC-47BB-BC15-1C6F1F16F3C1}" type="presOf" srcId="{ADC35E6E-86BD-46FE-9AA3-C5F05776C8B6}" destId="{1B45A46F-3C7E-4572-9DB9-B42BF84F00CC}" srcOrd="0" destOrd="1" presId="urn:microsoft.com/office/officeart/2005/8/layout/vList4#8"/>
    <dgm:cxn modelId="{CD162533-F1DA-4DC2-AF8D-93AACDED28B7}" type="presOf" srcId="{774A1D74-6B3E-469D-B09E-F934A27AB24F}" destId="{A201B405-B5AE-49CF-AE70-516845B7B547}" srcOrd="1" destOrd="0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770F74B0-39E2-4E98-8B43-126E6BC3D7DB}" type="presParOf" srcId="{254E5A31-E8CD-45DD-95C6-33F734E6B06B}" destId="{E6CED602-4AD3-4B14-93C8-29D9BF92925B}" srcOrd="0" destOrd="0" presId="urn:microsoft.com/office/officeart/2005/8/layout/vList4#8"/>
    <dgm:cxn modelId="{4CC10A4E-9175-46A7-8307-FCD15C2D508D}" type="presParOf" srcId="{E6CED602-4AD3-4B14-93C8-29D9BF92925B}" destId="{6BFB7656-A64B-409A-A47E-D579576E3B54}" srcOrd="0" destOrd="0" presId="urn:microsoft.com/office/officeart/2005/8/layout/vList4#8"/>
    <dgm:cxn modelId="{C0DD8C7F-7810-42C8-B20F-8BC80A3F3109}" type="presParOf" srcId="{E6CED602-4AD3-4B14-93C8-29D9BF92925B}" destId="{918F8FFB-7E8D-4A7E-A87B-C25DAE126277}" srcOrd="1" destOrd="0" presId="urn:microsoft.com/office/officeart/2005/8/layout/vList4#8"/>
    <dgm:cxn modelId="{97BD3E38-A973-4AA9-BDF1-CDB8F39B1CE5}" type="presParOf" srcId="{E6CED602-4AD3-4B14-93C8-29D9BF92925B}" destId="{DE2407B3-6B0C-4F6C-984C-E9FED8063780}" srcOrd="2" destOrd="0" presId="urn:microsoft.com/office/officeart/2005/8/layout/vList4#8"/>
    <dgm:cxn modelId="{EA6FB468-1CDB-4E8A-94DE-0AF9AABBFA9C}" type="presParOf" srcId="{254E5A31-E8CD-45DD-95C6-33F734E6B06B}" destId="{DC68BA66-501A-4C39-A9D1-D177C7C31050}" srcOrd="1" destOrd="0" presId="urn:microsoft.com/office/officeart/2005/8/layout/vList4#8"/>
    <dgm:cxn modelId="{9956C97D-869F-4625-BAC2-E293771E08AB}" type="presParOf" srcId="{254E5A31-E8CD-45DD-95C6-33F734E6B06B}" destId="{CB6300C3-79C5-4322-A7E4-C743190A5EBD}" srcOrd="2" destOrd="0" presId="urn:microsoft.com/office/officeart/2005/8/layout/vList4#8"/>
    <dgm:cxn modelId="{109F74C9-F7FE-4017-8833-C2B417836815}" type="presParOf" srcId="{CB6300C3-79C5-4322-A7E4-C743190A5EBD}" destId="{DB263D1B-7082-43A7-8528-67CD3FBB28F4}" srcOrd="0" destOrd="0" presId="urn:microsoft.com/office/officeart/2005/8/layout/vList4#8"/>
    <dgm:cxn modelId="{D9E13745-1266-4522-9159-96B1973D75F4}" type="presParOf" srcId="{CB6300C3-79C5-4322-A7E4-C743190A5EBD}" destId="{0201E4F3-BE34-4755-8BB9-8D37802A543E}" srcOrd="1" destOrd="0" presId="urn:microsoft.com/office/officeart/2005/8/layout/vList4#8"/>
    <dgm:cxn modelId="{EB5FB168-0EE5-4EDA-A2B1-97D6F0AE115B}" type="presParOf" srcId="{CB6300C3-79C5-4322-A7E4-C743190A5EBD}" destId="{2EA78547-829A-4408-BCE3-F1D10608110B}" srcOrd="2" destOrd="0" presId="urn:microsoft.com/office/officeart/2005/8/layout/vList4#8"/>
    <dgm:cxn modelId="{03033E8C-9F13-437B-A832-07AD69BD3459}" type="presParOf" srcId="{254E5A31-E8CD-45DD-95C6-33F734E6B06B}" destId="{644F5FE3-9C1E-467C-A48D-BF96FD1776DF}" srcOrd="3" destOrd="0" presId="urn:microsoft.com/office/officeart/2005/8/layout/vList4#8"/>
    <dgm:cxn modelId="{96FD1D3C-C66C-433C-A6FB-6A8C0695369A}" type="presParOf" srcId="{254E5A31-E8CD-45DD-95C6-33F734E6B06B}" destId="{EA2E4342-D6FA-4AF8-BA77-02CBB4FBE761}" srcOrd="4" destOrd="0" presId="urn:microsoft.com/office/officeart/2005/8/layout/vList4#8"/>
    <dgm:cxn modelId="{3CD06610-D077-4B21-A63F-0719220475CC}" type="presParOf" srcId="{EA2E4342-D6FA-4AF8-BA77-02CBB4FBE761}" destId="{1B45A46F-3C7E-4572-9DB9-B42BF84F00CC}" srcOrd="0" destOrd="0" presId="urn:microsoft.com/office/officeart/2005/8/layout/vList4#8"/>
    <dgm:cxn modelId="{C852B560-68BD-410E-B0A8-73E09982FA87}" type="presParOf" srcId="{EA2E4342-D6FA-4AF8-BA77-02CBB4FBE761}" destId="{29B2CAB3-0650-454C-AB17-0A2CC9EA03AF}" srcOrd="1" destOrd="0" presId="urn:microsoft.com/office/officeart/2005/8/layout/vList4#8"/>
    <dgm:cxn modelId="{B1D45A84-802B-49CD-82E4-B373F4BBE6BD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 smtClean="0"/>
            <a:t>Archive disc</a:t>
          </a:r>
          <a:endParaRPr lang="en-US" b="1" dirty="0"/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 smtClean="0"/>
            <a:t>Stores photos from an online photo center</a:t>
          </a:r>
          <a:endParaRPr lang="en-US" b="0" dirty="0"/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 smtClean="0"/>
            <a:t>Picture CD</a:t>
          </a:r>
          <a:endParaRPr lang="en-US" b="1" dirty="0"/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 smtClean="0"/>
            <a:t>Resolution usually is 7200 pixels per photo</a:t>
          </a:r>
          <a:endParaRPr lang="en-US" b="0" dirty="0"/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 smtClean="0"/>
            <a:t>Cost is determined by the number of photos being stored</a:t>
          </a:r>
          <a:endParaRPr lang="en-US" b="0" dirty="0"/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 smtClean="0"/>
            <a:t>Single-session CD-ROM that stores digital versions of film</a:t>
          </a:r>
          <a:endParaRPr lang="en-US" b="0" dirty="0"/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 smtClean="0"/>
            <a:t>Typically uses a 1024 x 1536 resolution</a:t>
          </a:r>
          <a:endParaRPr lang="en-US" b="0" dirty="0"/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 smtClean="0"/>
            <a:t>Many photo centers offer Picture CD services</a:t>
          </a:r>
          <a:endParaRPr lang="en-US" b="0" dirty="0"/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 smtClean="0"/>
            <a:t>Requires a </a:t>
          </a:r>
          <a:r>
            <a:rPr lang="en-US" b="1" dirty="0" smtClean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Blu</a:t>
          </a:r>
          <a:r>
            <a:rPr lang="en-US" dirty="0" smtClean="0"/>
            <a:t>-ray Disc-ROM (BD-ROM) has a storage capacity of 100 GB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A09DF-90E1-41D9-A012-F8DEDAEA3AF9}" type="presOf" srcId="{17187421-A670-449E-BCC2-10F3BDDD2C5A}" destId="{A3F83121-A56B-4CA0-AE99-1E59417C325F}" srcOrd="1" destOrd="0" presId="urn:microsoft.com/office/officeart/2005/8/layout/vList4#9"/>
    <dgm:cxn modelId="{E6600152-F85B-449D-800B-3A0A4772F8E0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26A345B-B4A8-4A8C-8991-76B96BA2BEB6}" type="presOf" srcId="{CDC13A2B-03EB-4106-993F-080B64FBE8E9}" destId="{1686C0B7-591C-4EDB-88E0-FB8A72DEA035}" srcOrd="0" destOrd="0" presId="urn:microsoft.com/office/officeart/2005/8/layout/vList4#9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259F3038-14C5-4492-A302-ED4F98F79395}" type="presOf" srcId="{44874B1B-62DF-4091-B985-B3AE602EC449}" destId="{E56F570C-543F-494B-A83C-3AA9A329D780}" srcOrd="1" destOrd="0" presId="urn:microsoft.com/office/officeart/2005/8/layout/vList4#9"/>
    <dgm:cxn modelId="{FF286EDF-526C-43A2-81EB-3323D05E818E}" type="presOf" srcId="{17187421-A670-449E-BCC2-10F3BDDD2C5A}" destId="{EC824E38-C5B4-4A15-B7D9-4E867D944148}" srcOrd="0" destOrd="0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44809EB2-071C-4A64-A24B-4D91ED0ECCB3}" type="presOf" srcId="{D2343527-75C0-4FD4-BDE4-DFEBF786618D}" destId="{2F760DA8-8BF2-4B67-A150-3582999D7567}" srcOrd="0" destOrd="1" presId="urn:microsoft.com/office/officeart/2005/8/layout/vList4#9"/>
    <dgm:cxn modelId="{B38BB4F0-D45E-4F71-BCA8-A08A0FF18F2D}" type="presOf" srcId="{CDC13A2B-03EB-4106-993F-080B64FBE8E9}" destId="{5050D6B5-7232-4B5E-BC7E-E5C4E9338979}" srcOrd="1" destOrd="0" presId="urn:microsoft.com/office/officeart/2005/8/layout/vList4#9"/>
    <dgm:cxn modelId="{2ADB76E6-5E0F-4240-8BA8-3089EE245F73}" type="presOf" srcId="{D2343527-75C0-4FD4-BDE4-DFEBF786618D}" destId="{E56F570C-543F-494B-A83C-3AA9A329D780}" srcOrd="1" destOrd="1" presId="urn:microsoft.com/office/officeart/2005/8/layout/vList4#9"/>
    <dgm:cxn modelId="{B9AEDE5C-E091-490F-BE06-639EA84F8CA8}" type="presOf" srcId="{7B08BCB4-DA44-4121-8E2B-F660821F01D7}" destId="{3E5D39C3-99E9-44A8-AE08-0702891EE4D3}" srcOrd="0" destOrd="0" presId="urn:microsoft.com/office/officeart/2005/8/layout/vList4#9"/>
    <dgm:cxn modelId="{0E181156-75E2-4E52-9C1B-BA318130657B}" type="presParOf" srcId="{3E5D39C3-99E9-44A8-AE08-0702891EE4D3}" destId="{B6284CC5-4570-46B8-AB7C-FEBE4B9B5E4F}" srcOrd="0" destOrd="0" presId="urn:microsoft.com/office/officeart/2005/8/layout/vList4#9"/>
    <dgm:cxn modelId="{6D0D5714-17CC-490F-8128-5C7CDB9FF340}" type="presParOf" srcId="{B6284CC5-4570-46B8-AB7C-FEBE4B9B5E4F}" destId="{2F760DA8-8BF2-4B67-A150-3582999D7567}" srcOrd="0" destOrd="0" presId="urn:microsoft.com/office/officeart/2005/8/layout/vList4#9"/>
    <dgm:cxn modelId="{C6D12F21-27C5-4A20-AA59-AC645E1994F7}" type="presParOf" srcId="{B6284CC5-4570-46B8-AB7C-FEBE4B9B5E4F}" destId="{4D5D59A0-22A5-443F-ACAA-418C8F8D3895}" srcOrd="1" destOrd="0" presId="urn:microsoft.com/office/officeart/2005/8/layout/vList4#9"/>
    <dgm:cxn modelId="{0F77F89E-BA0C-4A8C-B0E5-0F449490AFAE}" type="presParOf" srcId="{B6284CC5-4570-46B8-AB7C-FEBE4B9B5E4F}" destId="{E56F570C-543F-494B-A83C-3AA9A329D780}" srcOrd="2" destOrd="0" presId="urn:microsoft.com/office/officeart/2005/8/layout/vList4#9"/>
    <dgm:cxn modelId="{4B5BA7BA-D171-40CF-8AAA-26F3D7359480}" type="presParOf" srcId="{3E5D39C3-99E9-44A8-AE08-0702891EE4D3}" destId="{2088E85B-DBB7-4128-BBA1-DD847019474C}" srcOrd="1" destOrd="0" presId="urn:microsoft.com/office/officeart/2005/8/layout/vList4#9"/>
    <dgm:cxn modelId="{F9C226C3-836B-448C-B1C3-A6357D7C0FFC}" type="presParOf" srcId="{3E5D39C3-99E9-44A8-AE08-0702891EE4D3}" destId="{1170B57C-ED02-4DB5-8009-951DADFF5935}" srcOrd="2" destOrd="0" presId="urn:microsoft.com/office/officeart/2005/8/layout/vList4#9"/>
    <dgm:cxn modelId="{A27382B1-36BB-49C1-BC8D-E3DA7A2063FA}" type="presParOf" srcId="{1170B57C-ED02-4DB5-8009-951DADFF5935}" destId="{1686C0B7-591C-4EDB-88E0-FB8A72DEA035}" srcOrd="0" destOrd="0" presId="urn:microsoft.com/office/officeart/2005/8/layout/vList4#9"/>
    <dgm:cxn modelId="{C394A84E-37AF-49D2-8096-0650637549A2}" type="presParOf" srcId="{1170B57C-ED02-4DB5-8009-951DADFF5935}" destId="{EDBBAE03-FFC5-4089-BF9C-A0724D463AC6}" srcOrd="1" destOrd="0" presId="urn:microsoft.com/office/officeart/2005/8/layout/vList4#9"/>
    <dgm:cxn modelId="{D4103DC5-F6D0-42D3-BB06-792EDB0A3CA6}" type="presParOf" srcId="{1170B57C-ED02-4DB5-8009-951DADFF5935}" destId="{5050D6B5-7232-4B5E-BC7E-E5C4E9338979}" srcOrd="2" destOrd="0" presId="urn:microsoft.com/office/officeart/2005/8/layout/vList4#9"/>
    <dgm:cxn modelId="{4C681801-8367-4C02-AECB-4A78CE291C0A}" type="presParOf" srcId="{3E5D39C3-99E9-44A8-AE08-0702891EE4D3}" destId="{8A3CA340-F9B5-489A-A20B-C33BAF967BEA}" srcOrd="3" destOrd="0" presId="urn:microsoft.com/office/officeart/2005/8/layout/vList4#9"/>
    <dgm:cxn modelId="{802D66C4-6BF7-4F1A-9126-561A7AB6BE9A}" type="presParOf" srcId="{3E5D39C3-99E9-44A8-AE08-0702891EE4D3}" destId="{E04AA1A7-082E-46DA-A620-0AD62E1D606A}" srcOrd="4" destOrd="0" presId="urn:microsoft.com/office/officeart/2005/8/layout/vList4#9"/>
    <dgm:cxn modelId="{75DF883E-B80A-409F-8C34-D9FAC76FAAB2}" type="presParOf" srcId="{E04AA1A7-082E-46DA-A620-0AD62E1D606A}" destId="{EC824E38-C5B4-4A15-B7D9-4E867D944148}" srcOrd="0" destOrd="0" presId="urn:microsoft.com/office/officeart/2005/8/layout/vList4#9"/>
    <dgm:cxn modelId="{58B321A3-046C-490B-AC31-A1C87686D311}" type="presParOf" srcId="{E04AA1A7-082E-46DA-A620-0AD62E1D606A}" destId="{48FAADAD-3A7B-4329-A8DE-DF30C263C5C9}" srcOrd="1" destOrd="0" presId="urn:microsoft.com/office/officeart/2005/8/layout/vList4#9"/>
    <dgm:cxn modelId="{DD663AB9-A28F-4A1E-8C48-62ACBE7566B4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 smtClean="0"/>
            <a:t>Tape</a:t>
          </a:r>
          <a:endParaRPr lang="en-US" dirty="0"/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 smtClean="0"/>
            <a:t>Magnetic stripe cards and smart cards</a:t>
          </a:r>
          <a:endParaRPr lang="en-US" dirty="0"/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 smtClean="0"/>
            <a:t>Microfilm and microfiche</a:t>
          </a:r>
          <a:endParaRPr lang="en-US" dirty="0"/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 smtClean="0"/>
            <a:t>Enterprise storage</a:t>
          </a:r>
          <a:endParaRPr lang="en-US" dirty="0"/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F86D67BB-75B8-4043-B365-392904AF8C2B}" type="presOf" srcId="{4DD4959D-8377-4FC9-AB52-24231ABE5354}" destId="{47DB9897-4199-4A7D-80FA-6DE4C270E0C6}" srcOrd="0" destOrd="0" presId="urn:microsoft.com/office/officeart/2005/8/layout/default#23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CDFFA938-7202-4C35-89FD-85BE93EE57E1}" type="presOf" srcId="{C16D082B-251D-4597-8844-1AECBC5A3757}" destId="{860C91FD-09E2-4DA2-B27F-02E2071555B0}" srcOrd="0" destOrd="0" presId="urn:microsoft.com/office/officeart/2005/8/layout/default#23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7C831F2E-D899-43F6-AA4F-707B6AB5285E}" type="presParOf" srcId="{143C73CC-CD41-45BD-B3E9-58B3285A439E}" destId="{129960C5-DD5A-4FE5-8227-5E033A6D015E}" srcOrd="2" destOrd="0" presId="urn:microsoft.com/office/officeart/2005/8/layout/default#23"/>
    <dgm:cxn modelId="{6DBE5C7E-5638-482D-8E4E-F2BFE4A86FB8}" type="presParOf" srcId="{143C73CC-CD41-45BD-B3E9-58B3285A439E}" destId="{708E81C0-51AC-4053-BC5E-D004AAE87E33}" srcOrd="3" destOrd="0" presId="urn:microsoft.com/office/officeart/2005/8/layout/default#23"/>
    <dgm:cxn modelId="{0B3CB5C2-27F8-4DBB-9188-2A4B3E493129}" type="presParOf" srcId="{143C73CC-CD41-45BD-B3E9-58B3285A439E}" destId="{860C91FD-09E2-4DA2-B27F-02E2071555B0}" srcOrd="4" destOrd="0" presId="urn:microsoft.com/office/officeart/2005/8/layout/default#23"/>
    <dgm:cxn modelId="{66DCCD7E-797A-4892-B90A-063F7AD886A0}" type="presParOf" srcId="{143C73CC-CD41-45BD-B3E9-58B3285A439E}" destId="{CB9FDFC5-A6E9-4839-9EAB-131447486B8B}" srcOrd="5" destOrd="0" presId="urn:microsoft.com/office/officeart/2005/8/layout/default#23"/>
    <dgm:cxn modelId="{7568D961-34AE-416F-82F5-2D22261B7895}" type="presParOf" srcId="{143C73CC-CD41-45BD-B3E9-58B3285A439E}" destId="{47DB9897-4199-4A7D-80FA-6DE4C270E0C6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5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Home user</a:t>
          </a:r>
        </a:p>
        <a:p>
          <a:pPr algn="l"/>
          <a:r>
            <a:rPr lang="en-US" b="1" dirty="0" smtClean="0"/>
            <a:t>• </a:t>
          </a:r>
          <a:r>
            <a:rPr lang="en-US" b="0" dirty="0" smtClean="0"/>
            <a:t>500 GB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Card reader/writer</a:t>
          </a:r>
        </a:p>
        <a:p>
          <a:pPr algn="l"/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Small Office/Home Office user</a:t>
          </a:r>
        </a:p>
        <a:p>
          <a:pPr algn="l"/>
          <a:r>
            <a:rPr lang="en-US" b="0" dirty="0" smtClean="0"/>
            <a:t>• 1 TB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External hard disk for backup</a:t>
          </a:r>
        </a:p>
        <a:p>
          <a:pPr algn="l"/>
          <a:r>
            <a:rPr lang="en-US" b="0" dirty="0" smtClean="0"/>
            <a:t>• USB flash drive</a:t>
          </a:r>
          <a:endParaRPr lang="en-US" b="0" dirty="0"/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 smtClean="0"/>
            <a:t>Mobile</a:t>
          </a:r>
        </a:p>
        <a:p>
          <a:r>
            <a:rPr lang="en-US" b="0" dirty="0" smtClean="0"/>
            <a:t>• 250 GB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Card reader/writer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  <a:endParaRPr lang="en-US" b="0" dirty="0"/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61535D58-0FAB-4E13-8603-75E68BEB1136}" type="presOf" srcId="{51657E56-EDF3-45D9-9691-59B8B7EB7299}" destId="{19841FA3-1AEC-42E2-901F-8A5345D9A1AA}" srcOrd="0" destOrd="0" presId="urn:microsoft.com/office/officeart/2005/8/layout/pList2#5"/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#5"/>
    <dgm:cxn modelId="{5A6F3B8A-C71A-426F-B563-AEAD997A22CE}" type="presOf" srcId="{ABE00F3D-E3BB-460F-9AEE-C29132AF7B70}" destId="{6C46F07F-6704-4CF6-8391-D36F938220E1}" srcOrd="0" destOrd="0" presId="urn:microsoft.com/office/officeart/2005/8/layout/pList2#5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080265A6-FA80-4DAA-9062-E5FEE8DD993C}" type="presOf" srcId="{4658EDFE-6C93-4228-8722-5253E3B7D7EF}" destId="{8375FA1A-68A0-4FBF-BCBE-E9CC9D47964D}" srcOrd="0" destOrd="0" presId="urn:microsoft.com/office/officeart/2005/8/layout/pList2#5"/>
    <dgm:cxn modelId="{4CF2AE39-DC41-4CBC-B2C4-F2352F1815FF}" type="presOf" srcId="{F56354C9-E8E9-4300-9686-0773353B9345}" destId="{150D9BDC-3454-4022-8BED-640D914C6A25}" srcOrd="0" destOrd="0" presId="urn:microsoft.com/office/officeart/2005/8/layout/pList2#5"/>
    <dgm:cxn modelId="{EDAC28A3-DB6D-40F2-AC16-B5A145A066BC}" type="presOf" srcId="{C34E6430-1A2B-46DD-B1A5-23161AD5B409}" destId="{E1987462-1319-4594-8A82-EEC1E010FF41}" srcOrd="0" destOrd="0" presId="urn:microsoft.com/office/officeart/2005/8/layout/pList2#5"/>
    <dgm:cxn modelId="{D766D337-F306-4774-BB83-8A55ACE7A0DF}" type="presParOf" srcId="{E1987462-1319-4594-8A82-EEC1E010FF41}" destId="{1D9142F3-03C3-4072-B726-D0464145EFEB}" srcOrd="0" destOrd="0" presId="urn:microsoft.com/office/officeart/2005/8/layout/pList2#5"/>
    <dgm:cxn modelId="{F7E0C659-2158-4228-8630-8A3EC317F310}" type="presParOf" srcId="{E1987462-1319-4594-8A82-EEC1E010FF41}" destId="{1DE392A4-CF4F-427D-96B1-053DDD3F8938}" srcOrd="1" destOrd="0" presId="urn:microsoft.com/office/officeart/2005/8/layout/pList2#5"/>
    <dgm:cxn modelId="{705BDC32-0BFD-4BA8-8A8F-277C19B6BF44}" type="presParOf" srcId="{1DE392A4-CF4F-427D-96B1-053DDD3F8938}" destId="{8D1C94FD-56A9-42EB-B55E-497E1F5AABF2}" srcOrd="0" destOrd="0" presId="urn:microsoft.com/office/officeart/2005/8/layout/pList2#5"/>
    <dgm:cxn modelId="{9E5EB011-1D5B-42BE-A4BF-F2141D82CF93}" type="presParOf" srcId="{8D1C94FD-56A9-42EB-B55E-497E1F5AABF2}" destId="{8375FA1A-68A0-4FBF-BCBE-E9CC9D47964D}" srcOrd="0" destOrd="0" presId="urn:microsoft.com/office/officeart/2005/8/layout/pList2#5"/>
    <dgm:cxn modelId="{C7690B3C-9CDB-4632-8A3F-4B727073F2A2}" type="presParOf" srcId="{8D1C94FD-56A9-42EB-B55E-497E1F5AABF2}" destId="{5513C279-A29D-4084-9908-3725B913F8EC}" srcOrd="1" destOrd="0" presId="urn:microsoft.com/office/officeart/2005/8/layout/pList2#5"/>
    <dgm:cxn modelId="{A2F05438-1BC2-41E2-94AB-C357C7E56612}" type="presParOf" srcId="{8D1C94FD-56A9-42EB-B55E-497E1F5AABF2}" destId="{9DF0D84F-B1D0-4A56-936E-5305BE1831BE}" srcOrd="2" destOrd="0" presId="urn:microsoft.com/office/officeart/2005/8/layout/pList2#5"/>
    <dgm:cxn modelId="{5AF726B6-5DD1-4406-909B-C48FD59175BA}" type="presParOf" srcId="{1DE392A4-CF4F-427D-96B1-053DDD3F8938}" destId="{150D9BDC-3454-4022-8BED-640D914C6A25}" srcOrd="1" destOrd="0" presId="urn:microsoft.com/office/officeart/2005/8/layout/pList2#5"/>
    <dgm:cxn modelId="{3AC6B902-9728-4B0B-B3AC-478E1DB4970C}" type="presParOf" srcId="{1DE392A4-CF4F-427D-96B1-053DDD3F8938}" destId="{F5D39FCA-B732-4DCE-A618-26DE04FA35AE}" srcOrd="2" destOrd="0" presId="urn:microsoft.com/office/officeart/2005/8/layout/pList2#5"/>
    <dgm:cxn modelId="{3281CC31-6C74-4235-9B31-BA4B0CC45024}" type="presParOf" srcId="{F5D39FCA-B732-4DCE-A618-26DE04FA35AE}" destId="{6C46F07F-6704-4CF6-8391-D36F938220E1}" srcOrd="0" destOrd="0" presId="urn:microsoft.com/office/officeart/2005/8/layout/pList2#5"/>
    <dgm:cxn modelId="{11F4F1AF-AA3E-40BD-B967-38070D830D5E}" type="presParOf" srcId="{F5D39FCA-B732-4DCE-A618-26DE04FA35AE}" destId="{EE32B5C8-805F-4427-8359-02742947EB26}" srcOrd="1" destOrd="0" presId="urn:microsoft.com/office/officeart/2005/8/layout/pList2#5"/>
    <dgm:cxn modelId="{F41B2030-6526-4ACA-AD44-42D4D1B0E0E3}" type="presParOf" srcId="{F5D39FCA-B732-4DCE-A618-26DE04FA35AE}" destId="{9AC5542F-0ADB-44C0-8F70-9AC058C60136}" srcOrd="2" destOrd="0" presId="urn:microsoft.com/office/officeart/2005/8/layout/pList2#5"/>
    <dgm:cxn modelId="{E07503DD-1B88-4402-87B4-7B9F55E26B1D}" type="presParOf" srcId="{1DE392A4-CF4F-427D-96B1-053DDD3F8938}" destId="{EBAE686E-D2BB-4BCB-B170-AF4B467851F4}" srcOrd="3" destOrd="0" presId="urn:microsoft.com/office/officeart/2005/8/layout/pList2#5"/>
    <dgm:cxn modelId="{307B38B7-87CB-4685-B324-CB4AC94BF6DC}" type="presParOf" srcId="{1DE392A4-CF4F-427D-96B1-053DDD3F8938}" destId="{B79FFDA5-A826-48DF-B828-1B0FC23F889C}" srcOrd="4" destOrd="0" presId="urn:microsoft.com/office/officeart/2005/8/layout/pList2#5"/>
    <dgm:cxn modelId="{0F1E34FF-694D-4728-81C5-02BEC0CD113C}" type="presParOf" srcId="{B79FFDA5-A826-48DF-B828-1B0FC23F889C}" destId="{19841FA3-1AEC-42E2-901F-8A5345D9A1AA}" srcOrd="0" destOrd="0" presId="urn:microsoft.com/office/officeart/2005/8/layout/pList2#5"/>
    <dgm:cxn modelId="{BCDE5C9E-C14C-4687-8A7B-98460BEEA8CA}" type="presParOf" srcId="{B79FFDA5-A826-48DF-B828-1B0FC23F889C}" destId="{3A33BBCC-2B48-4B21-AC07-9F7F92A64402}" srcOrd="1" destOrd="0" presId="urn:microsoft.com/office/officeart/2005/8/layout/pList2#5"/>
    <dgm:cxn modelId="{5BD2EEC0-6688-4420-92F8-F3B6DD8D1597}" type="presParOf" srcId="{B79FFDA5-A826-48DF-B828-1B0FC23F889C}" destId="{C83C7946-76D4-4E11-9647-769B65005A24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6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Power User</a:t>
          </a:r>
        </a:p>
        <a:p>
          <a:r>
            <a:rPr lang="en-US" b="0" dirty="0" smtClean="0"/>
            <a:t>• 2.5 TB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Enterprise User </a:t>
          </a:r>
          <a:br>
            <a:rPr lang="en-US" b="1" dirty="0" smtClean="0"/>
          </a:br>
          <a:r>
            <a:rPr lang="en-US" b="1" dirty="0" smtClean="0"/>
            <a:t>(desktop computer)</a:t>
          </a:r>
        </a:p>
        <a:p>
          <a:r>
            <a:rPr lang="en-US" b="0" dirty="0" smtClean="0"/>
            <a:t>• 1 TB hard disk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Smart card reader</a:t>
          </a:r>
        </a:p>
        <a:p>
          <a:r>
            <a:rPr lang="en-US" b="0" dirty="0" smtClean="0"/>
            <a:t>• Tape drive</a:t>
          </a:r>
        </a:p>
        <a:p>
          <a:r>
            <a:rPr lang="en-US" b="0" dirty="0" smtClean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 smtClean="0"/>
            <a:t>Enterprise User</a:t>
          </a:r>
          <a:br>
            <a:rPr lang="en-US" b="1" dirty="0" smtClean="0"/>
          </a:br>
          <a:r>
            <a:rPr lang="en-US" b="1" dirty="0" smtClean="0"/>
            <a:t>(server or mainframe)</a:t>
          </a:r>
        </a:p>
        <a:p>
          <a:r>
            <a:rPr lang="en-US" b="0" dirty="0" smtClean="0"/>
            <a:t>• Network storage server</a:t>
          </a:r>
        </a:p>
        <a:p>
          <a:r>
            <a:rPr lang="en-US" b="0" dirty="0" smtClean="0"/>
            <a:t>• 40 TB hard disk system</a:t>
          </a:r>
        </a:p>
        <a:p>
          <a:r>
            <a:rPr lang="en-US" b="0" dirty="0" smtClean="0"/>
            <a:t>• Optical disc server</a:t>
          </a:r>
        </a:p>
        <a:p>
          <a:r>
            <a:rPr lang="en-US" b="0" dirty="0" smtClean="0"/>
            <a:t>•</a:t>
          </a:r>
          <a:r>
            <a:rPr lang="it-IT" b="0" dirty="0" smtClean="0"/>
            <a:t> Microfilm or microfiche</a:t>
          </a:r>
          <a:endParaRPr lang="en-US" b="0" dirty="0" smtClean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DE4057-AEB0-4D07-93A4-30673A704CEA}" type="presOf" srcId="{C34E6430-1A2B-46DD-B1A5-23161AD5B409}" destId="{E1987462-1319-4594-8A82-EEC1E010FF41}" srcOrd="0" destOrd="0" presId="urn:microsoft.com/office/officeart/2005/8/layout/pList2#6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BCEF119-7D70-4EB1-A1BC-38A39EF3E963}" type="presOf" srcId="{597B7A1A-9F55-4CCD-98C1-22A23E5F9556}" destId="{EBAE686E-D2BB-4BCB-B170-AF4B467851F4}" srcOrd="0" destOrd="0" presId="urn:microsoft.com/office/officeart/2005/8/layout/pList2#6"/>
    <dgm:cxn modelId="{BE6EAC46-28C5-4B28-856F-65CDB85D0A5C}" type="presOf" srcId="{8B3B1D58-965D-4482-821A-2B49C4A55580}" destId="{FF813678-D90D-4E28-BEC5-42306123CE1D}" srcOrd="0" destOrd="0" presId="urn:microsoft.com/office/officeart/2005/8/layout/pList2#6"/>
    <dgm:cxn modelId="{BBBB1B93-B764-4708-B938-8085657135D6}" type="presOf" srcId="{ABE00F3D-E3BB-460F-9AEE-C29132AF7B70}" destId="{6C46F07F-6704-4CF6-8391-D36F938220E1}" srcOrd="0" destOrd="0" presId="urn:microsoft.com/office/officeart/2005/8/layout/pList2#6"/>
    <dgm:cxn modelId="{C70F06C0-05E4-489D-AD15-B1BBACC9C561}" type="presOf" srcId="{4658EDFE-6C93-4228-8722-5253E3B7D7EF}" destId="{8375FA1A-68A0-4FBF-BCBE-E9CC9D47964D}" srcOrd="0" destOrd="0" presId="urn:microsoft.com/office/officeart/2005/8/layout/pList2#6"/>
    <dgm:cxn modelId="{F9B507F9-E81B-4816-B9BA-0829C202A4B3}" type="presOf" srcId="{F56354C9-E8E9-4300-9686-0773353B9345}" destId="{150D9BDC-3454-4022-8BED-640D914C6A25}" srcOrd="0" destOrd="0" presId="urn:microsoft.com/office/officeart/2005/8/layout/pList2#6"/>
    <dgm:cxn modelId="{D2ADE68C-D2E1-4853-B815-9C5E85D02A28}" type="presParOf" srcId="{E1987462-1319-4594-8A82-EEC1E010FF41}" destId="{1D9142F3-03C3-4072-B726-D0464145EFEB}" srcOrd="0" destOrd="0" presId="urn:microsoft.com/office/officeart/2005/8/layout/pList2#6"/>
    <dgm:cxn modelId="{F15A348D-E4E3-4DC7-BEE8-74723DE57885}" type="presParOf" srcId="{E1987462-1319-4594-8A82-EEC1E010FF41}" destId="{1DE392A4-CF4F-427D-96B1-053DDD3F8938}" srcOrd="1" destOrd="0" presId="urn:microsoft.com/office/officeart/2005/8/layout/pList2#6"/>
    <dgm:cxn modelId="{628EC8D9-4D59-485F-AFA9-2E1EEDEE7509}" type="presParOf" srcId="{1DE392A4-CF4F-427D-96B1-053DDD3F8938}" destId="{8D1C94FD-56A9-42EB-B55E-497E1F5AABF2}" srcOrd="0" destOrd="0" presId="urn:microsoft.com/office/officeart/2005/8/layout/pList2#6"/>
    <dgm:cxn modelId="{534CD419-AD93-4296-8C14-8ECDFC82EC34}" type="presParOf" srcId="{8D1C94FD-56A9-42EB-B55E-497E1F5AABF2}" destId="{8375FA1A-68A0-4FBF-BCBE-E9CC9D47964D}" srcOrd="0" destOrd="0" presId="urn:microsoft.com/office/officeart/2005/8/layout/pList2#6"/>
    <dgm:cxn modelId="{F32155CE-A7F2-4A9C-A342-3F216ACA8A76}" type="presParOf" srcId="{8D1C94FD-56A9-42EB-B55E-497E1F5AABF2}" destId="{5513C279-A29D-4084-9908-3725B913F8EC}" srcOrd="1" destOrd="0" presId="urn:microsoft.com/office/officeart/2005/8/layout/pList2#6"/>
    <dgm:cxn modelId="{7D534564-A536-42C2-A1AB-CF46472D7A97}" type="presParOf" srcId="{8D1C94FD-56A9-42EB-B55E-497E1F5AABF2}" destId="{9DF0D84F-B1D0-4A56-936E-5305BE1831BE}" srcOrd="2" destOrd="0" presId="urn:microsoft.com/office/officeart/2005/8/layout/pList2#6"/>
    <dgm:cxn modelId="{ADE7C4E0-2751-44AE-8CFD-272AD3EF8808}" type="presParOf" srcId="{1DE392A4-CF4F-427D-96B1-053DDD3F8938}" destId="{150D9BDC-3454-4022-8BED-640D914C6A25}" srcOrd="1" destOrd="0" presId="urn:microsoft.com/office/officeart/2005/8/layout/pList2#6"/>
    <dgm:cxn modelId="{A8281E6B-C682-4262-B80D-DFE3822EF813}" type="presParOf" srcId="{1DE392A4-CF4F-427D-96B1-053DDD3F8938}" destId="{F5D39FCA-B732-4DCE-A618-26DE04FA35AE}" srcOrd="2" destOrd="0" presId="urn:microsoft.com/office/officeart/2005/8/layout/pList2#6"/>
    <dgm:cxn modelId="{1022C06C-56F4-4D30-AEB9-C5C3CB724DB1}" type="presParOf" srcId="{F5D39FCA-B732-4DCE-A618-26DE04FA35AE}" destId="{6C46F07F-6704-4CF6-8391-D36F938220E1}" srcOrd="0" destOrd="0" presId="urn:microsoft.com/office/officeart/2005/8/layout/pList2#6"/>
    <dgm:cxn modelId="{0BBFB0BB-9A8B-4A8A-8AD4-86D69EBE8EAA}" type="presParOf" srcId="{F5D39FCA-B732-4DCE-A618-26DE04FA35AE}" destId="{EE32B5C8-805F-4427-8359-02742947EB26}" srcOrd="1" destOrd="0" presId="urn:microsoft.com/office/officeart/2005/8/layout/pList2#6"/>
    <dgm:cxn modelId="{ED9523A1-EFA1-4EB9-AF8E-41F2E3A93D9E}" type="presParOf" srcId="{F5D39FCA-B732-4DCE-A618-26DE04FA35AE}" destId="{9AC5542F-0ADB-44C0-8F70-9AC058C60136}" srcOrd="2" destOrd="0" presId="urn:microsoft.com/office/officeart/2005/8/layout/pList2#6"/>
    <dgm:cxn modelId="{F0E48C91-6D06-44E4-B8CE-2CEE44CD0CFF}" type="presParOf" srcId="{1DE392A4-CF4F-427D-96B1-053DDD3F8938}" destId="{EBAE686E-D2BB-4BCB-B170-AF4B467851F4}" srcOrd="3" destOrd="0" presId="urn:microsoft.com/office/officeart/2005/8/layout/pList2#6"/>
    <dgm:cxn modelId="{1BB759C4-6ADC-4B9E-BB88-2C5A278F7488}" type="presParOf" srcId="{1DE392A4-CF4F-427D-96B1-053DDD3F8938}" destId="{39F7CB91-3537-4FFB-93B9-88115435D877}" srcOrd="4" destOrd="0" presId="urn:microsoft.com/office/officeart/2005/8/layout/pList2#6"/>
    <dgm:cxn modelId="{FF5C6C78-13DC-4FC1-BD8C-64AAAED133B4}" type="presParOf" srcId="{39F7CB91-3537-4FFB-93B9-88115435D877}" destId="{FF813678-D90D-4E28-BEC5-42306123CE1D}" srcOrd="0" destOrd="0" presId="urn:microsoft.com/office/officeart/2005/8/layout/pList2#6"/>
    <dgm:cxn modelId="{8C3C44DB-9AD0-4125-A8A5-095AE6DD81E8}" type="presParOf" srcId="{39F7CB91-3537-4FFB-93B9-88115435D877}" destId="{341B4160-3339-4EF6-9B96-8BDB4E56447B}" srcOrd="1" destOrd="0" presId="urn:microsoft.com/office/officeart/2005/8/layout/pList2#6"/>
    <dgm:cxn modelId="{A82048AE-3559-443D-8FB0-E47413AF395B}" type="presParOf" srcId="{39F7CB91-3537-4FFB-93B9-88115435D877}" destId="{4CA58ADF-DE6B-414A-A479-8EAFB868A556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storage media and storage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 smtClean="0"/>
            <a:t>Internal hard disks, external and removable hard disks, solid state drives, memory cards, USB flash drives, </a:t>
          </a:r>
          <a:r>
            <a:rPr lang="en-US" dirty="0" err="1" smtClean="0"/>
            <a:t>ExpressCard</a:t>
          </a:r>
          <a:r>
            <a:rPr lang="en-US" dirty="0" smtClean="0"/>
            <a:t> modules, cloud storage, CDs, DVDs, and Blu-ray Discs, tape, smart cards, and microfilm and microfiche</a:t>
          </a:r>
          <a:endParaRPr lang="en-US" dirty="0"/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89474490-EFF4-4C61-A65A-6C4083CF6FB9}" type="presOf" srcId="{B5A3F5CE-BDB1-4111-8E73-346052DD043F}" destId="{ACAFFC1E-B6DD-499F-B496-C3C713F75A9A}" srcOrd="0" destOrd="0" presId="urn:microsoft.com/office/officeart/2005/8/layout/default#24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627436AF-F283-4584-9486-6E3B85853960}" type="presParOf" srcId="{83D7DC62-EB60-457E-92F5-18866EA92871}" destId="{9563B308-9D7E-4AEF-8E39-DF2C5AADD5BC}" srcOrd="1" destOrd="0" presId="urn:microsoft.com/office/officeart/2005/8/layout/default#24"/>
    <dgm:cxn modelId="{AD970944-B67E-407B-A73C-044691DE5A30}" type="presParOf" srcId="{83D7DC62-EB60-457E-92F5-18866EA92871}" destId="{ACAFFC1E-B6DD-499F-B496-C3C713F75A9A}" srcOrd="2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 smtClean="0"/>
            <a:t>Differentiate </a:t>
          </a:r>
          <a:r>
            <a:rPr lang="en-US" dirty="0"/>
            <a:t>among various types of optical discs: CDs, archive discs </a:t>
          </a:r>
          <a:r>
            <a:rPr lang="en-US" dirty="0" smtClean="0"/>
            <a:t>and Picture CDs, DVDs, and </a:t>
          </a:r>
          <a:r>
            <a:rPr lang="en-US" dirty="0" err="1" smtClean="0"/>
            <a:t>Blu</a:t>
          </a:r>
          <a:r>
            <a:rPr lang="en-US" dirty="0" smtClean="0"/>
            <a:t>-ray Discs</a:t>
          </a:r>
          <a:endParaRPr lang="en-US" dirty="0"/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 smtClean="0"/>
            <a:t>Identify </a:t>
          </a:r>
          <a:r>
            <a:rPr lang="en-US" dirty="0"/>
            <a:t>the uses of tape, magnetic stripe cards, smart cards, microfilm </a:t>
          </a:r>
          <a:r>
            <a:rPr lang="en-US" dirty="0" smtClean="0"/>
            <a:t>and microfiche, and enterprise storage</a:t>
          </a:r>
          <a:endParaRPr lang="en-US" dirty="0"/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4FDD6D00-83D4-4E40-8813-5912B726F413}" type="presOf" srcId="{0E71A583-2EBB-4F4D-8F30-3573E93A0ACD}" destId="{7227D128-8F33-4744-8510-A40DC87310DA}" srcOrd="0" destOrd="0" presId="urn:microsoft.com/office/officeart/2005/8/layout/default#18"/>
    <dgm:cxn modelId="{3E69E178-7455-4199-A9F3-4FBC7447F538}" type="presOf" srcId="{2984D8DC-67D9-4EC0-ACF0-B1E514C1C7CC}" destId="{C9916E98-50FD-4E9D-984A-BEFE40162D42}" srcOrd="0" destOrd="0" presId="urn:microsoft.com/office/officeart/2005/8/layout/default#18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011B43C1-2C4B-44C4-A348-0D6364D9FCB8}" type="presOf" srcId="{3B0DE452-D13A-44E6-9E6E-04BCE7E9FF67}" destId="{0F6532E0-C1D0-42B7-B445-CBA1B3CB46F0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D847E771-4DE1-48A8-82F1-19745C1152F0}" type="presParOf" srcId="{0283AAF8-8E6B-4228-934C-18F9A9076AC0}" destId="{0F6532E0-C1D0-42B7-B445-CBA1B3CB46F0}" srcOrd="2" destOrd="0" presId="urn:microsoft.com/office/officeart/2005/8/layout/default#18"/>
    <dgm:cxn modelId="{C330B65A-DCC8-4C99-924D-CB43FCF9EBB9}" type="presParOf" srcId="{0283AAF8-8E6B-4228-934C-18F9A9076AC0}" destId="{8D70056E-930E-47D7-B04E-BAFE84A19569}" srcOrd="3" destOrd="0" presId="urn:microsoft.com/office/officeart/2005/8/layout/default#18"/>
    <dgm:cxn modelId="{01727248-D11B-40CD-9CEC-C77F3C38660E}" type="presParOf" srcId="{0283AAF8-8E6B-4228-934C-18F9A9076AC0}" destId="{7227D128-8F33-4744-8510-A40DC87310DA}" srcOrd="4" destOrd="0" presId="urn:microsoft.com/office/officeart/2005/8/layout/default#18"/>
    <dgm:cxn modelId="{EF6BD248-2519-4A99-B008-BC7AD5DBCE08}" type="presParOf" srcId="{0283AAF8-8E6B-4228-934C-18F9A9076AC0}" destId="{93DB3EBA-0581-45A7-9795-07266F582963}" srcOrd="5" destOrd="0" presId="urn:microsoft.com/office/officeart/2005/8/layout/default#18"/>
    <dgm:cxn modelId="{94E86B8D-8B43-40BD-8F6B-788AC1044A09}" type="presParOf" srcId="{0283AAF8-8E6B-4228-934C-18F9A9076AC0}" destId="{C9916E98-50FD-4E9D-984A-BEFE40162D42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Storage holds data, instructions, and information for future use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storage medium</a:t>
          </a:r>
          <a:r>
            <a:rPr lang="en-US" dirty="0" smtClean="0"/>
            <a:t> is the physical material on which a computer keeps data, instructions, and information</a:t>
          </a:r>
          <a:endParaRPr lang="en-US" dirty="0"/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Reading</a:t>
          </a:r>
          <a:r>
            <a:rPr lang="en-US" b="0" dirty="0" smtClean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Writing</a:t>
          </a:r>
          <a:r>
            <a:rPr lang="en-US" b="0" dirty="0" smtClean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 smtClean="0"/>
            <a:t>Read/Write Heads</a:t>
          </a:r>
          <a:endParaRPr lang="en-US" dirty="0"/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 smtClean="0"/>
            <a:t>Cylinders</a:t>
          </a:r>
          <a:endParaRPr lang="en-US" dirty="0"/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 smtClean="0"/>
            <a:t>Sectors and Tracks</a:t>
          </a:r>
          <a:endParaRPr lang="en-US" dirty="0"/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 smtClean="0"/>
            <a:t>Revolutions per Minute</a:t>
          </a:r>
          <a:endParaRPr lang="en-US" dirty="0"/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 smtClean="0"/>
            <a:t>Transfer Rate</a:t>
          </a:r>
          <a:endParaRPr lang="en-US" dirty="0"/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36FA0A4B-3FC6-4C14-A50C-E9A0D9B605E5}" type="presOf" srcId="{9B7E547F-8150-45B4-82CD-4B80134BBBBE}" destId="{C2286E10-1D5D-4ABA-8DB1-90ABA55A8463}" srcOrd="0" destOrd="0" presId="urn:microsoft.com/office/officeart/2005/8/layout/default#19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D32B634E-CA80-4B6D-BC17-E9A719FAE6F9}" type="presOf" srcId="{369E0821-1398-4C25-AAE5-59A7CDB87F67}" destId="{313D93EF-4469-4C79-AD73-4438462872DE}" srcOrd="0" destOrd="0" presId="urn:microsoft.com/office/officeart/2005/8/layout/default#19"/>
    <dgm:cxn modelId="{8BDCE8C9-8ED6-48FC-BF55-15000DC7B48A}" type="presOf" srcId="{F3DC83CF-8F1B-4279-BC43-58CAF10956D5}" destId="{A322F98F-984F-4972-AEDD-761D4E2463AF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2838AAC1-64EC-4A7D-99B4-0A9354177F1F}" type="presOf" srcId="{9CFA9FD1-B8C8-45E3-8BB1-B8D111F3C7C6}" destId="{18476E8E-3F44-4B56-A13F-77E139DA7909}" srcOrd="0" destOrd="0" presId="urn:microsoft.com/office/officeart/2005/8/layout/default#19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5FBC1B8F-C665-4562-B015-7CF682685046}" type="presOf" srcId="{FACCC5EE-7C52-441A-BF72-6908C7768EC9}" destId="{109434DE-70C7-45AB-A96F-057ED3F46242}" srcOrd="0" destOrd="0" presId="urn:microsoft.com/office/officeart/2005/8/layout/default#19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51E6E9B-84A9-489E-A4CF-6873D87AFA8C}" type="presOf" srcId="{6F2CE8F6-5727-448D-A012-DD7C9B356CBD}" destId="{0597AAC5-A8DF-4BE2-AC0A-811E51033278}" srcOrd="0" destOrd="0" presId="urn:microsoft.com/office/officeart/2005/8/layout/default#19"/>
    <dgm:cxn modelId="{B8E26B22-5221-47CA-A330-1054A248D119}" type="presOf" srcId="{476CD288-878F-4C04-B7EB-2C995CA634B0}" destId="{0B6C69EC-D597-4320-B265-DEFB0A153C6F}" srcOrd="0" destOrd="0" presId="urn:microsoft.com/office/officeart/2005/8/layout/default#19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07EDE03B-7113-4595-9AF6-0F6B691B59AD}" type="presParOf" srcId="{978959D5-5A4D-4A28-B5B3-329C16093A2B}" destId="{D2E027EC-8ADE-4151-BDCD-0983C4DE5AE6}" srcOrd="1" destOrd="0" presId="urn:microsoft.com/office/officeart/2005/8/layout/default#19"/>
    <dgm:cxn modelId="{53B8F354-B650-4E71-BFFD-3769B1C03421}" type="presParOf" srcId="{978959D5-5A4D-4A28-B5B3-329C16093A2B}" destId="{0B6C69EC-D597-4320-B265-DEFB0A153C6F}" srcOrd="2" destOrd="0" presId="urn:microsoft.com/office/officeart/2005/8/layout/default#19"/>
    <dgm:cxn modelId="{F7691F9E-C8FD-40B2-A503-90DA914FAB43}" type="presParOf" srcId="{978959D5-5A4D-4A28-B5B3-329C16093A2B}" destId="{F2544CB8-3D1E-4FF4-BC40-DA1A231CD132}" srcOrd="3" destOrd="0" presId="urn:microsoft.com/office/officeart/2005/8/layout/default#19"/>
    <dgm:cxn modelId="{DB4EE455-F83B-4316-AA36-4F66593A475F}" type="presParOf" srcId="{978959D5-5A4D-4A28-B5B3-329C16093A2B}" destId="{18476E8E-3F44-4B56-A13F-77E139DA7909}" srcOrd="4" destOrd="0" presId="urn:microsoft.com/office/officeart/2005/8/layout/default#19"/>
    <dgm:cxn modelId="{FE43D78F-A3CF-4A98-B1A5-C572566206FA}" type="presParOf" srcId="{978959D5-5A4D-4A28-B5B3-329C16093A2B}" destId="{44DD0094-C825-491C-8662-6352BFC1EEFB}" srcOrd="5" destOrd="0" presId="urn:microsoft.com/office/officeart/2005/8/layout/default#19"/>
    <dgm:cxn modelId="{760AB2AB-356D-47AB-B822-CBA595DD23FE}" type="presParOf" srcId="{978959D5-5A4D-4A28-B5B3-329C16093A2B}" destId="{313D93EF-4469-4C79-AD73-4438462872DE}" srcOrd="6" destOrd="0" presId="urn:microsoft.com/office/officeart/2005/8/layout/default#19"/>
    <dgm:cxn modelId="{71F1DC4C-DF14-4D3F-8B07-B8D49617BB58}" type="presParOf" srcId="{978959D5-5A4D-4A28-B5B3-329C16093A2B}" destId="{575E25E5-1FD0-45B2-9F9C-1C2C950F3C68}" srcOrd="7" destOrd="0" presId="urn:microsoft.com/office/officeart/2005/8/layout/default#19"/>
    <dgm:cxn modelId="{C1237189-BDC2-4310-AF26-F776DBD97E14}" type="presParOf" srcId="{978959D5-5A4D-4A28-B5B3-329C16093A2B}" destId="{109434DE-70C7-45AB-A96F-057ED3F46242}" srcOrd="8" destOrd="0" presId="urn:microsoft.com/office/officeart/2005/8/layout/default#19"/>
    <dgm:cxn modelId="{2D083ADD-E2CC-4C5A-A22C-720BFD080289}" type="presParOf" srcId="{978959D5-5A4D-4A28-B5B3-329C16093A2B}" destId="{ADC570AC-7413-482D-89EE-C439E367CFAA}" srcOrd="9" destOrd="0" presId="urn:microsoft.com/office/officeart/2005/8/layout/default#19"/>
    <dgm:cxn modelId="{7266AD10-79D0-4B5A-A2D4-C3629BBA2CC1}" type="presParOf" srcId="{978959D5-5A4D-4A28-B5B3-329C16093A2B}" destId="{A322F98F-984F-4972-AEDD-761D4E2463AF}" srcOrd="10" destOrd="0" presId="urn:microsoft.com/office/officeart/2005/8/layout/default#19"/>
    <dgm:cxn modelId="{C3D73385-E526-4D7F-879F-BD6C4BF4F8D2}" type="presParOf" srcId="{978959D5-5A4D-4A28-B5B3-329C16093A2B}" destId="{7D8BEA98-6A94-4AF3-AFB7-8411F8B77EE8}" srcOrd="11" destOrd="0" presId="urn:microsoft.com/office/officeart/2005/8/layout/default#19"/>
    <dgm:cxn modelId="{91237901-7ACB-4124-B11B-B9B7EBDF9FFE}" type="presParOf" srcId="{978959D5-5A4D-4A28-B5B3-329C16093A2B}" destId="{C2286E10-1D5D-4ABA-8DB1-90ABA55A8463}" srcOrd="12" destOrd="0" presId="urn:microsoft.com/office/officeart/2005/8/layout/default#19"/>
    <dgm:cxn modelId="{24A6EEFC-64E6-48E2-A9A7-3F232C3524CA}" type="presParOf" srcId="{978959D5-5A4D-4A28-B5B3-329C16093A2B}" destId="{2441CCD5-BA2B-47C3-BBF4-03DFD59E3155}" srcOrd="13" destOrd="0" presId="urn:microsoft.com/office/officeart/2005/8/layout/default#19"/>
    <dgm:cxn modelId="{08921110-7C03-4999-890A-776F0329DA7B}" type="presParOf" srcId="{978959D5-5A4D-4A28-B5B3-329C16093A2B}" destId="{0597AAC5-A8DF-4BE2-AC0A-811E51033278}" srcOrd="14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external hard disk </a:t>
          </a:r>
          <a:r>
            <a:rPr lang="en-US" b="0" dirty="0" smtClean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removable hard disk</a:t>
          </a:r>
          <a:r>
            <a:rPr lang="en-US" b="0" dirty="0" smtClean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 smtClean="0"/>
            <a:t>Internal and external hard disks are available in miniature sizes (miniature hard disks)</a:t>
          </a:r>
          <a:endParaRPr lang="en-US" dirty="0"/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#20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 smtClean="0"/>
            <a:t>SATA</a:t>
          </a:r>
          <a:endParaRPr lang="en-US" dirty="0"/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 smtClean="0"/>
            <a:t>EIDE</a:t>
          </a:r>
          <a:endParaRPr lang="en-US" dirty="0"/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 smtClean="0"/>
            <a:t>SCSI</a:t>
          </a:r>
          <a:endParaRPr lang="en-US" dirty="0"/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#20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0F47E31E-24FA-47F3-AEA5-5173F3632A27}" type="presOf" srcId="{B1A0DF18-810F-41E4-9724-AAAC4A90B23A}" destId="{E5FA41D4-F6AE-45CA-9B07-23EEE33053C7}" srcOrd="0" destOrd="0" presId="urn:microsoft.com/office/officeart/2005/8/layout/default#20"/>
    <dgm:cxn modelId="{A0A44C25-DC4D-446A-9464-A129AE55BFA5}" type="presOf" srcId="{C48D8D08-31EF-426B-86F2-94674536099C}" destId="{79B56EBE-36ED-4AD0-B477-6F61E551BBB3}" srcOrd="0" destOrd="0" presId="urn:microsoft.com/office/officeart/2005/8/layout/default#20"/>
    <dgm:cxn modelId="{44181668-B409-4C80-87DF-2EDB9CEC761E}" type="presOf" srcId="{A66D4302-F7F1-49A7-9874-A490CB1F8A7A}" destId="{982A66B8-B716-4593-932E-65DF2377AC8B}" srcOrd="0" destOrd="0" presId="urn:microsoft.com/office/officeart/2005/8/layout/default#20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E95B2AD3-3E9C-489D-8CA4-B3D3AE789B74}" type="presOf" srcId="{4E3DCB63-F517-4960-AA5F-7D6699B1BC4B}" destId="{8FD61520-43B6-4B96-9ABB-E3D617FF9D50}" srcOrd="0" destOrd="0" presId="urn:microsoft.com/office/officeart/2005/8/layout/default#20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78C1CD97-9ABC-4C87-8780-1B1AF65A868F}" type="presParOf" srcId="{8FD61520-43B6-4B96-9ABB-E3D617FF9D50}" destId="{E5FA41D4-F6AE-45CA-9B07-23EEE33053C7}" srcOrd="0" destOrd="0" presId="urn:microsoft.com/office/officeart/2005/8/layout/default#20"/>
    <dgm:cxn modelId="{A73195BF-826E-4217-B528-A3784B6125B4}" type="presParOf" srcId="{8FD61520-43B6-4B96-9ABB-E3D617FF9D50}" destId="{A99738C1-0262-4D8F-8F87-5DE97DDDC399}" srcOrd="1" destOrd="0" presId="urn:microsoft.com/office/officeart/2005/8/layout/default#20"/>
    <dgm:cxn modelId="{E813A961-9D13-4B61-8A4E-52949A54D996}" type="presParOf" srcId="{8FD61520-43B6-4B96-9ABB-E3D617FF9D50}" destId="{79B56EBE-36ED-4AD0-B477-6F61E551BBB3}" srcOrd="2" destOrd="0" presId="urn:microsoft.com/office/officeart/2005/8/layout/default#20"/>
    <dgm:cxn modelId="{8C037D43-B087-4080-9259-8432B79F4A31}" type="presParOf" srcId="{8FD61520-43B6-4B96-9ABB-E3D617FF9D50}" destId="{8923D373-17F1-44B1-8D1E-BBA27F4DAFA5}" srcOrd="3" destOrd="0" presId="urn:microsoft.com/office/officeart/2005/8/layout/default#20"/>
    <dgm:cxn modelId="{D954B638-9DAF-48F9-809E-529DB4A149DA}" type="presParOf" srcId="{8FD61520-43B6-4B96-9ABB-E3D617FF9D50}" destId="{982A66B8-B716-4593-932E-65DF2377AC8B}" srcOrd="4" destOrd="0" presId="urn:microsoft.com/office/officeart/2005/8/layout/default#20"/>
    <dgm:cxn modelId="{91122FBF-21B7-4463-92D6-95D3062A4CEC}" type="presParOf" srcId="{8FD61520-43B6-4B96-9ABB-E3D617FF9D50}" destId="{FAF142EA-88DB-4319-A8D5-BC28A7699026}" srcOrd="5" destOrd="0" presId="urn:microsoft.com/office/officeart/2005/8/layout/default#20"/>
    <dgm:cxn modelId="{A3D56DF1-07B3-49C3-9A9D-AC800B63CDE1}" type="presParOf" srcId="{8FD61520-43B6-4B96-9ABB-E3D617FF9D50}" destId="{E07AE12B-2FBB-4C32-8F2F-DEA667C9DD5C}" srcOrd="6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 smtClean="0"/>
            <a:t>Faster access time</a:t>
          </a:r>
          <a:endParaRPr lang="en-US" dirty="0"/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 smtClean="0"/>
            <a:t>Generate less heat and consume less power</a:t>
          </a:r>
          <a:endParaRPr lang="en-US" dirty="0"/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 smtClean="0"/>
            <a:t>Last longer</a:t>
          </a:r>
          <a:endParaRPr lang="en-US" dirty="0"/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  <dgm:t>
        <a:bodyPr/>
        <a:lstStyle/>
        <a:p>
          <a:endParaRPr lang="en-US"/>
        </a:p>
      </dgm:t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  <dgm:t>
        <a:bodyPr/>
        <a:lstStyle/>
        <a:p>
          <a:endParaRPr lang="en-US"/>
        </a:p>
      </dgm:t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  <dgm:t>
        <a:bodyPr/>
        <a:lstStyle/>
        <a:p>
          <a:endParaRPr lang="en-US"/>
        </a:p>
      </dgm:t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 smtClean="0"/>
            <a:t>CompactFlash</a:t>
          </a:r>
          <a:r>
            <a:rPr lang="en-US" dirty="0" smtClean="0"/>
            <a:t> (CF)</a:t>
          </a:r>
          <a:endParaRPr lang="en-US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 smtClean="0"/>
            <a:t>Secure Digital (SD)</a:t>
          </a:r>
          <a:endParaRPr lang="en-US" dirty="0"/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 smtClean="0"/>
            <a:t>Secure Digital High Capacity (SDHC)</a:t>
          </a:r>
          <a:endParaRPr lang="en-US" dirty="0"/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 smtClean="0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 smtClean="0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 smtClean="0"/>
            <a:t>xD</a:t>
          </a:r>
          <a:r>
            <a:rPr lang="en-US" dirty="0" smtClean="0"/>
            <a:t> Picture Card</a:t>
          </a:r>
          <a:endParaRPr lang="en-US" dirty="0"/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 smtClean="0"/>
            <a:t>Memory Stick</a:t>
          </a:r>
          <a:endParaRPr lang="en-US" dirty="0"/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 smtClean="0"/>
            <a:t>Memory Stick Micro (M2)</a:t>
          </a:r>
          <a:endParaRPr lang="en-US" dirty="0"/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between storage devices and storage media</a:t>
          </a:r>
          <a:endParaRPr lang="en-US" sz="2100" kern="1200" dirty="0"/>
        </a:p>
      </dsp:txBody>
      <dsp:txXfrm>
        <a:off x="667256" y="1220"/>
        <a:ext cx="3573660" cy="2144196"/>
      </dsp:txXfrm>
    </dsp:sp>
    <dsp:sp modelId="{9F176233-DC78-4A83-A7AD-8432B0A5C88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characteristics of an internal hard disk including capacity, platters, read/write heads, cylinders, sectors and tracks, revolutions per minute, transfer rate, and access time</a:t>
          </a:r>
        </a:p>
      </dsp:txBody>
      <dsp:txXfrm>
        <a:off x="4598283" y="1220"/>
        <a:ext cx="3573660" cy="2144196"/>
      </dsp:txXfrm>
    </dsp:sp>
    <dsp:sp modelId="{510A94C7-1B11-446F-8EB7-5E6F6254C6AE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purpose of network attached storage devices, external and removable hard disks, and hard disk controllers</a:t>
          </a:r>
        </a:p>
      </dsp:txBody>
      <dsp:txXfrm>
        <a:off x="667256" y="2502783"/>
        <a:ext cx="3573660" cy="2144196"/>
      </dsp:txXfrm>
    </dsp:sp>
    <dsp:sp modelId="{1122E76C-6BDB-43F6-8D6A-017D9D533FF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various types of flash memory storage</a:t>
          </a:r>
        </a:p>
      </dsp:txBody>
      <dsp:txXfrm>
        <a:off x="4598283" y="2502783"/>
        <a:ext cx="3573660" cy="21441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5F06E9-C0E6-4A8E-A952-1FABE720374C}">
      <dsp:nvSpPr>
        <dsp:cNvPr id="0" name=""/>
        <dsp:cNvSpPr/>
      </dsp:nvSpPr>
      <dsp:spPr>
        <a:xfrm>
          <a:off x="0" y="823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Access files from any computer</a:t>
          </a:r>
          <a:endParaRPr lang="en-US" sz="2300" kern="1200" dirty="0"/>
        </a:p>
      </dsp:txBody>
      <dsp:txXfrm>
        <a:off x="0" y="8234"/>
        <a:ext cx="6781800" cy="551655"/>
      </dsp:txXfrm>
    </dsp:sp>
    <dsp:sp modelId="{175D6CEC-1A96-4604-AAD0-05EAE7FF48E4}">
      <dsp:nvSpPr>
        <dsp:cNvPr id="0" name=""/>
        <dsp:cNvSpPr/>
      </dsp:nvSpPr>
      <dsp:spPr>
        <a:xfrm>
          <a:off x="0" y="62612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Store large files instantaneously</a:t>
          </a:r>
          <a:endParaRPr lang="en-US" sz="2300" kern="1200" dirty="0"/>
        </a:p>
      </dsp:txBody>
      <dsp:txXfrm>
        <a:off x="0" y="626129"/>
        <a:ext cx="6781800" cy="551655"/>
      </dsp:txXfrm>
    </dsp:sp>
    <dsp:sp modelId="{56B04AC4-FAD0-4735-90AA-962C3B3CC855}">
      <dsp:nvSpPr>
        <dsp:cNvPr id="0" name=""/>
        <dsp:cNvSpPr/>
      </dsp:nvSpPr>
      <dsp:spPr>
        <a:xfrm>
          <a:off x="0" y="124402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Allow others to access their files</a:t>
          </a:r>
          <a:endParaRPr lang="en-US" sz="2300" kern="1200" dirty="0"/>
        </a:p>
      </dsp:txBody>
      <dsp:txXfrm>
        <a:off x="0" y="1244024"/>
        <a:ext cx="6781800" cy="551655"/>
      </dsp:txXfrm>
    </dsp:sp>
    <dsp:sp modelId="{FA47D2B8-6E93-4260-BEED-E6CA229810E4}">
      <dsp:nvSpPr>
        <dsp:cNvPr id="0" name=""/>
        <dsp:cNvSpPr/>
      </dsp:nvSpPr>
      <dsp:spPr>
        <a:xfrm>
          <a:off x="0" y="186191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View time-critical data and images immediately</a:t>
          </a:r>
          <a:endParaRPr lang="en-US" sz="2300" kern="1200" dirty="0"/>
        </a:p>
      </dsp:txBody>
      <dsp:txXfrm>
        <a:off x="0" y="1861919"/>
        <a:ext cx="6781800" cy="551655"/>
      </dsp:txXfrm>
    </dsp:sp>
    <dsp:sp modelId="{AA33B99A-2D26-433B-9343-A332C6510CD5}">
      <dsp:nvSpPr>
        <dsp:cNvPr id="0" name=""/>
        <dsp:cNvSpPr/>
      </dsp:nvSpPr>
      <dsp:spPr>
        <a:xfrm>
          <a:off x="0" y="247981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Store offsite backups</a:t>
          </a:r>
          <a:endParaRPr lang="en-US" sz="2300" kern="1200" dirty="0"/>
        </a:p>
      </dsp:txBody>
      <dsp:txXfrm>
        <a:off x="0" y="2479814"/>
        <a:ext cx="6781800" cy="551655"/>
      </dsp:txXfrm>
    </dsp:sp>
    <dsp:sp modelId="{DC3E3655-CD7A-44A3-9403-BE5DA3C222DE}">
      <dsp:nvSpPr>
        <dsp:cNvPr id="0" name=""/>
        <dsp:cNvSpPr/>
      </dsp:nvSpPr>
      <dsp:spPr>
        <a:xfrm>
          <a:off x="0" y="3097710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 data center functions</a:t>
          </a:r>
          <a:endParaRPr lang="en-US" sz="2300" kern="1200" dirty="0"/>
        </a:p>
      </dsp:txBody>
      <dsp:txXfrm>
        <a:off x="0" y="3097710"/>
        <a:ext cx="6781800" cy="55165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B7656-A64B-409A-A47E-D579576E3B54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CD-ROM</a:t>
          </a:r>
          <a:r>
            <a:rPr lang="en-US" sz="2700" b="0" kern="1200" dirty="0" smtClean="0"/>
            <a:t> can be read from but not written to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Read from a </a:t>
          </a:r>
          <a:r>
            <a:rPr lang="en-US" sz="2100" b="1" kern="1200" dirty="0" smtClean="0"/>
            <a:t>CD-ROM drive</a:t>
          </a:r>
          <a:r>
            <a:rPr lang="en-US" sz="2100" kern="1200" dirty="0" smtClean="0"/>
            <a:t> or CD-ROM player</a:t>
          </a:r>
          <a:endParaRPr lang="en-US" sz="2100" kern="1200" dirty="0"/>
        </a:p>
      </dsp:txBody>
      <dsp:txXfrm>
        <a:off x="1913096" y="0"/>
        <a:ext cx="6926103" cy="1452562"/>
      </dsp:txXfrm>
    </dsp:sp>
    <dsp:sp modelId="{918F8FFB-7E8D-4A7E-A87B-C25DAE126277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3D1B-7082-43A7-8528-67CD3FBB28F4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</a:t>
          </a:r>
          <a:r>
            <a:rPr lang="en-US" sz="2700" b="0" kern="1200" dirty="0" smtClean="0"/>
            <a:t> is a multisession optical disc on which users can write, but not erase</a:t>
          </a:r>
          <a:endParaRPr lang="en-US" sz="2700" kern="1200" dirty="0"/>
        </a:p>
      </dsp:txBody>
      <dsp:txXfrm>
        <a:off x="1913096" y="1597818"/>
        <a:ext cx="6926103" cy="1452562"/>
      </dsp:txXfrm>
    </dsp:sp>
    <dsp:sp modelId="{0201E4F3-BE34-4755-8BB9-8D37802A543E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A46F-3C7E-4572-9DB9-B42BF84F00CC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CD-RW</a:t>
          </a:r>
          <a:r>
            <a:rPr lang="en-US" sz="2700" b="0" kern="1200" dirty="0" smtClean="0"/>
            <a:t> is an erasable multisession disc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Must have a </a:t>
          </a:r>
          <a:r>
            <a:rPr lang="en-US" sz="2100" b="1" kern="1200" dirty="0" smtClean="0"/>
            <a:t>CD-RW drive</a:t>
          </a:r>
          <a:endParaRPr lang="en-US" sz="2100" kern="1200" dirty="0"/>
        </a:p>
      </dsp:txBody>
      <dsp:txXfrm>
        <a:off x="1913096" y="3195637"/>
        <a:ext cx="6926103" cy="1452562"/>
      </dsp:txXfrm>
    </dsp:sp>
    <dsp:sp modelId="{29B2CAB3-0650-454C-AB17-0A2CC9EA03AF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6ED36-12E9-4D4B-92E9-CDAC490CE176}">
      <dsp:nvSpPr>
        <dsp:cNvPr id="0" name=""/>
        <dsp:cNvSpPr/>
      </dsp:nvSpPr>
      <dsp:spPr>
        <a:xfrm>
          <a:off x="43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Archive disc</a:t>
          </a:r>
          <a:endParaRPr lang="en-US" sz="2800" b="1" kern="1200" dirty="0"/>
        </a:p>
      </dsp:txBody>
      <dsp:txXfrm>
        <a:off x="43" y="61848"/>
        <a:ext cx="4130426" cy="806400"/>
      </dsp:txXfrm>
    </dsp:sp>
    <dsp:sp modelId="{89F7B9E4-B526-499F-BA8A-DE708DCF6DD3}">
      <dsp:nvSpPr>
        <dsp:cNvPr id="0" name=""/>
        <dsp:cNvSpPr/>
      </dsp:nvSpPr>
      <dsp:spPr>
        <a:xfrm>
          <a:off x="43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Stores photos from an online photo center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Resolution usually is 7200 pixels per photo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Cost is determined by the number of photos being stored</a:t>
          </a:r>
          <a:endParaRPr lang="en-US" sz="2800" b="0" kern="1200" dirty="0"/>
        </a:p>
      </dsp:txBody>
      <dsp:txXfrm>
        <a:off x="43" y="868248"/>
        <a:ext cx="4130426" cy="3718102"/>
      </dsp:txXfrm>
    </dsp:sp>
    <dsp:sp modelId="{2A3A509F-A1F8-4813-A162-4E8877036206}">
      <dsp:nvSpPr>
        <dsp:cNvPr id="0" name=""/>
        <dsp:cNvSpPr/>
      </dsp:nvSpPr>
      <dsp:spPr>
        <a:xfrm>
          <a:off x="4708729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Picture CD</a:t>
          </a:r>
          <a:endParaRPr lang="en-US" sz="2800" b="1" kern="1200" dirty="0"/>
        </a:p>
      </dsp:txBody>
      <dsp:txXfrm>
        <a:off x="4708729" y="61848"/>
        <a:ext cx="4130426" cy="806400"/>
      </dsp:txXfrm>
    </dsp:sp>
    <dsp:sp modelId="{8409C7E4-2BF1-4BAE-9ED4-809297E92B19}">
      <dsp:nvSpPr>
        <dsp:cNvPr id="0" name=""/>
        <dsp:cNvSpPr/>
      </dsp:nvSpPr>
      <dsp:spPr>
        <a:xfrm>
          <a:off x="4708729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Single-session CD-ROM that stores digital versions of film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Typically uses a 1024 x 1536 resolution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Many photo centers offer Picture CD services</a:t>
          </a:r>
          <a:endParaRPr lang="en-US" sz="2800" b="0" kern="1200" dirty="0"/>
        </a:p>
      </dsp:txBody>
      <dsp:txXfrm>
        <a:off x="4708729" y="868248"/>
        <a:ext cx="4130426" cy="371810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60DA8-8BF2-4B67-A150-3582999D7567}">
      <dsp:nvSpPr>
        <dsp:cNvPr id="0" name=""/>
        <dsp:cNvSpPr/>
      </dsp:nvSpPr>
      <dsp:spPr>
        <a:xfrm>
          <a:off x="0" y="0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DVD-ROM</a:t>
          </a:r>
          <a:r>
            <a:rPr lang="en-US" sz="2700" b="0" kern="1200" dirty="0" smtClean="0"/>
            <a:t> is a high-capacity optical disc on which users can read but not write or erase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Requires a </a:t>
          </a:r>
          <a:r>
            <a:rPr lang="en-US" sz="2100" b="1" kern="1200" dirty="0" smtClean="0"/>
            <a:t>DVD-ROM drive</a:t>
          </a:r>
          <a:endParaRPr lang="en-US" sz="2100" kern="1200" dirty="0"/>
        </a:p>
      </dsp:txBody>
      <dsp:txXfrm>
        <a:off x="1928336" y="0"/>
        <a:ext cx="6987063" cy="1452562"/>
      </dsp:txXfrm>
    </dsp:sp>
    <dsp:sp modelId="{4D5D59A0-22A5-443F-ACAA-418C8F8D3895}">
      <dsp:nvSpPr>
        <dsp:cNvPr id="0" name=""/>
        <dsp:cNvSpPr/>
      </dsp:nvSpPr>
      <dsp:spPr>
        <a:xfrm>
          <a:off x="145256" y="145256"/>
          <a:ext cx="17830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6C0B7-591C-4EDB-88E0-FB8A72DEA035}">
      <dsp:nvSpPr>
        <dsp:cNvPr id="0" name=""/>
        <dsp:cNvSpPr/>
      </dsp:nvSpPr>
      <dsp:spPr>
        <a:xfrm>
          <a:off x="0" y="1597818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kern="1200" dirty="0" err="1" smtClean="0"/>
            <a:t>Blu</a:t>
          </a:r>
          <a:r>
            <a:rPr lang="en-US" sz="2700" kern="1200" dirty="0" smtClean="0"/>
            <a:t>-ray Disc-ROM (BD-ROM) has a storage capacity of 100 GB</a:t>
          </a:r>
          <a:endParaRPr lang="en-US" sz="2700" kern="1200" dirty="0"/>
        </a:p>
      </dsp:txBody>
      <dsp:txXfrm>
        <a:off x="1928336" y="1597818"/>
        <a:ext cx="6987063" cy="1452562"/>
      </dsp:txXfrm>
    </dsp:sp>
    <dsp:sp modelId="{EDBBAE03-FFC5-4089-BF9C-A0724D463AC6}">
      <dsp:nvSpPr>
        <dsp:cNvPr id="0" name=""/>
        <dsp:cNvSpPr/>
      </dsp:nvSpPr>
      <dsp:spPr>
        <a:xfrm>
          <a:off x="145256" y="1743074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4E38-C5B4-4A15-B7D9-4E867D944148}">
      <dsp:nvSpPr>
        <dsp:cNvPr id="0" name=""/>
        <dsp:cNvSpPr/>
      </dsp:nvSpPr>
      <dsp:spPr>
        <a:xfrm>
          <a:off x="0" y="3195637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DVD-RW</a:t>
          </a:r>
          <a:r>
            <a:rPr lang="en-US" sz="2700" b="0" kern="1200" dirty="0" smtClean="0"/>
            <a:t>, </a:t>
          </a:r>
          <a:r>
            <a:rPr lang="en-US" sz="2700" b="1" kern="1200" dirty="0" smtClean="0"/>
            <a:t>DVD+RW</a:t>
          </a:r>
          <a:r>
            <a:rPr lang="en-US" sz="2700" b="0" kern="1200" dirty="0" smtClean="0"/>
            <a:t>, and </a:t>
          </a:r>
          <a:r>
            <a:rPr lang="en-US" sz="2700" b="1" kern="1200" dirty="0" smtClean="0"/>
            <a:t>DVD+RAM</a:t>
          </a:r>
          <a:r>
            <a:rPr lang="en-US" sz="2700" b="0" kern="1200" dirty="0" smtClean="0"/>
            <a:t> are high-capacity rewritable DVD formats</a:t>
          </a:r>
          <a:endParaRPr lang="en-US" sz="2700" b="1" kern="1200" dirty="0"/>
        </a:p>
      </dsp:txBody>
      <dsp:txXfrm>
        <a:off x="1928336" y="3195637"/>
        <a:ext cx="6987063" cy="1452562"/>
      </dsp:txXfrm>
    </dsp:sp>
    <dsp:sp modelId="{48FAADAD-3A7B-4329-A8DE-DF30C263C5C9}">
      <dsp:nvSpPr>
        <dsp:cNvPr id="0" name=""/>
        <dsp:cNvSpPr/>
      </dsp:nvSpPr>
      <dsp:spPr>
        <a:xfrm>
          <a:off x="145256" y="3340893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847C0-C125-4E1B-AF7E-691BD56CB745}">
      <dsp:nvSpPr>
        <dsp:cNvPr id="0" name=""/>
        <dsp:cNvSpPr/>
      </dsp:nvSpPr>
      <dsp:spPr>
        <a:xfrm>
          <a:off x="667256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Tape</a:t>
          </a:r>
          <a:endParaRPr lang="en-US" sz="3200" kern="1200" dirty="0"/>
        </a:p>
      </dsp:txBody>
      <dsp:txXfrm>
        <a:off x="667256" y="1220"/>
        <a:ext cx="3573660" cy="2144196"/>
      </dsp:txXfrm>
    </dsp:sp>
    <dsp:sp modelId="{129960C5-DD5A-4FE5-8227-5E033A6D015E}">
      <dsp:nvSpPr>
        <dsp:cNvPr id="0" name=""/>
        <dsp:cNvSpPr/>
      </dsp:nvSpPr>
      <dsp:spPr>
        <a:xfrm>
          <a:off x="4598283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Magnetic stripe cards and smart cards</a:t>
          </a:r>
          <a:endParaRPr lang="en-US" sz="3200" kern="1200" dirty="0"/>
        </a:p>
      </dsp:txBody>
      <dsp:txXfrm>
        <a:off x="4598283" y="1220"/>
        <a:ext cx="3573660" cy="2144196"/>
      </dsp:txXfrm>
    </dsp:sp>
    <dsp:sp modelId="{860C91FD-09E2-4DA2-B27F-02E2071555B0}">
      <dsp:nvSpPr>
        <dsp:cNvPr id="0" name=""/>
        <dsp:cNvSpPr/>
      </dsp:nvSpPr>
      <dsp:spPr>
        <a:xfrm>
          <a:off x="667256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Microfilm and microfiche</a:t>
          </a:r>
          <a:endParaRPr lang="en-US" sz="3200" kern="1200" dirty="0"/>
        </a:p>
      </dsp:txBody>
      <dsp:txXfrm>
        <a:off x="667256" y="2502783"/>
        <a:ext cx="3573660" cy="2144196"/>
      </dsp:txXfrm>
    </dsp:sp>
    <dsp:sp modelId="{47DB9897-4199-4A7D-80FA-6DE4C270E0C6}">
      <dsp:nvSpPr>
        <dsp:cNvPr id="0" name=""/>
        <dsp:cNvSpPr/>
      </dsp:nvSpPr>
      <dsp:spPr>
        <a:xfrm>
          <a:off x="4598283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Enterprise storage</a:t>
          </a:r>
          <a:endParaRPr lang="en-US" sz="3200" kern="1200" dirty="0"/>
        </a:p>
      </dsp:txBody>
      <dsp:txXfrm>
        <a:off x="4598283" y="2502783"/>
        <a:ext cx="3573660" cy="214419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Home user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• </a:t>
          </a:r>
          <a:r>
            <a:rPr lang="en-US" sz="1500" b="0" kern="1200" dirty="0" smtClean="0"/>
            <a:t>500 GB hard disk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Card reader/writer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</a:p>
      </dsp:txBody>
      <dsp:txXfrm rot="10800000">
        <a:off x="265176" y="2091689"/>
        <a:ext cx="2596514" cy="2556510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Small Office/Home Office user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1 TB hard disk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External hard disk for backup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  <a:endParaRPr lang="en-US" sz="1500" b="0" kern="1200" dirty="0"/>
        </a:p>
      </dsp:txBody>
      <dsp:txXfrm rot="10800000">
        <a:off x="3121342" y="2091689"/>
        <a:ext cx="2596514" cy="2556510"/>
      </dsp:txXfrm>
    </dsp:sp>
    <dsp:sp modelId="{C83C7946-76D4-4E11-9647-769B65005A24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841FA3-1AEC-42E2-901F-8A5345D9A1AA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Mobile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250 GB hard disk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Card reader/writer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Portable hard disk for backup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  <a:endParaRPr lang="en-US" sz="1500" b="0" kern="1200" dirty="0"/>
        </a:p>
      </dsp:txBody>
      <dsp:txXfrm rot="10800000">
        <a:off x="5977509" y="2091689"/>
        <a:ext cx="2596514" cy="25565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Power User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2.5 TB hard disk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Cloud storage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Portable hard disk for backup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USB flash drive</a:t>
          </a:r>
        </a:p>
      </dsp:txBody>
      <dsp:txXfrm rot="10800000">
        <a:off x="265176" y="2091689"/>
        <a:ext cx="2596514" cy="2556510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Enterprise User </a:t>
          </a:r>
          <a:br>
            <a:rPr lang="en-US" sz="1600" b="1" kern="1200" dirty="0" smtClean="0"/>
          </a:br>
          <a:r>
            <a:rPr lang="en-US" sz="1600" b="1" kern="1200" dirty="0" smtClean="0"/>
            <a:t>(desktop computer)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1 TB hard disk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Smart card reader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Tape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USB flash drive</a:t>
          </a:r>
        </a:p>
      </dsp:txBody>
      <dsp:txXfrm rot="10800000">
        <a:off x="3121342" y="2091689"/>
        <a:ext cx="2596514" cy="2556510"/>
      </dsp:txXfrm>
    </dsp:sp>
    <dsp:sp modelId="{4CA58ADF-DE6B-414A-A479-8EAFB868A556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13678-D90D-4E28-BEC5-42306123CE1D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Enterprise User</a:t>
          </a:r>
          <a:br>
            <a:rPr lang="en-US" sz="1600" b="1" kern="1200" dirty="0" smtClean="0"/>
          </a:br>
          <a:r>
            <a:rPr lang="en-US" sz="1600" b="1" kern="1200" dirty="0" smtClean="0"/>
            <a:t>(server or mainframe)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Network storage server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40 TB hard disk system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server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</a:t>
          </a:r>
          <a:r>
            <a:rPr lang="it-IT" sz="1600" b="0" kern="1200" dirty="0" smtClean="0"/>
            <a:t> Microfilm or microfiche</a:t>
          </a:r>
          <a:endParaRPr lang="en-US" sz="1600" b="0" kern="1200" dirty="0" smtClean="0"/>
        </a:p>
      </dsp:txBody>
      <dsp:txXfrm rot="10800000">
        <a:off x="5977509" y="2091689"/>
        <a:ext cx="2596514" cy="25565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Various storage media and storage devices</a:t>
          </a:r>
          <a:endParaRPr lang="en-US" sz="2300" kern="1200" dirty="0"/>
        </a:p>
      </dsp:txBody>
      <dsp:txXfrm>
        <a:off x="1079" y="1061665"/>
        <a:ext cx="4208115" cy="2524869"/>
      </dsp:txXfrm>
    </dsp:sp>
    <dsp:sp modelId="{ACAFFC1E-B6DD-499F-B496-C3C713F75A9A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Internal hard disks, external and removable hard disks, solid state drives, memory cards, USB flash drives, </a:t>
          </a:r>
          <a:r>
            <a:rPr lang="en-US" sz="2300" kern="1200" dirty="0" err="1" smtClean="0"/>
            <a:t>ExpressCard</a:t>
          </a:r>
          <a:r>
            <a:rPr lang="en-US" sz="2300" kern="1200" dirty="0" smtClean="0"/>
            <a:t> modules, cloud storage, CDs, DVDs, and Blu-ray Discs, tape, smart cards, and microfilm and microfiche</a:t>
          </a:r>
          <a:endParaRPr lang="en-US" sz="2300" kern="1200" dirty="0"/>
        </a:p>
      </dsp:txBody>
      <dsp:txXfrm>
        <a:off x="4630005" y="1061665"/>
        <a:ext cx="4208115" cy="2524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Describe cloud storage and explain its advantages</a:t>
          </a:r>
        </a:p>
      </dsp:txBody>
      <dsp:txXfrm>
        <a:off x="667256" y="1220"/>
        <a:ext cx="3573660" cy="2144196"/>
      </dsp:txXfrm>
    </dsp:sp>
    <dsp:sp modelId="{0F6532E0-C1D0-42B7-B445-CBA1B3CB46F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</a:t>
          </a:r>
          <a:r>
            <a:rPr lang="en-US" sz="2600" kern="1200" dirty="0"/>
            <a:t>the characteristics of optical discs</a:t>
          </a:r>
        </a:p>
      </dsp:txBody>
      <dsp:txXfrm>
        <a:off x="4598283" y="1220"/>
        <a:ext cx="3573660" cy="2144196"/>
      </dsp:txXfrm>
    </dsp:sp>
    <dsp:sp modelId="{7227D128-8F33-4744-8510-A40DC87310DA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</a:t>
          </a:r>
          <a:r>
            <a:rPr lang="en-US" sz="2600" kern="1200" dirty="0"/>
            <a:t>among various types of optical discs: CDs, archive discs </a:t>
          </a:r>
          <a:r>
            <a:rPr lang="en-US" sz="2600" kern="1200" dirty="0" smtClean="0"/>
            <a:t>and Picture CDs, DVDs, and </a:t>
          </a:r>
          <a:r>
            <a:rPr lang="en-US" sz="2600" kern="1200" dirty="0" err="1" smtClean="0"/>
            <a:t>Blu</a:t>
          </a:r>
          <a:r>
            <a:rPr lang="en-US" sz="2600" kern="1200" dirty="0" smtClean="0"/>
            <a:t>-ray Discs</a:t>
          </a:r>
          <a:endParaRPr lang="en-US" sz="2600" kern="1200" dirty="0"/>
        </a:p>
      </dsp:txBody>
      <dsp:txXfrm>
        <a:off x="667256" y="2502783"/>
        <a:ext cx="3573660" cy="2144196"/>
      </dsp:txXfrm>
    </dsp:sp>
    <dsp:sp modelId="{C9916E98-50FD-4E9D-984A-BEFE40162D42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Identify </a:t>
          </a:r>
          <a:r>
            <a:rPr lang="en-US" sz="2600" kern="1200" dirty="0"/>
            <a:t>the uses of tape, magnetic stripe cards, smart cards, microfilm </a:t>
          </a:r>
          <a:r>
            <a:rPr lang="en-US" sz="2600" kern="1200" dirty="0" smtClean="0"/>
            <a:t>and microfiche, and enterprise storage</a:t>
          </a:r>
          <a:endParaRPr lang="en-US" sz="26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Storage holds data, instructions, and information for future use</a:t>
          </a:r>
          <a:endParaRPr lang="en-US" sz="4000" kern="1200" dirty="0"/>
        </a:p>
      </dsp:txBody>
      <dsp:txXfrm>
        <a:off x="0" y="28874"/>
        <a:ext cx="8839200" cy="2237625"/>
      </dsp:txXfrm>
    </dsp:sp>
    <dsp:sp modelId="{3D0125FC-2938-4CAD-B1B4-CBACB21BE052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 </a:t>
          </a:r>
          <a:r>
            <a:rPr lang="en-US" sz="4000" b="1" kern="1200" dirty="0" smtClean="0"/>
            <a:t>storage medium</a:t>
          </a:r>
          <a:r>
            <a:rPr lang="en-US" sz="4000" kern="1200" dirty="0" smtClean="0"/>
            <a:t> is the physical material on which a computer keeps data, instructions, and information</a:t>
          </a:r>
          <a:endParaRPr lang="en-US" sz="4000" kern="1200" dirty="0"/>
        </a:p>
      </dsp:txBody>
      <dsp:txXfrm>
        <a:off x="0" y="2381700"/>
        <a:ext cx="8839200" cy="2237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Reading</a:t>
          </a:r>
          <a:r>
            <a:rPr lang="en-US" sz="2400" b="0" kern="1200" dirty="0" smtClean="0"/>
            <a:t> 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Writing</a:t>
          </a:r>
          <a:r>
            <a:rPr lang="en-US" sz="2400" b="0" kern="1200" dirty="0" smtClean="0"/>
            <a:t> 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29297-1AA7-4F65-B029-699D69D666A7}">
      <dsp:nvSpPr>
        <dsp:cNvPr id="0" name=""/>
        <dsp:cNvSpPr/>
      </dsp:nvSpPr>
      <dsp:spPr>
        <a:xfrm>
          <a:off x="0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Capacity</a:t>
          </a:r>
          <a:endParaRPr lang="en-US" sz="2200" kern="1200" dirty="0"/>
        </a:p>
      </dsp:txBody>
      <dsp:txXfrm>
        <a:off x="0" y="109537"/>
        <a:ext cx="1643062" cy="985837"/>
      </dsp:txXfrm>
    </dsp:sp>
    <dsp:sp modelId="{0B6C69EC-D597-4320-B265-DEFB0A153C6F}">
      <dsp:nvSpPr>
        <dsp:cNvPr id="0" name=""/>
        <dsp:cNvSpPr/>
      </dsp:nvSpPr>
      <dsp:spPr>
        <a:xfrm>
          <a:off x="1807368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Platters</a:t>
          </a:r>
          <a:endParaRPr lang="en-US" sz="2200" kern="1200" dirty="0"/>
        </a:p>
      </dsp:txBody>
      <dsp:txXfrm>
        <a:off x="1807368" y="109537"/>
        <a:ext cx="1643062" cy="985837"/>
      </dsp:txXfrm>
    </dsp:sp>
    <dsp:sp modelId="{18476E8E-3F44-4B56-A13F-77E139DA7909}">
      <dsp:nvSpPr>
        <dsp:cNvPr id="0" name=""/>
        <dsp:cNvSpPr/>
      </dsp:nvSpPr>
      <dsp:spPr>
        <a:xfrm>
          <a:off x="3614737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Read/Write Heads</a:t>
          </a:r>
          <a:endParaRPr lang="en-US" sz="2200" kern="1200" dirty="0"/>
        </a:p>
      </dsp:txBody>
      <dsp:txXfrm>
        <a:off x="3614737" y="109537"/>
        <a:ext cx="1643062" cy="985837"/>
      </dsp:txXfrm>
    </dsp:sp>
    <dsp:sp modelId="{313D93EF-4469-4C79-AD73-4438462872DE}">
      <dsp:nvSpPr>
        <dsp:cNvPr id="0" name=""/>
        <dsp:cNvSpPr/>
      </dsp:nvSpPr>
      <dsp:spPr>
        <a:xfrm>
          <a:off x="0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Cylinders</a:t>
          </a:r>
          <a:endParaRPr lang="en-US" sz="2200" kern="1200" dirty="0"/>
        </a:p>
      </dsp:txBody>
      <dsp:txXfrm>
        <a:off x="0" y="1259681"/>
        <a:ext cx="1643062" cy="985837"/>
      </dsp:txXfrm>
    </dsp:sp>
    <dsp:sp modelId="{109434DE-70C7-45AB-A96F-057ED3F46242}">
      <dsp:nvSpPr>
        <dsp:cNvPr id="0" name=""/>
        <dsp:cNvSpPr/>
      </dsp:nvSpPr>
      <dsp:spPr>
        <a:xfrm>
          <a:off x="1807368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Sectors and Tracks</a:t>
          </a:r>
          <a:endParaRPr lang="en-US" sz="2200" kern="1200" dirty="0"/>
        </a:p>
      </dsp:txBody>
      <dsp:txXfrm>
        <a:off x="1807368" y="1259681"/>
        <a:ext cx="1643062" cy="985837"/>
      </dsp:txXfrm>
    </dsp:sp>
    <dsp:sp modelId="{A322F98F-984F-4972-AEDD-761D4E2463AF}">
      <dsp:nvSpPr>
        <dsp:cNvPr id="0" name=""/>
        <dsp:cNvSpPr/>
      </dsp:nvSpPr>
      <dsp:spPr>
        <a:xfrm>
          <a:off x="3614737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Revolutions per Minute</a:t>
          </a:r>
          <a:endParaRPr lang="en-US" sz="2200" kern="1200" dirty="0"/>
        </a:p>
      </dsp:txBody>
      <dsp:txXfrm>
        <a:off x="3614737" y="1259681"/>
        <a:ext cx="1643062" cy="985837"/>
      </dsp:txXfrm>
    </dsp:sp>
    <dsp:sp modelId="{C2286E10-1D5D-4ABA-8DB1-90ABA55A8463}">
      <dsp:nvSpPr>
        <dsp:cNvPr id="0" name=""/>
        <dsp:cNvSpPr/>
      </dsp:nvSpPr>
      <dsp:spPr>
        <a:xfrm>
          <a:off x="903684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Transfer Rate</a:t>
          </a:r>
          <a:endParaRPr lang="en-US" sz="2200" kern="1200" dirty="0"/>
        </a:p>
      </dsp:txBody>
      <dsp:txXfrm>
        <a:off x="903684" y="2409825"/>
        <a:ext cx="1643062" cy="985837"/>
      </dsp:txXfrm>
    </dsp:sp>
    <dsp:sp modelId="{0597AAC5-A8DF-4BE2-AC0A-811E51033278}">
      <dsp:nvSpPr>
        <dsp:cNvPr id="0" name=""/>
        <dsp:cNvSpPr/>
      </dsp:nvSpPr>
      <dsp:spPr>
        <a:xfrm>
          <a:off x="2711053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Access Time</a:t>
          </a:r>
          <a:endParaRPr lang="en-US" sz="2200" kern="1200" dirty="0"/>
        </a:p>
      </dsp:txBody>
      <dsp:txXfrm>
        <a:off x="2711053" y="2409825"/>
        <a:ext cx="1643062" cy="9858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72E5E-02DD-47F5-8E22-A06603D8E6F2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 </a:t>
          </a:r>
          <a:r>
            <a:rPr lang="en-US" sz="2900" b="1" kern="1200" dirty="0" smtClean="0"/>
            <a:t>external hard disk </a:t>
          </a:r>
          <a:r>
            <a:rPr lang="en-US" sz="2900" b="0" kern="1200" dirty="0" smtClean="0"/>
            <a:t>is a separate free-standing hard disk that connects to your computer with a cable or wirelessly</a:t>
          </a:r>
          <a:endParaRPr lang="en-US" sz="2900" kern="1200" dirty="0"/>
        </a:p>
      </dsp:txBody>
      <dsp:txXfrm>
        <a:off x="1913096" y="0"/>
        <a:ext cx="6926103" cy="1452562"/>
      </dsp:txXfrm>
    </dsp:sp>
    <dsp:sp modelId="{E9C37E24-AD86-4393-A308-B6EE44D6EBF2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9818F1-8021-466C-A928-6380B9E04361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 </a:t>
          </a:r>
          <a:r>
            <a:rPr lang="en-US" sz="2900" b="1" kern="1200" dirty="0" smtClean="0"/>
            <a:t>removable hard disk</a:t>
          </a:r>
          <a:r>
            <a:rPr lang="en-US" sz="2900" b="0" kern="1200" dirty="0" smtClean="0"/>
            <a:t> is a hard disk that you insert and remove from a drive</a:t>
          </a:r>
          <a:endParaRPr lang="en-US" sz="2900" kern="1200" dirty="0"/>
        </a:p>
      </dsp:txBody>
      <dsp:txXfrm>
        <a:off x="1913096" y="1597818"/>
        <a:ext cx="6926103" cy="1452562"/>
      </dsp:txXfrm>
    </dsp:sp>
    <dsp:sp modelId="{4C429D98-426A-4333-A0A2-0E26A73E38B2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AFB99-7D40-4613-AEB6-DA6685A9F3FD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Internal and external hard disks are available in miniature sizes (miniature hard disks)</a:t>
          </a:r>
          <a:endParaRPr lang="en-US" sz="2900" kern="1200" dirty="0"/>
        </a:p>
      </dsp:txBody>
      <dsp:txXfrm>
        <a:off x="1913096" y="3195637"/>
        <a:ext cx="6926103" cy="1452562"/>
      </dsp:txXfrm>
    </dsp:sp>
    <dsp:sp modelId="{C82E024B-9F4F-4722-AA71-EA1D52EEE342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A41D4-F6AE-45CA-9B07-23EEE33053C7}">
      <dsp:nvSpPr>
        <dsp:cNvPr id="0" name=""/>
        <dsp:cNvSpPr/>
      </dsp:nvSpPr>
      <dsp:spPr>
        <a:xfrm>
          <a:off x="673553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SATA</a:t>
          </a:r>
          <a:endParaRPr lang="en-US" sz="5100" kern="1200" dirty="0"/>
        </a:p>
      </dsp:txBody>
      <dsp:txXfrm>
        <a:off x="673553" y="1490"/>
        <a:ext cx="2225092" cy="1335055"/>
      </dsp:txXfrm>
    </dsp:sp>
    <dsp:sp modelId="{79B56EBE-36ED-4AD0-B477-6F61E551BBB3}">
      <dsp:nvSpPr>
        <dsp:cNvPr id="0" name=""/>
        <dsp:cNvSpPr/>
      </dsp:nvSpPr>
      <dsp:spPr>
        <a:xfrm>
          <a:off x="3121154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EIDE</a:t>
          </a:r>
          <a:endParaRPr lang="en-US" sz="5100" kern="1200" dirty="0"/>
        </a:p>
      </dsp:txBody>
      <dsp:txXfrm>
        <a:off x="3121154" y="1490"/>
        <a:ext cx="2225092" cy="1335055"/>
      </dsp:txXfrm>
    </dsp:sp>
    <dsp:sp modelId="{982A66B8-B716-4593-932E-65DF2377AC8B}">
      <dsp:nvSpPr>
        <dsp:cNvPr id="0" name=""/>
        <dsp:cNvSpPr/>
      </dsp:nvSpPr>
      <dsp:spPr>
        <a:xfrm>
          <a:off x="673553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SCSI</a:t>
          </a:r>
          <a:endParaRPr lang="en-US" sz="5100" kern="1200" dirty="0"/>
        </a:p>
      </dsp:txBody>
      <dsp:txXfrm>
        <a:off x="673553" y="1559054"/>
        <a:ext cx="2225092" cy="1335055"/>
      </dsp:txXfrm>
    </dsp:sp>
    <dsp:sp modelId="{E07AE12B-2FBB-4C32-8F2F-DEA667C9DD5C}">
      <dsp:nvSpPr>
        <dsp:cNvPr id="0" name=""/>
        <dsp:cNvSpPr/>
      </dsp:nvSpPr>
      <dsp:spPr>
        <a:xfrm>
          <a:off x="3121154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SAS</a:t>
          </a:r>
          <a:endParaRPr lang="en-US" sz="5100" kern="1200" dirty="0"/>
        </a:p>
      </dsp:txBody>
      <dsp:txXfrm>
        <a:off x="3121154" y="1559054"/>
        <a:ext cx="2225092" cy="13350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1CEAA-AC53-4757-9CAE-BEBEAC68ACC2}">
      <dsp:nvSpPr>
        <dsp:cNvPr id="0" name=""/>
        <dsp:cNvSpPr/>
      </dsp:nvSpPr>
      <dsp:spPr>
        <a:xfrm>
          <a:off x="2567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Faster access time</a:t>
          </a:r>
          <a:endParaRPr lang="en-US" sz="1600" kern="1200" dirty="0"/>
        </a:p>
      </dsp:txBody>
      <dsp:txXfrm>
        <a:off x="2567" y="684386"/>
        <a:ext cx="2036712" cy="1222027"/>
      </dsp:txXfrm>
    </dsp:sp>
    <dsp:sp modelId="{1400FC9B-190C-4813-8208-BEA4DCED162D}">
      <dsp:nvSpPr>
        <dsp:cNvPr id="0" name=""/>
        <dsp:cNvSpPr/>
      </dsp:nvSpPr>
      <dsp:spPr>
        <a:xfrm>
          <a:off x="2242951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Faster transfer rates</a:t>
          </a:r>
          <a:endParaRPr lang="en-US" sz="1600" kern="1200" dirty="0"/>
        </a:p>
      </dsp:txBody>
      <dsp:txXfrm>
        <a:off x="2242951" y="684386"/>
        <a:ext cx="2036712" cy="1222027"/>
      </dsp:txXfrm>
    </dsp:sp>
    <dsp:sp modelId="{6916CEDB-DDFF-4F7D-BA91-9A23C487FB90}">
      <dsp:nvSpPr>
        <dsp:cNvPr id="0" name=""/>
        <dsp:cNvSpPr/>
      </dsp:nvSpPr>
      <dsp:spPr>
        <a:xfrm>
          <a:off x="4483335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Generate less heat and consume less power</a:t>
          </a:r>
          <a:endParaRPr lang="en-US" sz="1600" kern="1200" dirty="0"/>
        </a:p>
      </dsp:txBody>
      <dsp:txXfrm>
        <a:off x="4483335" y="684386"/>
        <a:ext cx="2036712" cy="1222027"/>
      </dsp:txXfrm>
    </dsp:sp>
    <dsp:sp modelId="{F62FAC9F-36C3-4935-8A4D-44FDEF463A8E}">
      <dsp:nvSpPr>
        <dsp:cNvPr id="0" name=""/>
        <dsp:cNvSpPr/>
      </dsp:nvSpPr>
      <dsp:spPr>
        <a:xfrm>
          <a:off x="6723719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Last longer</a:t>
          </a:r>
          <a:endParaRPr lang="en-US" sz="1600" kern="1200" dirty="0"/>
        </a:p>
      </dsp:txBody>
      <dsp:txXfrm>
        <a:off x="6723719" y="684386"/>
        <a:ext cx="2036712" cy="122202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2589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CompactFlash</a:t>
          </a:r>
          <a:r>
            <a:rPr lang="en-US" sz="2400" kern="1200" dirty="0" smtClean="0"/>
            <a:t> (CF)</a:t>
          </a:r>
          <a:endParaRPr lang="en-US" sz="2400" kern="1200" dirty="0"/>
        </a:p>
      </dsp:txBody>
      <dsp:txXfrm>
        <a:off x="2589" y="264824"/>
        <a:ext cx="2054423" cy="1232654"/>
      </dsp:txXfrm>
    </dsp:sp>
    <dsp:sp modelId="{467E73BD-8378-4186-9366-24DB8EC537C2}">
      <dsp:nvSpPr>
        <dsp:cNvPr id="0" name=""/>
        <dsp:cNvSpPr/>
      </dsp:nvSpPr>
      <dsp:spPr>
        <a:xfrm>
          <a:off x="2262455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1273"/>
                <a:satOff val="-204"/>
                <a:lumOff val="350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Secure Digital (SD)</a:t>
          </a:r>
          <a:endParaRPr lang="en-US" sz="2400" kern="1200" dirty="0"/>
        </a:p>
      </dsp:txBody>
      <dsp:txXfrm>
        <a:off x="2262455" y="264824"/>
        <a:ext cx="2054423" cy="1232654"/>
      </dsp:txXfrm>
    </dsp:sp>
    <dsp:sp modelId="{2649ED74-5EF6-49AC-9E1A-97B319818F3B}">
      <dsp:nvSpPr>
        <dsp:cNvPr id="0" name=""/>
        <dsp:cNvSpPr/>
      </dsp:nvSpPr>
      <dsp:spPr>
        <a:xfrm>
          <a:off x="4522321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2545"/>
                <a:satOff val="-409"/>
                <a:lumOff val="701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Secure Digital High Capacity (SDHC)</a:t>
          </a:r>
          <a:endParaRPr lang="en-US" sz="2400" kern="1200" dirty="0"/>
        </a:p>
      </dsp:txBody>
      <dsp:txXfrm>
        <a:off x="4522321" y="264824"/>
        <a:ext cx="2054423" cy="1232654"/>
      </dsp:txXfrm>
    </dsp:sp>
    <dsp:sp modelId="{5FA2AD58-82BD-4424-A54B-561A1CB94D56}">
      <dsp:nvSpPr>
        <dsp:cNvPr id="0" name=""/>
        <dsp:cNvSpPr/>
      </dsp:nvSpPr>
      <dsp:spPr>
        <a:xfrm>
          <a:off x="6782186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93818"/>
                <a:satOff val="-613"/>
                <a:lumOff val="1052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3818"/>
                <a:satOff val="-613"/>
                <a:lumOff val="1052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3818"/>
                <a:satOff val="-613"/>
                <a:lumOff val="10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microSD</a:t>
          </a:r>
          <a:endParaRPr lang="en-US" sz="2400" kern="1200" dirty="0"/>
        </a:p>
      </dsp:txBody>
      <dsp:txXfrm>
        <a:off x="6782186" y="264824"/>
        <a:ext cx="2054423" cy="1232654"/>
      </dsp:txXfrm>
    </dsp:sp>
    <dsp:sp modelId="{5DAB8D61-E27F-41FB-9309-81D35CAE2033}">
      <dsp:nvSpPr>
        <dsp:cNvPr id="0" name=""/>
        <dsp:cNvSpPr/>
      </dsp:nvSpPr>
      <dsp:spPr>
        <a:xfrm>
          <a:off x="2589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5091"/>
                <a:satOff val="-818"/>
                <a:lumOff val="1403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microSDHC</a:t>
          </a:r>
          <a:endParaRPr lang="en-US" sz="2400" kern="1200" dirty="0"/>
        </a:p>
      </dsp:txBody>
      <dsp:txXfrm>
        <a:off x="2589" y="1702921"/>
        <a:ext cx="2054423" cy="1232654"/>
      </dsp:txXfrm>
    </dsp:sp>
    <dsp:sp modelId="{A5436C62-2A75-43A7-A621-FC905DB47594}">
      <dsp:nvSpPr>
        <dsp:cNvPr id="0" name=""/>
        <dsp:cNvSpPr/>
      </dsp:nvSpPr>
      <dsp:spPr>
        <a:xfrm>
          <a:off x="2262455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6364"/>
                <a:satOff val="-1022"/>
                <a:lumOff val="175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xD</a:t>
          </a:r>
          <a:r>
            <a:rPr lang="en-US" sz="2400" kern="1200" dirty="0" smtClean="0"/>
            <a:t> Picture Card</a:t>
          </a:r>
          <a:endParaRPr lang="en-US" sz="2400" kern="1200" dirty="0"/>
        </a:p>
      </dsp:txBody>
      <dsp:txXfrm>
        <a:off x="2262455" y="1702921"/>
        <a:ext cx="2054423" cy="1232654"/>
      </dsp:txXfrm>
    </dsp:sp>
    <dsp:sp modelId="{03138777-4673-42CE-9CA4-F266B9E7BB19}">
      <dsp:nvSpPr>
        <dsp:cNvPr id="0" name=""/>
        <dsp:cNvSpPr/>
      </dsp:nvSpPr>
      <dsp:spPr>
        <a:xfrm>
          <a:off x="4522321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7636"/>
                <a:satOff val="-1227"/>
                <a:lumOff val="2104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Memory Stick</a:t>
          </a:r>
          <a:endParaRPr lang="en-US" sz="2400" kern="1200" dirty="0"/>
        </a:p>
      </dsp:txBody>
      <dsp:txXfrm>
        <a:off x="4522321" y="1702921"/>
        <a:ext cx="2054423" cy="1232654"/>
      </dsp:txXfrm>
    </dsp:sp>
    <dsp:sp modelId="{1676574A-B68D-43AF-84EF-CE9F633A13D1}">
      <dsp:nvSpPr>
        <dsp:cNvPr id="0" name=""/>
        <dsp:cNvSpPr/>
      </dsp:nvSpPr>
      <dsp:spPr>
        <a:xfrm>
          <a:off x="6782186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Memory Stick Micro (M2)</a:t>
          </a:r>
          <a:endParaRPr lang="en-US" sz="2400" kern="1200" dirty="0"/>
        </a:p>
      </dsp:txBody>
      <dsp:txXfrm>
        <a:off x="6782186" y="1702921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127000" y="1524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7</a:t>
            </a:r>
          </a:p>
          <a:p>
            <a:r>
              <a:rPr lang="en-US" sz="3200" dirty="0" smtClean="0">
                <a:latin typeface="Arial Black" pitchFamily="34" charset="0"/>
              </a:rPr>
              <a:t>Types of Storage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 smtClean="0"/>
              <a:t>Hard disks can store data using longitudinal recording or perpendicular recording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356 </a:t>
            </a:r>
          </a:p>
          <a:p>
            <a:r>
              <a:rPr lang="en-US" dirty="0" smtClean="0"/>
              <a:t>Figure 7-6</a:t>
            </a:r>
            <a:endParaRPr lang="en-US" dirty="0"/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14400"/>
            <a:ext cx="5897499" cy="525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2514599"/>
            <a:ext cx="3733800" cy="28502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799" y="2895600"/>
            <a:ext cx="5612029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7315200" cy="688489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hard disk arms move the read/write head, which reads items and writes items in the drive</a:t>
            </a:r>
          </a:p>
          <a:p>
            <a:pPr lvl="1"/>
            <a:r>
              <a:rPr lang="en-US" dirty="0" smtClean="0"/>
              <a:t>Location often is referred to by its cylinder</a:t>
            </a:r>
            <a:endParaRPr lang="en-US" dirty="0"/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724400" cy="29173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</a:t>
            </a:r>
            <a:r>
              <a:rPr lang="en-US" b="1" dirty="0" smtClean="0">
                <a:solidFill>
                  <a:srgbClr val="5E8945"/>
                </a:solidFill>
              </a:rPr>
              <a:t>backup</a:t>
            </a:r>
            <a:r>
              <a:rPr lang="en-US" dirty="0" smtClean="0"/>
              <a:t>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358 – 359 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599" y="3200400"/>
            <a:ext cx="8247529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359 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8808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RAID</a:t>
            </a:r>
            <a:r>
              <a:rPr lang="en-US" dirty="0" smtClean="0"/>
              <a:t> (redundant array of independent disks) is a group of two or more integrated hard disks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network attached storage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(NAS) device is a server connected to a network with the sole purpose of providing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360 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657599"/>
            <a:ext cx="2514600" cy="3176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360 – 361 </a:t>
            </a:r>
          </a:p>
          <a:p>
            <a:r>
              <a:rPr lang="en-US" dirty="0" smtClean="0"/>
              <a:t>Figures 7-14 – 7-15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disk controller consists of a special-purpose chip and electronic circuits that control the transfer of data, instructions, and information from a disk to and from the system bus and other components of the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361 - 362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16582679"/>
              </p:ext>
            </p:extLst>
          </p:nvPr>
        </p:nvGraphicFramePr>
        <p:xfrm>
          <a:off x="1447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memory chips are a type of solid state media and contain no moving parts</a:t>
            </a:r>
          </a:p>
          <a:p>
            <a:r>
              <a:rPr lang="en-US" b="1" dirty="0" smtClean="0">
                <a:solidFill>
                  <a:srgbClr val="5E8945"/>
                </a:solidFill>
              </a:rPr>
              <a:t>Solid state drives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945"/>
                </a:solidFill>
              </a:rPr>
              <a:t>SSDs</a:t>
            </a:r>
            <a:r>
              <a:rPr lang="en-US" dirty="0" smtClean="0"/>
              <a:t>) have several advantages over magnetic hard disks: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362 - 363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363 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799"/>
            <a:ext cx="9144000" cy="450949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memory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flash memory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277571" cy="6858000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486400" cy="6884895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366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2250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USB flash drives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99" y="2590800"/>
            <a:ext cx="656492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Thumb Drive (USB Flash </a:t>
            </a:r>
            <a:br>
              <a:rPr lang="en-US" dirty="0" smtClean="0"/>
            </a:br>
            <a:r>
              <a:rPr lang="en-US" dirty="0" smtClean="0"/>
              <a:t>Drive)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rgbClr val="5E8945"/>
                </a:solidFill>
              </a:rPr>
              <a:t>ExpressCard</a:t>
            </a:r>
            <a:r>
              <a:rPr lang="en-US" b="1" dirty="0" smtClean="0">
                <a:solidFill>
                  <a:srgbClr val="5E8945"/>
                </a:solidFill>
              </a:rPr>
              <a:t> module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device that fits in an </a:t>
            </a:r>
            <a:r>
              <a:rPr lang="en-US" dirty="0" err="1" smtClean="0"/>
              <a:t>ExpressCard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Developed by the PCMCIA</a:t>
            </a:r>
          </a:p>
          <a:p>
            <a:r>
              <a:rPr lang="en-US" dirty="0" smtClean="0"/>
              <a:t>Commonly used in notebook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2057399"/>
            <a:ext cx="5105400" cy="324192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Cloud storage </a:t>
            </a:r>
            <a:r>
              <a:rPr lang="en-US" dirty="0" smtClean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2667000"/>
            <a:ext cx="6502399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400"/>
            <a:ext cx="9206940" cy="304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subscribe to cloud storage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39497361"/>
              </p:ext>
            </p:extLst>
          </p:nvPr>
        </p:nvGraphicFramePr>
        <p:xfrm>
          <a:off x="2133600" y="24384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optical disc consists of a flat, round, portable disc made of metal, plastic, and lacquer that is written and read by a laser</a:t>
            </a:r>
          </a:p>
          <a:p>
            <a:r>
              <a:rPr lang="en-US" dirty="0" smtClean="0"/>
              <a:t>Typically store software, data, digital photos, movies, and music</a:t>
            </a:r>
          </a:p>
          <a:p>
            <a:r>
              <a:rPr lang="en-US" dirty="0" smtClean="0"/>
              <a:t>Read only vs. rewritable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657600"/>
            <a:ext cx="3913123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57200" y="0"/>
            <a:ext cx="9698182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399" y="1447800"/>
            <a:ext cx="4790567" cy="5105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of optical discs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7-28</a:t>
            </a:r>
            <a:endParaRPr lang="en-US" dirty="0"/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921250" cy="472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372 – 373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 </a:t>
            </a:r>
          </a:p>
          <a:p>
            <a:r>
              <a:rPr lang="en-US" dirty="0" smtClean="0"/>
              <a:t>Figure 7-31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3401" y="0"/>
            <a:ext cx="967740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375 – 376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352 - 353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Tape</a:t>
            </a:r>
            <a:r>
              <a:rPr lang="en-US" sz="2800" dirty="0" smtClean="0"/>
              <a:t> is a magnetically coated ribbon of plastic capable of storing large amounts of data and information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945"/>
                </a:solidFill>
              </a:rPr>
              <a:t>tape drive</a:t>
            </a:r>
            <a:r>
              <a:rPr lang="en-US" sz="2800" dirty="0" smtClean="0"/>
              <a:t> reads and writes data and information on a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376 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2971800"/>
            <a:ext cx="8016145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magnetic stripe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 magnetic stripe that stores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smart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data on a thin microprocessor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377 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990600"/>
            <a:ext cx="3903960" cy="5867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Microfilm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E8945"/>
                </a:solidFill>
              </a:rPr>
              <a:t>microfiche</a:t>
            </a:r>
            <a:r>
              <a:rPr lang="en-US" dirty="0" smtClean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514600"/>
            <a:ext cx="5733288" cy="4343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2209800"/>
            <a:ext cx="9291301" cy="3124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storage stores huge volumes of data and information for large businesses</a:t>
            </a:r>
          </a:p>
          <a:p>
            <a:pPr lvl="1"/>
            <a:r>
              <a:rPr lang="en-US" dirty="0" smtClean="0"/>
              <a:t>Uses special hardware for heavy use, maximum availability, and maximum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379 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3581400"/>
            <a:ext cx="7991707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17388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627586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7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352 – 353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394692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9" y="2667000"/>
            <a:ext cx="6927273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storage device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computer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Access time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399" y="1143000"/>
            <a:ext cx="4751387" cy="5562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5E8945"/>
                </a:solidFill>
              </a:rPr>
              <a:t>hard disk</a:t>
            </a:r>
            <a:r>
              <a:rPr lang="en-US" sz="2600" dirty="0" smtClean="0">
                <a:solidFill>
                  <a:srgbClr val="5E8945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7-5</a:t>
            </a:r>
            <a:endParaRPr lang="en-US" dirty="0"/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438400"/>
            <a:ext cx="4441698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1843</Words>
  <Application>Microsoft Office PowerPoint</Application>
  <PresentationFormat>如螢幕大小 (4:3)</PresentationFormat>
  <Paragraphs>411</Paragraphs>
  <Slides>49</Slides>
  <Notes>49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Theme</vt:lpstr>
      <vt:lpstr>投影片 1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投影片 13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投影片 23</vt:lpstr>
      <vt:lpstr>投影片 24</vt:lpstr>
      <vt:lpstr>投影片 25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投影片 33</vt:lpstr>
      <vt:lpstr>Optical Discs</vt:lpstr>
      <vt:lpstr>Optical Discs</vt:lpstr>
      <vt:lpstr>Optical Discs</vt:lpstr>
      <vt:lpstr>Optical Discs</vt:lpstr>
      <vt:lpstr>投影片 38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投影片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SuperXP</cp:lastModifiedBy>
  <cp:revision>146</cp:revision>
  <dcterms:created xsi:type="dcterms:W3CDTF">2008-12-18T17:11:12Z</dcterms:created>
  <dcterms:modified xsi:type="dcterms:W3CDTF">2011-10-31T07:31:03Z</dcterms:modified>
</cp:coreProperties>
</file>