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87" r:id="rId5"/>
    <p:sldId id="286" r:id="rId6"/>
    <p:sldId id="285" r:id="rId7"/>
    <p:sldId id="284" r:id="rId8"/>
    <p:sldId id="283" r:id="rId9"/>
    <p:sldId id="282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4" r:id="rId18"/>
    <p:sldId id="273" r:id="rId19"/>
    <p:sldId id="272" r:id="rId20"/>
    <p:sldId id="271" r:id="rId21"/>
    <p:sldId id="270" r:id="rId22"/>
    <p:sldId id="269" r:id="rId23"/>
    <p:sldId id="268" r:id="rId24"/>
    <p:sldId id="267" r:id="rId25"/>
    <p:sldId id="266" r:id="rId26"/>
    <p:sldId id="265" r:id="rId27"/>
    <p:sldId id="264" r:id="rId28"/>
    <p:sldId id="263" r:id="rId29"/>
    <p:sldId id="262" r:id="rId30"/>
    <p:sldId id="261" r:id="rId31"/>
    <p:sldId id="260" r:id="rId32"/>
    <p:sldId id="259" r:id="rId33"/>
    <p:sldId id="258" r:id="rId34"/>
    <p:sldId id="257" r:id="rId35"/>
    <p:sldId id="303" r:id="rId36"/>
    <p:sldId id="302" r:id="rId37"/>
    <p:sldId id="301" r:id="rId38"/>
    <p:sldId id="300" r:id="rId39"/>
    <p:sldId id="299" r:id="rId40"/>
    <p:sldId id="298" r:id="rId41"/>
    <p:sldId id="297" r:id="rId42"/>
    <p:sldId id="296" r:id="rId43"/>
    <p:sldId id="295" r:id="rId44"/>
    <p:sldId id="294" r:id="rId45"/>
    <p:sldId id="293" r:id="rId46"/>
    <p:sldId id="29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7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5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5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DFBF1-64A7-48B3-A790-61E9C95E011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6A2AF-9E21-4C13-A42E-2121FEA27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8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0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rket Demand Function QD X  = f(P X , N, I, P Y , T) quantity demanded of commodity X price per unit of commodity X numb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24675"/>
            <a:ext cx="12174975" cy="68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mand Curve Faced by a Firm Depends on Market Structure &lt;ul&gt;&lt;li&gt;Market demand curve &lt;/li&gt;&lt;/ul&gt;&lt;ul&gt;&lt;li&gt;Imperfect competi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7"/>
            <a:ext cx="12174975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3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mand Curve Faced by a Firm Depends on the Type of Product &lt;ul&gt;&lt;li&gt;Durable Goods &lt;/li&gt;&lt;/ul&gt;&lt;ul&gt;&lt;ul&gt;&lt;li&gt;Provide a stream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3039"/>
            <a:ext cx="12188830" cy="68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9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near Demand Function Q X  = a 0  + a 1 P X  + a 2 N + a 3 I + a 4 P Y  + a 5 T P X Q X Intercept: a 0  + a 2 N + a 3 I +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2"/>
            <a:ext cx="12174975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46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near Demand Function Example Part 1 Demand Function for Good X Q X  = 160 - 10P X  + 2N + 0.5I + 2P Y  + T Demand Cur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9"/>
            <a:ext cx="12174975" cy="68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6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near Demand Function Example Part 2 Inverse Demand Curve P = 43 – 0.1Q Total and Marginal Revenue Functions TR = 43Q – 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14"/>
            <a:ext cx="12174975" cy="68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49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16889"/>
            <a:ext cx="12188830" cy="684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92" y="3022"/>
            <a:ext cx="12230391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0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7"/>
            <a:ext cx="12174975" cy="685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ice Elasticity of Demand Linear Function Point Defini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3040"/>
            <a:ext cx="12188830" cy="6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5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w of Demand &lt;ul&gt;&lt;li&gt;Holding all other things constant ( ceteris paribus ), there is an inverse relationship between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7"/>
            <a:ext cx="12192000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4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ice Elasticity of Demand Arc Defini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2" y="3032"/>
            <a:ext cx="12202681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52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rginal Revenue and Price Elasticity of Dema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11"/>
            <a:ext cx="12174975" cy="68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00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rginal Revenue and Price Elasticity of Demand P X Q X MR X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2"/>
            <a:ext cx="12174975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88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arginal Revenue, Total Revenue, and Price Elasticity TR Q X MR&lt;0 MR&gt;0 MR=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17"/>
            <a:ext cx="12174975" cy="68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32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terminants of Price Elasticity of Demand &lt;ul&gt;&lt;li&gt;The demand for a commodity will be more price elastic if: &lt;/li&gt;&lt;/ul&gt;&lt;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9"/>
            <a:ext cx="12174975" cy="68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07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terminants of Price Elasticity of Demand &lt;ul&gt;&lt;li&gt;The demand for a commodity will be less price elastic if: &lt;/li&gt;&lt;/ul&gt;&lt;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2"/>
            <a:ext cx="12174975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76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come Elasticity of Demand Linear Function Point Defini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3022"/>
            <a:ext cx="12161120" cy="68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15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come Elasticity of Demand Arc Definition Normal Good Inferior Goo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3"/>
            <a:ext cx="12174975" cy="68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0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ross-Price Elasticity of Demand Linear Function Point Defini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6"/>
            <a:ext cx="12174975" cy="6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0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ross-Price Elasticity of Demand Arc Definition Substitutes Complemen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3023"/>
            <a:ext cx="12188830" cy="68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9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onents of Demand: The Substitution Effect &lt;ul&gt;&lt;li&gt;Assuming that  real income  is constant: &lt;/li&gt;&lt;/ul&gt;&lt;ul&gt;&lt;ul&gt;&lt;li&gt;If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19"/>
            <a:ext cx="12174976" cy="68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4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xample: Using Elasticities in Managerial Decision Making &lt;ul&gt;&lt;ul&gt;&lt;li&gt;A firm with the demand function defined below expe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8"/>
            <a:ext cx="12174975" cy="68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42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lution &lt;ul&gt;&lt;li&gt;Elasticities &lt;/li&gt;&lt;/ul&gt;&lt;ul&gt;&lt;ul&gt;&lt;li&gt;Q = Current rate of production = 1,000 &lt;/li&gt;&lt;/ul&gt;&lt;/ul&gt;&lt;ul&gt;&lt;ul&gt;&lt;li&gt;P =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"/>
            <a:ext cx="12192000" cy="685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35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ther Factors Related to Demand Theory &lt;ul&gt;&lt;li&gt;International Convergence of Tastes &lt;/li&gt;&lt;/ul&gt;&lt;ul&gt;&lt;ul&gt;&lt;li&gt;Globalization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742"/>
            <a:ext cx="12174975" cy="68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23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hapter 3 Appendix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3028"/>
            <a:ext cx="12161120" cy="68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59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ndifference Curves &lt;ul&gt;&lt;li&gt;Utility Function: U = U(Q X ,Q Y ) &lt;/li&gt;&lt;/ul&gt;&lt;ul&gt;&lt;li&gt;Marginal Utility &gt; 0 &lt;/li&gt;&lt;/ul&gt;&lt;ul&gt;&lt;ul&gt;&lt;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93"/>
            <a:ext cx="12174975" cy="68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5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Marginal Rate of Substitution &lt;ul&gt;&lt;li&gt;Rate at which one good can be substituted for another while holding utility consta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4"/>
            <a:ext cx="12174975" cy="684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17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16886"/>
            <a:ext cx="12188830" cy="68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515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ndifference Curves: Complements and Substitutes Perfect Complements Perfect Substitutes Q Y Q X Q Y Q X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92"/>
            <a:ext cx="12174975" cy="68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84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e Budget Line &lt;ul&gt;&lt;li&gt;Budget = M = P X Q X  + P Y Q Y &lt;/li&gt;&lt;/ul&gt;&lt;ul&gt;&lt;li&gt;Slope of the budget line &lt;/li&gt;&lt;/ul&gt;&lt;ul&gt;&lt;ul&gt;&lt;li&gt;Q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3027"/>
            <a:ext cx="12188830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82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udget Lines: Change in Price GF: M = $6, P X  = P Y  = $1 GF’: P X  = $2 GF’’: P X  = $0.67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3"/>
            <a:ext cx="12174975" cy="68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6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onents of Demand: The Income Effect &lt;ul&gt;&lt;li&gt;The  real value  of income is inversely related to the prices of goods. &lt;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81"/>
            <a:ext cx="12192000" cy="684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63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2"/>
            <a:ext cx="12192000" cy="68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40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Budget Lines: Change in Income GF: M = $6, P X  = P Y  = $1 GF’: M = $3, P X  = P Y  = $1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2"/>
            <a:ext cx="12174975" cy="68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7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nsumer Equilibrium &lt;ul&gt;&lt;li&gt;Combination of goods that maximizes utility for a given set of prices and a given level of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-10820"/>
            <a:ext cx="12188830" cy="68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02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9"/>
            <a:ext cx="12192000" cy="6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214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athematical Derivation &lt;ul&gt;&lt;li&gt;Maximize Utility: U = f(Q X , Q Y ) &lt;/li&gt;&lt;/ul&gt;&lt;ul&gt;&lt;li&gt;Subject to: M = P X Q X  + P Y Q Y &l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6"/>
            <a:ext cx="12174975" cy="68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08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27"/>
            <a:ext cx="12174975" cy="685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64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" y="3019"/>
            <a:ext cx="12188830" cy="68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dividual Consumer’s Demand Qd X  = f(P X , I, P Y , T) quantity demanded of commodity X by an individual per time perio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2"/>
            <a:ext cx="12174975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5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d X  = f(P X , I, P Y , T)  Qd X /  P X  &lt; 0  Qd X /  I &gt; 0 if a good is normal  Qd X /  I &lt; 0 if a good is infer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-10826"/>
            <a:ext cx="12174975" cy="686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1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82"/>
            <a:ext cx="12174975" cy="684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8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rket Demand Curve &lt;ul&gt;&lt;li&gt;Horizontal summation of demand curves of individual consumers &lt;/li&gt;&lt;/ul&gt;&lt;ul&gt;&lt;li&gt;Exceptions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3037"/>
            <a:ext cx="12174975" cy="685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9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" y="16878"/>
            <a:ext cx="12174975" cy="68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47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8</cp:revision>
  <dcterms:created xsi:type="dcterms:W3CDTF">2020-04-21T03:06:32Z</dcterms:created>
  <dcterms:modified xsi:type="dcterms:W3CDTF">2020-04-27T16:32:50Z</dcterms:modified>
</cp:coreProperties>
</file>