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90" r:id="rId2"/>
    <p:sldId id="345" r:id="rId3"/>
    <p:sldId id="346" r:id="rId4"/>
    <p:sldId id="406" r:id="rId5"/>
    <p:sldId id="411" r:id="rId6"/>
    <p:sldId id="347" r:id="rId7"/>
    <p:sldId id="407" r:id="rId8"/>
    <p:sldId id="375" r:id="rId9"/>
    <p:sldId id="412" r:id="rId10"/>
    <p:sldId id="408" r:id="rId11"/>
    <p:sldId id="348" r:id="rId12"/>
    <p:sldId id="409" r:id="rId13"/>
    <p:sldId id="405" r:id="rId14"/>
    <p:sldId id="410" r:id="rId15"/>
    <p:sldId id="349" r:id="rId16"/>
    <p:sldId id="377" r:id="rId17"/>
    <p:sldId id="376" r:id="rId18"/>
    <p:sldId id="350" r:id="rId19"/>
    <p:sldId id="351" r:id="rId20"/>
    <p:sldId id="352" r:id="rId21"/>
    <p:sldId id="35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516" y="-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A3F4F-530D-426F-A0B2-B4C8A50F99F4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0E7DD-8EEA-433C-AB1F-A17411DDB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20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353F-4AD8-4E9A-A6CE-73CE2B8BE0C6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A372-CFAF-4D4B-B4C8-8BF4BB8FD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61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353F-4AD8-4E9A-A6CE-73CE2B8BE0C6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A372-CFAF-4D4B-B4C8-8BF4BB8FD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11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353F-4AD8-4E9A-A6CE-73CE2B8BE0C6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A372-CFAF-4D4B-B4C8-8BF4BB8FD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4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353F-4AD8-4E9A-A6CE-73CE2B8BE0C6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A372-CFAF-4D4B-B4C8-8BF4BB8FD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9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353F-4AD8-4E9A-A6CE-73CE2B8BE0C6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A372-CFAF-4D4B-B4C8-8BF4BB8FD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5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353F-4AD8-4E9A-A6CE-73CE2B8BE0C6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A372-CFAF-4D4B-B4C8-8BF4BB8FD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1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353F-4AD8-4E9A-A6CE-73CE2B8BE0C6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A372-CFAF-4D4B-B4C8-8BF4BB8FD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16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353F-4AD8-4E9A-A6CE-73CE2B8BE0C6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A372-CFAF-4D4B-B4C8-8BF4BB8FD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54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353F-4AD8-4E9A-A6CE-73CE2B8BE0C6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A372-CFAF-4D4B-B4C8-8BF4BB8FD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93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353F-4AD8-4E9A-A6CE-73CE2B8BE0C6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A372-CFAF-4D4B-B4C8-8BF4BB8FD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61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353F-4AD8-4E9A-A6CE-73CE2B8BE0C6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A372-CFAF-4D4B-B4C8-8BF4BB8FD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2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9353F-4AD8-4E9A-A6CE-73CE2B8BE0C6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4A372-CFAF-4D4B-B4C8-8BF4BB8FD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0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505950" cy="2387600"/>
          </a:xfrm>
        </p:spPr>
        <p:txBody>
          <a:bodyPr anchor="t">
            <a:normAutofit/>
          </a:bodyPr>
          <a:lstStyle/>
          <a:p>
            <a:pPr algn="l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COLLEGE OF ENGINEERING AND TECHNOLOGY </a:t>
            </a:r>
            <a:b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           UNIVERSITY OF SARGODHA </a:t>
            </a:r>
            <a:b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800" u="sng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STEEL STRUCTURES (CT-313)</a:t>
            </a:r>
            <a:br>
              <a:rPr lang="en-US" sz="2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en-US" sz="2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(B.S TECHNOLOGY)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58445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dirty="0">
                <a:latin typeface="Bookman Old Style" panose="02050604050505020204" pitchFamily="18" charset="0"/>
              </a:rPr>
              <a:t>                         LECTURE-19, 20 &amp; 21</a:t>
            </a:r>
          </a:p>
          <a:p>
            <a:pPr algn="just"/>
            <a:r>
              <a:rPr lang="en-US" b="1" dirty="0">
                <a:latin typeface="Bookman Old Style" panose="02050604050505020204" pitchFamily="18" charset="0"/>
              </a:rPr>
              <a:t>                         </a:t>
            </a:r>
          </a:p>
          <a:p>
            <a:pPr algn="just"/>
            <a:r>
              <a:rPr lang="en-US" b="1" dirty="0">
                <a:latin typeface="Bookman Old Style" panose="02050604050505020204" pitchFamily="18" charset="0"/>
              </a:rPr>
              <a:t>       </a:t>
            </a:r>
            <a:r>
              <a:rPr lang="en-US" b="1" u="sng" dirty="0">
                <a:latin typeface="Bookman Old Style" panose="02050604050505020204" pitchFamily="18" charset="0"/>
              </a:rPr>
              <a:t> DESIGN OF TENSION MEMBERS </a:t>
            </a:r>
          </a:p>
          <a:p>
            <a:pPr algn="l"/>
            <a:endParaRPr lang="en-US" b="1" dirty="0">
              <a:latin typeface="Bookman Old Style" panose="02050604050505020204" pitchFamily="18" charset="0"/>
            </a:endParaRPr>
          </a:p>
          <a:p>
            <a:pPr algn="l"/>
            <a:endParaRPr lang="en-US" b="1" dirty="0">
              <a:latin typeface="Bookman Old Style" panose="02050604050505020204" pitchFamily="18" charset="0"/>
            </a:endParaRPr>
          </a:p>
          <a:p>
            <a:pPr algn="l">
              <a:lnSpc>
                <a:spcPct val="10000"/>
              </a:lnSpc>
            </a:pPr>
            <a:r>
              <a:rPr lang="en-US" b="1" dirty="0">
                <a:latin typeface="Bookman Old Style" panose="02050604050505020204" pitchFamily="18" charset="0"/>
              </a:rPr>
              <a:t>Engineer Aqeel Ahmed</a:t>
            </a:r>
          </a:p>
          <a:p>
            <a:pPr algn="l">
              <a:lnSpc>
                <a:spcPct val="10000"/>
              </a:lnSpc>
            </a:pPr>
            <a:endParaRPr lang="en-US" sz="1200" b="1" dirty="0">
              <a:latin typeface="Bookman Old Style" panose="02050604050505020204" pitchFamily="18" charset="0"/>
            </a:endParaRPr>
          </a:p>
          <a:p>
            <a:pPr algn="l">
              <a:lnSpc>
                <a:spcPct val="10000"/>
              </a:lnSpc>
            </a:pPr>
            <a:endParaRPr lang="en-US" sz="1200" b="1" dirty="0">
              <a:latin typeface="Bookman Old Style" panose="02050604050505020204" pitchFamily="18" charset="0"/>
            </a:endParaRPr>
          </a:p>
          <a:p>
            <a:pPr algn="l">
              <a:lnSpc>
                <a:spcPct val="10000"/>
              </a:lnSpc>
            </a:pPr>
            <a:r>
              <a:rPr lang="en-US" b="1" dirty="0">
                <a:latin typeface="Bookman Old Style" panose="02050604050505020204" pitchFamily="18" charset="0"/>
              </a:rPr>
              <a:t>Lecturer, CET, UOS, Sargodha</a:t>
            </a:r>
          </a:p>
          <a:p>
            <a:pPr algn="l">
              <a:lnSpc>
                <a:spcPct val="10000"/>
              </a:lnSpc>
            </a:pPr>
            <a:endParaRPr lang="en-US" b="1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7" t="16851" r="30466" b="20166"/>
          <a:stretch/>
        </p:blipFill>
        <p:spPr>
          <a:xfrm>
            <a:off x="5176837" y="0"/>
            <a:ext cx="1100138" cy="1085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4962" y="3602038"/>
            <a:ext cx="2482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ookman Old Style" panose="02050604050505020204" pitchFamily="18" charset="0"/>
              </a:rPr>
              <a:t>27-Nov-2020</a:t>
            </a:r>
          </a:p>
          <a:p>
            <a:endParaRPr lang="en-US" dirty="0"/>
          </a:p>
        </p:txBody>
      </p:sp>
      <p:pic>
        <p:nvPicPr>
          <p:cNvPr id="1026" name="Picture 2" descr="Image result for tension member in ste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381" y="2203070"/>
            <a:ext cx="4324619" cy="321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47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chemeClr val="accent1"/>
                </a:solidFill>
              </a:rPr>
              <a:t>                                                      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accent1"/>
                </a:solidFill>
              </a:rPr>
              <a:t>                                                 </a:t>
            </a:r>
            <a:r>
              <a:rPr lang="en-US" sz="2400" b="1" dirty="0">
                <a:solidFill>
                  <a:schemeClr val="tx1"/>
                </a:solidFill>
              </a:rPr>
              <a:t>TENSION MEMBERS</a:t>
            </a:r>
          </a:p>
          <a:p>
            <a:pPr marL="0" indent="0" algn="just"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DESIGN OF A TENSION MEMBER…………..</a:t>
            </a:r>
          </a:p>
          <a:p>
            <a:pPr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985E1C5-9C64-4E73-BAAA-21AB68DAD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744" y="4059379"/>
            <a:ext cx="8541529" cy="16356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6BC967-80D5-40B3-87C5-819801FB8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995" y="1648133"/>
            <a:ext cx="8361875" cy="2438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66820D2-8272-4BE1-8938-E075F4D0C889}"/>
              </a:ext>
            </a:extLst>
          </p:cNvPr>
          <p:cNvSpPr/>
          <p:nvPr/>
        </p:nvSpPr>
        <p:spPr>
          <a:xfrm>
            <a:off x="1941025" y="4424516"/>
            <a:ext cx="8309950" cy="2635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56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chemeClr val="accent1"/>
                </a:solidFill>
              </a:rPr>
              <a:t>                                                      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accent1"/>
                </a:solidFill>
              </a:rPr>
              <a:t>                                                 </a:t>
            </a:r>
            <a:r>
              <a:rPr lang="en-US" sz="2400" b="1" dirty="0">
                <a:solidFill>
                  <a:schemeClr val="tx1"/>
                </a:solidFill>
              </a:rPr>
              <a:t>TENSION MEMBERS</a:t>
            </a:r>
          </a:p>
          <a:p>
            <a:pPr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2E235DB-8322-4503-B506-86E42A9498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75"/>
          <a:stretch/>
        </p:blipFill>
        <p:spPr>
          <a:xfrm>
            <a:off x="1630606" y="1177182"/>
            <a:ext cx="9687472" cy="410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74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chemeClr val="accent1"/>
                </a:solidFill>
              </a:rPr>
              <a:t>                                                      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accent1"/>
                </a:solidFill>
              </a:rPr>
              <a:t>                                                 </a:t>
            </a:r>
            <a:r>
              <a:rPr lang="en-US" sz="2400" b="1" dirty="0">
                <a:solidFill>
                  <a:schemeClr val="tx1"/>
                </a:solidFill>
              </a:rPr>
              <a:t>TENSION MEMBERS</a:t>
            </a:r>
          </a:p>
          <a:p>
            <a:pPr marL="0" indent="0" algn="just"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DESIGN OF A TENSION MEMBER…………..</a:t>
            </a:r>
          </a:p>
          <a:p>
            <a:pPr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F3CBB14-D44D-4911-8215-A9D6D7CC9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338" y="1441066"/>
            <a:ext cx="8451288" cy="459302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3A18C0D-4434-4544-88A3-78CCC933FEAA}"/>
              </a:ext>
            </a:extLst>
          </p:cNvPr>
          <p:cNvSpPr/>
          <p:nvPr/>
        </p:nvSpPr>
        <p:spPr>
          <a:xfrm>
            <a:off x="1899007" y="4778478"/>
            <a:ext cx="8309950" cy="2249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69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chemeClr val="accent1"/>
                </a:solidFill>
              </a:rPr>
              <a:t>                                                      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accent1"/>
                </a:solidFill>
              </a:rPr>
              <a:t>                                                 </a:t>
            </a:r>
            <a:r>
              <a:rPr lang="en-US" sz="2400" b="1" dirty="0">
                <a:solidFill>
                  <a:schemeClr val="tx1"/>
                </a:solidFill>
              </a:rPr>
              <a:t>TENSION MEMBERS</a:t>
            </a:r>
          </a:p>
          <a:p>
            <a:pPr marL="0" indent="0" algn="just"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DESIGN OF A TENSION MEMBER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</a:rPr>
              <a:t>Note that if the effective net area must be computed, the tables do not save much effort.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</a:rPr>
              <a:t>In addition, you must still refer to the dimensions and properties tables to find the radius of gyration.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</a:rPr>
              <a:t>The tables for design do, however, provide all other information in a compact form and the search may go more quickly.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</a:rPr>
              <a:t>When structural shapes or plates are connected to form a built-up shape, they must be connected not only at the ends of the member but also at intervals along its length.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</a:rPr>
              <a:t>A continuous connection is not required. This type of connection is called stitching and the fasteners used are termed as stitch bolts.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692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chemeClr val="accent1"/>
                </a:solidFill>
              </a:rPr>
              <a:t>                                                      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accent1"/>
                </a:solidFill>
              </a:rPr>
              <a:t>                                                 </a:t>
            </a:r>
            <a:r>
              <a:rPr lang="en-US" sz="2400" b="1" dirty="0">
                <a:solidFill>
                  <a:schemeClr val="tx1"/>
                </a:solidFill>
              </a:rPr>
              <a:t>TENSION MEMBERS</a:t>
            </a:r>
          </a:p>
          <a:p>
            <a:pPr marL="0" indent="0" algn="just"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DESIGN OF A TENSION MEMBER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</a:rPr>
              <a:t>The usual practice is to locate the points of points of stitching so that L/r for any component part does not exceed L/r for the built-up member. 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</a:rPr>
              <a:t>The user note in AISC D4 recommends that built-up shapes whose component parts are separated by intermittent fillers be connected at intervals such that the maximum L/r for any component does not 300.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</a:rPr>
              <a:t>built-up consisting of plates or combination of plates and shapes are addressed in AISC section J3.5 of chapter J (“Design of Connections”).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</a:rPr>
              <a:t>In general, the spacing of fasteners or welds should not exceed 24 times the thickness of the thinner plate or 12 inches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</a:rPr>
              <a:t>If the member is of “weathering” steel subject to atmospheric corrosion, the maximum </a:t>
            </a:r>
            <a:r>
              <a:rPr lang="en-US" sz="2400" dirty="0" err="1">
                <a:solidFill>
                  <a:schemeClr val="tx1"/>
                </a:solidFill>
              </a:rPr>
              <a:t>spaicng</a:t>
            </a:r>
            <a:r>
              <a:rPr lang="en-US" sz="2400" dirty="0">
                <a:solidFill>
                  <a:schemeClr val="tx1"/>
                </a:solidFill>
              </a:rPr>
              <a:t> is 14 times the thickness or 7 inches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719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chemeClr val="accent1"/>
                </a:solidFill>
              </a:rPr>
              <a:t>                                                      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accent1"/>
                </a:solidFill>
              </a:rPr>
              <a:t>                                                 </a:t>
            </a:r>
            <a:r>
              <a:rPr lang="en-US" sz="2400" b="1" dirty="0">
                <a:solidFill>
                  <a:schemeClr val="tx1"/>
                </a:solidFill>
              </a:rPr>
              <a:t>TENSION MEMBERS</a:t>
            </a:r>
          </a:p>
          <a:p>
            <a:pPr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4DEB44E-1993-46FD-8745-F36A63BF6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999" y="1005844"/>
            <a:ext cx="9141527" cy="517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59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chemeClr val="accent1"/>
                </a:solidFill>
              </a:rPr>
              <a:t>                                                      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accent1"/>
                </a:solidFill>
              </a:rPr>
              <a:t>                                                 </a:t>
            </a:r>
            <a:r>
              <a:rPr lang="en-US" sz="2400" b="1" dirty="0">
                <a:solidFill>
                  <a:schemeClr val="tx1"/>
                </a:solidFill>
              </a:rPr>
              <a:t>TENSION MEMBERS</a:t>
            </a:r>
          </a:p>
          <a:p>
            <a:pPr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1EA9126-F64F-4368-9101-D06C3C8E0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182" y="1099337"/>
            <a:ext cx="8197953" cy="483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71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accent1"/>
                </a:solidFill>
              </a:rPr>
              <a:t>      </a:t>
            </a:r>
            <a:r>
              <a:rPr lang="en-US" sz="2400" b="1" dirty="0">
                <a:solidFill>
                  <a:schemeClr val="tx1"/>
                </a:solidFill>
              </a:rPr>
              <a:t>TENSION MEMBERS</a:t>
            </a:r>
          </a:p>
          <a:p>
            <a:pPr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95C63FD-B156-4F18-9510-E8E2C219C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545" y="547686"/>
            <a:ext cx="9907533" cy="536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83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chemeClr val="accent1"/>
                </a:solidFill>
              </a:rPr>
              <a:t>                                                      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accent1"/>
                </a:solidFill>
              </a:rPr>
              <a:t>                                                 </a:t>
            </a:r>
            <a:r>
              <a:rPr lang="en-US" sz="2400" b="1" dirty="0">
                <a:solidFill>
                  <a:schemeClr val="tx1"/>
                </a:solidFill>
              </a:rPr>
              <a:t>TENSION MEMBERS</a:t>
            </a:r>
          </a:p>
          <a:p>
            <a:pPr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A72D4C6-475C-48A6-BF77-F501C7D77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58" y="1445533"/>
            <a:ext cx="10550906" cy="368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92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chemeClr val="accent1"/>
                </a:solidFill>
              </a:rPr>
              <a:t>                                                          </a:t>
            </a:r>
            <a:r>
              <a:rPr lang="en-US" sz="2400" b="1" dirty="0">
                <a:solidFill>
                  <a:schemeClr val="tx1"/>
                </a:solidFill>
              </a:rPr>
              <a:t>TENSION MEMBERS</a:t>
            </a:r>
          </a:p>
          <a:p>
            <a:pPr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F40BBB8-3CA9-487C-A1A0-0436A87C1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4" y="501454"/>
            <a:ext cx="9602729" cy="5065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08E284-B1D3-4B1A-8843-384196553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194" y="5581650"/>
            <a:ext cx="8102256" cy="49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21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chemeClr val="accent1"/>
                </a:solidFill>
              </a:rPr>
              <a:t>                                                      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accent1"/>
                </a:solidFill>
              </a:rPr>
              <a:t>                                                 </a:t>
            </a:r>
            <a:r>
              <a:rPr lang="en-US" sz="2400" b="1" dirty="0">
                <a:solidFill>
                  <a:schemeClr val="tx1"/>
                </a:solidFill>
              </a:rPr>
              <a:t>TENSION MEMBERS</a:t>
            </a:r>
          </a:p>
          <a:p>
            <a:pPr marL="0" indent="0" algn="just"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DESIGN OF A TENSION MEMBER</a:t>
            </a:r>
          </a:p>
          <a:p>
            <a:pPr marL="0" indent="0" algn="just">
              <a:buNone/>
            </a:pPr>
            <a:endParaRPr lang="en-US" sz="2400" b="1" u="sng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62C51B8-D019-468A-9788-38A466F93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419" y="1655738"/>
            <a:ext cx="10503526" cy="217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80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chemeClr val="accent1"/>
                </a:solidFill>
              </a:rPr>
              <a:t>                                                      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accent1"/>
                </a:solidFill>
              </a:rPr>
              <a:t>                                                 </a:t>
            </a:r>
            <a:r>
              <a:rPr lang="en-US" sz="2400" b="1" dirty="0">
                <a:solidFill>
                  <a:schemeClr val="tx1"/>
                </a:solidFill>
              </a:rPr>
              <a:t>TENSION MEMBERS</a:t>
            </a:r>
          </a:p>
          <a:p>
            <a:pPr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54E3E5B-B1D6-4710-B8D1-CA731211B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1016563"/>
            <a:ext cx="9989421" cy="1018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EB1152-8450-46BD-B163-72C789EA0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002" y="2243137"/>
            <a:ext cx="6524779" cy="343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44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chemeClr val="accent1"/>
                </a:solidFill>
              </a:rPr>
              <a:t>                                                      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accent1"/>
                </a:solidFill>
              </a:rPr>
              <a:t>                                                 </a:t>
            </a:r>
            <a:r>
              <a:rPr lang="en-US" sz="2400" b="1" dirty="0">
                <a:solidFill>
                  <a:schemeClr val="tx1"/>
                </a:solidFill>
              </a:rPr>
              <a:t>TENSION MEMBERS</a:t>
            </a:r>
          </a:p>
          <a:p>
            <a:pPr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513D8DB-6D67-4347-8D6E-C0727E5F9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468" y="1162358"/>
            <a:ext cx="8737345" cy="440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1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chemeClr val="accent1"/>
                </a:solidFill>
              </a:rPr>
              <a:t>                                                      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accent1"/>
                </a:solidFill>
              </a:rPr>
              <a:t>                                                 </a:t>
            </a:r>
            <a:r>
              <a:rPr lang="en-US" sz="2400" b="1" dirty="0">
                <a:solidFill>
                  <a:schemeClr val="tx1"/>
                </a:solidFill>
              </a:rPr>
              <a:t>TENSION MEMBERS</a:t>
            </a:r>
          </a:p>
          <a:p>
            <a:pPr marL="0" indent="0" algn="just"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DESIGN OF A TENSION MEMBER…………..</a:t>
            </a:r>
          </a:p>
          <a:p>
            <a:pPr algn="just"/>
            <a:endParaRPr lang="en-US" sz="2400" dirty="0">
              <a:solidFill>
                <a:schemeClr val="tx1"/>
              </a:solidFill>
            </a:endParaRPr>
          </a:p>
          <a:p>
            <a:pPr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C8DEEA1-7805-49D6-9A27-7CD190D55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768" y="1428522"/>
            <a:ext cx="8944129" cy="464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99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chemeClr val="accent1"/>
                </a:solidFill>
              </a:rPr>
              <a:t>                                                      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accent1"/>
                </a:solidFill>
              </a:rPr>
              <a:t>                                                 </a:t>
            </a:r>
            <a:r>
              <a:rPr lang="en-US" sz="2400" b="1" dirty="0">
                <a:solidFill>
                  <a:schemeClr val="tx1"/>
                </a:solidFill>
              </a:rPr>
              <a:t>TENSION MEMBERS</a:t>
            </a:r>
          </a:p>
          <a:p>
            <a:pPr marL="0" indent="0" algn="just"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DESIGN OF A TENSION MEMBER…………..</a:t>
            </a:r>
          </a:p>
          <a:p>
            <a:pPr algn="just"/>
            <a:endParaRPr lang="en-US" sz="2400" dirty="0">
              <a:solidFill>
                <a:schemeClr val="tx1"/>
              </a:solidFill>
            </a:endParaRPr>
          </a:p>
          <a:p>
            <a:pPr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600C4BB-302D-40CA-92DD-1096D2CBE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06" y="1511472"/>
            <a:ext cx="9355775" cy="453690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5A8CF9C-92D2-4E24-9E7B-B0B823D47A94}"/>
              </a:ext>
            </a:extLst>
          </p:cNvPr>
          <p:cNvSpPr/>
          <p:nvPr/>
        </p:nvSpPr>
        <p:spPr>
          <a:xfrm>
            <a:off x="1817819" y="5189289"/>
            <a:ext cx="8048852" cy="3144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64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chemeClr val="accent1"/>
                </a:solidFill>
              </a:rPr>
              <a:t>                                                      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accent1"/>
                </a:solidFill>
              </a:rPr>
              <a:t>                                                 </a:t>
            </a:r>
            <a:r>
              <a:rPr lang="en-US" sz="2400" b="1" dirty="0">
                <a:solidFill>
                  <a:schemeClr val="tx1"/>
                </a:solidFill>
              </a:rPr>
              <a:t>TENSION MEMBERS</a:t>
            </a:r>
          </a:p>
          <a:p>
            <a:pPr marL="0" indent="0" algn="just"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DESIGN OF A TENSION MEMBER…………..</a:t>
            </a:r>
          </a:p>
          <a:p>
            <a:pPr algn="just"/>
            <a:endParaRPr lang="en-US" sz="2400" dirty="0">
              <a:solidFill>
                <a:schemeClr val="tx1"/>
              </a:solidFill>
            </a:endParaRPr>
          </a:p>
          <a:p>
            <a:pPr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688F740-C9B0-4F61-AD60-80A8D8496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789" y="1397728"/>
            <a:ext cx="7474704" cy="480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37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chemeClr val="accent1"/>
                </a:solidFill>
              </a:rPr>
              <a:t>                                                      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accent1"/>
                </a:solidFill>
              </a:rPr>
              <a:t>                                                 </a:t>
            </a:r>
            <a:r>
              <a:rPr lang="en-US" sz="2400" b="1" dirty="0">
                <a:solidFill>
                  <a:schemeClr val="tx1"/>
                </a:solidFill>
              </a:rPr>
              <a:t>TENSION MEMBERS</a:t>
            </a:r>
          </a:p>
          <a:p>
            <a:pPr marL="0" indent="0" algn="just"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DESIGN OF A TENSION MEMBER…………..</a:t>
            </a:r>
          </a:p>
          <a:p>
            <a:pPr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E61E9E6-D85B-462C-94B5-58F20543E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637" y="1433831"/>
            <a:ext cx="7761955" cy="12787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9D4FB0-D5B5-464F-A346-C3C4D8F9A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367" y="2674452"/>
            <a:ext cx="7891846" cy="337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73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chemeClr val="accent1"/>
                </a:solidFill>
              </a:rPr>
              <a:t>                                                      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accent1"/>
                </a:solidFill>
              </a:rPr>
              <a:t>                                                 </a:t>
            </a:r>
            <a:r>
              <a:rPr lang="en-US" sz="2400" b="1" dirty="0">
                <a:solidFill>
                  <a:schemeClr val="tx1"/>
                </a:solidFill>
              </a:rPr>
              <a:t>TENSION MEMBERS</a:t>
            </a:r>
          </a:p>
          <a:p>
            <a:pPr marL="0" indent="0" algn="just"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DESIGN OF A TENSION MEMBER…………..</a:t>
            </a:r>
          </a:p>
          <a:p>
            <a:pPr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6D460A7-416F-47DE-B23A-DEBA83130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341" y="1484674"/>
            <a:ext cx="7660096" cy="45637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C53E8C3-FF18-4F19-9300-F01C0D20BDC0}"/>
              </a:ext>
            </a:extLst>
          </p:cNvPr>
          <p:cNvSpPr/>
          <p:nvPr/>
        </p:nvSpPr>
        <p:spPr>
          <a:xfrm>
            <a:off x="1849963" y="5751870"/>
            <a:ext cx="8048852" cy="1769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37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chemeClr val="accent1"/>
                </a:solidFill>
              </a:rPr>
              <a:t>                                                      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accent1"/>
                </a:solidFill>
              </a:rPr>
              <a:t>                                                 </a:t>
            </a:r>
            <a:r>
              <a:rPr lang="en-US" sz="2400" b="1" dirty="0">
                <a:solidFill>
                  <a:schemeClr val="tx1"/>
                </a:solidFill>
              </a:rPr>
              <a:t>TENSION MEMBERS</a:t>
            </a:r>
          </a:p>
          <a:p>
            <a:pPr marL="0" indent="0" algn="just"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DESIGN OF A TENSION MEMBER…………..</a:t>
            </a:r>
          </a:p>
          <a:p>
            <a:pPr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CD80CA8-12D4-472E-A6EB-D3C221193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086" y="1440826"/>
            <a:ext cx="7565920" cy="473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82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chemeClr val="accent1"/>
                </a:solidFill>
              </a:rPr>
              <a:t>                                                      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accent1"/>
                </a:solidFill>
              </a:rPr>
              <a:t>                                                 </a:t>
            </a:r>
            <a:r>
              <a:rPr lang="en-US" sz="2400" b="1" dirty="0">
                <a:solidFill>
                  <a:schemeClr val="tx1"/>
                </a:solidFill>
              </a:rPr>
              <a:t>TENSION MEMBERS</a:t>
            </a:r>
          </a:p>
          <a:p>
            <a:pPr marL="0" indent="0" algn="just"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DESIGN OF A TENSION MEMBER…………..</a:t>
            </a:r>
          </a:p>
          <a:p>
            <a:pPr algn="just"/>
            <a:endParaRPr lang="en-US" sz="2400" dirty="0">
              <a:solidFill>
                <a:schemeClr val="tx1"/>
              </a:solidFill>
            </a:endParaRPr>
          </a:p>
          <a:p>
            <a:pPr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406D634-05E2-4353-B16C-527D477B5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780" y="1428888"/>
            <a:ext cx="6058106" cy="461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08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4652</TotalTime>
  <Words>454</Words>
  <Application>Microsoft Office PowerPoint</Application>
  <PresentationFormat>Widescreen</PresentationFormat>
  <Paragraphs>71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Bookman Old Style</vt:lpstr>
      <vt:lpstr>Calibri</vt:lpstr>
      <vt:lpstr>Calibri Light</vt:lpstr>
      <vt:lpstr>Office Theme</vt:lpstr>
      <vt:lpstr>COLLEGE OF ENGINEERING AND TECHNOLOGY                UNIVERSITY OF SARGODHA   STEEL STRUCTURES (CT-313) (B.S TECHNOLOGY)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Aqeel Ahmed</dc:creator>
  <cp:lastModifiedBy>Aqeel Ahmed</cp:lastModifiedBy>
  <cp:revision>983</cp:revision>
  <dcterms:created xsi:type="dcterms:W3CDTF">2018-08-27T04:07:34Z</dcterms:created>
  <dcterms:modified xsi:type="dcterms:W3CDTF">2020-12-11T06:04:50Z</dcterms:modified>
</cp:coreProperties>
</file>