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71" r:id="rId9"/>
    <p:sldId id="272" r:id="rId10"/>
    <p:sldId id="273" r:id="rId11"/>
    <p:sldId id="274" r:id="rId12"/>
    <p:sldId id="275" r:id="rId13"/>
    <p:sldId id="277" r:id="rId14"/>
    <p:sldId id="279" r:id="rId15"/>
    <p:sldId id="280" r:id="rId16"/>
    <p:sldId id="281" r:id="rId17"/>
    <p:sldId id="278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6DC51EB-7CB5-4D20-AC64-AAFCBE72620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C1BC07A-63BD-46F0-BAF4-8FA4247E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Strategies to cope water deficiency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stress causes reduction in </a:t>
            </a:r>
            <a:r>
              <a:rPr lang="en-US" dirty="0" err="1" smtClean="0"/>
              <a:t>yiels</a:t>
            </a:r>
            <a:r>
              <a:rPr lang="en-US" dirty="0" smtClean="0"/>
              <a:t> because</a:t>
            </a:r>
          </a:p>
          <a:p>
            <a:endParaRPr lang="en-US" dirty="0" smtClean="0"/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Water stress disrupt assimilate partioning which reduced leaf area ,photosynthetic surface , light interception and dry matter production.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Water stress closes stomata so reduced intake of CO2 .hence reduced photosynthesis reduce dry matter production.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3)LEAF ORIENTATION AND LEAF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Leaf movement can provide additional protection against heating during water stress.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Additional strategies for adapting leaf area drought </a:t>
            </a:r>
          </a:p>
          <a:p>
            <a:pPr marL="624078" indent="-514350">
              <a:lnSpc>
                <a:spcPct val="150000"/>
              </a:lnSpc>
              <a:buFont typeface="+mj-lt"/>
              <a:buAutoNum type="alphaLcPeriod"/>
            </a:pPr>
            <a:r>
              <a:rPr lang="en-US" dirty="0" smtClean="0"/>
              <a:t>Loss of leaves </a:t>
            </a:r>
          </a:p>
          <a:p>
            <a:pPr marL="624078" indent="-514350">
              <a:lnSpc>
                <a:spcPct val="150000"/>
              </a:lnSpc>
              <a:buFont typeface="+mj-lt"/>
              <a:buAutoNum type="alphaLcPeriod"/>
            </a:pPr>
            <a:r>
              <a:rPr lang="en-US" dirty="0" smtClean="0"/>
              <a:t>Wilting</a:t>
            </a:r>
          </a:p>
          <a:p>
            <a:pPr marL="624078" indent="-514350">
              <a:lnSpc>
                <a:spcPct val="150000"/>
              </a:lnSpc>
              <a:buFont typeface="+mj-lt"/>
              <a:buAutoNum type="alphaLcPeriod"/>
            </a:pPr>
            <a:r>
              <a:rPr lang="en-US" dirty="0" smtClean="0"/>
              <a:t>Morphology </a:t>
            </a:r>
          </a:p>
          <a:p>
            <a:pPr marL="624078" indent="-514350">
              <a:lnSpc>
                <a:spcPct val="150000"/>
              </a:lnSpc>
              <a:buFont typeface="+mj-lt"/>
              <a:buAutoNum type="alphaLcPeriod"/>
            </a:pPr>
            <a:r>
              <a:rPr lang="en-US" dirty="0" smtClean="0"/>
              <a:t>Leaf rolling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762000"/>
            <a:ext cx="8305800" cy="5638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PHYSIOLOGICAL RESPONSE TOWATER STRSS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STOMATAL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ADVANTAGE:   less loss of water</a:t>
            </a:r>
          </a:p>
          <a:p>
            <a:endParaRPr lang="en-US" dirty="0" smtClean="0"/>
          </a:p>
          <a:p>
            <a:r>
              <a:rPr lang="en-US" dirty="0" smtClean="0"/>
              <a:t>DISADVANTAGE: less transport of CO2</a:t>
            </a:r>
          </a:p>
          <a:p>
            <a:endParaRPr lang="en-US" dirty="0" smtClean="0"/>
          </a:p>
          <a:p>
            <a:r>
              <a:rPr lang="en-US" dirty="0" smtClean="0"/>
              <a:t>Two types</a:t>
            </a:r>
          </a:p>
          <a:p>
            <a:pPr marL="624078" indent="-514350">
              <a:buFont typeface="+mj-lt"/>
              <a:buAutoNum type="alphaLcParenR"/>
            </a:pPr>
            <a:endParaRPr lang="en-US" dirty="0" smtClean="0"/>
          </a:p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Hydro passive </a:t>
            </a:r>
            <a:r>
              <a:rPr lang="en-US" dirty="0" err="1" smtClean="0"/>
              <a:t>stomatal</a:t>
            </a:r>
            <a:r>
              <a:rPr lang="en-US" dirty="0" smtClean="0"/>
              <a:t> closure</a:t>
            </a:r>
          </a:p>
          <a:p>
            <a:pPr marL="624078" indent="-514350">
              <a:buFont typeface="+mj-lt"/>
              <a:buAutoNum type="alphaLcParenR"/>
            </a:pPr>
            <a:endParaRPr lang="en-US" dirty="0" smtClean="0"/>
          </a:p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Active </a:t>
            </a:r>
            <a:r>
              <a:rPr lang="en-US" dirty="0" err="1" smtClean="0"/>
              <a:t>stomatal</a:t>
            </a:r>
            <a:r>
              <a:rPr lang="en-US" dirty="0" smtClean="0"/>
              <a:t> closure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 PASSIVE STOMATALCLOSURE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in ferns and in </a:t>
            </a:r>
            <a:r>
              <a:rPr lang="en-US" dirty="0" err="1" smtClean="0"/>
              <a:t>lycopods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Loss of water from </a:t>
            </a:r>
            <a:r>
              <a:rPr lang="en-US" dirty="0" err="1" smtClean="0"/>
              <a:t>stomatal</a:t>
            </a:r>
            <a:r>
              <a:rPr lang="en-US" dirty="0" smtClean="0"/>
              <a:t> guard cells ,</a:t>
            </a:r>
          </a:p>
          <a:p>
            <a:endParaRPr lang="en-US" dirty="0" smtClean="0"/>
          </a:p>
          <a:p>
            <a:r>
              <a:rPr lang="en-US" dirty="0" err="1" smtClean="0"/>
              <a:t>Turgor</a:t>
            </a:r>
            <a:r>
              <a:rPr lang="en-US" dirty="0" smtClean="0"/>
              <a:t> drops stomata closes.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STOMATAL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in </a:t>
            </a:r>
            <a:r>
              <a:rPr lang="en-US" dirty="0" err="1" smtClean="0"/>
              <a:t>gymno</a:t>
            </a:r>
            <a:r>
              <a:rPr lang="en-US" dirty="0" smtClean="0"/>
              <a:t> and angiosperms</a:t>
            </a:r>
          </a:p>
          <a:p>
            <a:endParaRPr lang="en-US" dirty="0" smtClean="0"/>
          </a:p>
          <a:p>
            <a:r>
              <a:rPr lang="en-US" dirty="0" smtClean="0"/>
              <a:t>This is medicated by ABA </a:t>
            </a:r>
            <a:r>
              <a:rPr lang="en-US" dirty="0" err="1" smtClean="0"/>
              <a:t>i.e</a:t>
            </a:r>
            <a:r>
              <a:rPr lang="en-US" dirty="0" smtClean="0"/>
              <a:t> </a:t>
            </a:r>
            <a:r>
              <a:rPr lang="en-US" dirty="0" err="1" smtClean="0"/>
              <a:t>prodeced</a:t>
            </a:r>
            <a:r>
              <a:rPr lang="en-US" dirty="0" smtClean="0"/>
              <a:t> by roots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and leaves during water stress and transported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into guard cells.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ROS is produced which cause inhibition of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membrane proton pumps and influx of Ca2+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Increased calcium level causes efflux of anions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from cells which in turn causes efflux of potassium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Malate</a:t>
            </a:r>
            <a:r>
              <a:rPr lang="en-US" dirty="0" smtClean="0"/>
              <a:t> converts into starch .it reduces the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osmotic potential an </a:t>
            </a:r>
            <a:r>
              <a:rPr lang="en-US" dirty="0" err="1" smtClean="0"/>
              <a:t>turgor</a:t>
            </a:r>
            <a:r>
              <a:rPr lang="en-US" dirty="0" smtClean="0"/>
              <a:t> pressure .Cell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volume reduces and stomata closes.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WATER STRESS?</a:t>
            </a:r>
          </a:p>
          <a:p>
            <a:r>
              <a:rPr lang="en-US" dirty="0" smtClean="0"/>
              <a:t>A major </a:t>
            </a:r>
            <a:r>
              <a:rPr lang="en-US" dirty="0" err="1" smtClean="0"/>
              <a:t>abiotic</a:t>
            </a:r>
            <a:r>
              <a:rPr lang="en-US" dirty="0" smtClean="0"/>
              <a:t> stress</a:t>
            </a:r>
          </a:p>
          <a:p>
            <a:r>
              <a:rPr lang="en-US" dirty="0" smtClean="0"/>
              <a:t>Induced by many environmental condition.</a:t>
            </a:r>
          </a:p>
          <a:p>
            <a:r>
              <a:rPr lang="en-US" dirty="0" smtClean="0"/>
              <a:t>    No rainfall</a:t>
            </a:r>
          </a:p>
          <a:p>
            <a:r>
              <a:rPr lang="en-US" dirty="0" smtClean="0"/>
              <a:t>     High salt conc.</a:t>
            </a:r>
          </a:p>
          <a:p>
            <a:r>
              <a:rPr lang="en-US" dirty="0" smtClean="0"/>
              <a:t>     Low temp.</a:t>
            </a:r>
          </a:p>
          <a:p>
            <a:r>
              <a:rPr lang="en-US" dirty="0" smtClean="0"/>
              <a:t>     Transient loss of </a:t>
            </a:r>
            <a:r>
              <a:rPr lang="en-US" dirty="0" err="1" smtClean="0"/>
              <a:t>turgor</a:t>
            </a:r>
            <a:r>
              <a:rPr lang="en-US" dirty="0" smtClean="0"/>
              <a:t> at mid 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990600"/>
            <a:ext cx="8534400" cy="57356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PHOTOSYNTHETIC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of water stress on photosynthesis</a:t>
            </a:r>
          </a:p>
          <a:p>
            <a:endParaRPr lang="en-US" dirty="0"/>
          </a:p>
          <a:p>
            <a:r>
              <a:rPr lang="en-US" dirty="0" smtClean="0"/>
              <a:t>Early effect: mostly via stomata closure</a:t>
            </a:r>
          </a:p>
          <a:p>
            <a:endParaRPr lang="en-US" dirty="0" smtClean="0"/>
          </a:p>
          <a:p>
            <a:r>
              <a:rPr lang="en-US" dirty="0" smtClean="0"/>
              <a:t>Late effect: metabolic breakdown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Responses for reduction in photosynthesis: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 in photochemical efficiency of PSI &amp;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PS II and quantum generation.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Disruption of cyclic &amp; non cyclic types of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electron transport during the light reaction of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photosynthesis.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Qualitative &amp; quantitative changes in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photosynthetic  pigments. This reduces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chlorophyll &amp; carotenoids synthesis.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Low CO2 uptake due to </a:t>
            </a:r>
            <a:r>
              <a:rPr lang="en-US" dirty="0" err="1" smtClean="0"/>
              <a:t>stomatal</a:t>
            </a:r>
            <a:r>
              <a:rPr lang="en-US" dirty="0" smtClean="0"/>
              <a:t> closure.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Damage  of the photosynthetic apparatus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the production of ROS.</a:t>
            </a:r>
          </a:p>
          <a:p>
            <a:endParaRPr lang="en-US" dirty="0" smtClean="0"/>
          </a:p>
          <a:p>
            <a:r>
              <a:rPr lang="en-US" dirty="0" smtClean="0"/>
              <a:t>Poor assimilation rates in photosynthetic leaves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(due to reduced photosynthetic  metabolites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&amp;enzyme activity, low </a:t>
            </a:r>
            <a:r>
              <a:rPr lang="en-US" dirty="0" err="1" smtClean="0"/>
              <a:t>carboxylation</a:t>
            </a:r>
            <a:r>
              <a:rPr lang="en-US" dirty="0" smtClean="0"/>
              <a:t> efficiency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and inhibition of chloroplast activity).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 decrease in the amount of </a:t>
            </a:r>
            <a:r>
              <a:rPr lang="en-US" dirty="0" err="1" smtClean="0"/>
              <a:t>RubisCO</a:t>
            </a:r>
            <a:r>
              <a:rPr lang="en-US" dirty="0" smtClean="0"/>
              <a:t>  which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in turn leads to lower activity of  the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photosynthetic enzymes.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REMEDIAL MANAGEMENT STRATEGIES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Drought management strategies need to focus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on maximum extraction of available soil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moisture and its most efficient use in crops for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increasing yield.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strategies</a:t>
            </a:r>
          </a:p>
          <a:p>
            <a:endParaRPr lang="en-US" dirty="0" smtClean="0"/>
          </a:p>
          <a:p>
            <a:r>
              <a:rPr lang="en-US" dirty="0" smtClean="0"/>
              <a:t>Agronomic</a:t>
            </a:r>
          </a:p>
          <a:p>
            <a:endParaRPr lang="en-US" dirty="0" smtClean="0"/>
          </a:p>
          <a:p>
            <a:r>
              <a:rPr lang="en-US" dirty="0" smtClean="0"/>
              <a:t>Genetic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AGRONOMIC MANAGEMENT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dirty="0" smtClean="0"/>
              <a:t>Drought escape; this involves avoiding drought </a:t>
            </a:r>
          </a:p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/>
              <a:t>Through adopting cropping calendars </a:t>
            </a:r>
          </a:p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/>
              <a:t>Planting short duration varieties </a:t>
            </a:r>
          </a:p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/>
              <a:t>Providing access to additional water resources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/>
              <a:t>      Like irrigation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RESPONSES OF PLANTS TO WATER STRESS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MODERATE </a:t>
            </a:r>
            <a:r>
              <a:rPr lang="en-US" dirty="0" err="1" smtClean="0"/>
              <a:t>DROUGHT:this</a:t>
            </a:r>
            <a:r>
              <a:rPr lang="en-US" dirty="0" smtClean="0"/>
              <a:t> helps  in water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saving for productive </a:t>
            </a:r>
            <a:r>
              <a:rPr lang="en-US" dirty="0" err="1" smtClean="0"/>
              <a:t>transpiration.this</a:t>
            </a:r>
            <a:r>
              <a:rPr lang="en-US" dirty="0" smtClean="0"/>
              <a:t> can be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done.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a. by direct seeding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b. By adapting aerobic rice production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better and nutrient management</a:t>
            </a:r>
          </a:p>
          <a:p>
            <a:endParaRPr lang="en-US" dirty="0" smtClean="0"/>
          </a:p>
          <a:p>
            <a:r>
              <a:rPr lang="en-US" dirty="0" smtClean="0"/>
              <a:t>Other strategies are:</a:t>
            </a:r>
          </a:p>
          <a:p>
            <a:endParaRPr lang="en-US" dirty="0" smtClean="0"/>
          </a:p>
          <a:p>
            <a:r>
              <a:rPr lang="en-US" dirty="0" smtClean="0"/>
              <a:t>Use of drought tolerant </a:t>
            </a:r>
            <a:r>
              <a:rPr lang="en-US" dirty="0" err="1" smtClean="0"/>
              <a:t>varities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Adoption of early maturing </a:t>
            </a:r>
            <a:r>
              <a:rPr lang="en-US" dirty="0" err="1" smtClean="0"/>
              <a:t>varities</a:t>
            </a:r>
            <a:r>
              <a:rPr lang="en-US" dirty="0" smtClean="0"/>
              <a:t> well adapted </a:t>
            </a:r>
          </a:p>
          <a:p>
            <a:endParaRPr lang="en-US" dirty="0" smtClean="0"/>
          </a:p>
          <a:p>
            <a:r>
              <a:rPr lang="en-US" dirty="0" smtClean="0"/>
              <a:t>To direct seeding and varied levels of moisture stress.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quality seeds</a:t>
            </a:r>
          </a:p>
          <a:p>
            <a:endParaRPr lang="en-US" dirty="0" smtClean="0"/>
          </a:p>
          <a:p>
            <a:r>
              <a:rPr lang="en-US" dirty="0" smtClean="0"/>
              <a:t>Increase level of fertilizer use </a:t>
            </a:r>
            <a:r>
              <a:rPr lang="en-US" dirty="0" err="1" smtClean="0"/>
              <a:t>inarea</a:t>
            </a:r>
            <a:r>
              <a:rPr lang="en-US" dirty="0" smtClean="0"/>
              <a:t> of moderate </a:t>
            </a:r>
          </a:p>
          <a:p>
            <a:endParaRPr lang="en-US" dirty="0" smtClean="0"/>
          </a:p>
          <a:p>
            <a:r>
              <a:rPr lang="en-US" dirty="0" smtClean="0"/>
              <a:t>And low fertilizer use.</a:t>
            </a:r>
          </a:p>
          <a:p>
            <a:endParaRPr lang="en-US" dirty="0" smtClean="0"/>
          </a:p>
          <a:p>
            <a:r>
              <a:rPr lang="en-US" dirty="0" smtClean="0"/>
              <a:t>Amelioration of inland salinity  affected areas .</a:t>
            </a:r>
          </a:p>
          <a:p>
            <a:endParaRPr lang="en-US" dirty="0" smtClean="0"/>
          </a:p>
          <a:p>
            <a:r>
              <a:rPr lang="en-US" dirty="0" smtClean="0"/>
              <a:t>Practicing deep summer </a:t>
            </a:r>
            <a:r>
              <a:rPr lang="en-US" dirty="0" err="1" smtClean="0"/>
              <a:t>ploughing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Adoption of appropriate rain water management  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devices for better moisture  conservation and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utilization.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Transvasement – building canals or redirecting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rivers for irrigation purpose in </a:t>
            </a:r>
            <a:r>
              <a:rPr lang="en-US" dirty="0" err="1" smtClean="0"/>
              <a:t>drougt</a:t>
            </a:r>
            <a:r>
              <a:rPr lang="en-US" dirty="0" smtClean="0"/>
              <a:t>-prone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areas.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b)GENETIC MANAGEMENT STRATEGIES: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management strategies for drought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focus on maximum extraction of available soil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Moisture and its efficient use in crop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establishment and growth to maximize biomass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and yield.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for this various approaches have so far been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Tasted to produce stress tolerant plants using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classical genetic methods as well as improved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plant breeding techniques.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genotypes that have improved </a:t>
            </a:r>
            <a:r>
              <a:rPr lang="en-US" dirty="0" err="1" smtClean="0"/>
              <a:t>yied</a:t>
            </a:r>
            <a:r>
              <a:rPr lang="en-US" dirty="0" smtClean="0"/>
              <a:t> in dry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Environments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Potentially  important traits for plant breeding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for stress resistance include: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– extraction efficiency</a:t>
            </a:r>
          </a:p>
          <a:p>
            <a:endParaRPr lang="en-US" dirty="0" smtClean="0"/>
          </a:p>
          <a:p>
            <a:r>
              <a:rPr lang="en-US" dirty="0" smtClean="0"/>
              <a:t>Water- use efficiency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Hydraulic conductance</a:t>
            </a:r>
          </a:p>
          <a:p>
            <a:endParaRPr lang="en-US" dirty="0" smtClean="0"/>
          </a:p>
          <a:p>
            <a:r>
              <a:rPr lang="en-US" dirty="0" smtClean="0"/>
              <a:t>Osmotic and elastic adjustment</a:t>
            </a:r>
          </a:p>
          <a:p>
            <a:endParaRPr lang="en-US" dirty="0" smtClean="0"/>
          </a:p>
          <a:p>
            <a:r>
              <a:rPr lang="en-US" dirty="0" err="1" smtClean="0"/>
              <a:t>Modultion</a:t>
            </a:r>
            <a:r>
              <a:rPr lang="en-US" dirty="0" smtClean="0"/>
              <a:t> on leaf area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Contii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 emergence characteristics</a:t>
            </a:r>
          </a:p>
          <a:p>
            <a:endParaRPr lang="en-US" dirty="0" smtClean="0"/>
          </a:p>
          <a:p>
            <a:r>
              <a:rPr lang="en-US" dirty="0" smtClean="0"/>
              <a:t>Elasticity of development</a:t>
            </a:r>
          </a:p>
          <a:p>
            <a:endParaRPr lang="en-US" dirty="0" smtClean="0"/>
          </a:p>
          <a:p>
            <a:r>
              <a:rPr lang="en-US" dirty="0" smtClean="0"/>
              <a:t>Nutrient </a:t>
            </a:r>
            <a:r>
              <a:rPr lang="en-US" dirty="0" err="1" smtClean="0"/>
              <a:t>acqustion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Photosynthesis, radiation use efficiency</a:t>
            </a:r>
          </a:p>
          <a:p>
            <a:endParaRPr lang="en-US" dirty="0" smtClean="0"/>
          </a:p>
          <a:p>
            <a:r>
              <a:rPr lang="en-US" dirty="0" smtClean="0"/>
              <a:t>Deep root development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Hormonal regulation</a:t>
            </a:r>
          </a:p>
          <a:p>
            <a:endParaRPr lang="en-US" dirty="0" smtClean="0"/>
          </a:p>
          <a:p>
            <a:r>
              <a:rPr lang="en-US" dirty="0" err="1" smtClean="0"/>
              <a:t>Osmoticadjustment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Canopy temperature</a:t>
            </a:r>
          </a:p>
          <a:p>
            <a:endParaRPr lang="en-US" dirty="0" smtClean="0"/>
          </a:p>
          <a:p>
            <a:r>
              <a:rPr lang="en-US" dirty="0" smtClean="0"/>
              <a:t>Stay green </a:t>
            </a:r>
          </a:p>
          <a:p>
            <a:endParaRPr lang="en-US" dirty="0" smtClean="0"/>
          </a:p>
          <a:p>
            <a:r>
              <a:rPr lang="en-US" dirty="0" smtClean="0"/>
              <a:t>Grain number maintenance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sponse-of-plant-to-stress-by-abu-khairul-bashar-12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66800"/>
            <a:ext cx="73914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Grain fill duration and rate </a:t>
            </a:r>
          </a:p>
          <a:p>
            <a:endParaRPr lang="en-US" dirty="0" smtClean="0"/>
          </a:p>
          <a:p>
            <a:r>
              <a:rPr lang="en-US" dirty="0" smtClean="0"/>
              <a:t>Harvest index under drought</a:t>
            </a:r>
          </a:p>
          <a:p>
            <a:endParaRPr lang="en-US" dirty="0" smtClean="0"/>
          </a:p>
          <a:p>
            <a:r>
              <a:rPr lang="en-US" dirty="0" smtClean="0"/>
              <a:t>Yield and its components</a:t>
            </a:r>
          </a:p>
          <a:p>
            <a:endParaRPr lang="en-US" dirty="0" smtClean="0"/>
          </a:p>
          <a:p>
            <a:r>
              <a:rPr lang="en-US" dirty="0" smtClean="0"/>
              <a:t>Genetic engineering method is also adopted to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produce transgenic plants with improved stress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tolerance.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New pathways for the biosynthesis of </a:t>
            </a:r>
            <a:r>
              <a:rPr lang="en-US" dirty="0" err="1" smtClean="0"/>
              <a:t>varios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compatible solutes are introduced in plants,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Which improved stress tolerance.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. A number of  sugar alcohols like </a:t>
            </a:r>
            <a:r>
              <a:rPr lang="en-US" dirty="0" err="1" smtClean="0"/>
              <a:t>mannitol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Trehalose</a:t>
            </a:r>
            <a:r>
              <a:rPr lang="en-US" dirty="0" smtClean="0"/>
              <a:t>, </a:t>
            </a:r>
            <a:r>
              <a:rPr lang="en-US" dirty="0" err="1" smtClean="0"/>
              <a:t>myo-inositol</a:t>
            </a:r>
            <a:r>
              <a:rPr lang="en-US" dirty="0" smtClean="0"/>
              <a:t>, D-</a:t>
            </a:r>
            <a:r>
              <a:rPr lang="en-US" dirty="0" err="1" smtClean="0"/>
              <a:t>ononitol</a:t>
            </a:r>
            <a:r>
              <a:rPr lang="en-US" dirty="0" smtClean="0"/>
              <a:t> and </a:t>
            </a:r>
            <a:r>
              <a:rPr lang="en-US" dirty="0" err="1" smtClean="0"/>
              <a:t>sorbitol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have been targeted for the engineering of compatible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solute over production.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 protein accumulates in plants in response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To water stress and have several functions in plant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resistance to drought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should be gained on survival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mechanisms which may be used for improving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drought tolerant cultivars for areas where proper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irrigation sources are scarce or drought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conditions are common.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knowledge about causes and consequences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Of the water stress in plants still have many dark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areas and we need to enhance our efforts in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furthering our appreciation of the issue.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6546" y="2967335"/>
            <a:ext cx="5240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Any question?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2895600"/>
            <a:ext cx="4791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responses-of-plants-to-water-stress-7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62000"/>
            <a:ext cx="8915399" cy="58118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MORPHOLOGICAL RESPONSE TO               WATER STRESS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1)GROWTH CHANGES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Rduction</a:t>
            </a:r>
            <a:r>
              <a:rPr lang="en-US" dirty="0" smtClean="0"/>
              <a:t> in cell and leaf expansion.</a:t>
            </a:r>
          </a:p>
          <a:p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Leaf growth rate is </a:t>
            </a:r>
            <a:r>
              <a:rPr lang="en-US" dirty="0" err="1" smtClean="0"/>
              <a:t>reduced.leaf</a:t>
            </a:r>
            <a:r>
              <a:rPr lang="en-US" dirty="0" smtClean="0"/>
              <a:t> area is reduced.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r>
              <a:rPr lang="en-US" dirty="0" smtClean="0"/>
              <a:t>Leads to leaf abscission in some cases.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Stem length is reduced (</a:t>
            </a:r>
            <a:r>
              <a:rPr lang="en-US" dirty="0" err="1" smtClean="0"/>
              <a:t>soyabean</a:t>
            </a:r>
            <a:r>
              <a:rPr lang="en-US" dirty="0" smtClean="0"/>
              <a:t> potato okra).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Cell thickness is increased. Because  reduced cell volume causes increase in solute conc. this is in turn compresses plasma membrane and increase thickness.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Root growth is increased as with reduced leaf expansion .More c located toward </a:t>
            </a:r>
            <a:r>
              <a:rPr lang="en-US" dirty="0" err="1" smtClean="0"/>
              <a:t>roots.This</a:t>
            </a:r>
            <a:r>
              <a:rPr lang="en-US" dirty="0" smtClean="0"/>
              <a:t> increases water supply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Wax deposition on leaf surface is increased which reduces </a:t>
            </a:r>
            <a:r>
              <a:rPr lang="en-US" dirty="0" err="1" smtClean="0"/>
              <a:t>cuticular</a:t>
            </a:r>
            <a:r>
              <a:rPr lang="en-US" dirty="0" smtClean="0"/>
              <a:t> transpiration and increases reflection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179</TotalTime>
  <Words>1052</Words>
  <Application>Microsoft Office PowerPoint</Application>
  <PresentationFormat>On-screen Show (4:3)</PresentationFormat>
  <Paragraphs>295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Urban</vt:lpstr>
      <vt:lpstr>Strategies to cope water deficiency</vt:lpstr>
      <vt:lpstr>Introduction </vt:lpstr>
      <vt:lpstr>RESPONSES OF PLANTS TO WATER STRESS</vt:lpstr>
      <vt:lpstr>Slide 4</vt:lpstr>
      <vt:lpstr>Slide 5</vt:lpstr>
      <vt:lpstr>MORPHOLOGICAL RESPONSE TO               WATER STRESS</vt:lpstr>
      <vt:lpstr>1)GROWTH CHANGES </vt:lpstr>
      <vt:lpstr>GROWTH CHANGES</vt:lpstr>
      <vt:lpstr>GROWTH CHANGES</vt:lpstr>
      <vt:lpstr>2)YIELD</vt:lpstr>
      <vt:lpstr>YIELD</vt:lpstr>
      <vt:lpstr>3)LEAF ORIENTATION AND LEAF MOVEMENT</vt:lpstr>
      <vt:lpstr>Slide 13</vt:lpstr>
      <vt:lpstr>PHYSIOLOGICAL RESPONSE TOWATER STRSS</vt:lpstr>
      <vt:lpstr>STOMATAL CLOSURE</vt:lpstr>
      <vt:lpstr>HYDRO PASSIVE STOMATALCLOSURE</vt:lpstr>
      <vt:lpstr>ACTIVE STOMATAL CLOSURE</vt:lpstr>
      <vt:lpstr>ACTIVE S.C</vt:lpstr>
      <vt:lpstr>ACTIVE S.C</vt:lpstr>
      <vt:lpstr>Slide 20</vt:lpstr>
      <vt:lpstr>PHOTOSYNTHETIC RESPONSES</vt:lpstr>
      <vt:lpstr>Responses for reduction in photosynthesis:</vt:lpstr>
      <vt:lpstr>Conti….</vt:lpstr>
      <vt:lpstr>Conti…</vt:lpstr>
      <vt:lpstr>Conti…</vt:lpstr>
      <vt:lpstr>REMEDIAL MANAGEMENT STRATEGIES </vt:lpstr>
      <vt:lpstr>STRATEGIES </vt:lpstr>
      <vt:lpstr>Conti….</vt:lpstr>
      <vt:lpstr>AGRONOMIC MANAGEMENT STRATEGIES</vt:lpstr>
      <vt:lpstr>Conti……</vt:lpstr>
      <vt:lpstr>Conti…</vt:lpstr>
      <vt:lpstr>Conti….</vt:lpstr>
      <vt:lpstr>Conti….</vt:lpstr>
      <vt:lpstr>b)GENETIC MANAGEMENT STRATEGIES:</vt:lpstr>
      <vt:lpstr>Conti…</vt:lpstr>
      <vt:lpstr>Conti…</vt:lpstr>
      <vt:lpstr>Conti…</vt:lpstr>
      <vt:lpstr>Contii…</vt:lpstr>
      <vt:lpstr>Conti…</vt:lpstr>
      <vt:lpstr>Conti…</vt:lpstr>
      <vt:lpstr>Conti…</vt:lpstr>
      <vt:lpstr>Conti…</vt:lpstr>
      <vt:lpstr>COCLUSION</vt:lpstr>
      <vt:lpstr>Conti….</vt:lpstr>
      <vt:lpstr>Slide 45</vt:lpstr>
      <vt:lpstr>Slide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to cope water deficiency</dc:title>
  <dc:creator>Khaleeque Ahmed</dc:creator>
  <cp:lastModifiedBy>BASHARAT MAHMOOD</cp:lastModifiedBy>
  <cp:revision>22</cp:revision>
  <dcterms:created xsi:type="dcterms:W3CDTF">2019-02-15T15:30:42Z</dcterms:created>
  <dcterms:modified xsi:type="dcterms:W3CDTF">2020-05-08T05:56:19Z</dcterms:modified>
</cp:coreProperties>
</file>