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7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DF110FF-8EE4-4F7B-942D-3EAE486964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04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04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6041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041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604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C323BD-0AAA-4FC3-837C-7095737C5B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38981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A6566-3B9A-4A28-8B19-DACE8F91F4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46831"/>
      </p:ext>
    </p:extLst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73BE735-76F4-4566-997D-CB6170F16A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93909"/>
      </p:ext>
    </p:extLst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04827A6-4C4E-434B-9681-B50ECEEC49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65580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EC1ED-1451-4EA4-9C0D-83A4F58A1F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60160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8BE8A-8922-49D4-A3DE-4D536ABC8B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0568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EF282A-419C-462B-81F6-2C95F6A410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10099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EC0B0-AE49-43EF-A474-C56700799F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73514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63747-5F8B-45BF-9564-926CA87DAA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71889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CCAEB-6DDB-4722-B723-CC5551D80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67457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34349-F1B5-441E-A33C-FF7202DE8C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85628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EB4E3-0586-477A-BADD-A91C3962C8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66519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542FA633-F31B-48B4-9BEA-7753D9B512F0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93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3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939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939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939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3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939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939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939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3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939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939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939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3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939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939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939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3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939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939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939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Zinc ( Zn 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RDA  15 mg / day as ZnSO4</a:t>
            </a:r>
          </a:p>
        </p:txBody>
      </p:sp>
      <p:pic>
        <p:nvPicPr>
          <p:cNvPr id="61444" name="Picture 4" descr="j023307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7200" y="1828800"/>
            <a:ext cx="4876800" cy="2743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446" name="Picture 6" descr="j023307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3810000"/>
            <a:ext cx="3886200" cy="2209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/>
              </a:rPr>
              <a:t>Zn Toxicity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>
                <a:effectLst/>
              </a:rPr>
              <a:t>Depressed levels of HDL</a:t>
            </a:r>
          </a:p>
          <a:p>
            <a:r>
              <a:rPr lang="en-US" sz="2800">
                <a:effectLst/>
              </a:rPr>
              <a:t>Impaired copper status</a:t>
            </a:r>
          </a:p>
          <a:p>
            <a:r>
              <a:rPr lang="en-US" sz="2800">
                <a:effectLst/>
              </a:rPr>
              <a:t>Nausea</a:t>
            </a:r>
          </a:p>
          <a:p>
            <a:r>
              <a:rPr lang="en-US" sz="2800">
                <a:effectLst/>
              </a:rPr>
              <a:t>Vomiting</a:t>
            </a:r>
          </a:p>
          <a:p>
            <a:r>
              <a:rPr lang="en-US" sz="2800">
                <a:effectLst/>
              </a:rPr>
              <a:t>Loss of appetite</a:t>
            </a:r>
          </a:p>
          <a:p>
            <a:r>
              <a:rPr lang="en-US" sz="2800">
                <a:effectLst/>
              </a:rPr>
              <a:t>Poor immune function</a:t>
            </a:r>
          </a:p>
        </p:txBody>
      </p:sp>
      <p:pic>
        <p:nvPicPr>
          <p:cNvPr id="77828" name="Picture 4" descr="j029865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0" y="1905000"/>
            <a:ext cx="4114800" cy="3886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  <p:bldP spid="778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>
                <a:effectLst/>
              </a:rPr>
              <a:t>Fluoride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4495800" cy="4876800"/>
          </a:xfrm>
        </p:spPr>
        <p:txBody>
          <a:bodyPr/>
          <a:lstStyle/>
          <a:p>
            <a:r>
              <a:rPr lang="en-US"/>
              <a:t>Daily requirement  </a:t>
            </a:r>
          </a:p>
          <a:p>
            <a:pPr>
              <a:buFont typeface="Wingdings" pitchFamily="2" charset="2"/>
              <a:buNone/>
            </a:pPr>
            <a:r>
              <a:rPr lang="en-US"/>
              <a:t>0.16 – 1.2 micro gms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endParaRPr lang="en-US"/>
          </a:p>
          <a:p>
            <a:r>
              <a:rPr lang="en-US">
                <a:effectLst/>
              </a:rPr>
              <a:t>99% is found in</a:t>
            </a:r>
          </a:p>
          <a:p>
            <a:pPr>
              <a:buFont typeface="Wingdings" pitchFamily="2" charset="2"/>
              <a:buNone/>
            </a:pPr>
            <a:r>
              <a:rPr lang="en-US">
                <a:effectLst/>
              </a:rPr>
              <a:t>  bones and teeth</a:t>
            </a:r>
          </a:p>
        </p:txBody>
      </p:sp>
      <p:pic>
        <p:nvPicPr>
          <p:cNvPr id="7885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35" t="33554" r="48039" b="50337"/>
          <a:stretch>
            <a:fillRect/>
          </a:stretch>
        </p:blipFill>
        <p:spPr>
          <a:xfrm>
            <a:off x="4191000" y="1752600"/>
            <a:ext cx="4953000" cy="5105400"/>
          </a:xfrm>
          <a:noFill/>
          <a:ln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/>
              </a:rPr>
              <a:t>Fluoride (F-): Dietary Sources,</a:t>
            </a:r>
            <a:br>
              <a:rPr lang="en-US" sz="4000" b="1">
                <a:effectLst/>
              </a:rPr>
            </a:br>
            <a:r>
              <a:rPr lang="en-US" sz="4000" b="1">
                <a:effectLst/>
              </a:rPr>
              <a:t>Bioavailability, &amp; Regulation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915400" cy="4876800"/>
          </a:xfrm>
        </p:spPr>
        <p:txBody>
          <a:bodyPr/>
          <a:lstStyle/>
          <a:p>
            <a:r>
              <a:rPr lang="en-US">
                <a:effectLst/>
              </a:rPr>
              <a:t>Not an essential nutrient</a:t>
            </a:r>
          </a:p>
          <a:p>
            <a:r>
              <a:rPr lang="en-US">
                <a:effectLst/>
              </a:rPr>
              <a:t>Potatoes, tea, legumes, fish, toothpaste, added to drinking water</a:t>
            </a:r>
          </a:p>
          <a:p>
            <a:r>
              <a:rPr lang="en-US">
                <a:effectLst/>
              </a:rPr>
              <a:t>Absorbed via small intestine</a:t>
            </a:r>
          </a:p>
          <a:p>
            <a:r>
              <a:rPr lang="en-US">
                <a:effectLst/>
              </a:rPr>
              <a:t>Circulates in blood to liver &amp; then teeth &amp;</a:t>
            </a:r>
          </a:p>
          <a:p>
            <a:pPr>
              <a:buFont typeface="Wingdings" pitchFamily="2" charset="2"/>
              <a:buNone/>
            </a:pPr>
            <a:r>
              <a:rPr lang="en-US">
                <a:effectLst/>
              </a:rPr>
              <a:t>   bone</a:t>
            </a:r>
          </a:p>
          <a:p>
            <a:r>
              <a:rPr lang="en-US">
                <a:effectLst/>
              </a:rPr>
              <a:t>Excess excreted in urine</a:t>
            </a:r>
          </a:p>
        </p:txBody>
      </p:sp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effectLst/>
              </a:rPr>
              <a:t>Functions of Fluoride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r>
              <a:rPr lang="en-US">
                <a:effectLst/>
              </a:rPr>
              <a:t>Part of bone &amp; teeth matrix</a:t>
            </a:r>
          </a:p>
          <a:p>
            <a:r>
              <a:rPr lang="en-US">
                <a:effectLst/>
              </a:rPr>
              <a:t>Stimulates maturation of osteoblasts</a:t>
            </a:r>
          </a:p>
          <a:p>
            <a:r>
              <a:rPr lang="en-US">
                <a:effectLst/>
              </a:rPr>
              <a:t>Topical application decreases bacteria in mouth</a:t>
            </a:r>
          </a:p>
          <a:p>
            <a:pPr lvl="1"/>
            <a:r>
              <a:rPr lang="en-US">
                <a:effectLst/>
              </a:rPr>
              <a:t>􀂄 Fewer cavities</a:t>
            </a:r>
          </a:p>
          <a:p>
            <a:r>
              <a:rPr lang="en-US">
                <a:effectLst/>
              </a:rPr>
              <a:t>To promote mineralization of Ca and phosphate</a:t>
            </a:r>
          </a:p>
          <a:p>
            <a:r>
              <a:rPr lang="en-US">
                <a:effectLst/>
              </a:rPr>
              <a:t>Sodium fluoride used as preservative for blood samples</a:t>
            </a:r>
          </a:p>
          <a:p>
            <a:pPr lvl="1"/>
            <a:r>
              <a:rPr lang="en-US">
                <a:effectLst/>
              </a:rPr>
              <a:t>Inhibits glycolysis </a:t>
            </a:r>
          </a:p>
        </p:txBody>
      </p:sp>
    </p:spTree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/>
              </a:rPr>
              <a:t>Fluoride Deficiency &amp; Toxicity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5562600" cy="4876800"/>
          </a:xfrm>
        </p:spPr>
        <p:txBody>
          <a:bodyPr/>
          <a:lstStyle/>
          <a:p>
            <a:r>
              <a:rPr lang="en-US" sz="2800"/>
              <a:t>Deficiency </a:t>
            </a:r>
          </a:p>
          <a:p>
            <a:pPr lvl="1"/>
            <a:r>
              <a:rPr lang="en-US"/>
              <a:t>Bone &amp; teeth decay</a:t>
            </a:r>
          </a:p>
          <a:p>
            <a:pPr lvl="2"/>
            <a:r>
              <a:rPr lang="en-US" sz="2800"/>
              <a:t>Enamel of teeth is lost</a:t>
            </a:r>
          </a:p>
          <a:p>
            <a:r>
              <a:rPr lang="en-US" sz="2800"/>
              <a:t>Toxicity </a:t>
            </a:r>
          </a:p>
          <a:p>
            <a:pPr lvl="1"/>
            <a:r>
              <a:rPr lang="en-US"/>
              <a:t>Staining &amp; molting of enamel of teeth</a:t>
            </a:r>
          </a:p>
          <a:p>
            <a:pPr lvl="1"/>
            <a:r>
              <a:rPr lang="en-US"/>
              <a:t>Excessive production of saliva</a:t>
            </a:r>
          </a:p>
          <a:p>
            <a:pPr lvl="1"/>
            <a:r>
              <a:rPr lang="en-US"/>
              <a:t>Watery eyes</a:t>
            </a:r>
          </a:p>
        </p:txBody>
      </p:sp>
      <p:pic>
        <p:nvPicPr>
          <p:cNvPr id="82948" name="Picture 4" descr="j021508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37238" y="1524000"/>
            <a:ext cx="3306762" cy="533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Fluoride</a:t>
            </a:r>
            <a:r>
              <a:rPr lang="en-US"/>
              <a:t>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r>
              <a:rPr lang="en-US"/>
              <a:t>Hexafluoride component of fluorine is used for producing uranium</a:t>
            </a:r>
          </a:p>
          <a:p>
            <a:r>
              <a:rPr lang="en-US"/>
              <a:t>2 phosphoglycerate              Phosphoenol pyruvate                 Pyurate</a:t>
            </a:r>
          </a:p>
          <a:p>
            <a:pPr lvl="1"/>
            <a:r>
              <a:rPr lang="en-US"/>
              <a:t>One of enzymes in above reaction is enolase and fluoride inhibits it</a:t>
            </a:r>
          </a:p>
          <a:p>
            <a:r>
              <a:rPr lang="en-US"/>
              <a:t>Mn activated enzymes are inhibited </a:t>
            </a:r>
          </a:p>
        </p:txBody>
      </p:sp>
      <p:sp>
        <p:nvSpPr>
          <p:cNvPr id="84997" name="AutoShape 5"/>
          <p:cNvSpPr>
            <a:spLocks noChangeArrowheads="1"/>
          </p:cNvSpPr>
          <p:nvPr/>
        </p:nvSpPr>
        <p:spPr bwMode="auto">
          <a:xfrm>
            <a:off x="4114800" y="2819400"/>
            <a:ext cx="1371600" cy="304800"/>
          </a:xfrm>
          <a:prstGeom prst="right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998" name="AutoShape 6"/>
          <p:cNvSpPr>
            <a:spLocks noChangeArrowheads="1"/>
          </p:cNvSpPr>
          <p:nvPr/>
        </p:nvSpPr>
        <p:spPr bwMode="auto">
          <a:xfrm>
            <a:off x="2438400" y="3429000"/>
            <a:ext cx="1447800" cy="304800"/>
          </a:xfrm>
          <a:prstGeom prst="rightArrow">
            <a:avLst>
              <a:gd name="adj1" fmla="val 50000"/>
              <a:gd name="adj2" fmla="val 118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>
                <a:effectLst/>
              </a:rPr>
              <a:t>Cobalt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4191000" cy="4114800"/>
          </a:xfrm>
        </p:spPr>
        <p:txBody>
          <a:bodyPr/>
          <a:lstStyle/>
          <a:p>
            <a:r>
              <a:rPr lang="en-US"/>
              <a:t>Sources  </a:t>
            </a:r>
          </a:p>
          <a:p>
            <a:pPr lvl="1"/>
            <a:r>
              <a:rPr lang="en-US" sz="3200"/>
              <a:t>Animal sources</a:t>
            </a:r>
          </a:p>
          <a:p>
            <a:r>
              <a:rPr lang="en-US"/>
              <a:t>Necessary for cyanocobalamine</a:t>
            </a:r>
          </a:p>
          <a:p>
            <a:r>
              <a:rPr lang="en-US"/>
              <a:t>Forms core of vit B12</a:t>
            </a:r>
          </a:p>
          <a:p>
            <a:endParaRPr lang="en-US" sz="2800"/>
          </a:p>
        </p:txBody>
      </p:sp>
      <p:pic>
        <p:nvPicPr>
          <p:cNvPr id="83972" name="Picture 4" descr="j033236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38600" y="1981200"/>
            <a:ext cx="5105400" cy="4876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Functions of cobalt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953000"/>
          </a:xfrm>
        </p:spPr>
        <p:txBody>
          <a:bodyPr/>
          <a:lstStyle/>
          <a:p>
            <a:r>
              <a:rPr lang="en-US"/>
              <a:t>Component of B 12</a:t>
            </a:r>
          </a:p>
          <a:p>
            <a:pPr lvl="1"/>
            <a:r>
              <a:rPr lang="en-US"/>
              <a:t>Effects blood cell formation</a:t>
            </a:r>
          </a:p>
          <a:p>
            <a:r>
              <a:rPr lang="en-US"/>
              <a:t>Essential component of enzymes like :</a:t>
            </a:r>
          </a:p>
          <a:p>
            <a:pPr lvl="1"/>
            <a:r>
              <a:rPr lang="en-US"/>
              <a:t>Methyl malonyl CoA</a:t>
            </a:r>
          </a:p>
          <a:p>
            <a:pPr lvl="1"/>
            <a:r>
              <a:rPr lang="en-US"/>
              <a:t>Ribonucleotide reductase</a:t>
            </a:r>
          </a:p>
          <a:p>
            <a:pPr lvl="1"/>
            <a:r>
              <a:rPr lang="en-US"/>
              <a:t>Oxidoreductase </a:t>
            </a:r>
          </a:p>
          <a:p>
            <a:r>
              <a:rPr lang="en-US">
                <a:effectLst/>
              </a:rPr>
              <a:t>Essential coenzyme for</a:t>
            </a:r>
          </a:p>
          <a:p>
            <a:pPr lvl="1"/>
            <a:r>
              <a:rPr lang="en-US">
                <a:effectLst/>
              </a:rPr>
              <a:t>methylmalonyl CoA to succinyl CoA</a:t>
            </a:r>
          </a:p>
          <a:p>
            <a:r>
              <a:rPr lang="en-US">
                <a:effectLst/>
              </a:rPr>
              <a:t>Bacterial synthesis of methionine</a:t>
            </a:r>
          </a:p>
        </p:txBody>
      </p:sp>
    </p:spTree>
  </p:cSld>
  <p:clrMapOvr>
    <a:masterClrMapping/>
  </p:clrMapOvr>
  <p:transition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Deficiency of cobalt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5105400" cy="4876800"/>
          </a:xfrm>
        </p:spPr>
        <p:txBody>
          <a:bodyPr/>
          <a:lstStyle/>
          <a:p>
            <a:r>
              <a:rPr lang="en-US"/>
              <a:t>Anemia</a:t>
            </a:r>
          </a:p>
          <a:p>
            <a:r>
              <a:rPr lang="en-US"/>
              <a:t>Digestive disorders</a:t>
            </a:r>
          </a:p>
          <a:p>
            <a:r>
              <a:rPr lang="en-US"/>
              <a:t>Fatigue</a:t>
            </a:r>
          </a:p>
          <a:p>
            <a:r>
              <a:rPr lang="en-US"/>
              <a:t>Poor circulation</a:t>
            </a:r>
          </a:p>
          <a:p>
            <a:r>
              <a:rPr lang="en-US"/>
              <a:t>Myelin sheath damage</a:t>
            </a:r>
          </a:p>
          <a:p>
            <a:r>
              <a:rPr lang="en-US"/>
              <a:t>Slow growth rate</a:t>
            </a:r>
          </a:p>
          <a:p>
            <a:r>
              <a:rPr lang="en-US"/>
              <a:t>Excess excreted in urine</a:t>
            </a:r>
          </a:p>
        </p:txBody>
      </p:sp>
      <p:pic>
        <p:nvPicPr>
          <p:cNvPr id="87044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38800" y="2057400"/>
            <a:ext cx="3505200" cy="1600200"/>
          </a:xfrm>
          <a:noFill/>
          <a:ln/>
        </p:spPr>
      </p:pic>
      <p:pic>
        <p:nvPicPr>
          <p:cNvPr id="87046" name="Picture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38800" y="3657600"/>
            <a:ext cx="3505200" cy="3200400"/>
          </a:xfrm>
          <a:noFill/>
          <a:ln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/>
              </a:rPr>
              <a:t>Zinc (Zn): Dietary Sources &amp;</a:t>
            </a:r>
            <a:br>
              <a:rPr lang="en-US" sz="4000" b="1">
                <a:effectLst/>
              </a:rPr>
            </a:br>
            <a:r>
              <a:rPr lang="en-US" sz="4000" b="1">
                <a:effectLst/>
              </a:rPr>
              <a:t>Bioavailability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5105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Sources</a:t>
            </a:r>
          </a:p>
          <a:p>
            <a:pPr lvl="1">
              <a:lnSpc>
                <a:spcPct val="90000"/>
              </a:lnSpc>
            </a:pPr>
            <a:r>
              <a:rPr lang="en-US"/>
              <a:t>Meat </a:t>
            </a:r>
          </a:p>
          <a:p>
            <a:pPr lvl="1">
              <a:lnSpc>
                <a:spcPct val="90000"/>
              </a:lnSpc>
            </a:pPr>
            <a:r>
              <a:rPr lang="en-US"/>
              <a:t>Fish </a:t>
            </a:r>
          </a:p>
          <a:p>
            <a:pPr lvl="1">
              <a:lnSpc>
                <a:spcPct val="90000"/>
              </a:lnSpc>
            </a:pPr>
            <a:r>
              <a:rPr lang="en-US"/>
              <a:t>Dairy products</a:t>
            </a:r>
          </a:p>
          <a:p>
            <a:pPr lvl="1">
              <a:lnSpc>
                <a:spcPct val="90000"/>
              </a:lnSpc>
            </a:pPr>
            <a:r>
              <a:rPr lang="en-US"/>
              <a:t>Plants / vegetables poor sources</a:t>
            </a:r>
          </a:p>
          <a:p>
            <a:pPr>
              <a:lnSpc>
                <a:spcPct val="90000"/>
              </a:lnSpc>
            </a:pPr>
            <a:r>
              <a:rPr lang="en-US" sz="2800">
                <a:effectLst/>
              </a:rPr>
              <a:t>Bioavailability influenced by:</a:t>
            </a:r>
          </a:p>
          <a:p>
            <a:pPr lvl="1">
              <a:lnSpc>
                <a:spcPct val="90000"/>
              </a:lnSpc>
            </a:pPr>
            <a:r>
              <a:rPr lang="en-US">
                <a:effectLst/>
              </a:rPr>
              <a:t>Phytates</a:t>
            </a:r>
          </a:p>
          <a:p>
            <a:pPr lvl="1">
              <a:lnSpc>
                <a:spcPct val="90000"/>
              </a:lnSpc>
            </a:pPr>
            <a:r>
              <a:rPr lang="en-US">
                <a:effectLst/>
              </a:rPr>
              <a:t>Iron</a:t>
            </a:r>
          </a:p>
          <a:p>
            <a:pPr lvl="1">
              <a:lnSpc>
                <a:spcPct val="90000"/>
              </a:lnSpc>
            </a:pPr>
            <a:r>
              <a:rPr lang="en-US">
                <a:effectLst/>
              </a:rPr>
              <a:t>Calcium</a:t>
            </a:r>
          </a:p>
        </p:txBody>
      </p:sp>
      <p:pic>
        <p:nvPicPr>
          <p:cNvPr id="63495" name="Picture 7" descr="j030549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7800" y="2514600"/>
            <a:ext cx="3886200" cy="3505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r>
              <a:rPr lang="en-US" sz="4000" b="1">
                <a:effectLst/>
              </a:rPr>
              <a:t>Absorption, Metabolism, &amp;</a:t>
            </a:r>
            <a:br>
              <a:rPr lang="en-US" sz="4000" b="1">
                <a:effectLst/>
              </a:rPr>
            </a:br>
            <a:r>
              <a:rPr lang="en-US" sz="4000" b="1">
                <a:effectLst/>
              </a:rPr>
              <a:t>Regulation of Zinc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9144000" cy="4648200"/>
          </a:xfrm>
        </p:spPr>
        <p:txBody>
          <a:bodyPr/>
          <a:lstStyle/>
          <a:p>
            <a:r>
              <a:rPr lang="en-US"/>
              <a:t>Duodenum &amp; upper jejunum</a:t>
            </a:r>
          </a:p>
          <a:p>
            <a:r>
              <a:rPr lang="en-US"/>
              <a:t>10 – 20 % absorbed via active transport</a:t>
            </a:r>
          </a:p>
          <a:p>
            <a:r>
              <a:rPr lang="en-US">
                <a:effectLst/>
              </a:rPr>
              <a:t>Requires proteins to:</a:t>
            </a:r>
          </a:p>
          <a:p>
            <a:pPr lvl="1"/>
            <a:r>
              <a:rPr lang="en-US">
                <a:effectLst/>
              </a:rPr>
              <a:t>􀂄Transport zinc into enterocyte</a:t>
            </a:r>
          </a:p>
          <a:p>
            <a:pPr lvl="2"/>
            <a:r>
              <a:rPr lang="en-US">
                <a:effectLst/>
              </a:rPr>
              <a:t>􀂄 </a:t>
            </a:r>
            <a:r>
              <a:rPr lang="en-US" sz="2800">
                <a:effectLst/>
              </a:rPr>
              <a:t>Metallothionine</a:t>
            </a:r>
          </a:p>
          <a:p>
            <a:pPr lvl="1"/>
            <a:r>
              <a:rPr lang="en-US">
                <a:effectLst/>
              </a:rPr>
              <a:t>􀂄 Bind zinc within cell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/>
              </a:rPr>
              <a:t>Absorption, Metabolism, &amp;</a:t>
            </a:r>
            <a:br>
              <a:rPr lang="en-US" sz="4000" b="1">
                <a:effectLst/>
              </a:rPr>
            </a:br>
            <a:r>
              <a:rPr lang="en-US" sz="4000" b="1">
                <a:effectLst/>
              </a:rPr>
              <a:t>Regulation of Zinc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Transport </a:t>
            </a:r>
          </a:p>
          <a:p>
            <a:pPr lvl="1">
              <a:lnSpc>
                <a:spcPct val="90000"/>
              </a:lnSpc>
            </a:pPr>
            <a:r>
              <a:rPr lang="en-US"/>
              <a:t>Albumin bound      60 – 70 %</a:t>
            </a:r>
          </a:p>
          <a:p>
            <a:pPr lvl="1">
              <a:lnSpc>
                <a:spcPct val="90000"/>
              </a:lnSpc>
            </a:pPr>
            <a:r>
              <a:rPr lang="en-US"/>
              <a:t>Alpha 2 macroglobin 30 – 40 %</a:t>
            </a:r>
          </a:p>
          <a:p>
            <a:pPr lvl="1">
              <a:lnSpc>
                <a:spcPct val="90000"/>
              </a:lnSpc>
            </a:pPr>
            <a:r>
              <a:rPr lang="en-US"/>
              <a:t>Small amount with tranferrin and ferritin</a:t>
            </a:r>
          </a:p>
          <a:p>
            <a:pPr>
              <a:lnSpc>
                <a:spcPct val="90000"/>
              </a:lnSpc>
            </a:pPr>
            <a:r>
              <a:rPr lang="en-US"/>
              <a:t>Excretion </a:t>
            </a:r>
          </a:p>
          <a:p>
            <a:pPr lvl="1">
              <a:lnSpc>
                <a:spcPct val="90000"/>
              </a:lnSpc>
            </a:pPr>
            <a:r>
              <a:rPr lang="en-US"/>
              <a:t>25 % in pancreatic juice</a:t>
            </a:r>
          </a:p>
          <a:p>
            <a:pPr lvl="1">
              <a:lnSpc>
                <a:spcPct val="90000"/>
              </a:lnSpc>
            </a:pPr>
            <a:r>
              <a:rPr lang="en-US"/>
              <a:t>Bile</a:t>
            </a:r>
          </a:p>
          <a:p>
            <a:pPr lvl="1">
              <a:lnSpc>
                <a:spcPct val="90000"/>
              </a:lnSpc>
            </a:pPr>
            <a:r>
              <a:rPr lang="en-US"/>
              <a:t>Urine</a:t>
            </a:r>
          </a:p>
          <a:p>
            <a:pPr lvl="1">
              <a:lnSpc>
                <a:spcPct val="90000"/>
              </a:lnSpc>
            </a:pPr>
            <a:r>
              <a:rPr lang="en-US"/>
              <a:t>Sweat</a:t>
            </a:r>
          </a:p>
          <a:p>
            <a:pPr lvl="1">
              <a:lnSpc>
                <a:spcPct val="90000"/>
              </a:lnSpc>
            </a:pPr>
            <a:r>
              <a:rPr lang="en-US"/>
              <a:t>Feces 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effectLst/>
              </a:rPr>
              <a:t>Functions of Zinc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876800"/>
          </a:xfrm>
        </p:spPr>
        <p:txBody>
          <a:bodyPr/>
          <a:lstStyle/>
          <a:p>
            <a:r>
              <a:rPr lang="en-US"/>
              <a:t>Essential mineral present in every cell</a:t>
            </a:r>
          </a:p>
          <a:p>
            <a:r>
              <a:rPr lang="en-US"/>
              <a:t>Supports healthy immune system</a:t>
            </a:r>
          </a:p>
          <a:p>
            <a:r>
              <a:rPr lang="en-US"/>
              <a:t>Assists in wound healing</a:t>
            </a:r>
          </a:p>
          <a:p>
            <a:r>
              <a:rPr lang="en-US"/>
              <a:t>Insulin stored as penta &amp; hexa Zn – Insulin complex</a:t>
            </a:r>
          </a:p>
          <a:p>
            <a:r>
              <a:rPr lang="en-US"/>
              <a:t>Sense of taste &amp; smell</a:t>
            </a:r>
          </a:p>
          <a:p>
            <a:r>
              <a:rPr lang="en-US"/>
              <a:t>Needed for normal growth during pregnancy, childhood and adolescence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effectLst/>
              </a:rPr>
              <a:t>Functions of Zinc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r>
              <a:rPr lang="en-US"/>
              <a:t>Stimulates activity of approximately 250 enzymes </a:t>
            </a:r>
          </a:p>
          <a:p>
            <a:pPr lvl="1"/>
            <a:r>
              <a:rPr lang="en-US"/>
              <a:t> ALT</a:t>
            </a:r>
          </a:p>
          <a:p>
            <a:pPr lvl="1"/>
            <a:r>
              <a:rPr lang="en-US"/>
              <a:t> Phophatase</a:t>
            </a:r>
          </a:p>
          <a:p>
            <a:pPr lvl="1"/>
            <a:r>
              <a:rPr lang="en-US"/>
              <a:t> RNA / DNA polymerase</a:t>
            </a:r>
          </a:p>
          <a:p>
            <a:pPr lvl="1"/>
            <a:r>
              <a:rPr lang="en-US"/>
              <a:t> Carboxy peptidase</a:t>
            </a:r>
          </a:p>
          <a:p>
            <a:pPr lvl="1"/>
            <a:r>
              <a:rPr lang="en-US"/>
              <a:t> Thymine kinase </a:t>
            </a:r>
          </a:p>
          <a:p>
            <a:r>
              <a:rPr lang="en-US"/>
              <a:t>Gustein : a protein resposible for taste sensation in mouth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effectLst/>
              </a:rPr>
              <a:t>Functions of Zinc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4495800" cy="4876800"/>
          </a:xfrm>
        </p:spPr>
        <p:txBody>
          <a:bodyPr/>
          <a:lstStyle/>
          <a:p>
            <a:r>
              <a:rPr lang="en-US" sz="2800">
                <a:effectLst/>
              </a:rPr>
              <a:t>Cofactor</a:t>
            </a:r>
          </a:p>
          <a:p>
            <a:pPr lvl="1"/>
            <a:r>
              <a:rPr lang="en-US" sz="2400">
                <a:effectLst/>
              </a:rPr>
              <a:t>􀂄RNA synthesis</a:t>
            </a:r>
          </a:p>
          <a:p>
            <a:r>
              <a:rPr lang="en-US" sz="2800">
                <a:effectLst/>
              </a:rPr>
              <a:t>Stabilizes proteins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effectLst/>
              </a:rPr>
              <a:t>that regulate gene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effectLst/>
              </a:rPr>
              <a:t>expression</a:t>
            </a:r>
          </a:p>
          <a:p>
            <a:pPr lvl="1"/>
            <a:r>
              <a:rPr lang="en-US" sz="2400">
                <a:effectLst/>
              </a:rPr>
              <a:t>􀂄 Zinc fingers</a:t>
            </a:r>
          </a:p>
          <a:p>
            <a:r>
              <a:rPr lang="en-US" sz="2800">
                <a:effectLst/>
              </a:rPr>
              <a:t>Antioxidant</a:t>
            </a:r>
          </a:p>
          <a:p>
            <a:r>
              <a:rPr lang="en-US" sz="2800">
                <a:effectLst/>
              </a:rPr>
              <a:t>Stabilizes cell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effectLst/>
              </a:rPr>
              <a:t>membranes</a:t>
            </a:r>
          </a:p>
        </p:txBody>
      </p:sp>
      <p:pic>
        <p:nvPicPr>
          <p:cNvPr id="70660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1295400"/>
            <a:ext cx="3733800" cy="2667000"/>
          </a:xfrm>
          <a:noFill/>
          <a:ln/>
        </p:spPr>
      </p:pic>
      <p:pic>
        <p:nvPicPr>
          <p:cNvPr id="70662" name="Picture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3962400"/>
            <a:ext cx="3733800" cy="2895600"/>
          </a:xfrm>
          <a:noFill/>
          <a:ln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effectLst/>
              </a:rPr>
              <a:t>Zinc Deficiency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Growth failure</a:t>
            </a:r>
          </a:p>
          <a:p>
            <a:r>
              <a:rPr lang="en-US" sz="2800"/>
              <a:t>Reduced taste sensation</a:t>
            </a:r>
          </a:p>
          <a:p>
            <a:r>
              <a:rPr lang="en-US" sz="2800"/>
              <a:t>Hypogonadism</a:t>
            </a:r>
          </a:p>
          <a:p>
            <a:r>
              <a:rPr lang="en-US" sz="2800"/>
              <a:t>Delayed wound healing</a:t>
            </a:r>
          </a:p>
          <a:p>
            <a:r>
              <a:rPr lang="en-US" sz="2800"/>
              <a:t>Dermatitis</a:t>
            </a:r>
          </a:p>
          <a:p>
            <a:r>
              <a:rPr lang="en-US" sz="2800"/>
              <a:t>Susceptibility to infections</a:t>
            </a:r>
          </a:p>
        </p:txBody>
      </p:sp>
      <p:pic>
        <p:nvPicPr>
          <p:cNvPr id="73732" name="Picture 4" descr="j030125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0" y="1752600"/>
            <a:ext cx="4343400" cy="419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effectLst/>
              </a:rPr>
              <a:t>Acrodermatitis Enteroathica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4495800" cy="5257800"/>
          </a:xfrm>
        </p:spPr>
        <p:txBody>
          <a:bodyPr/>
          <a:lstStyle/>
          <a:p>
            <a:r>
              <a:rPr lang="en-US" sz="2800">
                <a:effectLst/>
              </a:rPr>
              <a:t>Zinc deficiency even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effectLst/>
              </a:rPr>
              <a:t>with adequate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effectLst/>
              </a:rPr>
              <a:t>amounts of dietary zinc</a:t>
            </a:r>
          </a:p>
          <a:p>
            <a:r>
              <a:rPr lang="en-US" sz="2800">
                <a:effectLst/>
              </a:rPr>
              <a:t>Supplementation</a:t>
            </a:r>
          </a:p>
          <a:p>
            <a:r>
              <a:rPr lang="en-US" sz="2800">
                <a:effectLst/>
              </a:rPr>
              <a:t>Infants</a:t>
            </a:r>
          </a:p>
          <a:p>
            <a:pPr lvl="1"/>
            <a:r>
              <a:rPr lang="en-US">
                <a:effectLst/>
              </a:rPr>
              <a:t>Growth failure</a:t>
            </a:r>
          </a:p>
          <a:p>
            <a:pPr lvl="1"/>
            <a:r>
              <a:rPr lang="en-US">
                <a:effectLst/>
              </a:rPr>
              <a:t>Red/scaly skin</a:t>
            </a:r>
          </a:p>
          <a:p>
            <a:pPr lvl="1"/>
            <a:r>
              <a:rPr lang="en-US">
                <a:effectLst/>
              </a:rPr>
              <a:t>Diarrhea</a:t>
            </a:r>
          </a:p>
        </p:txBody>
      </p:sp>
      <p:pic>
        <p:nvPicPr>
          <p:cNvPr id="7475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2743200"/>
            <a:ext cx="4419600" cy="4114800"/>
          </a:xfrm>
          <a:noFill/>
          <a:ln/>
        </p:spPr>
      </p:pic>
      <p:pic>
        <p:nvPicPr>
          <p:cNvPr id="74758" name="Picture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752600"/>
            <a:ext cx="4419600" cy="1066800"/>
          </a:xfrm>
          <a:noFill/>
          <a:ln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build="p"/>
    </p:bld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147</TotalTime>
  <Words>475</Words>
  <Application>Microsoft Office PowerPoint</Application>
  <PresentationFormat>On-screen Show (4:3)</PresentationFormat>
  <Paragraphs>137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Textured</vt:lpstr>
      <vt:lpstr>Zinc ( Zn )</vt:lpstr>
      <vt:lpstr>Zinc (Zn): Dietary Sources &amp; Bioavailability</vt:lpstr>
      <vt:lpstr>Absorption, Metabolism, &amp; Regulation of Zinc</vt:lpstr>
      <vt:lpstr>Absorption, Metabolism, &amp; Regulation of Zinc</vt:lpstr>
      <vt:lpstr>Functions of Zinc</vt:lpstr>
      <vt:lpstr>Functions of Zinc</vt:lpstr>
      <vt:lpstr>Functions of Zinc</vt:lpstr>
      <vt:lpstr>Zinc Deficiency</vt:lpstr>
      <vt:lpstr>Acrodermatitis Enteroathica</vt:lpstr>
      <vt:lpstr>Zn Toxicity</vt:lpstr>
      <vt:lpstr>Fluoride</vt:lpstr>
      <vt:lpstr>Fluoride (F-): Dietary Sources, Bioavailability, &amp; Regulation</vt:lpstr>
      <vt:lpstr>Functions of Fluoride</vt:lpstr>
      <vt:lpstr>Fluoride Deficiency &amp; Toxicity</vt:lpstr>
      <vt:lpstr>Fluoride </vt:lpstr>
      <vt:lpstr>Cobalt</vt:lpstr>
      <vt:lpstr>Functions of cobalt</vt:lpstr>
      <vt:lpstr>Deficiency of cobalt</vt:lpstr>
    </vt:vector>
  </TitlesOfParts>
  <Company>doctor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DIETARY MINERALS</dc:title>
  <dc:creator>khalid</dc:creator>
  <cp:lastModifiedBy>Dr.Usman Shahnawaz</cp:lastModifiedBy>
  <cp:revision>43</cp:revision>
  <dcterms:created xsi:type="dcterms:W3CDTF">2010-08-14T17:45:25Z</dcterms:created>
  <dcterms:modified xsi:type="dcterms:W3CDTF">2020-05-05T14:57:41Z</dcterms:modified>
</cp:coreProperties>
</file>