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7" r:id="rId3"/>
    <p:sldMasterId id="2147483702" r:id="rId4"/>
  </p:sldMasterIdLst>
  <p:notesMasterIdLst>
    <p:notesMasterId r:id="rId30"/>
  </p:notesMasterIdLst>
  <p:sldIdLst>
    <p:sldId id="257" r:id="rId5"/>
    <p:sldId id="270" r:id="rId6"/>
    <p:sldId id="271" r:id="rId7"/>
    <p:sldId id="272" r:id="rId8"/>
    <p:sldId id="273" r:id="rId9"/>
    <p:sldId id="274" r:id="rId10"/>
    <p:sldId id="284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79" r:id="rId20"/>
    <p:sldId id="278" r:id="rId21"/>
    <p:sldId id="266" r:id="rId22"/>
    <p:sldId id="275" r:id="rId23"/>
    <p:sldId id="281" r:id="rId24"/>
    <p:sldId id="282" r:id="rId25"/>
    <p:sldId id="283" r:id="rId26"/>
    <p:sldId id="267" r:id="rId27"/>
    <p:sldId id="268" r:id="rId28"/>
    <p:sldId id="26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676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756530433696472E-2"/>
          <c:y val="5.6327160493827147E-2"/>
          <c:w val="0.74732429279673374"/>
          <c:h val="0.8973765432098769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explosion val="25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8303-4B89-AF4D-A2C86BB9934B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8303-4B89-AF4D-A2C86BB9934B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8303-4B89-AF4D-A2C86BB9934B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8303-4B89-AF4D-A2C86BB9934B}"/>
              </c:ext>
            </c:extLst>
          </c:dPt>
          <c:dLbls>
            <c:dLbl>
              <c:idx val="0"/>
              <c:layout>
                <c:manualLayout>
                  <c:x val="-2.0594652230971129E-2"/>
                  <c:y val="6.004512593820511E-4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303-4B89-AF4D-A2C86BB9934B}"/>
                </c:ext>
              </c:extLst>
            </c:dLbl>
            <c:dLbl>
              <c:idx val="1"/>
              <c:layout>
                <c:manualLayout>
                  <c:x val="-1.0453371062992161E-2"/>
                  <c:y val="-3.113344384583505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03-4B89-AF4D-A2C86BB9934B}"/>
                </c:ext>
              </c:extLst>
            </c:dLbl>
            <c:dLbl>
              <c:idx val="2"/>
              <c:layout>
                <c:manualLayout>
                  <c:x val="-0.16611815124671916"/>
                  <c:y val="-6.2393516599899045E-5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303-4B89-AF4D-A2C86BB9934B}"/>
                </c:ext>
              </c:extLst>
            </c:dLbl>
            <c:dLbl>
              <c:idx val="3"/>
              <c:layout>
                <c:manualLayout>
                  <c:x val="2.1735564304462002E-4"/>
                  <c:y val="2.60977575171525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03-4B89-AF4D-A2C86BB9934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Punjab</c:v>
                </c:pt>
                <c:pt idx="1">
                  <c:v>Sindh</c:v>
                </c:pt>
                <c:pt idx="2">
                  <c:v>KPK</c:v>
                </c:pt>
                <c:pt idx="3">
                  <c:v>Balochistan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32.4</c:v>
                </c:pt>
                <c:pt idx="2">
                  <c:v>1.4</c:v>
                </c:pt>
                <c:pt idx="3">
                  <c:v>50.9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03-4B89-AF4D-A2C86BB993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3">
          <a:noFill/>
        </a:ln>
      </c:spPr>
    </c:plotArea>
    <c:legend>
      <c:legendPos val="r"/>
      <c:layout>
        <c:manualLayout>
          <c:xMode val="edge"/>
          <c:yMode val="edge"/>
          <c:x val="0.12241415230375233"/>
          <c:y val="0.87680404632722253"/>
          <c:w val="0.87229501858194936"/>
          <c:h val="0.12319595367277747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796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explosion val="25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A215-415A-A7EA-4CF17FC4136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A215-415A-A7EA-4CF17FC41365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A215-415A-A7EA-4CF17FC41365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A215-415A-A7EA-4CF17FC41365}"/>
              </c:ext>
            </c:extLst>
          </c:dPt>
          <c:dLbls>
            <c:dLbl>
              <c:idx val="0"/>
              <c:layout>
                <c:manualLayout>
                  <c:x val="5.2558387828640307E-2"/>
                  <c:y val="2.626664722465248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15-415A-A7EA-4CF17FC41365}"/>
                </c:ext>
              </c:extLst>
            </c:dLbl>
            <c:dLbl>
              <c:idx val="1"/>
              <c:layout>
                <c:manualLayout>
                  <c:x val="-7.4291561012490505E-4"/>
                  <c:y val="3.351900456887341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15-415A-A7EA-4CF17FC41365}"/>
                </c:ext>
              </c:extLst>
            </c:dLbl>
            <c:dLbl>
              <c:idx val="2"/>
              <c:layout>
                <c:manualLayout>
                  <c:x val="4.874104719960852E-3"/>
                  <c:y val="-5.4972295129775703E-4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215-415A-A7EA-4CF17FC41365}"/>
                </c:ext>
              </c:extLst>
            </c:dLbl>
            <c:dLbl>
              <c:idx val="3"/>
              <c:layout>
                <c:manualLayout>
                  <c:x val="0.30234485519818532"/>
                  <c:y val="-0.2066831923787304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215-415A-A7EA-4CF17FC4136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Punjab</c:v>
                </c:pt>
                <c:pt idx="1">
                  <c:v>Sindh</c:v>
                </c:pt>
                <c:pt idx="2">
                  <c:v>KPK</c:v>
                </c:pt>
                <c:pt idx="3">
                  <c:v>Balochistan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44.6</c:v>
                </c:pt>
                <c:pt idx="1">
                  <c:v>261.89999999999998</c:v>
                </c:pt>
                <c:pt idx="2">
                  <c:v>11.3</c:v>
                </c:pt>
                <c:pt idx="3">
                  <c:v>248.6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215-415A-A7EA-4CF17FC413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7">
          <a:noFill/>
        </a:ln>
      </c:spPr>
    </c:plotArea>
    <c:plotVisOnly val="1"/>
    <c:dispBlanksAs val="zero"/>
    <c:showDLblsOverMax val="0"/>
  </c:chart>
  <c:txPr>
    <a:bodyPr/>
    <a:lstStyle/>
    <a:p>
      <a:pPr>
        <a:defRPr sz="1795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0.57813</cdr:x>
      <cdr:y>0.68421</cdr:y>
    </cdr:from>
    <cdr:to>
      <cdr:x>1</cdr:x>
      <cdr:y>0.82456</cdr:y>
    </cdr:to>
    <cdr:sp macro="" textlink="">
      <cdr:nvSpPr>
        <cdr:cNvPr id="2" name="Oval 1"/>
        <cdr:cNvSpPr/>
      </cdr:nvSpPr>
      <cdr:spPr>
        <a:xfrm xmlns:a="http://schemas.openxmlformats.org/drawingml/2006/main">
          <a:off x="2971800" y="2971800"/>
          <a:ext cx="2057400" cy="609600"/>
        </a:xfrm>
        <a:prstGeom xmlns:a="http://schemas.openxmlformats.org/drawingml/2006/main" prst="ellipse">
          <a:avLst/>
        </a:prstGeom>
        <a:solidFill xmlns:a="http://schemas.openxmlformats.org/drawingml/2006/main">
          <a:srgbClr val="C00000"/>
        </a:solidFill>
        <a:ln xmlns:a="http://schemas.openxmlformats.org/drawingml/2006/main" w="25400" cap="flat" cmpd="sng" algn="ctr">
          <a:solidFill>
            <a:srgbClr val="C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b="1" dirty="0"/>
            <a:t>Total : 90.7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76BEE-1590-4A5F-AB6B-A02C885D528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E11E0-FE35-4FF3-8084-B3BA48700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51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E423CD-7952-4825-975E-03F96572CD5D}" type="slidenum">
              <a:rPr lang="en-US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B16CD2-0FB1-4FEC-A965-9A1C987CE5CD}" type="slidenum">
              <a:rPr lang="en-US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12815E-804C-489B-8C4A-20E2AF54F8E5}" type="slidenum">
              <a:rPr lang="en-US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B9A5CA-0486-4617-830D-7642B01CD4D0}" type="slidenum">
              <a:rPr lang="en-US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915E5E-D801-4EE2-B9CD-C51C078876ED}" type="slidenum">
              <a:rPr lang="en-US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C93B3C-4FEA-42BB-94EB-424EE3A74950}" type="slidenum">
              <a:rPr lang="en-US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5E9268-46CE-401D-B94E-AB0E73F0C7AC}" type="slidenum">
              <a:rPr lang="en-US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85EBDE-6BB6-4C8A-86D5-B06CCDD14F35}" type="slidenum">
              <a:rPr lang="en-US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9DF592-55B0-4D6C-9635-5D399607659A}" type="slidenum">
              <a:rPr lang="en-US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A10883-C8E1-411B-AD98-0B12D1C2D01F}" type="slidenum">
              <a:rPr lang="en-US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6C0CF1-652B-49E7-BAC2-13B573B53E86}" type="slidenum">
              <a:rPr lang="en-US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59942E-1617-4BD9-B04A-EDE60479C238}" type="slidenum">
              <a:rPr lang="en-US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:	</a:t>
            </a: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FE202A7-7065-4CA9-894E-158A13932801}" type="slidenum">
              <a:rPr lang="en-US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8D0B0C-B6C1-48D3-998B-43A6FA9C7A22}" type="slidenum">
              <a:rPr lang="en-US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10C406-5BFC-40C6-B0B8-6A53F122D9B8}" type="slidenum">
              <a:rPr lang="en-US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37A122-96A7-44A6-B81C-9134E33FB617}" type="slidenum">
              <a:rPr lang="en-US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D43684-7E43-4C6E-B933-19FC77051209}" type="slidenum">
              <a:rPr lang="en-US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8A9472-8C8E-4D92-87D2-50F0356198F0}" type="slidenum">
              <a:rPr lang="en-US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F57B6-DE73-4092-8A81-C67A9DAA8F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FB722-D742-4822-8BFE-40F6CAC04BF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713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E00CD-8F27-40B3-88D8-07000F53A4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F74A9-3B19-4C8D-90E1-3F84A4CB4A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507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A80D6-1EE0-450E-A715-AE8D749A6C8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AD2FB-46C6-44C7-A0E8-32007A2A72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228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F7E2C-EB17-45FB-9CE4-F682ED526D6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F94FC-1A65-4D48-8DD6-C3B39D4872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481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rgbClr val="140585"/>
                </a:solidFill>
              </a:rPr>
              <a:t>Dr. Mazhar Abbas 			</a:t>
            </a:r>
            <a:r>
              <a:rPr lang="en-US" b="1" dirty="0">
                <a:solidFill>
                  <a:srgbClr val="7030A0"/>
                </a:solidFill>
              </a:rPr>
              <a:t>Hort-102</a:t>
            </a:r>
            <a:r>
              <a:rPr lang="en-US" b="1" dirty="0">
                <a:solidFill>
                  <a:srgbClr val="FFFF00"/>
                </a:solidFill>
              </a:rPr>
              <a:t>	</a:t>
            </a:r>
            <a:r>
              <a:rPr lang="en-US" b="1" dirty="0">
                <a:solidFill>
                  <a:srgbClr val="140585"/>
                </a:solidFill>
              </a:rPr>
              <a:t>	</a:t>
            </a:r>
            <a:r>
              <a:rPr lang="en-US" b="1" dirty="0">
                <a:solidFill>
                  <a:srgbClr val="C00000"/>
                </a:solidFill>
              </a:rPr>
              <a:t>   	</a:t>
            </a:r>
            <a:r>
              <a:rPr lang="en-US" sz="1400" b="1" i="1" dirty="0">
                <a:solidFill>
                  <a:srgbClr val="C00000"/>
                </a:solidFill>
              </a:rPr>
              <a:t>Institute of Horticultural Sciences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F8D15-4084-419D-9BCF-6A5148AFA2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DA882-5D95-4950-B585-40051685E8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24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916FC-0D35-4D9A-8ACC-43F6AFDE3E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AB496-E9F2-499A-9CB1-B1517B23FE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321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A8B69-891D-4BC8-B649-BEC75A968E5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342DE-B4F3-417D-92E7-5BD53C917F2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898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01103-53C9-4EF1-8219-F0103E0C021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2D685-6031-48DD-B5CF-CE085262E33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949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FC40F-D7F2-4560-AC15-5465AB4E4F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8B6C7-CC0A-46B2-A6A0-FC31F5C37C2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536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3DA76-6EB7-4722-8733-CD7D7DADF3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5945C-AACA-4D9C-8FD5-EC3E7E5BCF1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0291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24F71-3CC3-40C7-A39C-5BD5D6C5B4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BA36D-6E71-4389-BD9B-9C4DE75B37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77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>Dr. </a:t>
            </a:r>
            <a:r>
              <a:rPr lang="en-US" b="1" dirty="0" err="1">
                <a:solidFill>
                  <a:srgbClr val="FF0000"/>
                </a:solidFill>
              </a:rPr>
              <a:t>Zahoor</a:t>
            </a:r>
            <a:r>
              <a:rPr lang="en-US" b="1" dirty="0">
                <a:solidFill>
                  <a:srgbClr val="FF0000"/>
                </a:solidFill>
              </a:rPr>
              <a:t> Hussain </a:t>
            </a:r>
            <a:r>
              <a:rPr lang="en-US" b="1" dirty="0">
                <a:solidFill>
                  <a:srgbClr val="140585"/>
                </a:solidFill>
              </a:rPr>
              <a:t>			</a:t>
            </a:r>
            <a:r>
              <a:rPr lang="en-US" b="1" dirty="0">
                <a:solidFill>
                  <a:srgbClr val="FF0000"/>
                </a:solidFill>
              </a:rPr>
              <a:t>Hort-402	</a:t>
            </a:r>
            <a:r>
              <a:rPr lang="en-US" b="1" dirty="0">
                <a:solidFill>
                  <a:srgbClr val="140585"/>
                </a:solidFill>
              </a:rPr>
              <a:t>	</a:t>
            </a:r>
            <a:r>
              <a:rPr lang="en-US" b="1" dirty="0">
                <a:solidFill>
                  <a:srgbClr val="C00000"/>
                </a:solidFill>
              </a:rPr>
              <a:t>    </a:t>
            </a:r>
            <a:r>
              <a:rPr lang="en-US" sz="1800" b="1" i="0" dirty="0">
                <a:solidFill>
                  <a:srgbClr val="C00000"/>
                </a:solidFill>
              </a:rPr>
              <a:t>Horticulture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B9B94-0DD4-40CA-8699-1985F7A7ADC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990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1828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A3EA8-5A96-4257-A529-A4836A9050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ABAAA-8091-4A25-8B4A-EA3040CCC6F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010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8D5F6-7ADE-4B9F-A22D-735FC35F3D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4EA0F-21AB-47C1-96E9-FD1A501ABEB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871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A3273-053E-4E97-ADC7-FA7358C75F8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A25A2-4AF4-4C84-AE26-7561D07C69A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673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24C6E-69DD-4CB8-8FAE-45E45FEBD9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8812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A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CB82B-63C2-4BB7-AAE2-CD95F7AB54F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804679"/>
      </p:ext>
    </p:extLst>
  </p:cSld>
  <p:clrMapOvr>
    <a:masterClrMapping/>
  </p:clrMapOvr>
  <p:transition>
    <p:cover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E8A34-B627-4191-9E97-80D5CFD9D4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092162"/>
      </p:ext>
    </p:extLst>
  </p:cSld>
  <p:clrMapOvr>
    <a:masterClrMapping/>
  </p:clrMapOvr>
  <p:transition>
    <p:cover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F7E2C-EB17-45FB-9CE4-F682ED526D6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F94FC-1A65-4D48-8DD6-C3B39D4872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728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rgbClr val="140585"/>
                </a:solidFill>
              </a:rPr>
              <a:t>Dr. Mazhar Abbas 			</a:t>
            </a:r>
            <a:r>
              <a:rPr lang="en-US" b="1" dirty="0">
                <a:solidFill>
                  <a:srgbClr val="7030A0"/>
                </a:solidFill>
              </a:rPr>
              <a:t>Hort-102</a:t>
            </a:r>
            <a:r>
              <a:rPr lang="en-US" b="1" dirty="0">
                <a:solidFill>
                  <a:srgbClr val="FFFF00"/>
                </a:solidFill>
              </a:rPr>
              <a:t>	</a:t>
            </a:r>
            <a:r>
              <a:rPr lang="en-US" b="1" dirty="0">
                <a:solidFill>
                  <a:srgbClr val="140585"/>
                </a:solidFill>
              </a:rPr>
              <a:t>	</a:t>
            </a:r>
            <a:r>
              <a:rPr lang="en-US" b="1" dirty="0">
                <a:solidFill>
                  <a:srgbClr val="C00000"/>
                </a:solidFill>
              </a:rPr>
              <a:t>   	</a:t>
            </a:r>
            <a:r>
              <a:rPr lang="en-US" sz="1400" b="1" i="1" dirty="0">
                <a:solidFill>
                  <a:srgbClr val="C00000"/>
                </a:solidFill>
              </a:rPr>
              <a:t>Institute of Horticultural Sciences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F8D15-4084-419D-9BCF-6A5148AFA2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DA882-5D95-4950-B585-40051685E8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2031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916FC-0D35-4D9A-8ACC-43F6AFDE3E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AB496-E9F2-499A-9CB1-B1517B23FE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3227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A8B69-891D-4BC8-B649-BEC75A968E5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342DE-B4F3-417D-92E7-5BD53C917F2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483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D2C5E-4D67-4C89-BD60-B3B7DA66F76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4FDDA-3AA7-4763-B22F-B3EB6715183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9521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01103-53C9-4EF1-8219-F0103E0C021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2D685-6031-48DD-B5CF-CE085262E33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0250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FC40F-D7F2-4560-AC15-5465AB4E4F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8B6C7-CC0A-46B2-A6A0-FC31F5C37C2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8936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3DA76-6EB7-4722-8733-CD7D7DADF3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5945C-AACA-4D9C-8FD5-EC3E7E5BCF1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1268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24F71-3CC3-40C7-A39C-5BD5D6C5B4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BA36D-6E71-4389-BD9B-9C4DE75B37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47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A3EA8-5A96-4257-A529-A4836A9050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ABAAA-8091-4A25-8B4A-EA3040CCC6F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154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8D5F6-7ADE-4B9F-A22D-735FC35F3D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4EA0F-21AB-47C1-96E9-FD1A501ABEB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5185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A3273-053E-4E97-ADC7-FA7358C75F8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A25A2-4AF4-4C84-AE26-7561D07C69A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6643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24C6E-69DD-4CB8-8FAE-45E45FEBD9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5325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A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CB82B-63C2-4BB7-AAE2-CD95F7AB54F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288301"/>
      </p:ext>
    </p:extLst>
  </p:cSld>
  <p:clrMapOvr>
    <a:masterClrMapping/>
  </p:clrMapOvr>
  <p:transition>
    <p:cover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E8A34-B627-4191-9E97-80D5CFD9D4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362480"/>
      </p:ext>
    </p:extLst>
  </p:cSld>
  <p:clrMapOvr>
    <a:masterClrMapping/>
  </p:clrMapOvr>
  <p:transition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718AB-6EE9-44E3-91DC-B69ABE7E700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7FC37-8772-4BF3-890B-E00E02F4E8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1068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F7E2C-EB17-45FB-9CE4-F682ED526D6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F94FC-1A65-4D48-8DD6-C3B39D4872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6365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rgbClr val="140585"/>
                </a:solidFill>
              </a:rPr>
              <a:t>Dr. Mazhar Abbas 			</a:t>
            </a:r>
            <a:r>
              <a:rPr lang="en-US" b="1" dirty="0">
                <a:solidFill>
                  <a:srgbClr val="7030A0"/>
                </a:solidFill>
              </a:rPr>
              <a:t>Hort-102</a:t>
            </a:r>
            <a:r>
              <a:rPr lang="en-US" b="1" dirty="0">
                <a:solidFill>
                  <a:srgbClr val="FFFF00"/>
                </a:solidFill>
              </a:rPr>
              <a:t>	</a:t>
            </a:r>
            <a:r>
              <a:rPr lang="en-US" b="1" dirty="0">
                <a:solidFill>
                  <a:srgbClr val="140585"/>
                </a:solidFill>
              </a:rPr>
              <a:t>	</a:t>
            </a:r>
            <a:r>
              <a:rPr lang="en-US" b="1" dirty="0">
                <a:solidFill>
                  <a:srgbClr val="C00000"/>
                </a:solidFill>
              </a:rPr>
              <a:t>   	</a:t>
            </a:r>
            <a:r>
              <a:rPr lang="en-US" sz="1400" b="1" i="1" dirty="0">
                <a:solidFill>
                  <a:srgbClr val="C00000"/>
                </a:solidFill>
              </a:rPr>
              <a:t>Institute of Horticultural Sciences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F8D15-4084-419D-9BCF-6A5148AFA2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DA882-5D95-4950-B585-40051685E8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1757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916FC-0D35-4D9A-8ACC-43F6AFDE3E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AB496-E9F2-499A-9CB1-B1517B23FE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8942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A8B69-891D-4BC8-B649-BEC75A968E5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342DE-B4F3-417D-92E7-5BD53C917F2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7461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01103-53C9-4EF1-8219-F0103E0C021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2D685-6031-48DD-B5CF-CE085262E33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6583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FC40F-D7F2-4560-AC15-5465AB4E4F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8B6C7-CC0A-46B2-A6A0-FC31F5C37C2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6006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3DA76-6EB7-4722-8733-CD7D7DADF3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5945C-AACA-4D9C-8FD5-EC3E7E5BCF1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380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24F71-3CC3-40C7-A39C-5BD5D6C5B4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BA36D-6E71-4389-BD9B-9C4DE75B37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9765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A3EA8-5A96-4257-A529-A4836A9050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ABAAA-8091-4A25-8B4A-EA3040CCC6F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641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8D5F6-7ADE-4B9F-A22D-735FC35F3D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4EA0F-21AB-47C1-96E9-FD1A501ABEB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089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2EE3A-F828-4947-A23E-356B5C4E2F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D6E0C-3E87-4C4B-AAC3-B35068327E2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6121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A3273-053E-4E97-ADC7-FA7358C75F8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A25A2-4AF4-4C84-AE26-7561D07C69A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7891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24C6E-69DD-4CB8-8FAE-45E45FEBD9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5789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A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CB82B-63C2-4BB7-AAE2-CD95F7AB54F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187155"/>
      </p:ext>
    </p:extLst>
  </p:cSld>
  <p:clrMapOvr>
    <a:masterClrMapping/>
  </p:clrMapOvr>
  <p:transition>
    <p:cover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E8A34-B627-4191-9E97-80D5CFD9D4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975735"/>
      </p:ext>
    </p:extLst>
  </p:cSld>
  <p:clrMapOvr>
    <a:masterClrMapping/>
  </p:clrMapOvr>
  <p:transition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357D4-18E7-40AC-9D04-0AD7FF71AFA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71C10-27AC-4384-82A3-E58F11322E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844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65808-EFA1-456F-BD31-4027B03F232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60E89-1F5B-4AA5-AC86-5481E9F7B69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201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967E5-492D-4783-833B-81737BBC36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8EBDB-E641-4EC4-916D-1AFBEFC1B39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92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690F7-FB64-47BB-B6C8-2C78CDF1AF8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B2949-EC0A-4516-B309-F38D918D5B3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008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09A1F2-F54F-4A40-A9CD-409536669B4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1C26B1-847C-4B4E-B349-3CD238A723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3" descr="C:\Users\hp\Pictures\citrus-painting-a-day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12477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4" descr="C:\Users\hp\Pictures\floridas_citrus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3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113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5C2E0E-27F2-45D4-8FD5-ACD66E9875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721103-60F4-4C17-9B35-51FF7B129FE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3" descr="C:\Users\hp\Pictures\citrus-painting-a-day.jp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12477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4" descr="C:\Users\hp\Pictures\floridas_citrus.jp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3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3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51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5C2E0E-27F2-45D4-8FD5-ACD66E9875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721103-60F4-4C17-9B35-51FF7B129FE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3" descr="C:\Users\hp\Pictures\citrus-painting-a-day.jp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12477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4" descr="C:\Users\hp\Pictures\floridas_citrus.jp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3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3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25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5C2E0E-27F2-45D4-8FD5-ACD66E9875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721103-60F4-4C17-9B35-51FF7B129FE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3" descr="C:\Users\hp\Pictures\citrus-painting-a-day.jp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12477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4" descr="C:\Users\hp\Pictures\floridas_citrus.jp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3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3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237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2826"/>
            <a:ext cx="9144000" cy="555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73385"/>
            <a:ext cx="3200400" cy="769441"/>
          </a:xfrm>
          <a:ln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  <a:t>DATE PALM</a:t>
            </a:r>
          </a:p>
        </p:txBody>
      </p:sp>
    </p:spTree>
    <p:extLst>
      <p:ext uri="{BB962C8B-B14F-4D97-AF65-F5344CB8AC3E}">
        <p14:creationId xmlns:p14="http://schemas.microsoft.com/office/powerpoint/2010/main" val="2405527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228600"/>
            <a:ext cx="3962400" cy="707886"/>
          </a:xfrm>
          <a:ln>
            <a:miter lim="800000"/>
            <a:headEnd/>
            <a:tailEnd/>
          </a:ln>
        </p:spPr>
        <p:txBody>
          <a:bodyPr rtlCol="0">
            <a:sp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  <a:t>Varieties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839200" cy="4724400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/>
              <a:t>Punjab:		</a:t>
            </a:r>
            <a:r>
              <a:rPr lang="en-US" altLang="en-US" sz="2400" dirty="0" err="1"/>
              <a:t>Hillawi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Khardrawi</a:t>
            </a:r>
            <a:r>
              <a:rPr lang="en-US" altLang="en-US" sz="2400" dirty="0"/>
              <a:t> and Zaidi</a:t>
            </a:r>
          </a:p>
          <a:p>
            <a:pPr eaLnBrk="1" hangingPunct="1">
              <a:buClr>
                <a:srgbClr val="FF0000"/>
              </a:buClr>
              <a:buSzPct val="90000"/>
              <a:buFont typeface="Arial" charset="0"/>
              <a:buNone/>
            </a:pPr>
            <a:endParaRPr lang="en-US" altLang="en-US" sz="2400" dirty="0"/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/>
              <a:t>Sindh:		</a:t>
            </a:r>
            <a:r>
              <a:rPr lang="en-US" altLang="en-US" sz="2400" dirty="0" err="1"/>
              <a:t>Aseel</a:t>
            </a:r>
            <a:r>
              <a:rPr lang="en-US" altLang="en-US" sz="2400" dirty="0"/>
              <a:t> </a:t>
            </a:r>
          </a:p>
          <a:p>
            <a:pPr eaLnBrk="1" hangingPunct="1">
              <a:buClr>
                <a:srgbClr val="FF0000"/>
              </a:buClr>
              <a:buSzPct val="90000"/>
              <a:buFont typeface="Arial" charset="0"/>
              <a:buNone/>
            </a:pPr>
            <a:endParaRPr lang="en-US" altLang="en-US" sz="2400" dirty="0"/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/>
              <a:t>KPK:			</a:t>
            </a:r>
            <a:r>
              <a:rPr lang="en-US" altLang="en-US" sz="2400" dirty="0" err="1"/>
              <a:t>Dhaki</a:t>
            </a:r>
            <a:r>
              <a:rPr lang="en-US" altLang="en-US" sz="2400" dirty="0"/>
              <a:t> , </a:t>
            </a:r>
            <a:r>
              <a:rPr lang="en-US" altLang="en-US" sz="2400" dirty="0" err="1"/>
              <a:t>shakri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hussaini</a:t>
            </a:r>
            <a:endParaRPr lang="en-US" altLang="en-US" sz="2400" dirty="0"/>
          </a:p>
          <a:p>
            <a:pPr eaLnBrk="1" hangingPunct="1">
              <a:buClr>
                <a:srgbClr val="FF0000"/>
              </a:buClr>
              <a:buSzPct val="90000"/>
              <a:buFont typeface="Arial" charset="0"/>
              <a:buNone/>
            </a:pPr>
            <a:endParaRPr lang="en-US" altLang="en-US" sz="2400" dirty="0"/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 err="1"/>
              <a:t>Balochistan</a:t>
            </a:r>
            <a:r>
              <a:rPr lang="en-US" altLang="en-US" sz="2400" dirty="0"/>
              <a:t>:	</a:t>
            </a:r>
            <a:r>
              <a:rPr lang="en-US" altLang="en-US" sz="2400" dirty="0" err="1"/>
              <a:t>Berni</a:t>
            </a:r>
            <a:r>
              <a:rPr lang="en-US" altLang="en-US" sz="2400" dirty="0"/>
              <a:t>, Begum </a:t>
            </a:r>
            <a:r>
              <a:rPr lang="en-US" altLang="en-US" sz="2400" dirty="0" err="1"/>
              <a:t>jangi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2224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228600"/>
            <a:ext cx="3962400" cy="707886"/>
          </a:xfrm>
          <a:ln>
            <a:miter lim="800000"/>
            <a:headEnd/>
            <a:tailEnd/>
          </a:ln>
        </p:spPr>
        <p:txBody>
          <a:bodyPr rtlCol="0">
            <a:sp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  <a:t>Soil and Climate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839200" cy="5410200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/>
              <a:t>Important climatic factors </a:t>
            </a:r>
          </a:p>
          <a:p>
            <a:pPr lvl="1" eaLnBrk="1" hangingPunct="1">
              <a:buClr>
                <a:srgbClr val="FF0000"/>
              </a:buClr>
              <a:buSzPct val="90000"/>
            </a:pPr>
            <a:r>
              <a:rPr lang="en-US" altLang="en-US" sz="2400"/>
              <a:t>Temperature</a:t>
            </a:r>
          </a:p>
          <a:p>
            <a:pPr lvl="1" eaLnBrk="1" hangingPunct="1">
              <a:buClr>
                <a:srgbClr val="FF0000"/>
              </a:buClr>
              <a:buSzPct val="90000"/>
            </a:pPr>
            <a:r>
              <a:rPr lang="en-US" altLang="en-US" sz="2400"/>
              <a:t>Rainfall </a:t>
            </a:r>
          </a:p>
          <a:p>
            <a:pPr lvl="1" eaLnBrk="1" hangingPunct="1">
              <a:buClr>
                <a:srgbClr val="FF0000"/>
              </a:buClr>
              <a:buSzPct val="90000"/>
            </a:pPr>
            <a:r>
              <a:rPr lang="en-US" altLang="en-US" sz="2400"/>
              <a:t>Humidity </a:t>
            </a:r>
          </a:p>
          <a:p>
            <a:pPr lvl="1" eaLnBrk="1" hangingPunct="1">
              <a:buClr>
                <a:srgbClr val="FF0000"/>
              </a:buClr>
              <a:buSzPct val="90000"/>
            </a:pPr>
            <a:r>
              <a:rPr lang="en-US" altLang="en-US" sz="2400"/>
              <a:t>Light </a:t>
            </a:r>
          </a:p>
          <a:p>
            <a:pPr lvl="1" eaLnBrk="1" hangingPunct="1">
              <a:buClr>
                <a:srgbClr val="FF0000"/>
              </a:buClr>
              <a:buSzPct val="90000"/>
            </a:pPr>
            <a:r>
              <a:rPr lang="en-US" altLang="en-US" sz="2400"/>
              <a:t>Wind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/>
              <a:t>General requirement for date palm cultivation </a:t>
            </a:r>
          </a:p>
          <a:p>
            <a:pPr lvl="1" eaLnBrk="1" hangingPunct="1">
              <a:buClr>
                <a:srgbClr val="FF0000"/>
              </a:buClr>
              <a:buSzPct val="90000"/>
            </a:pPr>
            <a:r>
              <a:rPr lang="en-US" altLang="en-US" sz="2400"/>
              <a:t>High temperature </a:t>
            </a:r>
          </a:p>
          <a:p>
            <a:pPr lvl="1" eaLnBrk="1" hangingPunct="1">
              <a:buClr>
                <a:srgbClr val="FF0000"/>
              </a:buClr>
              <a:buSzPct val="90000"/>
            </a:pPr>
            <a:r>
              <a:rPr lang="en-US" altLang="en-US" sz="2400"/>
              <a:t>Much sunlight </a:t>
            </a:r>
          </a:p>
          <a:p>
            <a:pPr lvl="1" eaLnBrk="1" hangingPunct="1">
              <a:buClr>
                <a:srgbClr val="FF0000"/>
              </a:buClr>
              <a:buSzPct val="90000"/>
            </a:pPr>
            <a:r>
              <a:rPr lang="en-US" altLang="en-US" sz="2400"/>
              <a:t>Low humidity </a:t>
            </a:r>
          </a:p>
          <a:p>
            <a:pPr lvl="1" eaLnBrk="1" hangingPunct="1">
              <a:buClr>
                <a:srgbClr val="FF0000"/>
              </a:buClr>
              <a:buSzPct val="90000"/>
            </a:pPr>
            <a:r>
              <a:rPr lang="en-US" altLang="en-US" sz="2400"/>
              <a:t>Low rainfall </a:t>
            </a:r>
          </a:p>
          <a:p>
            <a:pPr lvl="1" eaLnBrk="1" hangingPunct="1">
              <a:buClr>
                <a:srgbClr val="FF0000"/>
              </a:buClr>
              <a:buSzPct val="90000"/>
            </a:pPr>
            <a:r>
              <a:rPr lang="en-US" altLang="en-US" sz="2400"/>
              <a:t>Absence of high winds </a:t>
            </a:r>
          </a:p>
        </p:txBody>
      </p:sp>
      <p:sp>
        <p:nvSpPr>
          <p:cNvPr id="4" name="Oval 3"/>
          <p:cNvSpPr/>
          <p:nvPr/>
        </p:nvSpPr>
        <p:spPr>
          <a:xfrm>
            <a:off x="2667000" y="1371600"/>
            <a:ext cx="44958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prstClr val="white"/>
                </a:solidFill>
              </a:rPr>
              <a:t>All these factors affect the growth and productivity </a:t>
            </a:r>
          </a:p>
        </p:txBody>
      </p:sp>
    </p:spTree>
    <p:extLst>
      <p:ext uri="{BB962C8B-B14F-4D97-AF65-F5344CB8AC3E}">
        <p14:creationId xmlns:p14="http://schemas.microsoft.com/office/powerpoint/2010/main" val="231815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/>
              <a:t>Tolerate quite low temperatures but the growth will be ceased at below 10</a:t>
            </a:r>
            <a:r>
              <a:rPr lang="en-US" altLang="en-US" sz="2400" baseline="30000"/>
              <a:t>o</a:t>
            </a:r>
            <a:r>
              <a:rPr lang="en-US" altLang="en-US" sz="2400"/>
              <a:t>C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/>
              <a:t>Resistant to heat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/>
              <a:t>May tolerate temperatures up to 58</a:t>
            </a:r>
            <a:r>
              <a:rPr lang="en-US" altLang="en-US" sz="2400" baseline="30000"/>
              <a:t>o</a:t>
            </a:r>
            <a:r>
              <a:rPr lang="en-US" altLang="en-US" sz="2400"/>
              <a:t>C for short period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/>
              <a:t>Prevailing temperature during ripening: 45 – 50</a:t>
            </a:r>
            <a:r>
              <a:rPr lang="en-US" altLang="en-US" sz="2400" baseline="30000"/>
              <a:t>o</a:t>
            </a:r>
            <a:r>
              <a:rPr lang="en-US" altLang="en-US" sz="2400"/>
              <a:t>C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/>
              <a:t>Blooming will occur when temperature rises above 18</a:t>
            </a:r>
            <a:r>
              <a:rPr lang="en-US" altLang="en-US" sz="2400" baseline="30000"/>
              <a:t>o</a:t>
            </a:r>
            <a:r>
              <a:rPr lang="en-US" altLang="en-US" sz="2400"/>
              <a:t>C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/>
              <a:t>Fruit setting and development will take place only if temperature is above 25</a:t>
            </a:r>
            <a:r>
              <a:rPr lang="en-US" altLang="en-US" sz="2400" baseline="30000"/>
              <a:t>o</a:t>
            </a:r>
            <a:r>
              <a:rPr lang="en-US" altLang="en-US" sz="2400"/>
              <a:t>C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/>
              <a:t>Earlier dates are produced where the temperature first rises above 18</a:t>
            </a:r>
            <a:r>
              <a:rPr lang="en-US" altLang="en-US" sz="2400" baseline="30000"/>
              <a:t>o</a:t>
            </a:r>
            <a:r>
              <a:rPr lang="en-US" altLang="en-US" sz="2400"/>
              <a:t>C, where it is attained later – late fruit production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/>
              <a:t>Proper ripening and quality : interaction of temperature and humidity is important </a:t>
            </a:r>
          </a:p>
        </p:txBody>
      </p:sp>
    </p:spTree>
    <p:extLst>
      <p:ext uri="{BB962C8B-B14F-4D97-AF65-F5344CB8AC3E}">
        <p14:creationId xmlns:p14="http://schemas.microsoft.com/office/powerpoint/2010/main" val="2177747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/>
              <a:t>Hot dry regions produce hard and dry dates rather than syrupy dates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/>
              <a:t>High humidity may delay ripening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/>
              <a:t>Rains during pollination and ripening are devastating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/>
              <a:t>Punjab : monsoon rains , a major obstacle  to date culture because time of ripening coincides with the rainy season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>
                <a:solidFill>
                  <a:srgbClr val="FF0000"/>
                </a:solidFill>
              </a:rPr>
              <a:t>Soil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/>
              <a:t>Light, deep, well-drained soils are preferable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/>
              <a:t>Rocky, calcareous soils and compact soils are not suitable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/>
              <a:t>May also grown on soil affected by salinity  but highly saline soils are not fit </a:t>
            </a:r>
          </a:p>
        </p:txBody>
      </p:sp>
    </p:spTree>
    <p:extLst>
      <p:ext uri="{BB962C8B-B14F-4D97-AF65-F5344CB8AC3E}">
        <p14:creationId xmlns:p14="http://schemas.microsoft.com/office/powerpoint/2010/main" val="2576716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9800" y="305544"/>
            <a:ext cx="3124200" cy="553998"/>
          </a:xfrm>
          <a:ln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  <a:t>Propagation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839200" cy="5410200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/>
              <a:t>Both sexually and asexually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/>
              <a:t>Through seeds doesn’t produce true-to-type fruit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/>
              <a:t>Longer time to bloom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/>
              <a:t>Asexually propagated through suckers ‘aka’ offshoots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/>
              <a:t>Generally emerge from the underground stem or some times from aerial parts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/>
              <a:t>Rooted suckers carefully removed  for further propagation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/>
              <a:t>Suckers weighing 18-20 kg or 3-5 years old propagate successfully in orchards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/>
              <a:t>Suckers removal:	Feb – March  / August – September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/>
              <a:t>Planting system:	Square system  @ 7 m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/>
              <a:t>Male trees @ 3% are also planted at various locations in orchard</a:t>
            </a:r>
          </a:p>
        </p:txBody>
      </p:sp>
    </p:spTree>
    <p:extLst>
      <p:ext uri="{BB962C8B-B14F-4D97-AF65-F5344CB8AC3E}">
        <p14:creationId xmlns:p14="http://schemas.microsoft.com/office/powerpoint/2010/main" val="354299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redpalmweevil.com/newlook/palmDc2-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11382"/>
            <a:ext cx="44196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03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farm4.static.flickr.com/3504/3990278128_7777128e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6800"/>
            <a:ext cx="4419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08364"/>
            <a:ext cx="2133600" cy="294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4876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4000" dirty="0">
                <a:solidFill>
                  <a:prstClr val="white"/>
                </a:solidFill>
              </a:rPr>
              <a:t>Date Palm </a:t>
            </a:r>
          </a:p>
        </p:txBody>
      </p:sp>
    </p:spTree>
    <p:extLst>
      <p:ext uri="{BB962C8B-B14F-4D97-AF65-F5344CB8AC3E}">
        <p14:creationId xmlns:p14="http://schemas.microsoft.com/office/powerpoint/2010/main" val="47262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:\Date urdu\dates photoes\DSCF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97788"/>
            <a:ext cx="2438400" cy="297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G:\Date urdu\dates photoes\DSCF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631" y="1001975"/>
            <a:ext cx="3474561" cy="306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G:\Date urdu\dates photoes\DSCF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71447"/>
            <a:ext cx="4648200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G:\Date urdu\dates photoes\DSCF11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436" y="1139350"/>
            <a:ext cx="2859226" cy="1969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012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304800"/>
            <a:ext cx="2514600" cy="553998"/>
          </a:xfrm>
          <a:ln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  <a:t>Pollination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839200" cy="5410200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/>
              <a:t>Commercial orchards : artificial pollination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/>
              <a:t>Several methods : Manual and Mechanical </a:t>
            </a:r>
          </a:p>
          <a:p>
            <a:pPr lvl="1" eaLnBrk="1" hangingPunct="1">
              <a:buClr>
                <a:srgbClr val="FF0000"/>
              </a:buClr>
              <a:buSzPct val="90000"/>
            </a:pPr>
            <a:r>
              <a:rPr lang="en-US" altLang="en-US" sz="2000" dirty="0"/>
              <a:t>Mechanical date pollinators </a:t>
            </a:r>
          </a:p>
          <a:p>
            <a:pPr lvl="1" eaLnBrk="1" hangingPunct="1">
              <a:buClr>
                <a:srgbClr val="FF0000"/>
              </a:buClr>
              <a:buSzPct val="90000"/>
            </a:pPr>
            <a:r>
              <a:rPr lang="en-US" altLang="en-US" sz="2000" dirty="0"/>
              <a:t>Spray of nutrients in nutrient solutions </a:t>
            </a:r>
          </a:p>
          <a:p>
            <a:pPr lvl="1" eaLnBrk="1" hangingPunct="1">
              <a:buClr>
                <a:srgbClr val="FF0000"/>
              </a:buClr>
              <a:buSzPct val="90000"/>
            </a:pPr>
            <a:r>
              <a:rPr lang="en-US" altLang="en-US" sz="2000" dirty="0"/>
              <a:t>Hand pollination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/>
              <a:t>Pakistan : usually done  by hands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/>
              <a:t>Flowering strands separated from mature and ready to open male inflorescence in groups of two and three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/>
              <a:t>Warmed in sunlight fro short time so that when shaken they shed their pollen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/>
              <a:t>A man carrying a bag of male sprigs climbs the tree and pollinate the opened female spathes by shaking the male sprigs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/>
              <a:t>Laborious operation, repeated 4 – 5 times </a:t>
            </a:r>
          </a:p>
          <a:p>
            <a:pPr eaLnBrk="1" hangingPunct="1">
              <a:buClr>
                <a:srgbClr val="FF0000"/>
              </a:buClr>
              <a:buSzPct val="90000"/>
            </a:pPr>
            <a:endParaRPr lang="en-US" altLang="en-US" sz="2400" dirty="0"/>
          </a:p>
          <a:p>
            <a:pPr eaLnBrk="1" hangingPunct="1">
              <a:buClr>
                <a:srgbClr val="FF0000"/>
              </a:buClr>
              <a:buSzPct val="90000"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3402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9438"/>
            <a:ext cx="9144000" cy="315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462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/>
          <a:lstStyle/>
          <a:p>
            <a:r>
              <a:rPr lang="en-US" dirty="0"/>
              <a:t>Botanical name: </a:t>
            </a:r>
            <a:r>
              <a:rPr lang="en-US" i="1" dirty="0"/>
              <a:t>Phoenix </a:t>
            </a:r>
            <a:r>
              <a:rPr lang="en-US" i="1" dirty="0" err="1"/>
              <a:t>dactylifera</a:t>
            </a:r>
            <a:r>
              <a:rPr lang="en-US" i="1" dirty="0"/>
              <a:t> </a:t>
            </a:r>
            <a:r>
              <a:rPr lang="en-US" dirty="0"/>
              <a:t>L.</a:t>
            </a:r>
          </a:p>
          <a:p>
            <a:r>
              <a:rPr lang="en-US" dirty="0"/>
              <a:t>Closely related </a:t>
            </a:r>
            <a:r>
              <a:rPr lang="en-US" dirty="0" err="1"/>
              <a:t>spp</a:t>
            </a:r>
            <a:r>
              <a:rPr lang="en-US" dirty="0"/>
              <a:t> are: </a:t>
            </a:r>
            <a:r>
              <a:rPr lang="en-US" i="1" dirty="0"/>
              <a:t>P. </a:t>
            </a:r>
            <a:r>
              <a:rPr lang="en-US" i="1" dirty="0" err="1"/>
              <a:t>canariensis</a:t>
            </a:r>
            <a:endParaRPr lang="en-US" i="1" dirty="0"/>
          </a:p>
          <a:p>
            <a:r>
              <a:rPr lang="en-US" i="1" dirty="0"/>
              <a:t>                                           P. </a:t>
            </a:r>
            <a:r>
              <a:rPr lang="en-US" i="1" dirty="0" err="1"/>
              <a:t>sylvestris</a:t>
            </a:r>
            <a:endParaRPr lang="en-US" i="1" dirty="0"/>
          </a:p>
          <a:p>
            <a:r>
              <a:rPr lang="en-US" i="1" dirty="0"/>
              <a:t>                                            P. </a:t>
            </a:r>
            <a:r>
              <a:rPr lang="en-US" i="1" dirty="0" err="1"/>
              <a:t>humilis</a:t>
            </a:r>
            <a:endParaRPr lang="en-US" i="1" dirty="0"/>
          </a:p>
          <a:p>
            <a:r>
              <a:rPr lang="en-US" i="1" dirty="0"/>
              <a:t>Family: </a:t>
            </a:r>
            <a:r>
              <a:rPr lang="en-US" dirty="0" err="1"/>
              <a:t>Palmae</a:t>
            </a:r>
            <a:endParaRPr lang="en-US" dirty="0"/>
          </a:p>
          <a:p>
            <a:r>
              <a:rPr lang="en-US" dirty="0"/>
              <a:t>Date has 4-6 m long pinnate leaves called fronds</a:t>
            </a:r>
          </a:p>
          <a:p>
            <a:r>
              <a:rPr lang="en-US" dirty="0"/>
              <a:t>Has conical mid-rib which tapers along the length of the frond</a:t>
            </a:r>
          </a:p>
        </p:txBody>
      </p:sp>
    </p:spTree>
    <p:extLst>
      <p:ext uri="{BB962C8B-B14F-4D97-AF65-F5344CB8AC3E}">
        <p14:creationId xmlns:p14="http://schemas.microsoft.com/office/powerpoint/2010/main" val="2973572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305544"/>
            <a:ext cx="4114800" cy="553998"/>
          </a:xfrm>
          <a:ln>
            <a:miter lim="800000"/>
            <a:headEnd/>
            <a:tailEnd/>
          </a:ln>
        </p:spPr>
        <p:txBody>
          <a:bodyPr rtlCol="0">
            <a:sp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  <a:t>Pollination </a:t>
            </a: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0" y="2057400"/>
            <a:ext cx="9144000" cy="3162300"/>
            <a:chOff x="0" y="2057400"/>
            <a:chExt cx="9144000" cy="3162300"/>
          </a:xfrm>
        </p:grpSpPr>
        <p:pic>
          <p:nvPicPr>
            <p:cNvPr id="19463" name="Picture 2" descr="Date Palm Pollinati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57400"/>
              <a:ext cx="4536558" cy="312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4" name="Picture 4" descr="http://farm3.static.flickr.com/2553/3990280666_bc2368764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057400"/>
              <a:ext cx="4572000" cy="316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6"/>
          <p:cNvSpPr/>
          <p:nvPr/>
        </p:nvSpPr>
        <p:spPr>
          <a:xfrm>
            <a:off x="0" y="0"/>
            <a:ext cx="4876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4000" dirty="0">
                <a:solidFill>
                  <a:prstClr val="white"/>
                </a:solidFill>
              </a:rPr>
              <a:t>Date Palm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2400" dirty="0">
                <a:solidFill>
                  <a:prstClr val="white"/>
                </a:solidFill>
              </a:rPr>
              <a:t>Dr. </a:t>
            </a:r>
            <a:r>
              <a:rPr lang="en-AU" sz="2400" dirty="0" err="1">
                <a:solidFill>
                  <a:prstClr val="white"/>
                </a:solidFill>
              </a:rPr>
              <a:t>Saeed</a:t>
            </a:r>
            <a:r>
              <a:rPr lang="en-AU" sz="2400" dirty="0">
                <a:solidFill>
                  <a:prstClr val="white"/>
                </a:solidFill>
              </a:rPr>
              <a:t> Ahmad.      HORT.102    Institute of Horticultural Sciences  </a:t>
            </a:r>
          </a:p>
        </p:txBody>
      </p:sp>
      <p:sp>
        <p:nvSpPr>
          <p:cNvPr id="19462" name="Content Placeholder 8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4830763"/>
          </a:xfrm>
        </p:spPr>
        <p:txBody>
          <a:bodyPr/>
          <a:lstStyle/>
          <a:p>
            <a:r>
              <a:rPr lang="en-AU" altLang="en-US"/>
              <a:t>Pollination </a:t>
            </a:r>
          </a:p>
        </p:txBody>
      </p:sp>
    </p:spTree>
    <p:extLst>
      <p:ext uri="{BB962C8B-B14F-4D97-AF65-F5344CB8AC3E}">
        <p14:creationId xmlns:p14="http://schemas.microsoft.com/office/powerpoint/2010/main" val="62611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and date pollinator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066800"/>
            <a:ext cx="7239000" cy="5429250"/>
          </a:xfrm>
          <a:noFill/>
        </p:spPr>
      </p:pic>
    </p:spTree>
    <p:extLst>
      <p:ext uri="{BB962C8B-B14F-4D97-AF65-F5344CB8AC3E}">
        <p14:creationId xmlns:p14="http://schemas.microsoft.com/office/powerpoint/2010/main" val="103082787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altLang="en-US"/>
          </a:p>
        </p:txBody>
      </p:sp>
      <p:pic>
        <p:nvPicPr>
          <p:cNvPr id="21508" name="Picture 4" descr="040320091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1803200919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4648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IMG1111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IMG1122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0"/>
            <a:ext cx="4495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IMG1130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4648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180px-Dates_on_date_pal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72000"/>
            <a:ext cx="4495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AutoShape 10"/>
          <p:cNvSpPr>
            <a:spLocks noChangeArrowheads="1"/>
          </p:cNvSpPr>
          <p:nvPr/>
        </p:nvSpPr>
        <p:spPr bwMode="auto">
          <a:xfrm>
            <a:off x="76200" y="1828800"/>
            <a:ext cx="14478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66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0033CC"/>
                </a:solidFill>
                <a:latin typeface="Arial" charset="0"/>
                <a:cs typeface="Arial" charset="0"/>
              </a:rPr>
              <a:t>Male Spath</a:t>
            </a:r>
          </a:p>
        </p:txBody>
      </p:sp>
      <p:sp>
        <p:nvSpPr>
          <p:cNvPr id="21515" name="AutoShape 11"/>
          <p:cNvSpPr>
            <a:spLocks noChangeArrowheads="1"/>
          </p:cNvSpPr>
          <p:nvPr/>
        </p:nvSpPr>
        <p:spPr bwMode="auto">
          <a:xfrm>
            <a:off x="8229600" y="1905000"/>
            <a:ext cx="914400" cy="3810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0033CC"/>
                </a:solidFill>
                <a:latin typeface="Arial" charset="0"/>
                <a:cs typeface="Arial" charset="0"/>
              </a:rPr>
              <a:t>Pollen</a:t>
            </a:r>
          </a:p>
        </p:txBody>
      </p:sp>
      <p:sp>
        <p:nvSpPr>
          <p:cNvPr id="21516" name="AutoShape 12"/>
          <p:cNvSpPr>
            <a:spLocks noChangeArrowheads="1"/>
          </p:cNvSpPr>
          <p:nvPr/>
        </p:nvSpPr>
        <p:spPr bwMode="auto">
          <a:xfrm>
            <a:off x="0" y="4191000"/>
            <a:ext cx="1447800" cy="3810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0033CC"/>
                </a:solidFill>
                <a:latin typeface="Arial" charset="0"/>
                <a:cs typeface="Arial" charset="0"/>
              </a:rPr>
              <a:t>Pollination</a:t>
            </a:r>
          </a:p>
        </p:txBody>
      </p:sp>
      <p:sp>
        <p:nvSpPr>
          <p:cNvPr id="21517" name="AutoShape 13"/>
          <p:cNvSpPr>
            <a:spLocks noChangeArrowheads="1"/>
          </p:cNvSpPr>
          <p:nvPr/>
        </p:nvSpPr>
        <p:spPr bwMode="auto">
          <a:xfrm>
            <a:off x="7696200" y="4191000"/>
            <a:ext cx="1447800" cy="3810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0033CC"/>
                </a:solidFill>
                <a:latin typeface="Arial" charset="0"/>
                <a:cs typeface="Arial" charset="0"/>
              </a:rPr>
              <a:t>Fruit Setting</a:t>
            </a:r>
          </a:p>
        </p:txBody>
      </p:sp>
      <p:sp>
        <p:nvSpPr>
          <p:cNvPr id="21518" name="AutoShape 14"/>
          <p:cNvSpPr>
            <a:spLocks noChangeArrowheads="1"/>
          </p:cNvSpPr>
          <p:nvPr/>
        </p:nvSpPr>
        <p:spPr bwMode="auto">
          <a:xfrm>
            <a:off x="8229600" y="6477000"/>
            <a:ext cx="914400" cy="3810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0033CC"/>
                </a:solidFill>
                <a:latin typeface="Arial" charset="0"/>
                <a:cs typeface="Arial" charset="0"/>
              </a:rPr>
              <a:t>Dates</a:t>
            </a:r>
          </a:p>
        </p:txBody>
      </p:sp>
      <p:sp>
        <p:nvSpPr>
          <p:cNvPr id="21519" name="AutoShape 15"/>
          <p:cNvSpPr>
            <a:spLocks noChangeArrowheads="1"/>
          </p:cNvSpPr>
          <p:nvPr/>
        </p:nvSpPr>
        <p:spPr bwMode="auto">
          <a:xfrm>
            <a:off x="0" y="6477000"/>
            <a:ext cx="1447800" cy="3810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0033CC"/>
                </a:solidFill>
                <a:latin typeface="Arial" charset="0"/>
                <a:cs typeface="Arial" charset="0"/>
              </a:rPr>
              <a:t>Fruit Setting</a:t>
            </a:r>
          </a:p>
        </p:txBody>
      </p:sp>
    </p:spTree>
    <p:extLst>
      <p:ext uri="{BB962C8B-B14F-4D97-AF65-F5344CB8AC3E}">
        <p14:creationId xmlns:p14="http://schemas.microsoft.com/office/powerpoint/2010/main" val="853665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228600"/>
            <a:ext cx="3962400" cy="707886"/>
          </a:xfrm>
          <a:ln>
            <a:miter lim="800000"/>
            <a:headEnd/>
            <a:tailEnd/>
          </a:ln>
        </p:spPr>
        <p:txBody>
          <a:bodyPr rtlCol="0">
            <a:sp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  <a:t>Cultural Practices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839200" cy="5410200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/>
              <a:t>Water requirement varies with </a:t>
            </a:r>
          </a:p>
          <a:p>
            <a:pPr lvl="1" eaLnBrk="1" hangingPunct="1">
              <a:buClr>
                <a:srgbClr val="FF0000"/>
              </a:buClr>
              <a:buSzPct val="90000"/>
            </a:pPr>
            <a:r>
              <a:rPr lang="en-US" altLang="en-US" sz="2400" dirty="0"/>
              <a:t>climatic conditions</a:t>
            </a:r>
          </a:p>
          <a:p>
            <a:pPr lvl="1" eaLnBrk="1" hangingPunct="1">
              <a:buClr>
                <a:srgbClr val="FF0000"/>
              </a:buClr>
              <a:buSzPct val="90000"/>
            </a:pPr>
            <a:r>
              <a:rPr lang="en-US" altLang="en-US" sz="2400" dirty="0"/>
              <a:t>Water table </a:t>
            </a:r>
          </a:p>
          <a:p>
            <a:pPr lvl="1" eaLnBrk="1" hangingPunct="1">
              <a:buClr>
                <a:srgbClr val="FF0000"/>
              </a:buClr>
              <a:buSzPct val="90000"/>
            </a:pPr>
            <a:r>
              <a:rPr lang="en-US" altLang="en-US" sz="2400" dirty="0"/>
              <a:t>Soil type </a:t>
            </a:r>
          </a:p>
          <a:p>
            <a:pPr lvl="1" eaLnBrk="1" hangingPunct="1">
              <a:buClr>
                <a:srgbClr val="FF0000"/>
              </a:buClr>
              <a:buSzPct val="90000"/>
            </a:pPr>
            <a:r>
              <a:rPr lang="en-US" altLang="en-US" sz="2400" dirty="0"/>
              <a:t>Age of trees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/>
              <a:t>Require more watering during fruit development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/>
              <a:t>Newly planted orchards require daily watering at least for one month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/>
              <a:t>Established orchards require irrigation weekly during fruit development and once a month during rest of the year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/>
              <a:t>Deep cultivation around the trees will damage root system and should be avoided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/>
              <a:t>Shallow ploughing and harrowing is helpful to control weeds  </a:t>
            </a:r>
          </a:p>
        </p:txBody>
      </p:sp>
    </p:spTree>
    <p:extLst>
      <p:ext uri="{BB962C8B-B14F-4D97-AF65-F5344CB8AC3E}">
        <p14:creationId xmlns:p14="http://schemas.microsoft.com/office/powerpoint/2010/main" val="413205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3657600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b="1" dirty="0">
                <a:solidFill>
                  <a:srgbClr val="FF0000"/>
                </a:solidFill>
              </a:rPr>
              <a:t>PRUNING: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/>
              <a:t>No systemic pruning  except removal of dropped leaves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/>
              <a:t>In some vigorous trees/CVs green fronds are also removed to over come the humid micro-environment around the fruiting branches; e.g.  </a:t>
            </a:r>
            <a:r>
              <a:rPr lang="en-US" altLang="en-US" sz="2400" dirty="0" err="1"/>
              <a:t>Deglet</a:t>
            </a:r>
            <a:r>
              <a:rPr lang="en-US" altLang="en-US" sz="2400" dirty="0"/>
              <a:t> Noor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/>
              <a:t>Removal of spines from bases of fronds to facilitate pollination and minimizes puncturing of growing fruit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/>
              <a:t>Removal of bunches not practiced </a:t>
            </a:r>
          </a:p>
        </p:txBody>
      </p:sp>
    </p:spTree>
    <p:extLst>
      <p:ext uri="{BB962C8B-B14F-4D97-AF65-F5344CB8AC3E}">
        <p14:creationId xmlns:p14="http://schemas.microsoft.com/office/powerpoint/2010/main" val="244526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>
          <a:xfrm>
            <a:off x="5867400" y="304800"/>
            <a:ext cx="2133600" cy="715963"/>
          </a:xfrm>
        </p:spPr>
        <p:txBody>
          <a:bodyPr/>
          <a:lstStyle/>
          <a:p>
            <a:pPr algn="l" eaLnBrk="1" hangingPunct="1"/>
            <a:r>
              <a:rPr lang="en-US" altLang="en-US" sz="2800" b="1">
                <a:solidFill>
                  <a:srgbClr val="C00000"/>
                </a:solidFill>
              </a:rPr>
              <a:t>Fertilizers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990600"/>
            <a:ext cx="3886200" cy="5794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rial" charset="0"/>
              </a:rPr>
              <a:t>Before Fruiting</a:t>
            </a: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676400"/>
          <a:ext cx="9144000" cy="2124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951">
                <a:tc>
                  <a:txBody>
                    <a:bodyPr/>
                    <a:lstStyle/>
                    <a:p>
                      <a:r>
                        <a:rPr lang="en-US" sz="1800" dirty="0"/>
                        <a:t>Age of Plant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FYM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Urea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DAP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SoP</a:t>
                      </a:r>
                      <a:endParaRPr lang="en-US" sz="1800" dirty="0"/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271">
                <a:tc>
                  <a:txBody>
                    <a:bodyPr/>
                    <a:lstStyle/>
                    <a:p>
                      <a:r>
                        <a:rPr lang="en-US" sz="1800" dirty="0"/>
                        <a:t>At the time of plantation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20 kg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r>
                        <a:rPr lang="en-US" sz="1800" dirty="0"/>
                        <a:t>1 -</a:t>
                      </a:r>
                      <a:r>
                        <a:rPr lang="en-US" sz="1800" baseline="30000" dirty="0"/>
                        <a:t> </a:t>
                      </a:r>
                      <a:r>
                        <a:rPr lang="en-US" sz="1800" baseline="0" dirty="0"/>
                        <a:t>2  year old 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¼ kg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–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4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year old 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10 kg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1/3 - 1/2 kg 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¼ kg 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100 g</a:t>
                      </a:r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6 year old 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20 kg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 ¾</a:t>
                      </a:r>
                      <a:r>
                        <a:rPr lang="en-US" sz="1800" baseline="0" dirty="0"/>
                        <a:t> kg </a:t>
                      </a:r>
                      <a:endParaRPr lang="en-US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½ kg 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1/3 kg </a:t>
                      </a:r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Content Placeholder 3"/>
          <p:cNvGraphicFramePr>
            <a:graphicFrameLocks/>
          </p:cNvGraphicFramePr>
          <p:nvPr/>
        </p:nvGraphicFramePr>
        <p:xfrm>
          <a:off x="0" y="4495800"/>
          <a:ext cx="9144000" cy="1482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r>
                        <a:rPr lang="en-US" sz="1800" dirty="0"/>
                        <a:t>Age of Plant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FYM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Urea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DAP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SoP</a:t>
                      </a:r>
                      <a:endParaRPr lang="en-US" sz="1800" dirty="0"/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en-US" sz="1800" dirty="0"/>
                        <a:t>7</a:t>
                      </a:r>
                      <a:r>
                        <a:rPr lang="en-US" sz="1800" baseline="0" dirty="0"/>
                        <a:t> – 10 year old 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35</a:t>
                      </a:r>
                      <a:r>
                        <a:rPr lang="en-US" sz="1800" baseline="0" dirty="0"/>
                        <a:t> – 40 kg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 kg 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¾ kg 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½ kg 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en-US" sz="1800" dirty="0"/>
                        <a:t>10</a:t>
                      </a:r>
                      <a:r>
                        <a:rPr lang="en-US" sz="1800" baseline="0" dirty="0"/>
                        <a:t> – 12 year old 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35 – 40 kg 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 ½ kg 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 kg 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½ kg 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en-US" sz="1800" dirty="0"/>
                        <a:t>&gt; 12 year old 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35 – 40 kg 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 kg 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 ½ kg 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 kg 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0" y="3962400"/>
            <a:ext cx="3886200" cy="5794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rial" charset="0"/>
              </a:rPr>
              <a:t>Bearing Trees</a:t>
            </a:r>
          </a:p>
        </p:txBody>
      </p:sp>
    </p:spTree>
    <p:extLst>
      <p:ext uri="{BB962C8B-B14F-4D97-AF65-F5344CB8AC3E}">
        <p14:creationId xmlns:p14="http://schemas.microsoft.com/office/powerpoint/2010/main" val="1151129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066800"/>
            <a:ext cx="9220200" cy="57912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Trunk is vertical having almost the same girth (100-150 cm)</a:t>
            </a:r>
          </a:p>
          <a:p>
            <a:r>
              <a:rPr lang="en-US" dirty="0"/>
              <a:t>Also covered with bases of pruned fronds</a:t>
            </a:r>
          </a:p>
          <a:p>
            <a:r>
              <a:rPr lang="en-US" dirty="0"/>
              <a:t>Being a monocot, tree has adventitious roots of roughly uniform thickness along their length</a:t>
            </a:r>
          </a:p>
          <a:p>
            <a:r>
              <a:rPr lang="en-US" dirty="0"/>
              <a:t>In cultivated date palm inflorescences are enveloped in spathes</a:t>
            </a:r>
          </a:p>
          <a:p>
            <a:r>
              <a:rPr lang="en-US" dirty="0"/>
              <a:t>Two types of spathes (Male and female)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313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9800" y="152400"/>
            <a:ext cx="1981200" cy="685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/>
              <a:t>Male Spathes</a:t>
            </a:r>
          </a:p>
          <a:p>
            <a:r>
              <a:rPr lang="en-US" dirty="0"/>
              <a:t>Shorter and wider than female spathes</a:t>
            </a:r>
          </a:p>
          <a:p>
            <a:r>
              <a:rPr lang="en-US" dirty="0"/>
              <a:t>Contain 10,000 to 15,000 flowers</a:t>
            </a:r>
          </a:p>
          <a:p>
            <a:r>
              <a:rPr lang="en-US" dirty="0"/>
              <a:t>Sweets </a:t>
            </a:r>
          </a:p>
          <a:p>
            <a:r>
              <a:rPr lang="en-US" dirty="0"/>
              <a:t>Scented</a:t>
            </a:r>
          </a:p>
          <a:p>
            <a:r>
              <a:rPr lang="en-US" dirty="0"/>
              <a:t>3 sepals</a:t>
            </a:r>
          </a:p>
          <a:p>
            <a:r>
              <a:rPr lang="en-US" dirty="0"/>
              <a:t>3 petals</a:t>
            </a:r>
          </a:p>
          <a:p>
            <a:r>
              <a:rPr lang="en-US" dirty="0"/>
              <a:t>6 stamens</a:t>
            </a:r>
          </a:p>
        </p:txBody>
      </p:sp>
    </p:spTree>
    <p:extLst>
      <p:ext uri="{BB962C8B-B14F-4D97-AF65-F5344CB8AC3E}">
        <p14:creationId xmlns:p14="http://schemas.microsoft.com/office/powerpoint/2010/main" val="397604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Female spathes</a:t>
            </a:r>
          </a:p>
          <a:p>
            <a:r>
              <a:rPr lang="en-US" sz="2400" dirty="0"/>
              <a:t>Contain 2000 to 3000 flowers</a:t>
            </a:r>
          </a:p>
          <a:p>
            <a:r>
              <a:rPr lang="en-US" sz="2400" dirty="0"/>
              <a:t>Longer and thinner than male spathes</a:t>
            </a:r>
          </a:p>
          <a:p>
            <a:r>
              <a:rPr lang="en-US" sz="2400" dirty="0"/>
              <a:t>Female flower are bead like structure</a:t>
            </a:r>
          </a:p>
          <a:p>
            <a:r>
              <a:rPr lang="en-US" sz="2400" dirty="0"/>
              <a:t>3 petal</a:t>
            </a:r>
          </a:p>
          <a:p>
            <a:r>
              <a:rPr lang="en-US" sz="2400" dirty="0"/>
              <a:t>3 sepals</a:t>
            </a:r>
          </a:p>
          <a:p>
            <a:r>
              <a:rPr lang="en-US" sz="2400" dirty="0"/>
              <a:t>3 carpels with hook like stigma</a:t>
            </a:r>
          </a:p>
          <a:p>
            <a:r>
              <a:rPr lang="en-US" sz="2400" dirty="0"/>
              <a:t>Only one developed into fruit </a:t>
            </a:r>
          </a:p>
          <a:p>
            <a:r>
              <a:rPr lang="en-US" sz="2400" dirty="0"/>
              <a:t>Other two universally abort during development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452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069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Fruit characters</a:t>
            </a:r>
          </a:p>
          <a:p>
            <a:r>
              <a:rPr lang="en-US" sz="2400" dirty="0"/>
              <a:t>Fruit vary in size </a:t>
            </a:r>
          </a:p>
          <a:p>
            <a:r>
              <a:rPr lang="en-US" sz="2400" dirty="0"/>
              <a:t>Weight 2-60 g</a:t>
            </a:r>
          </a:p>
          <a:p>
            <a:r>
              <a:rPr lang="en-US" sz="2400" dirty="0"/>
              <a:t>Length 18-110 mm</a:t>
            </a:r>
          </a:p>
          <a:p>
            <a:r>
              <a:rPr lang="en-US" sz="2400" dirty="0"/>
              <a:t>Width 8-32 mm</a:t>
            </a:r>
          </a:p>
          <a:p>
            <a:r>
              <a:rPr lang="en-US" dirty="0">
                <a:solidFill>
                  <a:srgbClr val="FF0000"/>
                </a:solidFill>
              </a:rPr>
              <a:t>Single seed</a:t>
            </a:r>
          </a:p>
          <a:p>
            <a:r>
              <a:rPr lang="en-US" sz="2400" dirty="0"/>
              <a:t>Weight 0.5-4 g</a:t>
            </a:r>
          </a:p>
          <a:p>
            <a:r>
              <a:rPr lang="en-US" sz="2400" dirty="0"/>
              <a:t>Length 12-36 mm</a:t>
            </a:r>
          </a:p>
          <a:p>
            <a:r>
              <a:rPr lang="en-US" sz="2400" dirty="0"/>
              <a:t>Width 6-13 mm</a:t>
            </a:r>
          </a:p>
          <a:p>
            <a:r>
              <a:rPr lang="en-US" sz="2400" dirty="0"/>
              <a:t>Has groove</a:t>
            </a:r>
          </a:p>
          <a:p>
            <a:r>
              <a:rPr lang="en-US" sz="2400" dirty="0"/>
              <a:t>Hard endosperm composed of cellulose</a:t>
            </a:r>
          </a:p>
        </p:txBody>
      </p:sp>
    </p:spTree>
    <p:extLst>
      <p:ext uri="{BB962C8B-B14F-4D97-AF65-F5344CB8AC3E}">
        <p14:creationId xmlns:p14="http://schemas.microsoft.com/office/powerpoint/2010/main" val="2247467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266700"/>
            <a:ext cx="2667000" cy="571500"/>
          </a:xfrm>
        </p:spPr>
        <p:txBody>
          <a:bodyPr/>
          <a:lstStyle/>
          <a:p>
            <a:r>
              <a:rPr lang="en-US" sz="3200" dirty="0"/>
              <a:t>Stages of fruit</a:t>
            </a:r>
          </a:p>
        </p:txBody>
      </p:sp>
      <p:pic>
        <p:nvPicPr>
          <p:cNvPr id="1026" name="Picture 2" descr="dates fruit st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6705600" cy="498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343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7086600" cy="707886"/>
          </a:xfrm>
          <a:ln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  <a:t>Distribution and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/>
              <a:t>Cultivated palm is </a:t>
            </a:r>
            <a:r>
              <a:rPr lang="en-US" altLang="en-US" sz="2400" dirty="0" err="1"/>
              <a:t>dioecious</a:t>
            </a:r>
            <a:r>
              <a:rPr lang="en-US" altLang="en-US" sz="2400" dirty="0"/>
              <a:t>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/>
              <a:t>Independent male and female trees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/>
              <a:t>It has been cultivated since 3000 BC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/>
              <a:t>Almost all palms are indigenous to hot climate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/>
              <a:t>Commercially grown in Asia and Africa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/>
              <a:t>Iraq, Iran, Pakistan, Saudi Arabia, Morocco, Algeria, Tunis and Egypt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/>
              <a:t>Some in Australia, USA and Mexico </a:t>
            </a:r>
          </a:p>
          <a:p>
            <a:pPr eaLnBrk="1" hangingPunct="1">
              <a:buClr>
                <a:srgbClr val="FF0000"/>
              </a:buClr>
              <a:buSzPct val="90000"/>
            </a:pPr>
            <a:r>
              <a:rPr lang="en-US" altLang="en-US" sz="2400" dirty="0"/>
              <a:t>Pakistan – 3</a:t>
            </a:r>
            <a:r>
              <a:rPr lang="en-US" altLang="en-US" sz="2400" baseline="30000" dirty="0"/>
              <a:t>rd</a:t>
            </a:r>
            <a:r>
              <a:rPr lang="en-US" altLang="en-US" sz="2400" dirty="0"/>
              <a:t> most important fruit </a:t>
            </a:r>
          </a:p>
        </p:txBody>
      </p:sp>
      <p:pic>
        <p:nvPicPr>
          <p:cNvPr id="87044" name="Picture 2" descr="http://files.turbosquid.com/Preview/Content_2009_07_15__05_42_33/TR15a_pers.jpg5aa67762-1fde-485d-96b4-2b82fdb92484Larg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02250"/>
            <a:ext cx="12954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46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3581400" cy="762000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Area (000 ha)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203200" y="1549400"/>
          <a:ext cx="5588000" cy="505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4292600" y="787400"/>
          <a:ext cx="5207000" cy="482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5181600" y="685800"/>
            <a:ext cx="3962400" cy="609600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Production (000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Tonnes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8" name="Oval 7"/>
          <p:cNvSpPr/>
          <p:nvPr/>
        </p:nvSpPr>
        <p:spPr>
          <a:xfrm>
            <a:off x="7086600" y="4191000"/>
            <a:ext cx="2057400" cy="609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prstClr val="white"/>
                </a:solidFill>
              </a:rPr>
              <a:t>Total : 566.4</a:t>
            </a:r>
          </a:p>
        </p:txBody>
      </p:sp>
      <p:sp>
        <p:nvSpPr>
          <p:cNvPr id="9" name="Rectangle 8"/>
          <p:cNvSpPr/>
          <p:nvPr/>
        </p:nvSpPr>
        <p:spPr>
          <a:xfrm>
            <a:off x="4267200" y="6172200"/>
            <a:ext cx="4191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7030A0"/>
                </a:solidFill>
              </a:rPr>
              <a:t>Agriculture Statistics of Pakistan 2008-09</a:t>
            </a:r>
          </a:p>
        </p:txBody>
      </p:sp>
    </p:spTree>
    <p:extLst>
      <p:ext uri="{BB962C8B-B14F-4D97-AF65-F5344CB8AC3E}">
        <p14:creationId xmlns:p14="http://schemas.microsoft.com/office/powerpoint/2010/main" val="406623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Graphic spid="5" grpId="0">
        <p:bldAsOne/>
      </p:bldGraphic>
      <p:bldP spid="6" grpId="0"/>
      <p:bldP spid="8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980</Words>
  <Application>Microsoft Office PowerPoint</Application>
  <PresentationFormat>On-screen Show (4:3)</PresentationFormat>
  <Paragraphs>206</Paragraphs>
  <Slides>25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Times New Roman</vt:lpstr>
      <vt:lpstr>1_Office Theme</vt:lpstr>
      <vt:lpstr>Office Theme</vt:lpstr>
      <vt:lpstr>2_Office Theme</vt:lpstr>
      <vt:lpstr>3_Office Theme</vt:lpstr>
      <vt:lpstr>DATE PALM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Stages of fruit</vt:lpstr>
      <vt:lpstr>Distribution and history</vt:lpstr>
      <vt:lpstr>Area (000 ha) </vt:lpstr>
      <vt:lpstr>Varieties</vt:lpstr>
      <vt:lpstr>Soil and Climate </vt:lpstr>
      <vt:lpstr>PowerPoint Presentation</vt:lpstr>
      <vt:lpstr>PowerPoint Presentation</vt:lpstr>
      <vt:lpstr>Propagation</vt:lpstr>
      <vt:lpstr>PowerPoint Presentation</vt:lpstr>
      <vt:lpstr>PowerPoint Presentation</vt:lpstr>
      <vt:lpstr>PowerPoint Presentation</vt:lpstr>
      <vt:lpstr>Pollination </vt:lpstr>
      <vt:lpstr>PowerPoint Presentation</vt:lpstr>
      <vt:lpstr>Pollination </vt:lpstr>
      <vt:lpstr>PowerPoint Presentation</vt:lpstr>
      <vt:lpstr>PowerPoint Presentation</vt:lpstr>
      <vt:lpstr>Cultural Practices </vt:lpstr>
      <vt:lpstr>PowerPoint Presentation</vt:lpstr>
      <vt:lpstr>Fertilizers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DATE PALM</dc:title>
  <dc:creator>Zahoor HUssain</dc:creator>
  <cp:lastModifiedBy>Shahid, Muhammad</cp:lastModifiedBy>
  <cp:revision>31</cp:revision>
  <dcterms:created xsi:type="dcterms:W3CDTF">2015-05-17T04:21:08Z</dcterms:created>
  <dcterms:modified xsi:type="dcterms:W3CDTF">2020-05-03T18:45:37Z</dcterms:modified>
</cp:coreProperties>
</file>