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61" r:id="rId4"/>
    <p:sldId id="257" r:id="rId5"/>
    <p:sldId id="258" r:id="rId6"/>
    <p:sldId id="276" r:id="rId7"/>
    <p:sldId id="259" r:id="rId8"/>
    <p:sldId id="275" r:id="rId9"/>
    <p:sldId id="260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10B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Strategic Alignment, Activity and Workflow Modeling, and Business Rules</a:t>
            </a:r>
          </a:p>
        </p:txBody>
      </p:sp>
    </p:spTree>
    <p:extLst>
      <p:ext uri="{BB962C8B-B14F-4D97-AF65-F5344CB8AC3E}">
        <p14:creationId xmlns:p14="http://schemas.microsoft.com/office/powerpoint/2010/main" val="276832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4235"/>
          </a:xfrm>
        </p:spPr>
        <p:txBody>
          <a:bodyPr>
            <a:normAutofit/>
          </a:bodyPr>
          <a:lstStyle/>
          <a:p>
            <a:r>
              <a:rPr lang="en-US" sz="3200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3835"/>
            <a:ext cx="8596668" cy="4357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A control feedback is shown as “up and over.” An input feedback is shown as “down and under.” This same “down and under” convention is also used for a mechanism feedback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770" y="3972953"/>
            <a:ext cx="6452316" cy="219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09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Node Diagram or Activity </a:t>
            </a:r>
            <a:r>
              <a:rPr lang="en-US" sz="2400" b="1" dirty="0" smtClean="0"/>
              <a:t>Hierarchy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A node diagram or activity hierarchy diagram graphically represents the parent– child relationships between nodes of an IDEF0 </a:t>
            </a:r>
            <a:r>
              <a:rPr lang="en-US" dirty="0" smtClean="0"/>
              <a:t>model.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The node diagram shows complex hierarchical relationships between parent and child activities. Each activity is labeled by the relevant hierarchy level number suffixed by a </a:t>
            </a:r>
            <a:r>
              <a:rPr lang="en-US" dirty="0" smtClean="0"/>
              <a:t>sub activity number.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262" y="4326623"/>
            <a:ext cx="3644721" cy="216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929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Another format is shown here: 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A0 </a:t>
            </a:r>
            <a:r>
              <a:rPr lang="en-US" dirty="0"/>
              <a:t>Maintain Organization </a:t>
            </a:r>
            <a:r>
              <a:rPr lang="en-US" dirty="0" smtClean="0"/>
              <a:t>Property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A2 Provide Maintenance Resources </a:t>
            </a:r>
            <a:r>
              <a:rPr lang="en-US" dirty="0" smtClean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               A21 </a:t>
            </a:r>
            <a:r>
              <a:rPr lang="en-US" dirty="0"/>
              <a:t>Provide Maintenance Equipment </a:t>
            </a:r>
            <a:r>
              <a:rPr lang="en-US" dirty="0" smtClean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                       A211 </a:t>
            </a:r>
            <a:r>
              <a:rPr lang="en-US" dirty="0"/>
              <a:t>Schedule Equipment 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                                A212 </a:t>
            </a:r>
            <a:r>
              <a:rPr lang="en-US" dirty="0"/>
              <a:t>Evaluate Equipment Requirements 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/>
              <a:t>                                           A213 </a:t>
            </a:r>
            <a:r>
              <a:rPr lang="en-US" dirty="0"/>
              <a:t>Request Additional </a:t>
            </a:r>
            <a:r>
              <a:rPr lang="en-US" dirty="0" smtClean="0"/>
              <a:t>Equipment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                                                        </a:t>
            </a:r>
            <a:r>
              <a:rPr lang="en-US" b="1" dirty="0" smtClean="0"/>
              <a:t>A214 </a:t>
            </a:r>
            <a:r>
              <a:rPr lang="en-US" dirty="0"/>
              <a:t>Assign </a:t>
            </a:r>
            <a:r>
              <a:rPr lang="en-US" dirty="0" smtClean="0"/>
              <a:t>Equipment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22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called an activity hierarchy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is based on a hierarchical format such as </a:t>
            </a:r>
            <a:r>
              <a:rPr lang="en-US" dirty="0" smtClean="0"/>
              <a:t>that used by Windows Explorer, with the ability to expand and collapse hierarchical </a:t>
            </a:r>
            <a:r>
              <a:rPr lang="en-US" dirty="0"/>
              <a:t>levels</a:t>
            </a:r>
            <a:r>
              <a:rPr lang="en-US" dirty="0" smtClean="0"/>
              <a:t>. In this </a:t>
            </a:r>
            <a:r>
              <a:rPr lang="en-US" dirty="0" err="1" smtClean="0"/>
              <a:t>format,It</a:t>
            </a:r>
            <a:r>
              <a:rPr lang="en-US" dirty="0" smtClean="0"/>
              <a:t> can communicate hierarchical levels to any depth, while providing a </a:t>
            </a:r>
            <a:r>
              <a:rPr lang="en-US" dirty="0" err="1" smtClean="0"/>
              <a:t>mple</a:t>
            </a:r>
            <a:r>
              <a:rPr lang="en-US" dirty="0" smtClean="0"/>
              <a:t> </a:t>
            </a:r>
            <a:r>
              <a:rPr lang="en-US" dirty="0"/>
              <a:t>room to display a meaningful name for each activity that has been expanded.</a:t>
            </a:r>
          </a:p>
        </p:txBody>
      </p:sp>
    </p:spTree>
    <p:extLst>
      <p:ext uri="{BB962C8B-B14F-4D97-AF65-F5344CB8AC3E}">
        <p14:creationId xmlns:p14="http://schemas.microsoft.com/office/powerpoint/2010/main" val="2862272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40924"/>
            <a:ext cx="8596668" cy="3800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smtClean="0"/>
              <a:t>1….Roll number(1-15)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000" dirty="0" smtClean="0"/>
              <a:t>Context Diagram of functional-production investment building.</a:t>
            </a:r>
          </a:p>
          <a:p>
            <a:pPr marL="0" indent="0" algn="just">
              <a:buNone/>
            </a:pPr>
            <a:r>
              <a:rPr lang="en-US" sz="2000" dirty="0" smtClean="0"/>
              <a:t>2…..Roll </a:t>
            </a:r>
            <a:r>
              <a:rPr lang="en-US" sz="2000" dirty="0" smtClean="0"/>
              <a:t>number(16-30….last session 15)</a:t>
            </a:r>
            <a:endParaRPr lang="en-US" sz="2000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000" dirty="0" smtClean="0"/>
              <a:t>Node  </a:t>
            </a:r>
            <a:r>
              <a:rPr lang="en-US" sz="2000" dirty="0"/>
              <a:t>Diagram of functional-production investment building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/>
              <a:t>3……Roll </a:t>
            </a:r>
            <a:r>
              <a:rPr lang="en-US" sz="2000" dirty="0" smtClean="0"/>
              <a:t>number(31-58)</a:t>
            </a:r>
            <a:endParaRPr lang="en-US" sz="2000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000" dirty="0" smtClean="0"/>
              <a:t>Decomposition </a:t>
            </a:r>
            <a:r>
              <a:rPr lang="en-US" sz="2000" dirty="0"/>
              <a:t>Diagram of functional-production investment building.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000" dirty="0"/>
          </a:p>
          <a:p>
            <a:pPr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9525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45" y="2549236"/>
            <a:ext cx="6927273" cy="3325091"/>
          </a:xfrm>
        </p:spPr>
      </p:pic>
    </p:spTree>
    <p:extLst>
      <p:ext uri="{BB962C8B-B14F-4D97-AF65-F5344CB8AC3E}">
        <p14:creationId xmlns:p14="http://schemas.microsoft.com/office/powerpoint/2010/main" val="198654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51" y="2047740"/>
            <a:ext cx="8596668" cy="4211391"/>
          </a:xfrm>
        </p:spPr>
        <p:txBody>
          <a:bodyPr/>
          <a:lstStyle/>
          <a:p>
            <a:r>
              <a:rPr lang="en-US" sz="2400" b="1" dirty="0"/>
              <a:t>ICOM Input </a:t>
            </a:r>
            <a:r>
              <a:rPr lang="en-US" sz="2400" b="1" dirty="0" smtClean="0"/>
              <a:t>Arrow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An ICOM input arrow represents the information or material that is provided as input, to be used by the activity or transformed into relevant </a:t>
            </a:r>
            <a:r>
              <a:rPr lang="en-US" dirty="0" smtClean="0"/>
              <a:t>outputs.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 The input arrow always points to the left side of the activity </a:t>
            </a:r>
            <a:r>
              <a:rPr lang="en-US" dirty="0" smtClean="0"/>
              <a:t>box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If the output produced by the activity is tangible, the input must be tangible as </a:t>
            </a:r>
            <a:r>
              <a:rPr lang="en-US" dirty="0" smtClean="0"/>
              <a:t>well.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Inputs may also represent intangibles, such as ideas. Although inputs are considered optional, they do trigger the activity so it is best to show them on the diagram.</a:t>
            </a:r>
          </a:p>
        </p:txBody>
      </p:sp>
    </p:spTree>
    <p:extLst>
      <p:ext uri="{BB962C8B-B14F-4D97-AF65-F5344CB8AC3E}">
        <p14:creationId xmlns:p14="http://schemas.microsoft.com/office/powerpoint/2010/main" val="29275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62975"/>
            <a:ext cx="8596668" cy="3681001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/>
              <a:t>ICOM Control </a:t>
            </a:r>
            <a:r>
              <a:rPr lang="en-US" sz="2600" b="1" dirty="0" smtClean="0"/>
              <a:t>Arrow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An ICOM control arrow represents a governance or other constraint on the operation of an activity. These can be policies, business rules, regulations, or other things that guide or regulate the activity. A control arrow always points to the top of the activity </a:t>
            </a:r>
            <a:r>
              <a:rPr lang="en-US" dirty="0" smtClean="0"/>
              <a:t>box.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 Every activity must have at least one control. </a:t>
            </a:r>
            <a:r>
              <a:rPr lang="en-US" dirty="0" smtClean="0"/>
              <a:t>A control is </a:t>
            </a:r>
            <a:r>
              <a:rPr lang="en-US" dirty="0"/>
              <a:t>really a special type </a:t>
            </a:r>
            <a:r>
              <a:rPr lang="en-US" dirty="0" smtClean="0"/>
              <a:t>of input. An activity </a:t>
            </a:r>
            <a:r>
              <a:rPr lang="en-US" dirty="0"/>
              <a:t>may have </a:t>
            </a:r>
            <a:r>
              <a:rPr lang="en-US" dirty="0" smtClean="0"/>
              <a:t>no </a:t>
            </a:r>
            <a:r>
              <a:rPr lang="en-US" dirty="0" err="1" smtClean="0"/>
              <a:t>input,but</a:t>
            </a:r>
            <a:r>
              <a:rPr lang="en-US" dirty="0" smtClean="0"/>
              <a:t> </a:t>
            </a:r>
            <a:r>
              <a:rPr lang="en-US" dirty="0"/>
              <a:t>it must have a control; this is </a:t>
            </a:r>
            <a:r>
              <a:rPr lang="en-US" dirty="0" smtClean="0"/>
              <a:t>mandatory.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An ICOM is considered a control in these situations: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It shows when to produce an output</a:t>
            </a:r>
            <a:r>
              <a:rPr lang="en-US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 It </a:t>
            </a:r>
            <a:r>
              <a:rPr lang="en-US" dirty="0"/>
              <a:t>shows how to produce an output. </a:t>
            </a: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dictates which output to produce.</a:t>
            </a:r>
          </a:p>
        </p:txBody>
      </p:sp>
    </p:spTree>
    <p:extLst>
      <p:ext uri="{BB962C8B-B14F-4D97-AF65-F5344CB8AC3E}">
        <p14:creationId xmlns:p14="http://schemas.microsoft.com/office/powerpoint/2010/main" val="378028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/>
              <a:t>ICOM Output Arrow </a:t>
            </a:r>
            <a:endParaRPr lang="en-US" sz="24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ICOM output arrow represents a result of an activity. </a:t>
            </a: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always points away </a:t>
            </a:r>
            <a:r>
              <a:rPr lang="en-US" dirty="0" smtClean="0"/>
              <a:t>from the right side of the activity box.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An output is an end of </a:t>
            </a:r>
            <a:r>
              <a:rPr lang="en-US" dirty="0"/>
              <a:t>a chain of events</a:t>
            </a:r>
            <a:r>
              <a:rPr lang="en-US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There must be at least one output to an activity</a:t>
            </a:r>
            <a:r>
              <a:rPr lang="en-US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An output is a purpose of the activity; it is mandatory that at least one output must exist</a:t>
            </a:r>
            <a:r>
              <a:rPr lang="en-US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If an activity is identified that does not have any output, it is definitely a candidate for elimination. </a:t>
            </a: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From </a:t>
            </a:r>
            <a:r>
              <a:rPr lang="en-US" dirty="0"/>
              <a:t>a purely IDEF0 perspective, an activity cannot be modeled if it does not have an identifiable output that is distinct from the input.</a:t>
            </a:r>
          </a:p>
        </p:txBody>
      </p:sp>
    </p:spTree>
    <p:extLst>
      <p:ext uri="{BB962C8B-B14F-4D97-AF65-F5344CB8AC3E}">
        <p14:creationId xmlns:p14="http://schemas.microsoft.com/office/powerpoint/2010/main" val="208134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ICOM Mechanism Arrow </a:t>
            </a:r>
            <a:endParaRPr lang="en-US" sz="24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ICOM mechanism arrow represents resources, such as people, equipment, or machines, that are needed to perform or support an activity</a:t>
            </a:r>
            <a:r>
              <a:rPr lang="en-US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A mechanism arrow always points to the bottom of an activity </a:t>
            </a:r>
            <a:r>
              <a:rPr lang="en-US" dirty="0" smtClean="0"/>
              <a:t>box.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Mechanisms </a:t>
            </a:r>
            <a:r>
              <a:rPr lang="en-US" dirty="0"/>
              <a:t>are the </a:t>
            </a:r>
            <a:r>
              <a:rPr lang="en-US" dirty="0" smtClean="0"/>
              <a:t>non consumable </a:t>
            </a:r>
            <a:r>
              <a:rPr lang="en-US" dirty="0"/>
              <a:t>resources used to do the actual </a:t>
            </a:r>
            <a:r>
              <a:rPr lang="en-US" dirty="0" smtClean="0"/>
              <a:t>processing of the activity.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Consumable resources are usually identified as input.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An activity uses </a:t>
            </a:r>
            <a:r>
              <a:rPr lang="en-US" dirty="0"/>
              <a:t>resources to transform inputs into outputs under the constraints imposed by controls</a:t>
            </a:r>
            <a:r>
              <a:rPr lang="en-US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Mechanisms form the basis of activity-based costing and the various economic analyses </a:t>
            </a:r>
            <a:r>
              <a:rPr lang="en-US" dirty="0" smtClean="0"/>
              <a:t>that are associated with ABC. </a:t>
            </a:r>
          </a:p>
        </p:txBody>
      </p:sp>
    </p:spTree>
    <p:extLst>
      <p:ext uri="{BB962C8B-B14F-4D97-AF65-F5344CB8AC3E}">
        <p14:creationId xmlns:p14="http://schemas.microsoft.com/office/powerpoint/2010/main" val="3497977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b="1" dirty="0"/>
              <a:t>Activity Maps as Decomposition </a:t>
            </a:r>
            <a:r>
              <a:rPr lang="en-US" sz="2600" b="1" dirty="0" smtClean="0"/>
              <a:t>Diagrams.</a:t>
            </a:r>
            <a:endParaRPr lang="en-US" sz="2600" b="1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Decomposition diagrams such as activity maps show the partitioning of a modeled parent activity at a higher level into its component </a:t>
            </a:r>
            <a:r>
              <a:rPr lang="en-US" dirty="0" err="1"/>
              <a:t>subactivities</a:t>
            </a:r>
            <a:r>
              <a:rPr lang="en-US" dirty="0"/>
              <a:t> at the next lower </a:t>
            </a:r>
            <a:r>
              <a:rPr lang="en-US" dirty="0" smtClean="0"/>
              <a:t>level.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They can be used to document the interrelationships between activities at any level of </a:t>
            </a:r>
            <a:r>
              <a:rPr lang="en-US" dirty="0" smtClean="0"/>
              <a:t>detail.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 They can be used to identify strengths and deficiencies in the As-Is model. They can also be used to specify improvement opportunities in the To-Be model</a:t>
            </a:r>
            <a:r>
              <a:rPr lang="en-US" dirty="0" smtClean="0"/>
              <a:t>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Decomposition diagrams such as activity maps are mandatory in an activity model. They comprise three to nine (with an average of six) activities on one page, showing </a:t>
            </a:r>
            <a:r>
              <a:rPr lang="en-US" dirty="0" smtClean="0"/>
              <a:t>sub activities </a:t>
            </a:r>
            <a:r>
              <a:rPr lang="en-US" dirty="0"/>
              <a:t>for the relevant parent activity. </a:t>
            </a:r>
            <a:endParaRPr lang="en-US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 smtClean="0"/>
              <a:t>The </a:t>
            </a:r>
            <a:r>
              <a:rPr lang="en-US" dirty="0"/>
              <a:t>syntax used for activity maps specifies that fewer than three </a:t>
            </a:r>
            <a:r>
              <a:rPr lang="en-US" dirty="0" smtClean="0"/>
              <a:t>sub activities </a:t>
            </a:r>
            <a:r>
              <a:rPr lang="en-US" dirty="0"/>
              <a:t>may not need to be decomposed; they can be included at a higher level</a:t>
            </a:r>
          </a:p>
        </p:txBody>
      </p:sp>
    </p:spTree>
    <p:extLst>
      <p:ext uri="{BB962C8B-B14F-4D97-AF65-F5344CB8AC3E}">
        <p14:creationId xmlns:p14="http://schemas.microsoft.com/office/powerpoint/2010/main" val="2120015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04" y="2498502"/>
            <a:ext cx="6490952" cy="244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29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IDEF0 Model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Activity Map </a:t>
            </a:r>
            <a:r>
              <a:rPr lang="en-US" sz="2400" b="1" dirty="0" smtClean="0"/>
              <a:t>Feedback Loops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 smtClean="0"/>
              <a:t>An activity map shows the activities in a logical sequence.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 smtClean="0"/>
              <a:t> There may be times when </a:t>
            </a:r>
            <a:r>
              <a:rPr lang="en-US" dirty="0"/>
              <a:t>there is an interruption, such as when an activity is repeated or is skipped altogether</a:t>
            </a:r>
            <a:r>
              <a:rPr lang="en-US" dirty="0" smtClean="0"/>
              <a:t>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/>
              <a:t>In addition to outputs from one activity becoming inputs for another activity, they can also be used in feedback </a:t>
            </a:r>
            <a:r>
              <a:rPr lang="en-US" dirty="0" smtClean="0"/>
              <a:t>loops.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A feedback loop always originates from the right side of an activity box, as an output. It turns backward and indicates that the output of one activity becomes an input, a control or a mechanism to another </a:t>
            </a:r>
            <a:r>
              <a:rPr lang="en-US" dirty="0" smtClean="0"/>
              <a:t>activity.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 smtClean="0"/>
              <a:t> A2, A3, and A4 all generate an output of Operational Experience that feeds back to A1 as an input.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 smtClean="0"/>
              <a:t>• A3 generates an output of Asset Status that feeds back to A2 as a control.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2688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1269</TotalTime>
  <Words>1009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Courier New</vt:lpstr>
      <vt:lpstr>Trebuchet MS</vt:lpstr>
      <vt:lpstr>Wingdings</vt:lpstr>
      <vt:lpstr>Wingdings 3</vt:lpstr>
      <vt:lpstr>Facet</vt:lpstr>
      <vt:lpstr>Lecture 10B</vt:lpstr>
      <vt:lpstr>IDEF0 Model Components</vt:lpstr>
      <vt:lpstr>IDEF0 Model Components</vt:lpstr>
      <vt:lpstr>IDEF0 Model Components</vt:lpstr>
      <vt:lpstr>IDEF0 Model Components</vt:lpstr>
      <vt:lpstr>IDEF0 Model Components</vt:lpstr>
      <vt:lpstr>IDEF0 Model Components</vt:lpstr>
      <vt:lpstr>PowerPoint Presentation</vt:lpstr>
      <vt:lpstr>IDEF0 Model Components</vt:lpstr>
      <vt:lpstr>IDEF0 Model Components</vt:lpstr>
      <vt:lpstr>IDEF0 Model Components</vt:lpstr>
      <vt:lpstr>IDEF0 Model Components</vt:lpstr>
      <vt:lpstr>IDEF0 Model Components</vt:lpstr>
      <vt:lpstr>Assignment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8B</dc:title>
  <dc:creator>Windows User</dc:creator>
  <cp:lastModifiedBy>Windows User</cp:lastModifiedBy>
  <cp:revision>109</cp:revision>
  <dcterms:created xsi:type="dcterms:W3CDTF">2019-03-21T12:38:12Z</dcterms:created>
  <dcterms:modified xsi:type="dcterms:W3CDTF">2019-04-30T05:25:44Z</dcterms:modified>
</cp:coreProperties>
</file>