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9" r:id="rId2"/>
    <p:sldId id="270" r:id="rId3"/>
    <p:sldId id="280" r:id="rId4"/>
    <p:sldId id="272" r:id="rId5"/>
    <p:sldId id="271" r:id="rId6"/>
    <p:sldId id="273" r:id="rId7"/>
    <p:sldId id="274" r:id="rId8"/>
    <p:sldId id="275" r:id="rId9"/>
    <p:sldId id="277" r:id="rId10"/>
    <p:sldId id="279" r:id="rId11"/>
    <p:sldId id="276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427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1AE59-694D-4F35-8BC9-EE59F668E334}" type="datetimeFigureOut">
              <a:rPr lang="en-US" smtClean="0"/>
              <a:pPr/>
              <a:t>09-Jan-14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930C8-F8BD-4699-8C72-09BE07EC6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930C8-F8BD-4699-8C72-09BE07EC677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Rx for Pts with back </a:t>
            </a:r>
            <a:r>
              <a:rPr lang="en-US" dirty="0" err="1" smtClean="0"/>
              <a:t>pain.What</a:t>
            </a:r>
            <a:r>
              <a:rPr lang="en-US" dirty="0" smtClean="0"/>
              <a:t> the evidence says about back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pain.we</a:t>
            </a:r>
            <a:r>
              <a:rPr lang="en-US" baseline="0" dirty="0" smtClean="0"/>
              <a:t> are uncertain . Uncertainty prompts (give incentive to action) clinical question .</a:t>
            </a:r>
          </a:p>
          <a:p>
            <a:r>
              <a:rPr lang="en-US" baseline="0" dirty="0" smtClean="0"/>
              <a:t>A precondition for EBPT</a:t>
            </a:r>
          </a:p>
          <a:p>
            <a:r>
              <a:rPr lang="en-US" baseline="0" dirty="0" err="1" smtClean="0"/>
              <a:t>Appraise:Estimate</a:t>
            </a:r>
            <a:r>
              <a:rPr lang="en-US" baseline="0" dirty="0" smtClean="0"/>
              <a:t> or determine the nature, value, quality, ability, extent, or significance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930C8-F8BD-4699-8C72-09BE07EC677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09-Jan-14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09-Jan-14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09-Jan-14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09-Jan-14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 Based Physical therapy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648200"/>
            <a:ext cx="4953000" cy="1004338"/>
          </a:xfrm>
        </p:spPr>
        <p:txBody>
          <a:bodyPr/>
          <a:lstStyle/>
          <a:p>
            <a:r>
              <a:rPr lang="en-US" b="1" dirty="0" smtClean="0"/>
              <a:t>Relevant clinical question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MNA\Pictures\back_pain_carto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5344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If my aim is to improve his functional capacity , should I advise him to stay active or to rest in bed?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What does he feel about staying in bed or returning to work?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What is the probability that the problem will resolve by itself within a month?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7170" name="Picture 2" descr="C:\Users\MNA\Pictures\bed back pain-resized-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5716587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What can I do to relieve his pain during this period?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Is there anything I can do to speed up his recovery?</a:t>
            </a:r>
          </a:p>
          <a:p>
            <a:endParaRPr lang="en-US" dirty="0"/>
          </a:p>
        </p:txBody>
      </p:sp>
      <p:pic>
        <p:nvPicPr>
          <p:cNvPr id="9218" name="Picture 2" descr="E:\EBP &amp; PP\EBP\pics\EBP intr\Elektro_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7275" y="0"/>
            <a:ext cx="4276725" cy="1295400"/>
          </a:xfrm>
          <a:prstGeom prst="rect">
            <a:avLst/>
          </a:prstGeom>
          <a:noFill/>
        </p:spPr>
      </p:pic>
      <p:pic>
        <p:nvPicPr>
          <p:cNvPr id="9219" name="Picture 3" descr="E:\EBP &amp; PP\EBP\pics\EBP intr\ericpatien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"/>
            <a:ext cx="2914650" cy="1219199"/>
          </a:xfrm>
          <a:prstGeom prst="rect">
            <a:avLst/>
          </a:prstGeom>
          <a:noFill/>
        </p:spPr>
      </p:pic>
      <p:pic>
        <p:nvPicPr>
          <p:cNvPr id="9220" name="Picture 4" descr="E:\EBP &amp; PP\EBP\pics\EBP intr\shoulder-pain-n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381250" cy="1100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First step in evidence based physical therapy    </a:t>
            </a:r>
          </a:p>
          <a:p>
            <a:pPr>
              <a:buNone/>
            </a:pPr>
            <a:r>
              <a:rPr lang="en-US" dirty="0" smtClean="0"/>
              <a:t>    is to ask relevant clinical question</a:t>
            </a:r>
            <a:endParaRPr lang="en-US" dirty="0"/>
          </a:p>
        </p:txBody>
      </p:sp>
      <p:pic>
        <p:nvPicPr>
          <p:cNvPr id="1026" name="Picture 2" descr="E:\EBP &amp; PP\EBP\pics\bc-injury-law-questio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6477000" cy="3371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Is It possible to know everything??.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you must admit that you don’t know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EBM gives you a method to find answers to questions without having any prior knowledge of what you ought to know.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Will be the benefit of structuring question in a proper manner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structuring questions well, relevant evidence can be found more </a:t>
            </a:r>
            <a:r>
              <a:rPr lang="en-US" dirty="0" smtClean="0">
                <a:solidFill>
                  <a:srgbClr val="C00000"/>
                </a:solidFill>
              </a:rPr>
              <a:t>efficiently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easily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E:\EBP &amp; PP\EBP\pics\clarityOcean_Clarity_Magnifi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80772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How to structure a Question?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effects of Intervention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Experience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Prognosis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Accuracy of Diagnostic test</a:t>
            </a:r>
            <a:endParaRPr lang="en-US" dirty="0"/>
          </a:p>
        </p:txBody>
      </p:sp>
      <p:pic>
        <p:nvPicPr>
          <p:cNvPr id="2050" name="Picture 2" descr="E:\EBP &amp; PP\EBP\pics\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7696201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43 yrs old</a:t>
            </a:r>
          </a:p>
          <a:p>
            <a:r>
              <a:rPr lang="en-US" dirty="0" smtClean="0"/>
              <a:t>LBP of acute onset(2 weeks)</a:t>
            </a:r>
          </a:p>
          <a:p>
            <a:r>
              <a:rPr lang="en-US" dirty="0" smtClean="0"/>
              <a:t>Radiating pain to Lt leg</a:t>
            </a:r>
          </a:p>
          <a:p>
            <a:r>
              <a:rPr lang="en-US" dirty="0" smtClean="0"/>
              <a:t>Heavy lifting at work</a:t>
            </a:r>
          </a:p>
          <a:p>
            <a:r>
              <a:rPr lang="en-US" dirty="0" smtClean="0"/>
              <a:t>Gradually become worsen</a:t>
            </a:r>
          </a:p>
          <a:p>
            <a:r>
              <a:rPr lang="en-US" dirty="0" smtClean="0"/>
              <a:t>No neurological deficit</a:t>
            </a:r>
          </a:p>
          <a:p>
            <a:r>
              <a:rPr lang="en-US" dirty="0" smtClean="0"/>
              <a:t>Analgesics, Anti –inflammatory &amp; bed rest</a:t>
            </a:r>
          </a:p>
          <a:p>
            <a:r>
              <a:rPr lang="en-US" dirty="0" smtClean="0"/>
              <a:t>Little improvement</a:t>
            </a:r>
          </a:p>
          <a:p>
            <a:r>
              <a:rPr lang="en-US" dirty="0" smtClean="0"/>
              <a:t>Referred to Physical Therapy for pain relief &amp; physical functional </a:t>
            </a:r>
            <a:r>
              <a:rPr lang="en-US" dirty="0" smtClean="0"/>
              <a:t>restoration(prevention </a:t>
            </a:r>
            <a:r>
              <a:rPr lang="en-US" smtClean="0"/>
              <a:t>of disability)</a:t>
            </a:r>
            <a:endParaRPr lang="en-US" dirty="0"/>
          </a:p>
        </p:txBody>
      </p:sp>
      <p:pic>
        <p:nvPicPr>
          <p:cNvPr id="4098" name="Picture 2" descr="E:\EBP &amp; PP\EBP\pics\hist\open-uri20120904-14752-jyq17x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00400" cy="2667000"/>
          </a:xfrm>
          <a:prstGeom prst="rect">
            <a:avLst/>
          </a:prstGeom>
          <a:noFill/>
        </p:spPr>
      </p:pic>
      <p:pic>
        <p:nvPicPr>
          <p:cNvPr id="4099" name="Picture 3" descr="E:\EBP &amp; PP\EBP\pics\hist\suitca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0"/>
            <a:ext cx="1743075" cy="2619375"/>
          </a:xfrm>
          <a:prstGeom prst="rect">
            <a:avLst/>
          </a:prstGeom>
          <a:noFill/>
        </p:spPr>
      </p:pic>
      <p:pic>
        <p:nvPicPr>
          <p:cNvPr id="4100" name="Picture 4" descr="E:\EBP &amp; PP\EBP\pics\EBP intr\Back-Pain-Relief-Product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0"/>
            <a:ext cx="1600200" cy="2057400"/>
          </a:xfrm>
          <a:prstGeom prst="rect">
            <a:avLst/>
          </a:prstGeom>
          <a:noFill/>
        </p:spPr>
      </p:pic>
      <p:pic>
        <p:nvPicPr>
          <p:cNvPr id="4101" name="Picture 5" descr="E:\EBP &amp; PP\EBP\pics\EBP intr\whatisp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2740" y="2057400"/>
            <a:ext cx="373126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Qs during patient’s encounter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How this problem effect patient’s daily life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Answered best by patient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Experience , Practice knowledge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Other are best answered by high quality clinical research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u="sng" dirty="0" smtClean="0"/>
          </a:p>
          <a:p>
            <a:pPr>
              <a:buFont typeface="Wingdings" pitchFamily="2" charset="2"/>
              <a:buChar char="ü"/>
            </a:pPr>
            <a:r>
              <a:rPr lang="en-US" u="sng" dirty="0" smtClean="0"/>
              <a:t> finding evidence quickly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 heavy lifting the cause of this man’s problem?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Could this problem have been prevented?</a:t>
            </a:r>
          </a:p>
        </p:txBody>
      </p:sp>
      <p:pic>
        <p:nvPicPr>
          <p:cNvPr id="5123" name="Picture 3" descr="E:\EBP &amp; PP\EBP\pics\hist\photolibrary_rf_photo_of_man_lifting_b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0"/>
            <a:ext cx="4695825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How can I decide whether he has nerve root    involvement?</a:t>
            </a:r>
          </a:p>
          <a:p>
            <a:r>
              <a:rPr lang="en-US" dirty="0" smtClean="0"/>
              <a:t> Which tests would be useful to rule out more     serious conditions, such as malignancy?</a:t>
            </a:r>
          </a:p>
          <a:p>
            <a:r>
              <a:rPr lang="en-US" dirty="0" smtClean="0"/>
              <a:t> What is his principal underlying concern about the condition?</a:t>
            </a:r>
          </a:p>
          <a:p>
            <a:endParaRPr lang="en-US" dirty="0"/>
          </a:p>
        </p:txBody>
      </p:sp>
      <p:pic>
        <p:nvPicPr>
          <p:cNvPr id="6146" name="Picture 2" descr="E:\EBP &amp; PP\EBP\pics\hist\open-uri20120904-14752-jyq17x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0"/>
            <a:ext cx="3352800" cy="3338094"/>
          </a:xfrm>
          <a:prstGeom prst="rect">
            <a:avLst/>
          </a:prstGeom>
          <a:noFill/>
        </p:spPr>
      </p:pic>
      <p:pic>
        <p:nvPicPr>
          <p:cNvPr id="6147" name="Picture 3" descr="E:\EBP &amp; PP\EBP\pics\EBP intr\getty_rf_photo_of_carpenters_at_construction_s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6350" cy="296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265</TotalTime>
  <Words>367</Words>
  <Application>Microsoft Office PowerPoint</Application>
  <PresentationFormat>On-screen Show (4:3)</PresentationFormat>
  <Paragraphs>73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Evidence Based Physical therapy</vt:lpstr>
      <vt:lpstr>Slide 2</vt:lpstr>
      <vt:lpstr>Slide 3</vt:lpstr>
      <vt:lpstr>What Will be the benefit of structuring question in a proper manner </vt:lpstr>
      <vt:lpstr>Slide 5</vt:lpstr>
      <vt:lpstr>Slide 6</vt:lpstr>
      <vt:lpstr>Qs during patient’s encounter</vt:lpstr>
      <vt:lpstr>Questions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breeze</dc:creator>
  <cp:lastModifiedBy>MNA</cp:lastModifiedBy>
  <cp:revision>65</cp:revision>
  <dcterms:created xsi:type="dcterms:W3CDTF">2006-08-16T00:00:00Z</dcterms:created>
  <dcterms:modified xsi:type="dcterms:W3CDTF">2014-01-09T16:30:39Z</dcterms:modified>
</cp:coreProperties>
</file>