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5"/>
  </p:notesMasterIdLst>
  <p:sldIdLst>
    <p:sldId id="30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60066"/>
    <a:srgbClr val="FFFFFF"/>
    <a:srgbClr val="FF9933"/>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44" d="100"/>
          <a:sy n="44" d="100"/>
        </p:scale>
        <p:origin x="-1230" y="-108"/>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7F4EDAC-76D3-4FE4-B934-46C4B96F1F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C15F134A-41F1-4D37-9FC9-95F3F949E2F0}"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0EC04A25-23D5-4D7E-BF51-6B50C86D7C1F}"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175E81B2-0117-42C7-AE47-C68E07FBAB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FF6F4EFC-7E4D-4C71-A145-5B14010BA7C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F118D7CF-DDE3-4797-9AFA-7CD398DCACC1}" type="slidenum">
              <a:rPr lang="en-US">
                <a:solidFill>
                  <a:srgbClr val="000000"/>
                </a:solidFill>
              </a:rPr>
              <a:pPr/>
              <a:t>1</a:t>
            </a:fld>
            <a:endParaRPr lang="en-US">
              <a:solidFill>
                <a:srgbClr val="000000"/>
              </a:solidFill>
            </a:endParaRPr>
          </a:p>
        </p:txBody>
      </p:sp>
      <p:pic>
        <p:nvPicPr>
          <p:cNvPr id="4099"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78F1BCF-0DE3-4CB4-81BA-98957E6273C1}" type="slidenum">
              <a:rPr lang="en-US" smtClean="0"/>
              <a:pPr>
                <a:defRPr/>
              </a:pPr>
              <a:t>10</a:t>
            </a:fld>
            <a:endParaRPr lang="en-US" smtClean="0"/>
          </a:p>
        </p:txBody>
      </p:sp>
      <p:sp>
        <p:nvSpPr>
          <p:cNvPr id="13315"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5.2 </a:t>
            </a:r>
            <a:r>
              <a:rPr lang="en-US" sz="2600" b="0" smtClean="0">
                <a:solidFill>
                  <a:schemeClr val="bg1"/>
                </a:solidFill>
              </a:rPr>
              <a:t>Currency Futures Contracts Traded on the Chicago Mercantile Exchange</a:t>
            </a:r>
          </a:p>
        </p:txBody>
      </p:sp>
      <p:pic>
        <p:nvPicPr>
          <p:cNvPr id="13316" name="Picture 1"/>
          <p:cNvPicPr>
            <a:picLocks noChangeAspect="1"/>
          </p:cNvPicPr>
          <p:nvPr/>
        </p:nvPicPr>
        <p:blipFill>
          <a:blip r:embed="rId2" cstate="print"/>
          <a:srcRect/>
          <a:stretch>
            <a:fillRect/>
          </a:stretch>
        </p:blipFill>
        <p:spPr bwMode="auto">
          <a:xfrm>
            <a:off x="1752600" y="1212850"/>
            <a:ext cx="7010400" cy="5224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8B7AFFE-BBBF-4A8B-8061-4B7BB15DE509}" type="slidenum">
              <a:rPr lang="en-US" smtClean="0"/>
              <a:pPr>
                <a:defRPr/>
              </a:pPr>
              <a:t>11</a:t>
            </a:fld>
            <a:endParaRPr lang="en-US" smtClean="0"/>
          </a:p>
        </p:txBody>
      </p:sp>
      <p:sp>
        <p:nvSpPr>
          <p:cNvPr id="1433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Trading Currency Futures</a:t>
            </a:r>
          </a:p>
        </p:txBody>
      </p:sp>
      <p:sp>
        <p:nvSpPr>
          <p:cNvPr id="14340"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r>
              <a:rPr lang="en-US" sz="2400" smtClean="0"/>
              <a:t>Firms or individuals can execute orders for currency futures contracts by calling brokerage firms.</a:t>
            </a:r>
          </a:p>
          <a:p>
            <a:pPr marL="495300" indent="-495300"/>
            <a:r>
              <a:rPr lang="en-US" sz="2400" smtClean="0"/>
              <a:t>Electronic trading platforms facilitate the trading of currency futures. These platforms serve as a broker, as they execute the trades desired.</a:t>
            </a:r>
          </a:p>
          <a:p>
            <a:pPr marL="495300" indent="-495300"/>
            <a:r>
              <a:rPr lang="en-US" sz="2400" smtClean="0"/>
              <a:t>Currency futures contracts are similar to forward contracts in that they allow a customer to lock in the exchange rate at which a specific currency is purchased or sold for a specific date in the future.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E63829B-CB65-48B0-9731-8510777E9A01}" type="slidenum">
              <a:rPr lang="en-US" smtClean="0"/>
              <a:pPr>
                <a:defRPr/>
              </a:pPr>
              <a:t>12</a:t>
            </a:fld>
            <a:endParaRPr lang="en-US" smtClean="0"/>
          </a:p>
        </p:txBody>
      </p:sp>
      <p:sp>
        <p:nvSpPr>
          <p:cNvPr id="1536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5.3 </a:t>
            </a:r>
            <a:r>
              <a:rPr lang="en-US" sz="2400" b="0" smtClean="0">
                <a:solidFill>
                  <a:schemeClr val="bg1"/>
                </a:solidFill>
              </a:rPr>
              <a:t>Comparison of the Forward and Futures Market</a:t>
            </a:r>
          </a:p>
        </p:txBody>
      </p:sp>
      <p:pic>
        <p:nvPicPr>
          <p:cNvPr id="15364" name="Picture 1"/>
          <p:cNvPicPr>
            <a:picLocks noChangeAspect="1"/>
          </p:cNvPicPr>
          <p:nvPr/>
        </p:nvPicPr>
        <p:blipFill>
          <a:blip r:embed="rId2" cstate="print"/>
          <a:srcRect/>
          <a:stretch>
            <a:fillRect/>
          </a:stretch>
        </p:blipFill>
        <p:spPr bwMode="auto">
          <a:xfrm>
            <a:off x="1295400" y="1219200"/>
            <a:ext cx="7391400" cy="5076825"/>
          </a:xfrm>
          <a:prstGeom prst="rect">
            <a:avLst/>
          </a:prstGeom>
          <a:noFill/>
          <a:ln w="9525">
            <a:noFill/>
            <a:miter lim="800000"/>
            <a:headEnd/>
            <a:tailEnd/>
          </a:ln>
        </p:spPr>
      </p:pic>
      <p:sp>
        <p:nvSpPr>
          <p:cNvPr id="15365" name="Rectangle 2"/>
          <p:cNvSpPr>
            <a:spLocks noChangeArrowheads="1"/>
          </p:cNvSpPr>
          <p:nvPr/>
        </p:nvSpPr>
        <p:spPr bwMode="auto">
          <a:xfrm>
            <a:off x="1285875" y="6296025"/>
            <a:ext cx="2792413" cy="277813"/>
          </a:xfrm>
          <a:prstGeom prst="rect">
            <a:avLst/>
          </a:prstGeom>
          <a:noFill/>
          <a:ln w="9525">
            <a:noFill/>
            <a:miter lim="800000"/>
            <a:headEnd/>
            <a:tailEnd/>
          </a:ln>
        </p:spPr>
        <p:txBody>
          <a:bodyPr wrap="none">
            <a:spAutoFit/>
          </a:bodyPr>
          <a:lstStyle/>
          <a:p>
            <a:r>
              <a:rPr lang="en-US" sz="1200" i="1"/>
              <a:t>Source: Chicago Mercantile Exchange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232D8A3-C705-4343-9E9E-876ECC2E3EB7}" type="slidenum">
              <a:rPr lang="en-US" smtClean="0"/>
              <a:pPr>
                <a:defRPr/>
              </a:pPr>
              <a:t>13</a:t>
            </a:fld>
            <a:endParaRPr lang="en-US" smtClean="0"/>
          </a:p>
        </p:txBody>
      </p:sp>
      <p:sp>
        <p:nvSpPr>
          <p:cNvPr id="1638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Trading Currency Futures (cont.)</a:t>
            </a:r>
          </a:p>
        </p:txBody>
      </p:sp>
      <p:sp>
        <p:nvSpPr>
          <p:cNvPr id="16388"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r>
              <a:rPr lang="en-US" sz="2800" smtClean="0"/>
              <a:t>Pricing Currency Futures - </a:t>
            </a:r>
            <a:r>
              <a:rPr lang="en-US" sz="2400" smtClean="0">
                <a:solidFill>
                  <a:schemeClr val="tx1"/>
                </a:solidFill>
              </a:rPr>
              <a:t>The price of currency futures will be similar to the forward rate </a:t>
            </a:r>
          </a:p>
          <a:p>
            <a:pPr marL="495300" indent="-495300"/>
            <a:r>
              <a:rPr lang="en-US" sz="2800" smtClean="0"/>
              <a:t>Credit Risk of Currency Futures Contracts - </a:t>
            </a:r>
            <a:r>
              <a:rPr lang="en-US" sz="2400" smtClean="0">
                <a:solidFill>
                  <a:schemeClr val="tx1"/>
                </a:solidFill>
              </a:rPr>
              <a:t>To minimize its risk, the CME imposes margin requirements to cover fluctuations in the value of a contract, meaning that the participants must make a deposit with their respective brokerage firms when they take a position.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83DEB87-FBEE-4FA1-B0AD-E3FFBAE761D2}" type="slidenum">
              <a:rPr lang="en-US" smtClean="0"/>
              <a:pPr>
                <a:defRPr/>
              </a:pPr>
              <a:t>14</a:t>
            </a:fld>
            <a:endParaRPr lang="en-US" smtClean="0"/>
          </a:p>
        </p:txBody>
      </p:sp>
      <p:sp>
        <p:nvSpPr>
          <p:cNvPr id="1741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How Firms Use Currency Futures</a:t>
            </a:r>
          </a:p>
        </p:txBody>
      </p:sp>
      <p:sp>
        <p:nvSpPr>
          <p:cNvPr id="17412"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r>
              <a:rPr lang="en-US" sz="2800" smtClean="0"/>
              <a:t>Purchasing Futures to Hedge Payables - </a:t>
            </a:r>
            <a:r>
              <a:rPr lang="en-US" sz="2400" smtClean="0">
                <a:solidFill>
                  <a:schemeClr val="tx1"/>
                </a:solidFill>
              </a:rPr>
              <a:t>The purchase of futures contracts locks in the price at which a firm can purchase a currency. </a:t>
            </a:r>
          </a:p>
          <a:p>
            <a:pPr marL="495300" indent="-495300"/>
            <a:r>
              <a:rPr lang="en-US" sz="2800" smtClean="0"/>
              <a:t>Selling Futures to Hedge Receivables - </a:t>
            </a:r>
            <a:r>
              <a:rPr lang="en-US" sz="2400" smtClean="0">
                <a:solidFill>
                  <a:schemeClr val="tx1"/>
                </a:solidFill>
              </a:rPr>
              <a:t>The sale of futures contracts locks in the price at which a firm can sell a currency.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A05D5B6-1294-4659-970A-8CAC22A47533}" type="slidenum">
              <a:rPr lang="en-US" smtClean="0"/>
              <a:pPr>
                <a:defRPr/>
              </a:pPr>
              <a:t>15</a:t>
            </a:fld>
            <a:endParaRPr lang="en-US" smtClean="0"/>
          </a:p>
        </p:txBody>
      </p:sp>
      <p:sp>
        <p:nvSpPr>
          <p:cNvPr id="1843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Closing Out a Futures Position</a:t>
            </a:r>
          </a:p>
        </p:txBody>
      </p:sp>
      <p:sp>
        <p:nvSpPr>
          <p:cNvPr id="18436"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r>
              <a:rPr lang="en-US" sz="2800" smtClean="0"/>
              <a:t>Sellers (buyers) of currency futures can close out their positions by buying (selling) identical futures contracts prior to settlement.</a:t>
            </a:r>
          </a:p>
          <a:p>
            <a:pPr marL="495300" indent="-495300"/>
            <a:r>
              <a:rPr lang="en-US" sz="2800" smtClean="0"/>
              <a:t>Most currency futures contracts are closed out before the settlement date.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DC9AF1B-C452-40F8-BCD1-88A19CD392F0}" type="slidenum">
              <a:rPr lang="en-US" smtClean="0"/>
              <a:pPr>
                <a:defRPr/>
              </a:pPr>
              <a:t>16</a:t>
            </a:fld>
            <a:endParaRPr lang="en-US" smtClean="0"/>
          </a:p>
        </p:txBody>
      </p:sp>
      <p:sp>
        <p:nvSpPr>
          <p:cNvPr id="19459"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5.4 </a:t>
            </a:r>
            <a:r>
              <a:rPr lang="en-US" sz="2600" b="0" smtClean="0">
                <a:solidFill>
                  <a:schemeClr val="bg1"/>
                </a:solidFill>
              </a:rPr>
              <a:t>Closing Out a Futures Contract</a:t>
            </a:r>
          </a:p>
        </p:txBody>
      </p:sp>
      <p:pic>
        <p:nvPicPr>
          <p:cNvPr id="19460" name="Picture 1"/>
          <p:cNvPicPr>
            <a:picLocks noChangeAspect="1"/>
          </p:cNvPicPr>
          <p:nvPr/>
        </p:nvPicPr>
        <p:blipFill>
          <a:blip r:embed="rId2" cstate="print"/>
          <a:srcRect/>
          <a:stretch>
            <a:fillRect/>
          </a:stretch>
        </p:blipFill>
        <p:spPr bwMode="auto">
          <a:xfrm>
            <a:off x="762000" y="1905000"/>
            <a:ext cx="8196263" cy="2209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38BD0CA-D7B8-4DCC-A873-6D006E8FDFBA}" type="slidenum">
              <a:rPr lang="en-US" smtClean="0"/>
              <a:pPr>
                <a:defRPr/>
              </a:pPr>
              <a:t>17</a:t>
            </a:fld>
            <a:endParaRPr lang="en-US" smtClean="0"/>
          </a:p>
        </p:txBody>
      </p:sp>
      <p:sp>
        <p:nvSpPr>
          <p:cNvPr id="2048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Speculation with Currency Futures</a:t>
            </a:r>
          </a:p>
        </p:txBody>
      </p:sp>
      <p:sp>
        <p:nvSpPr>
          <p:cNvPr id="20484"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smtClean="0"/>
              <a:t>Currency futures contracts are sometimes purchased by speculators attempting to capitalize on their expectation of a currency’s future movement.</a:t>
            </a:r>
            <a:r>
              <a:rPr lang="en-US" smtClean="0">
                <a:solidFill>
                  <a:schemeClr val="tx1"/>
                </a:solidFill>
              </a:rPr>
              <a:t> </a:t>
            </a:r>
          </a:p>
          <a:p>
            <a:pPr marL="495300" indent="-495300">
              <a:buFont typeface="Wingdings" pitchFamily="2" charset="2"/>
              <a:buAutoNum type="arabicPeriod"/>
            </a:pPr>
            <a:r>
              <a:rPr lang="en-US" sz="2400" smtClean="0"/>
              <a:t>Currency futures are often sold by speculators who expect that the spot rate of a currency will be less than the rate at which they would be obligated to sell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F050656-9B8B-49EC-B56F-EEB173C9A172}" type="slidenum">
              <a:rPr lang="en-US" smtClean="0"/>
              <a:pPr>
                <a:defRPr/>
              </a:pPr>
              <a:t>18</a:t>
            </a:fld>
            <a:endParaRPr lang="en-US" smtClean="0"/>
          </a:p>
        </p:txBody>
      </p:sp>
      <p:sp>
        <p:nvSpPr>
          <p:cNvPr id="21507"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5.5 </a:t>
            </a:r>
            <a:r>
              <a:rPr lang="en-US" sz="2600" b="0" smtClean="0">
                <a:solidFill>
                  <a:schemeClr val="bg1"/>
                </a:solidFill>
              </a:rPr>
              <a:t>Source of Gains from Buying Currency Futures</a:t>
            </a:r>
          </a:p>
        </p:txBody>
      </p:sp>
      <p:pic>
        <p:nvPicPr>
          <p:cNvPr id="21508" name="Picture 1"/>
          <p:cNvPicPr>
            <a:picLocks noChangeAspect="1"/>
          </p:cNvPicPr>
          <p:nvPr/>
        </p:nvPicPr>
        <p:blipFill>
          <a:blip r:embed="rId2" cstate="print"/>
          <a:srcRect/>
          <a:stretch>
            <a:fillRect/>
          </a:stretch>
        </p:blipFill>
        <p:spPr bwMode="auto">
          <a:xfrm>
            <a:off x="785813" y="2438400"/>
            <a:ext cx="8358187" cy="228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4B13ABA-1E21-40B2-8BC0-AF501F874CB2}" type="slidenum">
              <a:rPr lang="en-US" smtClean="0"/>
              <a:pPr>
                <a:defRPr/>
              </a:pPr>
              <a:t>19</a:t>
            </a:fld>
            <a:endParaRPr lang="en-US" smtClean="0"/>
          </a:p>
        </p:txBody>
      </p:sp>
      <p:sp>
        <p:nvSpPr>
          <p:cNvPr id="2253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Currency Futures Market Efficiency</a:t>
            </a:r>
          </a:p>
        </p:txBody>
      </p:sp>
      <p:sp>
        <p:nvSpPr>
          <p:cNvPr id="22532" name="Rectangle 3"/>
          <p:cNvSpPr>
            <a:spLocks noGrp="1" noChangeArrowheads="1"/>
          </p:cNvSpPr>
          <p:nvPr>
            <p:ph type="body" idx="4294967295"/>
          </p:nvPr>
        </p:nvSpPr>
        <p:spPr bwMode="auto">
          <a:xfrm>
            <a:off x="990600" y="1447800"/>
            <a:ext cx="7315200" cy="4648200"/>
          </a:xfrm>
          <a:prstGeom prst="rect">
            <a:avLst/>
          </a:prstGeom>
          <a:noFill/>
          <a:ln>
            <a:miter lim="800000"/>
            <a:headEnd/>
            <a:tailEnd/>
          </a:ln>
        </p:spPr>
        <p:txBody>
          <a:bodyPr/>
          <a:lstStyle/>
          <a:p>
            <a:pPr marL="495300" indent="-495300">
              <a:buFont typeface="Wingdings" pitchFamily="2" charset="2"/>
              <a:buAutoNum type="arabicPeriod"/>
            </a:pPr>
            <a:r>
              <a:rPr lang="en-US" sz="2400" smtClean="0"/>
              <a:t>If the currency futures market is </a:t>
            </a:r>
            <a:r>
              <a:rPr lang="en-US" sz="2400" b="1" smtClean="0"/>
              <a:t>efficient</a:t>
            </a:r>
            <a:r>
              <a:rPr lang="en-US" sz="2400" smtClean="0"/>
              <a:t>, the futures price should reflect all available information.</a:t>
            </a:r>
          </a:p>
          <a:p>
            <a:pPr marL="495300" indent="-495300">
              <a:buFont typeface="Wingdings" pitchFamily="2" charset="2"/>
              <a:buAutoNum type="arabicPeriod"/>
            </a:pPr>
            <a:r>
              <a:rPr lang="en-US" sz="2400" smtClean="0"/>
              <a:t>Thus, the continual use of a particular strategy to take positions in currency futures contracts should not lead to </a:t>
            </a:r>
            <a:r>
              <a:rPr lang="en-US" sz="2400" b="1" smtClean="0"/>
              <a:t>abnormal profits</a:t>
            </a:r>
            <a:r>
              <a:rPr lang="en-US" sz="2400" smtClean="0"/>
              <a:t>. </a:t>
            </a:r>
          </a:p>
          <a:p>
            <a:pPr marL="495300" indent="-495300">
              <a:buFont typeface="Wingdings" pitchFamily="2" charset="2"/>
              <a:buAutoNum type="arabicPeriod"/>
            </a:pPr>
            <a:r>
              <a:rPr lang="en-US" sz="2400" smtClean="0"/>
              <a:t>Research has found that the currency futures market may be inefficient. However, the patterns are not necessarily observable until after they occur, which means that it may be difficult to consistently generate abnormal profits from speculating in currency futures.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964EFD6-93E4-465B-B1FB-28FAAF3DE355}" type="slidenum">
              <a:rPr lang="en-US" smtClean="0"/>
              <a:pPr>
                <a:defRPr/>
              </a:pPr>
              <a:t>2</a:t>
            </a:fld>
            <a:endParaRPr lang="en-US" smtClean="0"/>
          </a:p>
        </p:txBody>
      </p:sp>
      <p:sp>
        <p:nvSpPr>
          <p:cNvPr id="8195" name="Title 1"/>
          <p:cNvSpPr>
            <a:spLocks noGrp="1"/>
          </p:cNvSpPr>
          <p:nvPr>
            <p:ph type="ctrTitle"/>
          </p:nvPr>
        </p:nvSpPr>
        <p:spPr bwMode="auto">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dirty="0" smtClean="0">
                <a:latin typeface="Arial" charset="0"/>
                <a:cs typeface="Arial" charset="0"/>
              </a:rPr>
              <a:t>5</a:t>
            </a:r>
          </a:p>
        </p:txBody>
      </p:sp>
      <p:sp>
        <p:nvSpPr>
          <p:cNvPr id="5124" name="Subtitle 2"/>
          <p:cNvSpPr>
            <a:spLocks noGrp="1"/>
          </p:cNvSpPr>
          <p:nvPr>
            <p:ph type="subTitle" idx="1"/>
          </p:nvPr>
        </p:nvSpPr>
        <p:spPr bwMode="auto">
          <a:xfrm>
            <a:off x="2286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4000" smtClean="0"/>
              <a:t>Currency Derivatives</a:t>
            </a:r>
          </a:p>
        </p:txBody>
      </p:sp>
      <p:sp>
        <p:nvSpPr>
          <p:cNvPr id="5125" name="Text Placeholder 3"/>
          <p:cNvSpPr>
            <a:spLocks noGrp="1"/>
          </p:cNvSpPr>
          <p:nvPr>
            <p:ph type="body"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ts val="1200"/>
              </a:spcBef>
              <a:buFont typeface="Wingdings" pitchFamily="2" charset="2"/>
              <a:buChar char="§"/>
            </a:pPr>
            <a:r>
              <a:rPr lang="en-US" dirty="0" smtClean="0">
                <a:solidFill>
                  <a:schemeClr val="tx1">
                    <a:lumMod val="95000"/>
                    <a:lumOff val="5000"/>
                  </a:schemeClr>
                </a:solidFill>
              </a:rPr>
              <a:t>Explain how forward contracts are used to hedge based on anticipated exchange rate movements</a:t>
            </a:r>
          </a:p>
          <a:p>
            <a:pPr eaLnBrk="1" hangingPunct="1">
              <a:lnSpc>
                <a:spcPct val="90000"/>
              </a:lnSpc>
              <a:spcBef>
                <a:spcPts val="1200"/>
              </a:spcBef>
              <a:buFont typeface="Wingdings" pitchFamily="2" charset="2"/>
              <a:buChar char="§"/>
            </a:pPr>
            <a:r>
              <a:rPr lang="en-US" dirty="0" smtClean="0">
                <a:solidFill>
                  <a:schemeClr val="tx1">
                    <a:lumMod val="95000"/>
                    <a:lumOff val="5000"/>
                  </a:schemeClr>
                </a:solidFill>
              </a:rPr>
              <a:t>Describe how currency futures contracts are used to speculate or hedge based on anticipated exchange rate movements</a:t>
            </a:r>
          </a:p>
          <a:p>
            <a:pPr eaLnBrk="1" hangingPunct="1">
              <a:lnSpc>
                <a:spcPct val="90000"/>
              </a:lnSpc>
              <a:spcBef>
                <a:spcPts val="1200"/>
              </a:spcBef>
              <a:buFont typeface="Wingdings" pitchFamily="2" charset="2"/>
              <a:buChar char="§"/>
            </a:pPr>
            <a:r>
              <a:rPr lang="en-US" dirty="0" smtClean="0">
                <a:solidFill>
                  <a:schemeClr val="tx1">
                    <a:lumMod val="95000"/>
                    <a:lumOff val="5000"/>
                  </a:schemeClr>
                </a:solidFill>
              </a:rPr>
              <a:t>Explain how currency option contracts are used to speculate or hedge based on anticipated exchange rate movements</a:t>
            </a:r>
          </a:p>
          <a:p>
            <a:pPr eaLnBrk="1" hangingPunct="1">
              <a:lnSpc>
                <a:spcPct val="90000"/>
              </a:lnSpc>
            </a:pPr>
            <a:endParaRPr lang="en-US" sz="2800" dirty="0" smtClean="0"/>
          </a:p>
        </p:txBody>
      </p:sp>
      <p:sp>
        <p:nvSpPr>
          <p:cNvPr id="5126"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884A3348-DB5D-4398-84CA-1ABCF46CE92C}" type="slidenum">
              <a:rPr lang="en-US"/>
              <a:pPr/>
              <a:t>2</a:t>
            </a:fld>
            <a:endParaRPr lang="en-US"/>
          </a:p>
        </p:txBody>
      </p:sp>
      <p:sp>
        <p:nvSpPr>
          <p:cNvPr id="5127" name="Text Placeholder 3"/>
          <p:cNvSpPr txBox="1">
            <a:spLocks/>
          </p:cNvSpPr>
          <p:nvPr/>
        </p:nvSpPr>
        <p:spPr bwMode="auto">
          <a:xfrm>
            <a:off x="1790700" y="1447800"/>
            <a:ext cx="7391400" cy="685800"/>
          </a:xfrm>
          <a:prstGeom prst="rect">
            <a:avLst/>
          </a:prstGeom>
          <a:noFill/>
          <a:ln w="9525">
            <a:noFill/>
            <a:miter lim="800000"/>
            <a:headEnd/>
            <a:tailEnd/>
          </a:ln>
        </p:spPr>
        <p:txBody>
          <a:bodyPr/>
          <a:lstStyle/>
          <a:p>
            <a:pPr marL="342900" indent="-342900">
              <a:lnSpc>
                <a:spcPct val="90000"/>
              </a:lnSpc>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6CA4654-275C-443F-BD92-36FB19BDD5EC}" type="slidenum">
              <a:rPr lang="en-US" smtClean="0"/>
              <a:pPr>
                <a:defRPr/>
              </a:pPr>
              <a:t>20</a:t>
            </a:fld>
            <a:endParaRPr lang="en-US" smtClean="0"/>
          </a:p>
        </p:txBody>
      </p:sp>
      <p:sp>
        <p:nvSpPr>
          <p:cNvPr id="2355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Currency Options Markets</a:t>
            </a:r>
          </a:p>
        </p:txBody>
      </p:sp>
      <p:sp>
        <p:nvSpPr>
          <p:cNvPr id="23556" name="Rectangle 3"/>
          <p:cNvSpPr>
            <a:spLocks noGrp="1" noChangeArrowheads="1"/>
          </p:cNvSpPr>
          <p:nvPr>
            <p:ph type="body" idx="4294967295"/>
          </p:nvPr>
        </p:nvSpPr>
        <p:spPr bwMode="auto">
          <a:xfrm>
            <a:off x="685800" y="1371600"/>
            <a:ext cx="8458200" cy="4648200"/>
          </a:xfrm>
          <a:prstGeom prst="rect">
            <a:avLst/>
          </a:prstGeom>
          <a:noFill/>
          <a:ln>
            <a:miter lim="800000"/>
            <a:headEnd/>
            <a:tailEnd/>
          </a:ln>
        </p:spPr>
        <p:txBody>
          <a:bodyPr/>
          <a:lstStyle/>
          <a:p>
            <a:pPr marL="495300" indent="-495300"/>
            <a:r>
              <a:rPr lang="en-US" sz="2800" smtClean="0"/>
              <a:t>Currency options provide the right to purchase or sell currencies at specified prices.</a:t>
            </a:r>
          </a:p>
          <a:p>
            <a:pPr marL="495300" indent="-495300"/>
            <a:r>
              <a:rPr lang="en-US" sz="2800" smtClean="0"/>
              <a:t>Options Exchanges </a:t>
            </a:r>
          </a:p>
          <a:p>
            <a:pPr marL="895350" lvl="1" indent="-495300">
              <a:buFont typeface="Wingdings" pitchFamily="2" charset="2"/>
              <a:buChar char="§"/>
            </a:pPr>
            <a:r>
              <a:rPr lang="en-US" sz="2000" smtClean="0"/>
              <a:t>1982 - exchanges in Amsterdam, Montreal, and Philadelphia first allowed trading in standardized foreign currency options. </a:t>
            </a:r>
          </a:p>
          <a:p>
            <a:pPr marL="895350" lvl="1" indent="-495300">
              <a:buFont typeface="Wingdings" pitchFamily="2" charset="2"/>
              <a:buChar char="§"/>
            </a:pPr>
            <a:r>
              <a:rPr lang="en-US" sz="2000" smtClean="0"/>
              <a:t>2007 – CME and CBOT merged to form CME group</a:t>
            </a:r>
          </a:p>
          <a:p>
            <a:pPr marL="895350" lvl="1" indent="-495300">
              <a:buFont typeface="Wingdings" pitchFamily="2" charset="2"/>
              <a:buChar char="§"/>
            </a:pPr>
            <a:r>
              <a:rPr lang="en-US" sz="2000" smtClean="0"/>
              <a:t>Exchanges are regulated by the SEC in the U.S. </a:t>
            </a:r>
            <a:endParaRPr lang="en-US" sz="2400" smtClean="0"/>
          </a:p>
          <a:p>
            <a:pPr marL="495300" indent="-495300"/>
            <a:r>
              <a:rPr lang="en-US" sz="2800" smtClean="0"/>
              <a:t>Over-the-counter market - </a:t>
            </a:r>
            <a:r>
              <a:rPr lang="en-US" sz="2400" smtClean="0">
                <a:solidFill>
                  <a:schemeClr val="tx1"/>
                </a:solidFill>
              </a:rPr>
              <a:t>Where currency options are offered by commercial banks and brokerage firms. Unlike the currency options traded on an exchange, the over-the-counter market offers currency options that are tailored to the specific needs of the firm.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6074541-1DDB-4E76-A7E2-A3829AE610E2}" type="slidenum">
              <a:rPr lang="en-US" smtClean="0"/>
              <a:pPr>
                <a:defRPr/>
              </a:pPr>
              <a:t>21</a:t>
            </a:fld>
            <a:endParaRPr lang="en-US" smtClean="0"/>
          </a:p>
        </p:txBody>
      </p:sp>
      <p:sp>
        <p:nvSpPr>
          <p:cNvPr id="24579" name="Rectangle 2"/>
          <p:cNvSpPr>
            <a:spLocks noGrp="1" noChangeArrowheads="1"/>
          </p:cNvSpPr>
          <p:nvPr>
            <p:ph type="title" idx="4294967295"/>
          </p:nvPr>
        </p:nvSpPr>
        <p:spPr bwMode="auto">
          <a:xfrm>
            <a:off x="685800" y="12700"/>
            <a:ext cx="7315200" cy="749300"/>
          </a:xfrm>
          <a:prstGeom prst="rect">
            <a:avLst/>
          </a:prstGeom>
          <a:noFill/>
          <a:ln>
            <a:miter lim="800000"/>
            <a:headEnd/>
            <a:tailEnd/>
          </a:ln>
        </p:spPr>
        <p:txBody>
          <a:bodyPr anchor="ctr"/>
          <a:lstStyle/>
          <a:p>
            <a:r>
              <a:rPr lang="en-US" sz="2600" smtClean="0">
                <a:solidFill>
                  <a:schemeClr val="bg1"/>
                </a:solidFill>
              </a:rPr>
              <a:t>Currency Call Options</a:t>
            </a:r>
          </a:p>
        </p:txBody>
      </p:sp>
      <p:sp>
        <p:nvSpPr>
          <p:cNvPr id="24580" name="Rectangle 3"/>
          <p:cNvSpPr>
            <a:spLocks noGrp="1" noChangeArrowheads="1"/>
          </p:cNvSpPr>
          <p:nvPr>
            <p:ph type="body" idx="4294967295"/>
          </p:nvPr>
        </p:nvSpPr>
        <p:spPr bwMode="auto">
          <a:xfrm>
            <a:off x="1066800" y="1447800"/>
            <a:ext cx="7543800" cy="4038600"/>
          </a:xfrm>
          <a:prstGeom prst="rect">
            <a:avLst/>
          </a:prstGeom>
          <a:noFill/>
          <a:ln>
            <a:miter lim="800000"/>
            <a:headEnd/>
            <a:tailEnd/>
          </a:ln>
        </p:spPr>
        <p:txBody>
          <a:bodyPr/>
          <a:lstStyle/>
          <a:p>
            <a:pPr marL="495300" indent="-495300">
              <a:lnSpc>
                <a:spcPct val="90000"/>
              </a:lnSpc>
            </a:pPr>
            <a:r>
              <a:rPr lang="en-US" sz="2400" smtClean="0"/>
              <a:t>Grants the </a:t>
            </a:r>
            <a:r>
              <a:rPr lang="en-US" sz="2400" b="1" smtClean="0"/>
              <a:t>right to buy </a:t>
            </a:r>
            <a:r>
              <a:rPr lang="en-US" sz="2400" smtClean="0"/>
              <a:t>a specific currency at a designated </a:t>
            </a:r>
            <a:r>
              <a:rPr lang="en-US" sz="2400" b="1" smtClean="0"/>
              <a:t>strike price</a:t>
            </a:r>
            <a:r>
              <a:rPr lang="en-US" sz="2400" smtClean="0"/>
              <a:t> or </a:t>
            </a:r>
            <a:r>
              <a:rPr lang="en-US" sz="2400" b="1" smtClean="0"/>
              <a:t>exercise price </a:t>
            </a:r>
            <a:r>
              <a:rPr lang="en-US" sz="2400" smtClean="0"/>
              <a:t>within a specific period of time.</a:t>
            </a:r>
          </a:p>
          <a:p>
            <a:pPr marL="495300" indent="-495300">
              <a:lnSpc>
                <a:spcPct val="90000"/>
              </a:lnSpc>
            </a:pPr>
            <a:r>
              <a:rPr lang="en-US" sz="2400" smtClean="0"/>
              <a:t>If the spot rate rises above the strike price, the owner of a call can exercise the right to buy currency at the strike price.</a:t>
            </a:r>
          </a:p>
          <a:p>
            <a:pPr marL="495300" indent="-495300">
              <a:lnSpc>
                <a:spcPct val="90000"/>
              </a:lnSpc>
            </a:pPr>
            <a:r>
              <a:rPr lang="en-US" sz="2400" smtClean="0"/>
              <a:t>The buyer of the option pays a premium.</a:t>
            </a:r>
          </a:p>
          <a:p>
            <a:pPr marL="495300" indent="-495300">
              <a:lnSpc>
                <a:spcPct val="90000"/>
              </a:lnSpc>
            </a:pPr>
            <a:r>
              <a:rPr lang="en-US" sz="2400" smtClean="0"/>
              <a:t>If the spot exchange rate is greater than the strike price, the option is </a:t>
            </a:r>
            <a:r>
              <a:rPr lang="en-US" sz="2400" b="1" i="1" smtClean="0"/>
              <a:t>in the money</a:t>
            </a:r>
            <a:r>
              <a:rPr lang="en-US" sz="2400" smtClean="0"/>
              <a:t>.  If the spot rate is equal to the strike price, the option is </a:t>
            </a:r>
            <a:r>
              <a:rPr lang="en-US" sz="2400" b="1" i="1" smtClean="0"/>
              <a:t>at the money</a:t>
            </a:r>
            <a:r>
              <a:rPr lang="en-US" sz="2400" i="1" smtClean="0"/>
              <a:t>.  </a:t>
            </a:r>
            <a:r>
              <a:rPr lang="en-US" sz="2400" smtClean="0"/>
              <a:t>If the spot rate is lower than the strike price, the option is </a:t>
            </a:r>
            <a:r>
              <a:rPr lang="en-US" sz="2400" b="1" i="1" smtClean="0"/>
              <a:t>out of the money</a:t>
            </a:r>
            <a:r>
              <a:rPr lang="en-US" sz="2400" b="1"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9E874B5-8FC8-4696-BBE7-C85B40089BEF}" type="slidenum">
              <a:rPr lang="en-US" smtClean="0"/>
              <a:pPr>
                <a:defRPr/>
              </a:pPr>
              <a:t>22</a:t>
            </a:fld>
            <a:endParaRPr lang="en-US" smtClean="0"/>
          </a:p>
        </p:txBody>
      </p:sp>
      <p:sp>
        <p:nvSpPr>
          <p:cNvPr id="25603"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Factors Affecting Currency Call Option Premiums</a:t>
            </a:r>
          </a:p>
        </p:txBody>
      </p:sp>
      <p:sp>
        <p:nvSpPr>
          <p:cNvPr id="25604" name="Rectangle 3"/>
          <p:cNvSpPr>
            <a:spLocks noGrp="1" noChangeArrowheads="1"/>
          </p:cNvSpPr>
          <p:nvPr>
            <p:ph type="body" idx="4294967295"/>
          </p:nvPr>
        </p:nvSpPr>
        <p:spPr bwMode="auto">
          <a:xfrm>
            <a:off x="762000" y="1219200"/>
            <a:ext cx="8001000" cy="5105400"/>
          </a:xfrm>
          <a:prstGeom prst="rect">
            <a:avLst/>
          </a:prstGeom>
          <a:noFill/>
          <a:ln>
            <a:miter lim="800000"/>
            <a:headEnd/>
            <a:tailEnd/>
          </a:ln>
        </p:spPr>
        <p:txBody>
          <a:bodyPr/>
          <a:lstStyle/>
          <a:p>
            <a:pPr marL="395288" indent="-395288">
              <a:buFont typeface="Wingdings" pitchFamily="2" charset="2"/>
              <a:buNone/>
            </a:pPr>
            <a:endParaRPr lang="en-US" sz="2400" smtClean="0"/>
          </a:p>
          <a:p>
            <a:pPr marL="395288" indent="-395288">
              <a:spcAft>
                <a:spcPts val="1200"/>
              </a:spcAft>
              <a:buFont typeface="Wingdings" pitchFamily="2" charset="2"/>
              <a:buNone/>
            </a:pPr>
            <a:endParaRPr lang="en-US" sz="2400" smtClean="0"/>
          </a:p>
          <a:p>
            <a:pPr marL="395288" indent="-395288">
              <a:buFont typeface="Wingdings" pitchFamily="2" charset="2"/>
              <a:buNone/>
            </a:pPr>
            <a:r>
              <a:rPr lang="en-US" sz="2400" smtClean="0"/>
              <a:t>The premium on a call option (C)  is affected by three factors:</a:t>
            </a:r>
          </a:p>
          <a:p>
            <a:pPr marL="795338" lvl="1" indent="-395288"/>
            <a:r>
              <a:rPr lang="en-US" sz="2200" b="1" smtClean="0"/>
              <a:t>Spot price relative to the strike price (S – X)</a:t>
            </a:r>
            <a:r>
              <a:rPr lang="en-US" sz="2200" smtClean="0"/>
              <a:t>: The higher the spot rate relative to the strike price, the higher the option price will be.</a:t>
            </a:r>
          </a:p>
          <a:p>
            <a:pPr marL="795338" lvl="1" indent="-395288"/>
            <a:r>
              <a:rPr lang="en-US" sz="2200" b="1" smtClean="0"/>
              <a:t>Length of time before expiration</a:t>
            </a:r>
            <a:r>
              <a:rPr lang="en-US" sz="2200" smtClean="0"/>
              <a:t>  </a:t>
            </a:r>
            <a:r>
              <a:rPr lang="en-US" sz="2200" b="1" smtClean="0"/>
              <a:t>(T): </a:t>
            </a:r>
            <a:r>
              <a:rPr lang="en-US" sz="2200" smtClean="0"/>
              <a:t>The longer the time to expiration, the higher the option price will be.</a:t>
            </a:r>
          </a:p>
          <a:p>
            <a:pPr marL="795338" lvl="1" indent="-395288"/>
            <a:r>
              <a:rPr lang="en-US" sz="2200" b="1" smtClean="0"/>
              <a:t>Potential variability of currency (</a:t>
            </a:r>
            <a:r>
              <a:rPr lang="el-GR" sz="2200" b="1" smtClean="0"/>
              <a:t>σ</a:t>
            </a:r>
            <a:r>
              <a:rPr lang="en-US" sz="2200" b="1" smtClean="0"/>
              <a:t>): </a:t>
            </a:r>
            <a:r>
              <a:rPr lang="en-US" sz="2200" smtClean="0"/>
              <a:t>The greater the variability of the currency, the higher the probability that the spot rate can rise above the strike price.</a:t>
            </a:r>
          </a:p>
        </p:txBody>
      </p:sp>
      <p:pic>
        <p:nvPicPr>
          <p:cNvPr id="25605" name="Picture 5"/>
          <p:cNvPicPr>
            <a:picLocks noChangeAspect="1" noChangeArrowheads="1"/>
          </p:cNvPicPr>
          <p:nvPr/>
        </p:nvPicPr>
        <p:blipFill>
          <a:blip r:embed="rId2" cstate="print"/>
          <a:srcRect/>
          <a:stretch>
            <a:fillRect/>
          </a:stretch>
        </p:blipFill>
        <p:spPr bwMode="auto">
          <a:xfrm>
            <a:off x="3048000" y="1295400"/>
            <a:ext cx="3243263" cy="91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305A2A5-0933-4405-9AA0-3D910D8E8C96}" type="slidenum">
              <a:rPr lang="en-US" smtClean="0"/>
              <a:pPr>
                <a:defRPr/>
              </a:pPr>
              <a:t>23</a:t>
            </a:fld>
            <a:endParaRPr lang="en-US" smtClean="0"/>
          </a:p>
        </p:txBody>
      </p:sp>
      <p:sp>
        <p:nvSpPr>
          <p:cNvPr id="2662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How Firms Use Currency Call Options</a:t>
            </a:r>
          </a:p>
        </p:txBody>
      </p:sp>
      <p:sp>
        <p:nvSpPr>
          <p:cNvPr id="26628" name="Rectangle 3"/>
          <p:cNvSpPr>
            <a:spLocks noGrp="1" noChangeArrowheads="1"/>
          </p:cNvSpPr>
          <p:nvPr>
            <p:ph type="body" idx="4294967295"/>
          </p:nvPr>
        </p:nvSpPr>
        <p:spPr bwMode="auto">
          <a:xfrm>
            <a:off x="990600" y="1295400"/>
            <a:ext cx="7924800" cy="4038600"/>
          </a:xfrm>
          <a:prstGeom prst="rect">
            <a:avLst/>
          </a:prstGeom>
          <a:noFill/>
          <a:ln>
            <a:miter lim="800000"/>
            <a:headEnd/>
            <a:tailEnd/>
          </a:ln>
        </p:spPr>
        <p:txBody>
          <a:bodyPr/>
          <a:lstStyle/>
          <a:p>
            <a:pPr marL="395288" indent="-395288">
              <a:buFont typeface="Wingdings" pitchFamily="2" charset="2"/>
              <a:buNone/>
            </a:pPr>
            <a:r>
              <a:rPr lang="en-US" sz="2800" smtClean="0"/>
              <a:t>Firms can use call options to:</a:t>
            </a:r>
          </a:p>
          <a:p>
            <a:pPr marL="795338" lvl="1" indent="-395288"/>
            <a:r>
              <a:rPr lang="en-US" sz="2400" smtClean="0"/>
              <a:t>hedge payables</a:t>
            </a:r>
          </a:p>
          <a:p>
            <a:pPr marL="795338" lvl="1" indent="-395288"/>
            <a:r>
              <a:rPr lang="en-US" sz="2400" smtClean="0"/>
              <a:t>hedge project bidding to lock in the dollar cost of potential expenses.</a:t>
            </a:r>
          </a:p>
          <a:p>
            <a:pPr marL="795338" lvl="1" indent="-395288"/>
            <a:r>
              <a:rPr lang="en-US" sz="2400" smtClean="0"/>
              <a:t>hedge target bidding of a possible acquisition.</a:t>
            </a:r>
          </a:p>
          <a:p>
            <a:pPr marL="795338" lvl="1" indent="-395288"/>
            <a:r>
              <a:rPr lang="en-US" sz="2400" smtClean="0"/>
              <a:t>Speculate on expectations of future movements in a currency.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82C0E23-FEE2-43D9-A735-3463221D6423}" type="slidenum">
              <a:rPr lang="en-US" smtClean="0"/>
              <a:pPr>
                <a:defRPr/>
              </a:pPr>
              <a:t>24</a:t>
            </a:fld>
            <a:endParaRPr lang="en-US" smtClean="0"/>
          </a:p>
        </p:txBody>
      </p:sp>
      <p:sp>
        <p:nvSpPr>
          <p:cNvPr id="27651"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Currency Put Options</a:t>
            </a:r>
          </a:p>
        </p:txBody>
      </p:sp>
      <p:sp>
        <p:nvSpPr>
          <p:cNvPr id="27652" name="Rectangle 3"/>
          <p:cNvSpPr>
            <a:spLocks noGrp="1" noChangeArrowheads="1"/>
          </p:cNvSpPr>
          <p:nvPr>
            <p:ph type="body" idx="4294967295"/>
          </p:nvPr>
        </p:nvSpPr>
        <p:spPr bwMode="auto">
          <a:xfrm>
            <a:off x="990600" y="1371600"/>
            <a:ext cx="7696200" cy="4800600"/>
          </a:xfrm>
          <a:prstGeom prst="rect">
            <a:avLst/>
          </a:prstGeom>
          <a:noFill/>
          <a:ln>
            <a:miter lim="800000"/>
            <a:headEnd/>
            <a:tailEnd/>
          </a:ln>
        </p:spPr>
        <p:txBody>
          <a:bodyPr/>
          <a:lstStyle/>
          <a:p>
            <a:pPr marL="495300" indent="-495300">
              <a:buFont typeface="Wingdings" pitchFamily="2" charset="2"/>
              <a:buAutoNum type="arabicPeriod"/>
            </a:pPr>
            <a:r>
              <a:rPr lang="en-US" sz="2400" smtClean="0"/>
              <a:t>Grants the right to sell a currency at a specified </a:t>
            </a:r>
            <a:r>
              <a:rPr lang="en-US" sz="2400" b="1" smtClean="0"/>
              <a:t>strike price </a:t>
            </a:r>
            <a:r>
              <a:rPr lang="en-US" sz="2400" smtClean="0"/>
              <a:t>or</a:t>
            </a:r>
            <a:r>
              <a:rPr lang="en-US" sz="2400" b="1" smtClean="0"/>
              <a:t> exercise price </a:t>
            </a:r>
            <a:r>
              <a:rPr lang="en-US" sz="2400" smtClean="0"/>
              <a:t>within a specified period of time. </a:t>
            </a:r>
          </a:p>
          <a:p>
            <a:pPr marL="495300" indent="-495300">
              <a:buFont typeface="Wingdings" pitchFamily="2" charset="2"/>
              <a:buAutoNum type="arabicPeriod"/>
            </a:pPr>
            <a:r>
              <a:rPr lang="en-US" sz="2400" smtClean="0"/>
              <a:t>If the spot rate falls below the strike price, the owner of a put can exercise the right to sell currency at the strike price.</a:t>
            </a:r>
          </a:p>
          <a:p>
            <a:pPr marL="495300" indent="-495300">
              <a:buFont typeface="Wingdings" pitchFamily="2" charset="2"/>
              <a:buAutoNum type="arabicPeriod"/>
            </a:pPr>
            <a:r>
              <a:rPr lang="en-US" sz="2400" smtClean="0"/>
              <a:t>The buyer of the options pays a </a:t>
            </a:r>
            <a:r>
              <a:rPr lang="en-US" sz="2400" b="1" smtClean="0"/>
              <a:t>premium</a:t>
            </a:r>
            <a:r>
              <a:rPr lang="en-US" sz="2400" smtClean="0"/>
              <a:t>.  </a:t>
            </a:r>
            <a:endParaRPr lang="en-US" sz="2400" u="sng" smtClean="0"/>
          </a:p>
          <a:p>
            <a:pPr marL="495300" indent="-495300">
              <a:buFont typeface="Wingdings" pitchFamily="2" charset="2"/>
              <a:buAutoNum type="arabicPeriod"/>
            </a:pPr>
            <a:r>
              <a:rPr lang="en-US" sz="2400" smtClean="0"/>
              <a:t>If the spot exchange rate is lower than the strike price, the option is </a:t>
            </a:r>
            <a:r>
              <a:rPr lang="en-US" sz="2400" b="1" i="1" smtClean="0"/>
              <a:t>in the money</a:t>
            </a:r>
            <a:r>
              <a:rPr lang="en-US" sz="2400" smtClean="0"/>
              <a:t>.  If the spot rate is equal to the strike price, the option is </a:t>
            </a:r>
            <a:r>
              <a:rPr lang="en-US" sz="2400" b="1" i="1" smtClean="0"/>
              <a:t>at the money</a:t>
            </a:r>
            <a:r>
              <a:rPr lang="en-US" sz="2400" i="1" smtClean="0"/>
              <a:t>.  </a:t>
            </a:r>
            <a:r>
              <a:rPr lang="en-US" sz="2400" smtClean="0"/>
              <a:t>If the spot rate is greater than the strike price, the option is </a:t>
            </a:r>
            <a:r>
              <a:rPr lang="en-US" sz="2400" b="1" i="1" smtClean="0"/>
              <a:t>out of the money</a:t>
            </a:r>
            <a:r>
              <a:rPr lang="en-US" sz="2400" b="1" smtClean="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214D54E-91E6-42D7-B7D9-025B94C10ABC}" type="slidenum">
              <a:rPr lang="en-US" smtClean="0"/>
              <a:pPr>
                <a:defRPr/>
              </a:pPr>
              <a:t>25</a:t>
            </a:fld>
            <a:endParaRPr lang="en-US" smtClean="0"/>
          </a:p>
        </p:txBody>
      </p:sp>
      <p:sp>
        <p:nvSpPr>
          <p:cNvPr id="2867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Factors Affecting Put Option Premiums</a:t>
            </a:r>
          </a:p>
        </p:txBody>
      </p:sp>
      <p:sp>
        <p:nvSpPr>
          <p:cNvPr id="28676" name="Rectangle 3"/>
          <p:cNvSpPr>
            <a:spLocks noGrp="1" noChangeArrowheads="1"/>
          </p:cNvSpPr>
          <p:nvPr>
            <p:ph type="body" idx="4294967295"/>
          </p:nvPr>
        </p:nvSpPr>
        <p:spPr bwMode="auto">
          <a:xfrm>
            <a:off x="1066800" y="1295400"/>
            <a:ext cx="7315200" cy="5029200"/>
          </a:xfrm>
          <a:prstGeom prst="rect">
            <a:avLst/>
          </a:prstGeom>
          <a:noFill/>
          <a:ln>
            <a:miter lim="800000"/>
            <a:headEnd/>
            <a:tailEnd/>
          </a:ln>
        </p:spPr>
        <p:txBody>
          <a:bodyPr/>
          <a:lstStyle/>
          <a:p>
            <a:pPr marL="395288" indent="-395288">
              <a:buFont typeface="Wingdings" pitchFamily="2" charset="2"/>
              <a:buAutoNum type="arabicPeriod"/>
            </a:pPr>
            <a:endParaRPr lang="en-US" sz="2400" smtClean="0"/>
          </a:p>
          <a:p>
            <a:pPr marL="395288" indent="-395288">
              <a:buFont typeface="Wingdings" pitchFamily="2" charset="2"/>
              <a:buAutoNum type="arabicPeriod"/>
            </a:pPr>
            <a:endParaRPr lang="en-US" sz="2400" smtClean="0"/>
          </a:p>
          <a:p>
            <a:pPr marL="395288" indent="-395288">
              <a:buFont typeface="Wingdings" pitchFamily="2" charset="2"/>
              <a:buNone/>
            </a:pPr>
            <a:endParaRPr lang="en-US" sz="2400" smtClean="0"/>
          </a:p>
          <a:p>
            <a:pPr marL="395288" indent="-395288">
              <a:buFont typeface="Wingdings" pitchFamily="2" charset="2"/>
              <a:buNone/>
            </a:pPr>
            <a:r>
              <a:rPr lang="en-US" sz="2400" smtClean="0"/>
              <a:t>Put option premiums are affected by three factors:</a:t>
            </a:r>
          </a:p>
          <a:p>
            <a:pPr marL="795338" lvl="1" indent="-395288"/>
            <a:r>
              <a:rPr lang="en-US" sz="2200" b="1" smtClean="0"/>
              <a:t>Spot rate relative to the strike price (S–X): </a:t>
            </a:r>
            <a:r>
              <a:rPr lang="en-US" sz="2200" smtClean="0"/>
              <a:t>The lower the spot rate relative to the strike price, the higher the probability that the option will be exercised.</a:t>
            </a:r>
          </a:p>
          <a:p>
            <a:pPr marL="795338" lvl="1" indent="-395288"/>
            <a:r>
              <a:rPr lang="en-US" sz="2200" b="1" smtClean="0"/>
              <a:t>Length of time until expiration (T): </a:t>
            </a:r>
            <a:r>
              <a:rPr lang="en-US" sz="2200" smtClean="0"/>
              <a:t>The longer the time to expiration, the greater the put option premium</a:t>
            </a:r>
          </a:p>
          <a:p>
            <a:pPr marL="795338" lvl="1" indent="-395288"/>
            <a:r>
              <a:rPr lang="en-US" sz="2200" b="1" smtClean="0"/>
              <a:t>Variability of the currency (</a:t>
            </a:r>
            <a:r>
              <a:rPr lang="el-GR" sz="2200" b="1" smtClean="0"/>
              <a:t>σ</a:t>
            </a:r>
            <a:r>
              <a:rPr lang="en-US" sz="2200" b="1" smtClean="0"/>
              <a:t>): </a:t>
            </a:r>
            <a:r>
              <a:rPr lang="en-US" sz="2200" smtClean="0"/>
              <a:t>The greater the variability, the greater the probability that the option may be exercised.</a:t>
            </a:r>
          </a:p>
        </p:txBody>
      </p:sp>
      <p:pic>
        <p:nvPicPr>
          <p:cNvPr id="28677" name="Picture 5"/>
          <p:cNvPicPr>
            <a:picLocks noChangeAspect="1" noChangeArrowheads="1"/>
          </p:cNvPicPr>
          <p:nvPr/>
        </p:nvPicPr>
        <p:blipFill>
          <a:blip r:embed="rId2" cstate="print"/>
          <a:srcRect/>
          <a:stretch>
            <a:fillRect/>
          </a:stretch>
        </p:blipFill>
        <p:spPr bwMode="auto">
          <a:xfrm>
            <a:off x="2590800" y="1371600"/>
            <a:ext cx="2743200" cy="685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2C2EE3F-6DE2-4C9A-B8C7-8E13C252F720}" type="slidenum">
              <a:rPr lang="en-US" smtClean="0"/>
              <a:pPr>
                <a:defRPr/>
              </a:pPr>
              <a:t>26</a:t>
            </a:fld>
            <a:endParaRPr lang="en-US" smtClean="0"/>
          </a:p>
        </p:txBody>
      </p:sp>
      <p:sp>
        <p:nvSpPr>
          <p:cNvPr id="2969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Hedging with Currency Put Options</a:t>
            </a:r>
          </a:p>
        </p:txBody>
      </p:sp>
      <p:sp>
        <p:nvSpPr>
          <p:cNvPr id="29700" name="Rectangle 3"/>
          <p:cNvSpPr>
            <a:spLocks noGrp="1" noChangeArrowheads="1"/>
          </p:cNvSpPr>
          <p:nvPr>
            <p:ph type="body" idx="4294967295"/>
          </p:nvPr>
        </p:nvSpPr>
        <p:spPr bwMode="auto">
          <a:xfrm>
            <a:off x="1066800" y="1295400"/>
            <a:ext cx="7696200" cy="4267200"/>
          </a:xfrm>
          <a:prstGeom prst="rect">
            <a:avLst/>
          </a:prstGeom>
          <a:noFill/>
          <a:ln>
            <a:miter lim="800000"/>
            <a:headEnd/>
            <a:tailEnd/>
          </a:ln>
        </p:spPr>
        <p:txBody>
          <a:bodyPr/>
          <a:lstStyle/>
          <a:p>
            <a:pPr marL="395288" indent="-395288">
              <a:buFont typeface="Wingdings" pitchFamily="2" charset="2"/>
              <a:buAutoNum type="arabicPeriod"/>
            </a:pPr>
            <a:r>
              <a:rPr lang="en-US" sz="2400" smtClean="0"/>
              <a:t>Corporations with open positions in foreign currencies can use currency put options in some cases to cover these positions.</a:t>
            </a:r>
          </a:p>
          <a:p>
            <a:pPr marL="395288" indent="-395288">
              <a:buFont typeface="Wingdings" pitchFamily="2" charset="2"/>
              <a:buAutoNum type="arabicPeriod"/>
            </a:pPr>
            <a:r>
              <a:rPr lang="en-US" sz="2400" smtClean="0"/>
              <a:t>Some put options are </a:t>
            </a:r>
            <a:r>
              <a:rPr lang="en-US" sz="2400" b="1" smtClean="0"/>
              <a:t>deep out of the money</a:t>
            </a:r>
            <a:r>
              <a:rPr lang="en-US" sz="2400" smtClean="0"/>
              <a:t>, meaning that the prevailing exchange rate is high above the exercise price. These options are cheaper (have a lower premium), as they are unlikely to be exercised because their exercise price is too low.</a:t>
            </a:r>
          </a:p>
          <a:p>
            <a:pPr marL="395288" indent="-395288">
              <a:buFont typeface="Wingdings" pitchFamily="2" charset="2"/>
              <a:buAutoNum type="arabicPeriod"/>
            </a:pPr>
            <a:r>
              <a:rPr lang="en-US" sz="2400" smtClean="0"/>
              <a:t>Other put options have an exercise price that is currently above the prevailing exchange rate and are therefore more likely to be exercised. Consequently, these options are more expensive.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5D064F3-C3A7-4880-8AA8-C14679977118}" type="slidenum">
              <a:rPr lang="en-US" smtClean="0"/>
              <a:pPr>
                <a:defRPr/>
              </a:pPr>
              <a:t>27</a:t>
            </a:fld>
            <a:endParaRPr lang="en-US" smtClean="0"/>
          </a:p>
        </p:txBody>
      </p:sp>
      <p:sp>
        <p:nvSpPr>
          <p:cNvPr id="3072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Speculating with Currency Put Options</a:t>
            </a:r>
          </a:p>
        </p:txBody>
      </p:sp>
      <p:sp>
        <p:nvSpPr>
          <p:cNvPr id="30724" name="Rectangle 3"/>
          <p:cNvSpPr>
            <a:spLocks noGrp="1" noChangeArrowheads="1"/>
          </p:cNvSpPr>
          <p:nvPr>
            <p:ph type="body" idx="4294967295"/>
          </p:nvPr>
        </p:nvSpPr>
        <p:spPr bwMode="auto">
          <a:xfrm>
            <a:off x="1066800" y="1295400"/>
            <a:ext cx="7696200" cy="4648200"/>
          </a:xfrm>
          <a:prstGeom prst="rect">
            <a:avLst/>
          </a:prstGeom>
          <a:noFill/>
          <a:ln>
            <a:miter lim="800000"/>
            <a:headEnd/>
            <a:tailEnd/>
          </a:ln>
        </p:spPr>
        <p:txBody>
          <a:bodyPr/>
          <a:lstStyle/>
          <a:p>
            <a:pPr marL="395288" indent="-395288">
              <a:buFont typeface="Wingdings" pitchFamily="2" charset="2"/>
              <a:buAutoNum type="arabicPeriod"/>
            </a:pPr>
            <a:r>
              <a:rPr lang="en-US" sz="2400" smtClean="0"/>
              <a:t>Individuals may speculate with currency put options based on their expectations of the future movements in a particular currency.</a:t>
            </a:r>
          </a:p>
          <a:p>
            <a:pPr marL="395288" indent="-395288">
              <a:buFont typeface="Wingdings" pitchFamily="2" charset="2"/>
              <a:buAutoNum type="arabicPeriod"/>
            </a:pPr>
            <a:r>
              <a:rPr lang="en-US" sz="2400" smtClean="0"/>
              <a:t>Speculators can attempt to profit from selling currency put options. The seller of such options is obligated to purchase the specified currency at the strike price from the owner who exercises the put option.</a:t>
            </a:r>
          </a:p>
          <a:p>
            <a:pPr marL="395288" indent="-395288">
              <a:buFont typeface="Wingdings" pitchFamily="2" charset="2"/>
              <a:buAutoNum type="arabicPeriod"/>
            </a:pPr>
            <a:r>
              <a:rPr lang="en-US" sz="2400" smtClean="0"/>
              <a:t>The net profit to a speculator is based on the exercise price at which the currency can be sold versus the purchase price of the currency and the premium paid for the put option..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D93E19-53AF-4DA7-A0D5-6A4F1534B037}" type="slidenum">
              <a:rPr lang="en-US" smtClean="0"/>
              <a:pPr>
                <a:defRPr/>
              </a:pPr>
              <a:t>28</a:t>
            </a:fld>
            <a:endParaRPr lang="en-US" smtClean="0"/>
          </a:p>
        </p:txBody>
      </p:sp>
      <p:sp>
        <p:nvSpPr>
          <p:cNvPr id="31747"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5.6 </a:t>
            </a:r>
            <a:r>
              <a:rPr lang="en-US" sz="2600" b="0" smtClean="0">
                <a:solidFill>
                  <a:schemeClr val="bg1"/>
                </a:solidFill>
              </a:rPr>
              <a:t>Contingency Graphs for Currency Options</a:t>
            </a:r>
          </a:p>
        </p:txBody>
      </p:sp>
      <p:pic>
        <p:nvPicPr>
          <p:cNvPr id="31748" name="Picture 1"/>
          <p:cNvPicPr>
            <a:picLocks noChangeAspect="1"/>
          </p:cNvPicPr>
          <p:nvPr/>
        </p:nvPicPr>
        <p:blipFill>
          <a:blip r:embed="rId2" cstate="print"/>
          <a:srcRect/>
          <a:stretch>
            <a:fillRect/>
          </a:stretch>
        </p:blipFill>
        <p:spPr bwMode="auto">
          <a:xfrm>
            <a:off x="1905000" y="1219200"/>
            <a:ext cx="6172200" cy="52752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AFB99C4-1A55-4B22-8E37-C1724DD6D246}" type="slidenum">
              <a:rPr lang="en-US" smtClean="0"/>
              <a:pPr>
                <a:defRPr/>
              </a:pPr>
              <a:t>29</a:t>
            </a:fld>
            <a:endParaRPr lang="en-US" smtClean="0"/>
          </a:p>
        </p:txBody>
      </p:sp>
      <p:sp>
        <p:nvSpPr>
          <p:cNvPr id="32771" name="Rectangle 2"/>
          <p:cNvSpPr>
            <a:spLocks noGrp="1" noChangeArrowheads="1"/>
          </p:cNvSpPr>
          <p:nvPr>
            <p:ph type="title" idx="4294967295"/>
          </p:nvPr>
        </p:nvSpPr>
        <p:spPr bwMode="auto">
          <a:xfrm>
            <a:off x="762000" y="0"/>
            <a:ext cx="7315200" cy="762000"/>
          </a:xfrm>
          <a:prstGeom prst="rect">
            <a:avLst/>
          </a:prstGeom>
          <a:noFill/>
          <a:ln>
            <a:miter lim="800000"/>
            <a:headEnd/>
            <a:tailEnd/>
          </a:ln>
        </p:spPr>
        <p:txBody>
          <a:bodyPr anchor="ctr"/>
          <a:lstStyle/>
          <a:p>
            <a:r>
              <a:rPr lang="en-US" sz="2600" smtClean="0">
                <a:solidFill>
                  <a:schemeClr val="bg1"/>
                </a:solidFill>
              </a:rPr>
              <a:t>Conditional Currency Options</a:t>
            </a:r>
          </a:p>
        </p:txBody>
      </p:sp>
      <p:sp>
        <p:nvSpPr>
          <p:cNvPr id="32772" name="Rectangle 3"/>
          <p:cNvSpPr>
            <a:spLocks noGrp="1" noChangeArrowheads="1"/>
          </p:cNvSpPr>
          <p:nvPr>
            <p:ph type="body" idx="4294967295"/>
          </p:nvPr>
        </p:nvSpPr>
        <p:spPr bwMode="auto">
          <a:xfrm>
            <a:off x="914400" y="1371600"/>
            <a:ext cx="79248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A currency option can be structured with a conditional premium, meaning that the premium paid for the option is conditioned on the actual movement in the currency’s value over the period of concern.</a:t>
            </a:r>
          </a:p>
          <a:p>
            <a:pPr marL="395288" indent="-395288">
              <a:buFont typeface="Wingdings" pitchFamily="2" charset="2"/>
              <a:buAutoNum type="arabicPeriod"/>
            </a:pPr>
            <a:r>
              <a:rPr lang="en-US" sz="2400" smtClean="0"/>
              <a:t>Firms also use various combinations of currency options.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F9263B5-2A24-4F8C-A90D-D0B695C76330}" type="slidenum">
              <a:rPr lang="en-US" smtClean="0"/>
              <a:pPr>
                <a:defRPr/>
              </a:pPr>
              <a:t>3</a:t>
            </a:fld>
            <a:endParaRPr lang="en-US" smtClean="0"/>
          </a:p>
        </p:txBody>
      </p:sp>
      <p:sp>
        <p:nvSpPr>
          <p:cNvPr id="614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What is a Currency Derivative?</a:t>
            </a:r>
          </a:p>
        </p:txBody>
      </p:sp>
      <p:sp>
        <p:nvSpPr>
          <p:cNvPr id="6148" name="Rectangle 3"/>
          <p:cNvSpPr>
            <a:spLocks noGrp="1" noChangeArrowheads="1"/>
          </p:cNvSpPr>
          <p:nvPr>
            <p:ph type="body" idx="4294967295"/>
          </p:nvPr>
        </p:nvSpPr>
        <p:spPr bwMode="auto">
          <a:xfrm>
            <a:off x="9906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smtClean="0"/>
              <a:t>A currency derivative is a contract whose price is derived from the value of an underlying currency.</a:t>
            </a:r>
          </a:p>
          <a:p>
            <a:pPr marL="495300" indent="-495300">
              <a:buFont typeface="Wingdings" pitchFamily="2" charset="2"/>
              <a:buAutoNum type="arabicPeriod"/>
            </a:pPr>
            <a:r>
              <a:rPr lang="en-US" sz="2400" smtClean="0"/>
              <a:t>Examples include forwards/futures contracts and options contracts.</a:t>
            </a:r>
          </a:p>
          <a:p>
            <a:pPr marL="495300" indent="-495300">
              <a:buFont typeface="Wingdings" pitchFamily="2" charset="2"/>
              <a:buAutoNum type="arabicPeriod"/>
            </a:pPr>
            <a:r>
              <a:rPr lang="en-US" sz="2400" smtClean="0"/>
              <a:t>Derivatives are used by MNCs to:</a:t>
            </a:r>
          </a:p>
          <a:p>
            <a:pPr marL="869950" lvl="1" indent="-412750">
              <a:buFont typeface="Wingdings" pitchFamily="2" charset="2"/>
              <a:buAutoNum type="alphaLcPeriod"/>
            </a:pPr>
            <a:r>
              <a:rPr lang="en-US" sz="2000" smtClean="0"/>
              <a:t>Speculate on future exchange rate movements</a:t>
            </a:r>
          </a:p>
          <a:p>
            <a:pPr marL="869950" lvl="1" indent="-412750">
              <a:buFont typeface="Wingdings" pitchFamily="2" charset="2"/>
              <a:buAutoNum type="alphaLcPeriod"/>
            </a:pPr>
            <a:r>
              <a:rPr lang="en-US" sz="2000" smtClean="0"/>
              <a:t>Hedge exposure to exchange rate risk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9A777CD-1A49-457D-8BDD-B24ECB390D1A}" type="slidenum">
              <a:rPr lang="en-US" smtClean="0"/>
              <a:pPr>
                <a:defRPr/>
              </a:pPr>
              <a:t>30</a:t>
            </a:fld>
            <a:endParaRPr lang="en-US" smtClean="0"/>
          </a:p>
        </p:txBody>
      </p:sp>
      <p:sp>
        <p:nvSpPr>
          <p:cNvPr id="33795"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5.7 </a:t>
            </a:r>
            <a:r>
              <a:rPr lang="en-US" sz="2600" b="0" smtClean="0">
                <a:solidFill>
                  <a:schemeClr val="bg1"/>
                </a:solidFill>
              </a:rPr>
              <a:t>Comparison of Conditional and Basic Currency Options</a:t>
            </a:r>
          </a:p>
        </p:txBody>
      </p:sp>
      <p:pic>
        <p:nvPicPr>
          <p:cNvPr id="33796" name="Picture 1"/>
          <p:cNvPicPr>
            <a:picLocks noChangeAspect="1"/>
          </p:cNvPicPr>
          <p:nvPr/>
        </p:nvPicPr>
        <p:blipFill>
          <a:blip r:embed="rId2" cstate="print"/>
          <a:srcRect/>
          <a:stretch>
            <a:fillRect/>
          </a:stretch>
        </p:blipFill>
        <p:spPr bwMode="auto">
          <a:xfrm>
            <a:off x="1524000" y="1219200"/>
            <a:ext cx="6858000" cy="52371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8B06190-DEB6-4765-BFE8-AB721A4444AE}" type="slidenum">
              <a:rPr lang="en-US" smtClean="0"/>
              <a:pPr>
                <a:defRPr/>
              </a:pPr>
              <a:t>31</a:t>
            </a:fld>
            <a:endParaRPr lang="en-US" smtClean="0"/>
          </a:p>
        </p:txBody>
      </p:sp>
      <p:sp>
        <p:nvSpPr>
          <p:cNvPr id="34819" name="Rectangle 2"/>
          <p:cNvSpPr>
            <a:spLocks noGrp="1" noChangeArrowheads="1"/>
          </p:cNvSpPr>
          <p:nvPr>
            <p:ph type="title" idx="4294967295"/>
          </p:nvPr>
        </p:nvSpPr>
        <p:spPr bwMode="auto">
          <a:xfrm>
            <a:off x="762000" y="0"/>
            <a:ext cx="7315200" cy="762000"/>
          </a:xfrm>
          <a:prstGeom prst="rect">
            <a:avLst/>
          </a:prstGeom>
          <a:noFill/>
          <a:ln>
            <a:miter lim="800000"/>
            <a:headEnd/>
            <a:tailEnd/>
          </a:ln>
        </p:spPr>
        <p:txBody>
          <a:bodyPr anchor="ctr"/>
          <a:lstStyle/>
          <a:p>
            <a:r>
              <a:rPr lang="en-US" sz="2600" smtClean="0">
                <a:solidFill>
                  <a:schemeClr val="bg1"/>
                </a:solidFill>
              </a:rPr>
              <a:t>European Currency Options</a:t>
            </a:r>
          </a:p>
        </p:txBody>
      </p:sp>
      <p:sp>
        <p:nvSpPr>
          <p:cNvPr id="34820" name="Rectangle 3"/>
          <p:cNvSpPr>
            <a:spLocks noGrp="1" noChangeArrowheads="1"/>
          </p:cNvSpPr>
          <p:nvPr>
            <p:ph type="body" idx="4294967295"/>
          </p:nvPr>
        </p:nvSpPr>
        <p:spPr bwMode="auto">
          <a:xfrm>
            <a:off x="914400" y="1371600"/>
            <a:ext cx="7924800" cy="4800600"/>
          </a:xfrm>
          <a:prstGeom prst="rect">
            <a:avLst/>
          </a:prstGeom>
          <a:noFill/>
          <a:ln>
            <a:miter lim="800000"/>
            <a:headEnd/>
            <a:tailEnd/>
          </a:ln>
        </p:spPr>
        <p:txBody>
          <a:bodyPr/>
          <a:lstStyle/>
          <a:p>
            <a:pPr marL="395288" indent="-395288"/>
            <a:r>
              <a:rPr lang="en-US" sz="2400" b="1" smtClean="0"/>
              <a:t>European-style currency options </a:t>
            </a:r>
            <a:r>
              <a:rPr lang="en-US" sz="2400" smtClean="0"/>
              <a:t>must be exercised on the expiration date if they are to be exercised at all. </a:t>
            </a:r>
          </a:p>
          <a:p>
            <a:pPr marL="395288" indent="-395288"/>
            <a:r>
              <a:rPr lang="en-US" sz="2400" smtClean="0"/>
              <a:t>They do not offer as much flexibility; however, this is not relevant to some situations.</a:t>
            </a:r>
          </a:p>
          <a:p>
            <a:pPr marL="395288" indent="-395288"/>
            <a:r>
              <a:rPr lang="en-US" sz="2400" smtClean="0"/>
              <a:t>If European-style options are available for the same expiration date as American-style options and can be purchased for a slightly lower premium, some corporations may prefer them for hedging.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729B077-C554-4656-B16E-B5938FD44D7B}" type="slidenum">
              <a:rPr lang="en-US" smtClean="0"/>
              <a:pPr>
                <a:defRPr/>
              </a:pPr>
              <a:t>32</a:t>
            </a:fld>
            <a:endParaRPr lang="en-US" smtClean="0"/>
          </a:p>
        </p:txBody>
      </p:sp>
      <p:sp>
        <p:nvSpPr>
          <p:cNvPr id="35843" name="Rectangle 2"/>
          <p:cNvSpPr>
            <a:spLocks noGrp="1" noChangeArrowheads="1"/>
          </p:cNvSpPr>
          <p:nvPr>
            <p:ph type="title" idx="4294967295"/>
          </p:nvPr>
        </p:nvSpPr>
        <p:spPr bwMode="auto">
          <a:xfrm>
            <a:off x="762000" y="0"/>
            <a:ext cx="7315200" cy="762000"/>
          </a:xfrm>
          <a:prstGeom prst="rect">
            <a:avLst/>
          </a:prstGeom>
          <a:noFill/>
          <a:ln>
            <a:miter lim="800000"/>
            <a:headEnd/>
            <a:tailEnd/>
          </a:ln>
        </p:spPr>
        <p:txBody>
          <a:bodyPr anchor="ctr"/>
          <a:lstStyle/>
          <a:p>
            <a:r>
              <a:rPr lang="en-US" sz="2600" smtClean="0">
                <a:solidFill>
                  <a:schemeClr val="bg1"/>
                </a:solidFill>
              </a:rPr>
              <a:t>SUMMARY</a:t>
            </a:r>
          </a:p>
        </p:txBody>
      </p:sp>
      <p:sp>
        <p:nvSpPr>
          <p:cNvPr id="35844" name="Rectangle 3"/>
          <p:cNvSpPr>
            <a:spLocks noGrp="1" noChangeArrowheads="1"/>
          </p:cNvSpPr>
          <p:nvPr>
            <p:ph type="body" idx="4294967295"/>
          </p:nvPr>
        </p:nvSpPr>
        <p:spPr bwMode="auto">
          <a:xfrm>
            <a:off x="914400" y="1371600"/>
            <a:ext cx="7924800" cy="4800600"/>
          </a:xfrm>
          <a:prstGeom prst="rect">
            <a:avLst/>
          </a:prstGeom>
          <a:noFill/>
          <a:ln>
            <a:miter lim="800000"/>
            <a:headEnd/>
            <a:tailEnd/>
          </a:ln>
        </p:spPr>
        <p:txBody>
          <a:bodyPr/>
          <a:lstStyle/>
          <a:p>
            <a:pPr>
              <a:buFont typeface="Wingdings" pitchFamily="2" charset="2"/>
              <a:buChar char="§"/>
            </a:pPr>
            <a:r>
              <a:rPr lang="en-US" sz="2400" smtClean="0"/>
              <a:t>A forward contract specifies a standard volume of a particular currency to be exchanged on a particular date. Such a contract can be purchased by a firm to hedge payables or sold by a firm to hedge receivables.</a:t>
            </a:r>
          </a:p>
          <a:p>
            <a:pPr>
              <a:buFont typeface="Wingdings" pitchFamily="2" charset="2"/>
              <a:buChar char="§"/>
            </a:pPr>
            <a:r>
              <a:rPr lang="en-US" sz="2400" smtClean="0"/>
              <a:t>Futures contracts on a particular currency can be purchased by corporations that have payables in that currency and wish to hedge against the possible appreciation of that currency. Conversely, these contracts can be sold by corporations that have receivables in that currency and wish to hedge against the possible depreciation of that currency.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5A96BD8-38EA-4E07-9953-0F3D91A016C9}" type="slidenum">
              <a:rPr lang="en-US" smtClean="0"/>
              <a:pPr>
                <a:defRPr/>
              </a:pPr>
              <a:t>33</a:t>
            </a:fld>
            <a:endParaRPr lang="en-US" smtClean="0"/>
          </a:p>
        </p:txBody>
      </p:sp>
      <p:sp>
        <p:nvSpPr>
          <p:cNvPr id="36867" name="Rectangle 2"/>
          <p:cNvSpPr>
            <a:spLocks noGrp="1" noChangeArrowheads="1"/>
          </p:cNvSpPr>
          <p:nvPr>
            <p:ph type="title" idx="4294967295"/>
          </p:nvPr>
        </p:nvSpPr>
        <p:spPr bwMode="auto">
          <a:xfrm>
            <a:off x="762000" y="0"/>
            <a:ext cx="7315200" cy="762000"/>
          </a:xfrm>
          <a:prstGeom prst="rect">
            <a:avLst/>
          </a:prstGeom>
          <a:noFill/>
          <a:ln>
            <a:miter lim="800000"/>
            <a:headEnd/>
            <a:tailEnd/>
          </a:ln>
        </p:spPr>
        <p:txBody>
          <a:bodyPr anchor="ctr"/>
          <a:lstStyle/>
          <a:p>
            <a:r>
              <a:rPr lang="en-US" sz="2600" smtClean="0">
                <a:solidFill>
                  <a:schemeClr val="bg1"/>
                </a:solidFill>
              </a:rPr>
              <a:t>SUMMARY (Cont.)</a:t>
            </a:r>
          </a:p>
        </p:txBody>
      </p:sp>
      <p:sp>
        <p:nvSpPr>
          <p:cNvPr id="36868" name="Rectangle 3"/>
          <p:cNvSpPr>
            <a:spLocks noGrp="1" noChangeArrowheads="1"/>
          </p:cNvSpPr>
          <p:nvPr>
            <p:ph type="body" idx="4294967295"/>
          </p:nvPr>
        </p:nvSpPr>
        <p:spPr bwMode="auto">
          <a:xfrm>
            <a:off x="914400" y="1371600"/>
            <a:ext cx="7924800" cy="4800600"/>
          </a:xfrm>
          <a:prstGeom prst="rect">
            <a:avLst/>
          </a:prstGeom>
          <a:noFill/>
          <a:ln>
            <a:miter lim="800000"/>
            <a:headEnd/>
            <a:tailEnd/>
          </a:ln>
        </p:spPr>
        <p:txBody>
          <a:bodyPr/>
          <a:lstStyle/>
          <a:p>
            <a:pPr>
              <a:buFont typeface="Wingdings" pitchFamily="2" charset="2"/>
              <a:buChar char="§"/>
            </a:pPr>
            <a:r>
              <a:rPr lang="en-US" sz="2400" smtClean="0"/>
              <a:t>Currency options are classified as call options or put options. Call options allow the right to purchase a specified currency at a specified exchange rate by a specified expiration date. Put options allow the right to sell a specified currency at a specified exchange rate by a specified expiration date. Currency call options are commonly purchased by corporations that have payables in a currency that is expected to appreciate. Currency put options are commonly purchased by corporations that have receivables in a currency that is expected to depreciate.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B27FCB1-7F89-4739-A2C1-98F6FC74DDA5}" type="slidenum">
              <a:rPr lang="en-US" smtClean="0"/>
              <a:pPr>
                <a:defRPr/>
              </a:pPr>
              <a:t>4</a:t>
            </a:fld>
            <a:endParaRPr lang="en-US" smtClean="0"/>
          </a:p>
        </p:txBody>
      </p:sp>
      <p:sp>
        <p:nvSpPr>
          <p:cNvPr id="717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Forward Market</a:t>
            </a:r>
          </a:p>
        </p:txBody>
      </p:sp>
      <p:sp>
        <p:nvSpPr>
          <p:cNvPr id="7172" name="Rectangle 3"/>
          <p:cNvSpPr>
            <a:spLocks noGrp="1" noChangeArrowheads="1"/>
          </p:cNvSpPr>
          <p:nvPr>
            <p:ph type="body" idx="4294967295"/>
          </p:nvPr>
        </p:nvSpPr>
        <p:spPr bwMode="auto">
          <a:xfrm>
            <a:off x="990600" y="1371600"/>
            <a:ext cx="7772400" cy="4038600"/>
          </a:xfrm>
          <a:prstGeom prst="rect">
            <a:avLst/>
          </a:prstGeom>
          <a:noFill/>
          <a:ln>
            <a:miter lim="800000"/>
            <a:headEnd/>
            <a:tailEnd/>
          </a:ln>
        </p:spPr>
        <p:txBody>
          <a:bodyPr/>
          <a:lstStyle/>
          <a:p>
            <a:pPr marL="495300" indent="-495300"/>
            <a:r>
              <a:rPr lang="en-US" sz="2800" smtClean="0"/>
              <a:t>A </a:t>
            </a:r>
            <a:r>
              <a:rPr lang="en-US" sz="2800" b="1" smtClean="0"/>
              <a:t>forward contract </a:t>
            </a:r>
            <a:r>
              <a:rPr lang="en-US" sz="2800" smtClean="0"/>
              <a:t>is an agreement between a corporation and a financial institution:</a:t>
            </a:r>
          </a:p>
          <a:p>
            <a:pPr marL="895350" lvl="1" indent="-495300">
              <a:buFont typeface="Wingdings" pitchFamily="2" charset="2"/>
              <a:buChar char="§"/>
            </a:pPr>
            <a:r>
              <a:rPr lang="en-US" sz="2400" smtClean="0"/>
              <a:t>To exchange a specified amount of currency</a:t>
            </a:r>
          </a:p>
          <a:p>
            <a:pPr marL="895350" lvl="1" indent="-495300">
              <a:buFont typeface="Wingdings" pitchFamily="2" charset="2"/>
              <a:buChar char="§"/>
            </a:pPr>
            <a:r>
              <a:rPr lang="en-US" sz="2400" smtClean="0"/>
              <a:t>At a specified exchange rate called the </a:t>
            </a:r>
            <a:r>
              <a:rPr lang="en-US" sz="2400" b="1" smtClean="0"/>
              <a:t>forward  rate</a:t>
            </a:r>
          </a:p>
          <a:p>
            <a:pPr marL="895350" lvl="1" indent="-495300">
              <a:buFont typeface="Wingdings" pitchFamily="2" charset="2"/>
              <a:buChar char="§"/>
            </a:pPr>
            <a:r>
              <a:rPr lang="en-US" sz="2400" smtClean="0"/>
              <a:t>On a specified date in the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3AC86E2-50B7-4F6B-BA35-CE34F5AD3A69}" type="slidenum">
              <a:rPr lang="en-US" smtClean="0"/>
              <a:pPr>
                <a:defRPr/>
              </a:pPr>
              <a:t>5</a:t>
            </a:fld>
            <a:endParaRPr lang="en-US" smtClean="0"/>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How MNCs Use Forward Contracts</a:t>
            </a:r>
          </a:p>
        </p:txBody>
      </p:sp>
      <p:sp>
        <p:nvSpPr>
          <p:cNvPr id="8196" name="Rectangle 3"/>
          <p:cNvSpPr>
            <a:spLocks noGrp="1" noChangeArrowheads="1"/>
          </p:cNvSpPr>
          <p:nvPr>
            <p:ph type="body" idx="4294967295"/>
          </p:nvPr>
        </p:nvSpPr>
        <p:spPr bwMode="auto">
          <a:xfrm>
            <a:off x="990600" y="1295400"/>
            <a:ext cx="7315200" cy="4038600"/>
          </a:xfrm>
          <a:prstGeom prst="rect">
            <a:avLst/>
          </a:prstGeom>
          <a:noFill/>
          <a:ln>
            <a:miter lim="800000"/>
            <a:headEnd/>
            <a:tailEnd/>
          </a:ln>
        </p:spPr>
        <p:txBody>
          <a:bodyPr/>
          <a:lstStyle/>
          <a:p>
            <a:pPr marL="495300" indent="-495300">
              <a:lnSpc>
                <a:spcPct val="90000"/>
              </a:lnSpc>
            </a:pPr>
            <a:r>
              <a:rPr lang="en-US" sz="2400" u="sng" smtClean="0"/>
              <a:t>Hedge</a:t>
            </a:r>
            <a:r>
              <a:rPr lang="en-US" sz="2400" smtClean="0"/>
              <a:t> their imports by locking in the rate at which they can obtain the currency</a:t>
            </a:r>
          </a:p>
          <a:p>
            <a:pPr marL="495300" indent="-495300">
              <a:lnSpc>
                <a:spcPct val="90000"/>
              </a:lnSpc>
            </a:pPr>
            <a:r>
              <a:rPr lang="en-US" sz="2400" u="sng" smtClean="0"/>
              <a:t>Bid/Ask Spread</a:t>
            </a:r>
            <a:r>
              <a:rPr lang="en-US" sz="2400" smtClean="0"/>
              <a:t> is wider for less liquid currencies.</a:t>
            </a:r>
          </a:p>
          <a:p>
            <a:pPr marL="495300" indent="-495300">
              <a:lnSpc>
                <a:spcPct val="90000"/>
              </a:lnSpc>
            </a:pPr>
            <a:r>
              <a:rPr lang="en-US" sz="2400" smtClean="0"/>
              <a:t>May negotiate an </a:t>
            </a:r>
            <a:r>
              <a:rPr lang="en-US" sz="2400" u="sng" smtClean="0"/>
              <a:t>offsetting trade</a:t>
            </a:r>
            <a:r>
              <a:rPr lang="en-US" sz="2400" smtClean="0"/>
              <a:t> if an MNC enters into a forward sale and a forward purchase with the same bank.  </a:t>
            </a:r>
          </a:p>
          <a:p>
            <a:pPr marL="495300" indent="-495300">
              <a:lnSpc>
                <a:spcPct val="90000"/>
              </a:lnSpc>
            </a:pPr>
            <a:r>
              <a:rPr lang="en-US" sz="2400" u="sng" smtClean="0"/>
              <a:t>Non-deliverable forward contracts </a:t>
            </a:r>
            <a:r>
              <a:rPr lang="en-US" sz="2400" smtClean="0"/>
              <a:t>(NDF) can be used for emerging market currencies where no currency delivery takes place at settlement, instead one party makes a payment to the other party.</a:t>
            </a:r>
          </a:p>
          <a:p>
            <a:pPr marL="495300" indent="-495300">
              <a:lnSpc>
                <a:spcPct val="90000"/>
              </a:lnSpc>
              <a:buFont typeface="Wingdings" pitchFamily="2" charset="2"/>
              <a:buAutoNum type="arabicPeriod"/>
            </a:pPr>
            <a:endParaRPr 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267B03D-6085-4733-8202-4DA10C88CABE}" type="slidenum">
              <a:rPr lang="en-US" smtClean="0"/>
              <a:pPr>
                <a:defRPr/>
              </a:pPr>
              <a:t>6</a:t>
            </a:fld>
            <a:endParaRPr lang="en-US" smtClean="0"/>
          </a:p>
        </p:txBody>
      </p:sp>
      <p:sp>
        <p:nvSpPr>
          <p:cNvPr id="921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Premium or Discount on the Forward Rate</a:t>
            </a:r>
          </a:p>
        </p:txBody>
      </p:sp>
      <p:sp>
        <p:nvSpPr>
          <p:cNvPr id="9220" name="Rectangle 3"/>
          <p:cNvSpPr>
            <a:spLocks noGrp="1" noChangeArrowheads="1"/>
          </p:cNvSpPr>
          <p:nvPr>
            <p:ph type="body" idx="4294967295"/>
          </p:nvPr>
        </p:nvSpPr>
        <p:spPr bwMode="auto">
          <a:xfrm>
            <a:off x="1143000" y="1676400"/>
            <a:ext cx="7315200" cy="2286000"/>
          </a:xfrm>
          <a:prstGeom prst="rect">
            <a:avLst/>
          </a:prstGeom>
          <a:noFill/>
          <a:ln>
            <a:miter lim="800000"/>
            <a:headEnd/>
            <a:tailEnd/>
          </a:ln>
        </p:spPr>
        <p:txBody>
          <a:bodyPr/>
          <a:lstStyle/>
          <a:p>
            <a:pPr marL="495300" indent="-495300">
              <a:buFont typeface="Wingdings" pitchFamily="2" charset="2"/>
              <a:buNone/>
            </a:pPr>
            <a:r>
              <a:rPr lang="en-US" sz="2800" smtClean="0"/>
              <a:t>	</a:t>
            </a:r>
            <a:r>
              <a:rPr lang="en-US" sz="2800" i="1" smtClean="0"/>
              <a:t>F = S(1 + p)</a:t>
            </a:r>
          </a:p>
          <a:p>
            <a:pPr marL="495300" indent="-495300">
              <a:buFont typeface="Wingdings" pitchFamily="2" charset="2"/>
              <a:buNone/>
            </a:pPr>
            <a:r>
              <a:rPr lang="en-US" sz="2800" smtClean="0"/>
              <a:t>	where:</a:t>
            </a:r>
          </a:p>
          <a:p>
            <a:pPr marL="869950" lvl="1" indent="-412750">
              <a:buFont typeface="Wingdings" pitchFamily="2" charset="2"/>
              <a:buNone/>
            </a:pPr>
            <a:r>
              <a:rPr lang="en-US" sz="2400" smtClean="0"/>
              <a:t>	F is the forward rate</a:t>
            </a:r>
          </a:p>
          <a:p>
            <a:pPr marL="869950" lvl="1" indent="-412750">
              <a:buFont typeface="Wingdings" pitchFamily="2" charset="2"/>
              <a:buNone/>
            </a:pPr>
            <a:r>
              <a:rPr lang="en-US" sz="2400" smtClean="0"/>
              <a:t>	S is the spot rate</a:t>
            </a:r>
          </a:p>
          <a:p>
            <a:pPr marL="869950" lvl="1" indent="-412750">
              <a:buFont typeface="Wingdings" pitchFamily="2" charset="2"/>
              <a:buNone/>
            </a:pPr>
            <a:r>
              <a:rPr lang="en-US" sz="2400" smtClean="0"/>
              <a:t>	p is the forward premium, or the percentage by which the forward rate exceeds the spot rate.</a:t>
            </a:r>
          </a:p>
          <a:p>
            <a:pPr marL="869950" lvl="1" indent="-412750">
              <a:buFont typeface="Wingdings" pitchFamily="2" charset="2"/>
              <a:buNone/>
            </a:pPr>
            <a:endParaRPr 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7EC6F30-9195-4013-9EAF-5689B5EC68F6}" type="slidenum">
              <a:rPr lang="en-US" smtClean="0"/>
              <a:pPr>
                <a:defRPr/>
              </a:pPr>
              <a:t>7</a:t>
            </a:fld>
            <a:endParaRPr lang="en-US" smtClean="0"/>
          </a:p>
        </p:txBody>
      </p:sp>
      <p:sp>
        <p:nvSpPr>
          <p:cNvPr id="10243" name="Rectangle 2"/>
          <p:cNvSpPr>
            <a:spLocks noGrp="1" noChangeArrowheads="1"/>
          </p:cNvSpPr>
          <p:nvPr>
            <p:ph type="title" idx="4294967295"/>
          </p:nvPr>
        </p:nvSpPr>
        <p:spPr bwMode="auto">
          <a:xfrm>
            <a:off x="457200" y="0"/>
            <a:ext cx="8686800" cy="838200"/>
          </a:xfrm>
          <a:prstGeom prst="rect">
            <a:avLst/>
          </a:prstGeom>
          <a:noFill/>
          <a:ln>
            <a:miter lim="800000"/>
            <a:headEnd/>
            <a:tailEnd/>
          </a:ln>
        </p:spPr>
        <p:txBody>
          <a:bodyPr anchor="ctr"/>
          <a:lstStyle/>
          <a:p>
            <a:r>
              <a:rPr lang="en-US" sz="2600" smtClean="0">
                <a:solidFill>
                  <a:schemeClr val="bg1"/>
                </a:solidFill>
              </a:rPr>
              <a:t>Exhibit 5.1 </a:t>
            </a:r>
            <a:r>
              <a:rPr lang="en-US" sz="2600" b="0" smtClean="0">
                <a:solidFill>
                  <a:schemeClr val="bg1"/>
                </a:solidFill>
              </a:rPr>
              <a:t>Computation of Forward Rate Premiums or Discounts</a:t>
            </a:r>
          </a:p>
        </p:txBody>
      </p:sp>
      <p:pic>
        <p:nvPicPr>
          <p:cNvPr id="10244" name="Picture 1"/>
          <p:cNvPicPr>
            <a:picLocks noChangeAspect="1"/>
          </p:cNvPicPr>
          <p:nvPr/>
        </p:nvPicPr>
        <p:blipFill>
          <a:blip r:embed="rId2" cstate="print"/>
          <a:srcRect/>
          <a:stretch>
            <a:fillRect/>
          </a:stretch>
        </p:blipFill>
        <p:spPr bwMode="auto">
          <a:xfrm>
            <a:off x="838200" y="1600200"/>
            <a:ext cx="8137525" cy="281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1BC3074-3847-4807-B575-BA0ED0BC02B0}" type="slidenum">
              <a:rPr lang="en-US" smtClean="0"/>
              <a:pPr>
                <a:defRPr/>
              </a:pPr>
              <a:t>8</a:t>
            </a:fld>
            <a:endParaRPr lang="en-US" smtClean="0"/>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Premium or Discount on the Forward Rate</a:t>
            </a:r>
          </a:p>
        </p:txBody>
      </p:sp>
      <p:sp>
        <p:nvSpPr>
          <p:cNvPr id="11268" name="Rectangle 3"/>
          <p:cNvSpPr txBox="1">
            <a:spLocks noChangeArrowheads="1"/>
          </p:cNvSpPr>
          <p:nvPr/>
        </p:nvSpPr>
        <p:spPr bwMode="auto">
          <a:xfrm>
            <a:off x="838200" y="1371600"/>
            <a:ext cx="8229600" cy="5110163"/>
          </a:xfrm>
          <a:prstGeom prst="rect">
            <a:avLst/>
          </a:prstGeom>
          <a:noFill/>
          <a:ln w="9525">
            <a:noFill/>
            <a:miter lim="800000"/>
            <a:headEnd/>
            <a:tailEnd/>
          </a:ln>
        </p:spPr>
        <p:txBody>
          <a:bodyPr/>
          <a:lstStyle/>
          <a:p>
            <a:pPr marL="495300" indent="-495300" eaLnBrk="0" hangingPunct="0">
              <a:lnSpc>
                <a:spcPct val="90000"/>
              </a:lnSpc>
              <a:spcBef>
                <a:spcPct val="20000"/>
              </a:spcBef>
              <a:buClr>
                <a:srgbClr val="0D0D0D"/>
              </a:buClr>
              <a:buSzPct val="100000"/>
              <a:buFontTx/>
              <a:buBlip>
                <a:blip r:embed="rId2"/>
              </a:buBlip>
            </a:pPr>
            <a:r>
              <a:rPr lang="en-US" sz="2400" u="sng">
                <a:solidFill>
                  <a:srgbClr val="336699"/>
                </a:solidFill>
                <a:latin typeface="Times New Roman" pitchFamily="18" charset="0"/>
              </a:rPr>
              <a:t>Arbitrage</a:t>
            </a:r>
            <a:r>
              <a:rPr lang="en-US" sz="2400">
                <a:solidFill>
                  <a:srgbClr val="336699"/>
                </a:solidFill>
                <a:latin typeface="Times New Roman" pitchFamily="18" charset="0"/>
              </a:rPr>
              <a:t> – If the forward rate was the same as the spot rate, arbitrage would be possible.</a:t>
            </a:r>
          </a:p>
          <a:p>
            <a:pPr marL="495300" indent="-495300" eaLnBrk="0" hangingPunct="0">
              <a:lnSpc>
                <a:spcPct val="90000"/>
              </a:lnSpc>
              <a:spcBef>
                <a:spcPct val="20000"/>
              </a:spcBef>
              <a:buClr>
                <a:srgbClr val="0D0D0D"/>
              </a:buClr>
              <a:buSzPct val="100000"/>
              <a:buFontTx/>
              <a:buBlip>
                <a:blip r:embed="rId2"/>
              </a:buBlip>
            </a:pPr>
            <a:r>
              <a:rPr lang="en-US" sz="2400" u="sng">
                <a:solidFill>
                  <a:srgbClr val="336699"/>
                </a:solidFill>
                <a:latin typeface="Times New Roman" pitchFamily="18" charset="0"/>
              </a:rPr>
              <a:t>Movements in the Forward Rate over Time</a:t>
            </a:r>
            <a:r>
              <a:rPr lang="en-US" sz="2400">
                <a:solidFill>
                  <a:srgbClr val="336699"/>
                </a:solidFill>
                <a:latin typeface="Times New Roman" pitchFamily="18" charset="0"/>
              </a:rPr>
              <a:t> – The forward premium is influenced by the interest rate differential between the two countries and can change over time.</a:t>
            </a:r>
          </a:p>
          <a:p>
            <a:pPr marL="495300" indent="-495300" eaLnBrk="0" hangingPunct="0">
              <a:lnSpc>
                <a:spcPct val="90000"/>
              </a:lnSpc>
              <a:spcBef>
                <a:spcPct val="20000"/>
              </a:spcBef>
              <a:buClr>
                <a:srgbClr val="0D0D0D"/>
              </a:buClr>
              <a:buSzPct val="100000"/>
              <a:buFontTx/>
              <a:buBlip>
                <a:blip r:embed="rId2"/>
              </a:buBlip>
            </a:pPr>
            <a:r>
              <a:rPr lang="en-US" sz="2400" u="sng">
                <a:solidFill>
                  <a:srgbClr val="336699"/>
                </a:solidFill>
                <a:latin typeface="Times New Roman" pitchFamily="18" charset="0"/>
              </a:rPr>
              <a:t>Offsetting a Forward Contract</a:t>
            </a:r>
            <a:r>
              <a:rPr lang="en-US" sz="2400">
                <a:solidFill>
                  <a:srgbClr val="336699"/>
                </a:solidFill>
                <a:latin typeface="Times New Roman" pitchFamily="18" charset="0"/>
              </a:rPr>
              <a:t> – An MNC can offset a forward contract by negotiating with the original counterparty bank.  </a:t>
            </a:r>
          </a:p>
          <a:p>
            <a:pPr marL="495300" indent="-495300" eaLnBrk="0" hangingPunct="0">
              <a:lnSpc>
                <a:spcPct val="90000"/>
              </a:lnSpc>
              <a:spcBef>
                <a:spcPct val="20000"/>
              </a:spcBef>
              <a:buClr>
                <a:srgbClr val="0D0D0D"/>
              </a:buClr>
              <a:buSzPct val="100000"/>
              <a:buFontTx/>
              <a:buBlip>
                <a:blip r:embed="rId2"/>
              </a:buBlip>
            </a:pPr>
            <a:r>
              <a:rPr lang="en-US" sz="2400" u="sng">
                <a:solidFill>
                  <a:srgbClr val="336699"/>
                </a:solidFill>
                <a:latin typeface="Times New Roman" pitchFamily="18" charset="0"/>
              </a:rPr>
              <a:t>Non-deliverable forward contracts </a:t>
            </a:r>
            <a:r>
              <a:rPr lang="en-US" sz="2400">
                <a:solidFill>
                  <a:srgbClr val="336699"/>
                </a:solidFill>
                <a:latin typeface="Times New Roman" pitchFamily="18" charset="0"/>
              </a:rPr>
              <a:t>(NDF) can be used for emerging market currencies where no currency delivery takes place at settlement; instead one party makes a payment to the other party.</a:t>
            </a:r>
          </a:p>
          <a:p>
            <a:pPr marL="495300" indent="-495300" eaLnBrk="0" hangingPunct="0">
              <a:lnSpc>
                <a:spcPct val="90000"/>
              </a:lnSpc>
              <a:spcBef>
                <a:spcPct val="20000"/>
              </a:spcBef>
              <a:buClr>
                <a:srgbClr val="0D0D0D"/>
              </a:buClr>
              <a:buSzPct val="100000"/>
              <a:buFont typeface="Wingdings" pitchFamily="2" charset="2"/>
              <a:buAutoNum type="arabicPeriod"/>
            </a:pPr>
            <a:endParaRPr lang="en-US" sz="2400">
              <a:solidFill>
                <a:srgbClr val="336699"/>
              </a:solidFill>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136A166-07C7-49B5-B406-DA56D51016C0}" type="slidenum">
              <a:rPr lang="en-US" smtClean="0"/>
              <a:pPr>
                <a:defRPr/>
              </a:pPr>
              <a:t>9</a:t>
            </a:fld>
            <a:endParaRPr lang="en-US" smtClean="0"/>
          </a:p>
        </p:txBody>
      </p:sp>
      <p:sp>
        <p:nvSpPr>
          <p:cNvPr id="12291"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smtClean="0">
                <a:solidFill>
                  <a:schemeClr val="bg1"/>
                </a:solidFill>
              </a:rPr>
              <a:t>Currency Futures Market</a:t>
            </a:r>
          </a:p>
        </p:txBody>
      </p:sp>
      <p:sp>
        <p:nvSpPr>
          <p:cNvPr id="12292"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lnSpc>
                <a:spcPct val="90000"/>
              </a:lnSpc>
            </a:pPr>
            <a:r>
              <a:rPr lang="en-US" sz="2400" smtClean="0"/>
              <a:t>Similar to forward contracts in terms of obligation to purchase or sell currency on a specific settlement date in the future.</a:t>
            </a:r>
          </a:p>
          <a:p>
            <a:pPr marL="495300" indent="-495300">
              <a:lnSpc>
                <a:spcPct val="90000"/>
              </a:lnSpc>
            </a:pPr>
            <a:r>
              <a:rPr lang="en-US" sz="2400" smtClean="0"/>
              <a:t>Differ from forward contracts because futures have standard contract specifications:</a:t>
            </a:r>
          </a:p>
          <a:p>
            <a:pPr marL="869950" lvl="1" indent="-412750">
              <a:lnSpc>
                <a:spcPct val="90000"/>
              </a:lnSpc>
              <a:buFont typeface="Wingdings" pitchFamily="2" charset="2"/>
              <a:buAutoNum type="alphaLcPeriod"/>
            </a:pPr>
            <a:r>
              <a:rPr lang="en-US" sz="2000" smtClean="0"/>
              <a:t>Standardized number of units per contract (See Exhibit 5.2)</a:t>
            </a:r>
          </a:p>
          <a:p>
            <a:pPr marL="869950" lvl="1" indent="-412750">
              <a:lnSpc>
                <a:spcPct val="90000"/>
              </a:lnSpc>
              <a:buFont typeface="Wingdings" pitchFamily="2" charset="2"/>
              <a:buAutoNum type="alphaLcPeriod"/>
            </a:pPr>
            <a:r>
              <a:rPr lang="en-US" sz="2000" smtClean="0"/>
              <a:t>Offer greater liquidity than forward contracts</a:t>
            </a:r>
          </a:p>
          <a:p>
            <a:pPr marL="869950" lvl="1" indent="-412750">
              <a:lnSpc>
                <a:spcPct val="90000"/>
              </a:lnSpc>
              <a:buFont typeface="Wingdings" pitchFamily="2" charset="2"/>
              <a:buAutoNum type="alphaLcPeriod"/>
            </a:pPr>
            <a:r>
              <a:rPr lang="en-US" sz="2000" smtClean="0"/>
              <a:t>Typically based on U.S. dollar, but may be offered on cross-rates.</a:t>
            </a:r>
          </a:p>
          <a:p>
            <a:pPr marL="869950" lvl="1" indent="-412750">
              <a:lnSpc>
                <a:spcPct val="90000"/>
              </a:lnSpc>
              <a:buFont typeface="Wingdings" pitchFamily="2" charset="2"/>
              <a:buAutoNum type="alphaLcPeriod"/>
            </a:pPr>
            <a:r>
              <a:rPr lang="en-US" sz="2000" smtClean="0"/>
              <a:t>Commonly traded on the Chicago Mercantile Exchange (CME).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1972</TotalTime>
  <Words>1992</Words>
  <Application>Microsoft Office PowerPoint</Application>
  <PresentationFormat>On-screen Show (4:3)</PresentationFormat>
  <Paragraphs>162</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10_FMI 9th</vt:lpstr>
      <vt:lpstr>Slide 1</vt:lpstr>
      <vt:lpstr>5</vt:lpstr>
      <vt:lpstr>What is a Currency Derivative?</vt:lpstr>
      <vt:lpstr>Forward Market</vt:lpstr>
      <vt:lpstr>How MNCs Use Forward Contracts</vt:lpstr>
      <vt:lpstr>Premium or Discount on the Forward Rate</vt:lpstr>
      <vt:lpstr>Exhibit 5.1 Computation of Forward Rate Premiums or Discounts</vt:lpstr>
      <vt:lpstr>Premium or Discount on the Forward Rate</vt:lpstr>
      <vt:lpstr>Currency Futures Market</vt:lpstr>
      <vt:lpstr>Exhibit 5.2 Currency Futures Contracts Traded on the Chicago Mercantile Exchange</vt:lpstr>
      <vt:lpstr>Trading Currency Futures</vt:lpstr>
      <vt:lpstr>Exhibit 5.3 Comparison of the Forward and Futures Market</vt:lpstr>
      <vt:lpstr>Trading Currency Futures (cont.)</vt:lpstr>
      <vt:lpstr>How Firms Use Currency Futures</vt:lpstr>
      <vt:lpstr>Closing Out a Futures Position</vt:lpstr>
      <vt:lpstr>Exhibit 5.4 Closing Out a Futures Contract</vt:lpstr>
      <vt:lpstr>Speculation with Currency Futures</vt:lpstr>
      <vt:lpstr>Exhibit 5.5 Source of Gains from Buying Currency Futures</vt:lpstr>
      <vt:lpstr>Currency Futures Market Efficiency</vt:lpstr>
      <vt:lpstr>Currency Options Markets</vt:lpstr>
      <vt:lpstr>Currency Call Options</vt:lpstr>
      <vt:lpstr>Factors Affecting Currency Call Option Premiums</vt:lpstr>
      <vt:lpstr>How Firms Use Currency Call Options</vt:lpstr>
      <vt:lpstr>Currency Put Options</vt:lpstr>
      <vt:lpstr>Factors Affecting Put Option Premiums</vt:lpstr>
      <vt:lpstr>Hedging with Currency Put Options</vt:lpstr>
      <vt:lpstr>Speculating with Currency Put Options</vt:lpstr>
      <vt:lpstr>Exhibit 5.6 Contingency Graphs for Currency Options</vt:lpstr>
      <vt:lpstr>Conditional Currency Options</vt:lpstr>
      <vt:lpstr>Exhibit 5.7 Comparison of Conditional and Basic Currency Options</vt:lpstr>
      <vt:lpstr>European Currency Options</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59</cp:revision>
  <dcterms:created xsi:type="dcterms:W3CDTF">2009-07-28T17:45:16Z</dcterms:created>
  <dcterms:modified xsi:type="dcterms:W3CDTF">2011-08-08T14:08:52Z</dcterms:modified>
</cp:coreProperties>
</file>