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4/20/2020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4/20/2020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Organization" TargetMode="External"/><Relationship Id="rId7" Type="http://schemas.openxmlformats.org/officeDocument/2006/relationships/hyperlink" Target="https://en.wikipedia.org/wiki/Economic_growth" TargetMode="External"/><Relationship Id="rId2" Type="http://schemas.openxmlformats.org/officeDocument/2006/relationships/hyperlink" Target="https://en.wikipedia.org/wiki/Workforce" TargetMode="External"/><Relationship Id="rId1" Type="http://schemas.openxmlformats.org/officeDocument/2006/relationships/slideLayout" Target="../slideLayouts/slideLayout2.xml"/><Relationship Id="rId6" Type="http://schemas.openxmlformats.org/officeDocument/2006/relationships/hyperlink" Target="https://en.wikipedia.org/wiki/Human_capital" TargetMode="External"/><Relationship Id="rId5" Type="http://schemas.openxmlformats.org/officeDocument/2006/relationships/hyperlink" Target="https://en.wikipedia.org/wiki/Economy" TargetMode="External"/><Relationship Id="rId4" Type="http://schemas.openxmlformats.org/officeDocument/2006/relationships/hyperlink" Target="https://en.wikipedia.org/wiki/Business_secto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Vegetation" TargetMode="External"/><Relationship Id="rId3" Type="http://schemas.openxmlformats.org/officeDocument/2006/relationships/hyperlink" Target="https://en.wikipedia.org/wiki/Earth" TargetMode="External"/><Relationship Id="rId7" Type="http://schemas.openxmlformats.org/officeDocument/2006/relationships/hyperlink" Target="https://en.wikipedia.org/wiki/Land" TargetMode="External"/><Relationship Id="rId2" Type="http://schemas.openxmlformats.org/officeDocument/2006/relationships/hyperlink" Target="https://en.wikipedia.org/wiki/Resource" TargetMode="External"/><Relationship Id="rId1" Type="http://schemas.openxmlformats.org/officeDocument/2006/relationships/slideLayout" Target="../slideLayouts/slideLayout2.xml"/><Relationship Id="rId6" Type="http://schemas.openxmlformats.org/officeDocument/2006/relationships/hyperlink" Target="https://en.wikipedia.org/wiki/Water" TargetMode="External"/><Relationship Id="rId5" Type="http://schemas.openxmlformats.org/officeDocument/2006/relationships/hyperlink" Target="https://en.wikipedia.org/wiki/Atmosphere" TargetMode="External"/><Relationship Id="rId4" Type="http://schemas.openxmlformats.org/officeDocument/2006/relationships/hyperlink" Target="https://en.wikipedia.org/wiki/Sunlight" TargetMode="External"/><Relationship Id="rId9" Type="http://schemas.openxmlformats.org/officeDocument/2006/relationships/hyperlink" Target="https://en.wikipedia.org/wiki/Cro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oppr.com/bytes/solar-energ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Resources	</a:t>
            </a:r>
            <a:endParaRPr lang="en-US" dirty="0"/>
          </a:p>
        </p:txBody>
      </p:sp>
      <p:sp>
        <p:nvSpPr>
          <p:cNvPr id="3" name="Content Placeholder 2"/>
          <p:cNvSpPr>
            <a:spLocks noGrp="1"/>
          </p:cNvSpPr>
          <p:nvPr>
            <p:ph idx="1"/>
          </p:nvPr>
        </p:nvSpPr>
        <p:spPr/>
        <p:txBody>
          <a:bodyPr>
            <a:normAutofit/>
          </a:bodyPr>
          <a:lstStyle/>
          <a:p>
            <a:r>
              <a:rPr lang="en-US" b="1" dirty="0"/>
              <a:t>Human Resources:</a:t>
            </a:r>
          </a:p>
          <a:p>
            <a:pPr marL="0" indent="0">
              <a:buNone/>
            </a:pPr>
            <a:r>
              <a:rPr lang="en-US" b="1" dirty="0"/>
              <a:t>Human resources</a:t>
            </a:r>
            <a:r>
              <a:rPr lang="en-US" dirty="0"/>
              <a:t> describes the people who make up the </a:t>
            </a:r>
            <a:r>
              <a:rPr lang="en-US" dirty="0">
                <a:hlinkClick r:id="rId2" tooltip="Workforce"/>
              </a:rPr>
              <a:t>workforce</a:t>
            </a:r>
            <a:r>
              <a:rPr lang="en-US" dirty="0"/>
              <a:t> of an </a:t>
            </a:r>
            <a:r>
              <a:rPr lang="en-US" dirty="0">
                <a:hlinkClick r:id="rId3" tooltip="Organization"/>
              </a:rPr>
              <a:t>organization</a:t>
            </a:r>
            <a:r>
              <a:rPr lang="en-US" dirty="0"/>
              <a:t>, industry, business </a:t>
            </a:r>
            <a:r>
              <a:rPr lang="en-US" dirty="0">
                <a:hlinkClick r:id="rId4" tooltip="Business sector"/>
              </a:rPr>
              <a:t>sector</a:t>
            </a:r>
            <a:r>
              <a:rPr lang="en-US" dirty="0"/>
              <a:t>, or </a:t>
            </a:r>
            <a:r>
              <a:rPr lang="en-US" dirty="0">
                <a:hlinkClick r:id="rId5" tooltip="Economy"/>
              </a:rPr>
              <a:t>economy</a:t>
            </a:r>
            <a:r>
              <a:rPr lang="en-US" dirty="0"/>
              <a:t>. "</a:t>
            </a:r>
            <a:r>
              <a:rPr lang="en-US" dirty="0">
                <a:hlinkClick r:id="rId6" tooltip="Human capital"/>
              </a:rPr>
              <a:t>Human capital</a:t>
            </a:r>
            <a:r>
              <a:rPr lang="en-US" dirty="0"/>
              <a:t>" is sometimes used synonymously with "human resources", although human capital typically refers to a narrower effect (i.e., the knowledge the individuals embody and </a:t>
            </a:r>
            <a:r>
              <a:rPr lang="en-US" dirty="0">
                <a:hlinkClick r:id="rId7" tooltip="Economic growth"/>
              </a:rPr>
              <a:t>economic growth</a:t>
            </a:r>
            <a:r>
              <a:rPr lang="en-US" dirty="0"/>
              <a:t>). Likewise, other terms sometimes used include manpower, </a:t>
            </a:r>
            <a:r>
              <a:rPr lang="en-US" dirty="0" err="1"/>
              <a:t>labour</a:t>
            </a:r>
            <a:r>
              <a:rPr lang="en-US" dirty="0"/>
              <a:t>, personnel, associates or simply people.</a:t>
            </a:r>
          </a:p>
          <a:p>
            <a:pPr marL="0" indent="0">
              <a:buNone/>
            </a:pPr>
            <a:endParaRPr lang="en-US" dirty="0"/>
          </a:p>
        </p:txBody>
      </p:sp>
    </p:spTree>
    <p:extLst>
      <p:ext uri="{BB962C8B-B14F-4D97-AF65-F5344CB8AC3E}">
        <p14:creationId xmlns:p14="http://schemas.microsoft.com/office/powerpoint/2010/main" val="115122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685800"/>
            <a:ext cx="8229600" cy="5562600"/>
          </a:xfrm>
        </p:spPr>
        <p:txBody>
          <a:bodyPr>
            <a:normAutofit/>
          </a:bodyPr>
          <a:lstStyle/>
          <a:p>
            <a:r>
              <a:rPr lang="en-US" dirty="0"/>
              <a:t>Staffing is an ongoing process that begins with finding the right people through proper planning, recruiting, and selecting. But staffing doesn't end once employees are hired; management must keep and nurture its people via training, appraising, compensating, and implementing employment decisions that determine such things as promotions, transfers, and layoffs</a:t>
            </a:r>
            <a:r>
              <a:rPr lang="en-US" dirty="0" smtClean="0"/>
              <a:t>.</a:t>
            </a:r>
            <a:r>
              <a:rPr lang="en-US" dirty="0"/>
              <a:t> Human resource planning</a:t>
            </a:r>
          </a:p>
          <a:p>
            <a:r>
              <a:rPr lang="en-US" dirty="0"/>
              <a:t>The first step in the staffing process involves human resource planning. Human resource planning begins with a </a:t>
            </a:r>
            <a:r>
              <a:rPr lang="en-US" b="1" dirty="0"/>
              <a:t>job analysis</a:t>
            </a:r>
            <a:r>
              <a:rPr lang="en-US" dirty="0"/>
              <a:t> in which descriptions of all jobs (tasks) and the qualifications needed for each position are developed. </a:t>
            </a:r>
          </a:p>
          <a:p>
            <a:pPr marL="0" indent="0">
              <a:buNone/>
            </a:pPr>
            <a:endParaRPr lang="en-US" dirty="0"/>
          </a:p>
        </p:txBody>
      </p:sp>
    </p:spTree>
    <p:extLst>
      <p:ext uri="{BB962C8B-B14F-4D97-AF65-F5344CB8AC3E}">
        <p14:creationId xmlns:p14="http://schemas.microsoft.com/office/powerpoint/2010/main" val="2117466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105400"/>
          </a:xfrm>
        </p:spPr>
        <p:txBody>
          <a:bodyPr>
            <a:normAutofit/>
          </a:bodyPr>
          <a:lstStyle/>
          <a:p>
            <a:r>
              <a:rPr lang="en-GB" b="1" dirty="0"/>
              <a:t>Natural Resources:</a:t>
            </a:r>
          </a:p>
          <a:p>
            <a:pPr marL="0" indent="0">
              <a:buNone/>
            </a:pPr>
            <a:r>
              <a:rPr lang="en-US" dirty="0"/>
              <a:t>Anything and everything that is available naturally on earth is a natural resource. </a:t>
            </a:r>
            <a:endParaRPr lang="en-US" dirty="0" smtClean="0"/>
          </a:p>
          <a:p>
            <a:pPr marL="0" indent="0">
              <a:buNone/>
            </a:pPr>
            <a:r>
              <a:rPr lang="en-US" b="1" dirty="0" smtClean="0"/>
              <a:t>Natural </a:t>
            </a:r>
            <a:r>
              <a:rPr lang="en-US" b="1" dirty="0"/>
              <a:t>resources </a:t>
            </a:r>
            <a:r>
              <a:rPr lang="en-US" dirty="0"/>
              <a:t>are </a:t>
            </a:r>
            <a:r>
              <a:rPr lang="en-US" dirty="0">
                <a:hlinkClick r:id="rId2" tooltip="Resource"/>
              </a:rPr>
              <a:t>resources</a:t>
            </a:r>
            <a:r>
              <a:rPr lang="en-US" dirty="0"/>
              <a:t> that exist without actions of humankind. This includes all valued characteristics such as magnetic, gravitational, electrical properties and forces, etc. On </a:t>
            </a:r>
            <a:r>
              <a:rPr lang="en-US" dirty="0">
                <a:hlinkClick r:id="rId3" tooltip="Earth"/>
              </a:rPr>
              <a:t>Earth</a:t>
            </a:r>
            <a:r>
              <a:rPr lang="en-US" dirty="0"/>
              <a:t> it includes </a:t>
            </a:r>
            <a:r>
              <a:rPr lang="en-US" dirty="0">
                <a:hlinkClick r:id="rId4" tooltip="Sunlight"/>
              </a:rPr>
              <a:t>sunlight</a:t>
            </a:r>
            <a:r>
              <a:rPr lang="en-US" dirty="0"/>
              <a:t>, </a:t>
            </a:r>
            <a:r>
              <a:rPr lang="en-US" dirty="0">
                <a:hlinkClick r:id="rId5" tooltip="Atmosphere"/>
              </a:rPr>
              <a:t>atmosphere</a:t>
            </a:r>
            <a:r>
              <a:rPr lang="en-US" dirty="0"/>
              <a:t>, </a:t>
            </a:r>
            <a:r>
              <a:rPr lang="en-US" dirty="0">
                <a:hlinkClick r:id="rId6" tooltip="Water"/>
              </a:rPr>
              <a:t>water</a:t>
            </a:r>
            <a:r>
              <a:rPr lang="en-US" dirty="0"/>
              <a:t>, </a:t>
            </a:r>
            <a:r>
              <a:rPr lang="en-US" dirty="0">
                <a:hlinkClick r:id="rId7" tooltip="Land"/>
              </a:rPr>
              <a:t>land</a:t>
            </a:r>
            <a:r>
              <a:rPr lang="en-US" dirty="0"/>
              <a:t> (includes all minerals) along with all </a:t>
            </a:r>
            <a:r>
              <a:rPr lang="en-US" dirty="0">
                <a:hlinkClick r:id="rId8" tooltip="Vegetation"/>
              </a:rPr>
              <a:t>vegetation</a:t>
            </a:r>
            <a:r>
              <a:rPr lang="en-US" dirty="0"/>
              <a:t>, </a:t>
            </a:r>
            <a:r>
              <a:rPr lang="en-US" dirty="0">
                <a:hlinkClick r:id="rId9" tooltip="Crop"/>
              </a:rPr>
              <a:t>crops</a:t>
            </a:r>
            <a:r>
              <a:rPr lang="en-US" dirty="0"/>
              <a:t> and animal life that naturally subsists upon or within the previously identified characteristics and substances.</a:t>
            </a:r>
            <a:endParaRPr lang="en-US" dirty="0"/>
          </a:p>
        </p:txBody>
      </p:sp>
    </p:spTree>
    <p:extLst>
      <p:ext uri="{BB962C8B-B14F-4D97-AF65-F5344CB8AC3E}">
        <p14:creationId xmlns:p14="http://schemas.microsoft.com/office/powerpoint/2010/main" val="84016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191000"/>
          </a:xfrm>
        </p:spPr>
        <p:txBody>
          <a:bodyPr/>
          <a:lstStyle/>
          <a:p>
            <a:r>
              <a:rPr lang="en-US" b="1" dirty="0"/>
              <a:t>Natural </a:t>
            </a:r>
            <a:r>
              <a:rPr lang="en-US" b="1" dirty="0" smtClean="0"/>
              <a:t>resources</a:t>
            </a:r>
            <a:r>
              <a:rPr lang="en-US" dirty="0" smtClean="0"/>
              <a:t>:</a:t>
            </a:r>
          </a:p>
          <a:p>
            <a:pPr marL="0" indent="0">
              <a:buNone/>
            </a:pPr>
            <a:r>
              <a:rPr lang="en-US" dirty="0" smtClean="0"/>
              <a:t>Natural resources are </a:t>
            </a:r>
            <a:r>
              <a:rPr lang="en-US" dirty="0"/>
              <a:t>useful raw materials that we get from the Earth. They occur naturally, which means that humans cannot make natural resources. Instead, we use and modify natural resources in ways that are beneficial to us. The materials used in human-made objects are natural resources. Some examples of natural resources and the ways we can use them are:</a:t>
            </a:r>
            <a:endParaRPr lang="en-US" dirty="0" smtClean="0"/>
          </a:p>
          <a:p>
            <a:pPr marL="0" indent="0">
              <a:buNone/>
            </a:pPr>
            <a:endParaRPr lang="en-US" dirty="0"/>
          </a:p>
        </p:txBody>
      </p:sp>
    </p:spTree>
    <p:extLst>
      <p:ext uri="{BB962C8B-B14F-4D97-AF65-F5344CB8AC3E}">
        <p14:creationId xmlns:p14="http://schemas.microsoft.com/office/powerpoint/2010/main" val="767633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8255477"/>
              </p:ext>
            </p:extLst>
          </p:nvPr>
        </p:nvGraphicFramePr>
        <p:xfrm>
          <a:off x="685800" y="990600"/>
          <a:ext cx="7771128" cy="5044720"/>
        </p:xfrm>
        <a:graphic>
          <a:graphicData uri="http://schemas.openxmlformats.org/drawingml/2006/table">
            <a:tbl>
              <a:tblPr/>
              <a:tblGrid>
                <a:gridCol w="3885564"/>
                <a:gridCol w="3885564"/>
              </a:tblGrid>
              <a:tr h="348981">
                <a:tc>
                  <a:txBody>
                    <a:bodyPr/>
                    <a:lstStyle/>
                    <a:p>
                      <a:pPr algn="l"/>
                      <a:r>
                        <a:rPr lang="en-US" sz="1700" dirty="0">
                          <a:effectLst/>
                        </a:rPr>
                        <a:t>Natural Resource</a:t>
                      </a:r>
                    </a:p>
                  </a:txBody>
                  <a:tcPr marL="44972" marR="44972" marT="44972" marB="44972" anchor="ctr">
                    <a:lnL>
                      <a:noFill/>
                    </a:lnL>
                    <a:lnR>
                      <a:noFill/>
                    </a:lnR>
                    <a:lnT>
                      <a:noFill/>
                    </a:lnT>
                    <a:lnB>
                      <a:noFill/>
                    </a:lnB>
                    <a:solidFill>
                      <a:srgbClr val="EEEEEE"/>
                    </a:solidFill>
                  </a:tcPr>
                </a:tc>
                <a:tc>
                  <a:txBody>
                    <a:bodyPr/>
                    <a:lstStyle/>
                    <a:p>
                      <a:pPr algn="l"/>
                      <a:r>
                        <a:rPr lang="en-US" sz="1700">
                          <a:effectLst/>
                        </a:rPr>
                        <a:t>Products or Services</a:t>
                      </a:r>
                    </a:p>
                  </a:txBody>
                  <a:tcPr marL="44972" marR="44972" marT="44972" marB="44972" anchor="ctr">
                    <a:lnL>
                      <a:noFill/>
                    </a:lnL>
                    <a:lnR>
                      <a:noFill/>
                    </a:lnR>
                    <a:lnT>
                      <a:noFill/>
                    </a:lnT>
                    <a:lnB>
                      <a:noFill/>
                    </a:lnB>
                    <a:solidFill>
                      <a:srgbClr val="EEEEEE"/>
                    </a:solidFill>
                  </a:tcPr>
                </a:tc>
              </a:tr>
              <a:tr h="348981">
                <a:tc>
                  <a:txBody>
                    <a:bodyPr/>
                    <a:lstStyle/>
                    <a:p>
                      <a:r>
                        <a:rPr lang="en-US" sz="1700">
                          <a:effectLst/>
                        </a:rPr>
                        <a:t>Air</a:t>
                      </a:r>
                    </a:p>
                  </a:txBody>
                  <a:tcPr marL="44972" marR="44972" marT="44972" marB="44972" anchor="ctr">
                    <a:lnL>
                      <a:noFill/>
                    </a:lnL>
                    <a:lnR>
                      <a:noFill/>
                    </a:lnR>
                    <a:lnT>
                      <a:noFill/>
                    </a:lnT>
                    <a:lnB>
                      <a:noFill/>
                    </a:lnB>
                    <a:solidFill>
                      <a:srgbClr val="FFFFFF"/>
                    </a:solidFill>
                  </a:tcPr>
                </a:tc>
                <a:tc>
                  <a:txBody>
                    <a:bodyPr/>
                    <a:lstStyle/>
                    <a:p>
                      <a:r>
                        <a:rPr lang="en-US" sz="1700">
                          <a:effectLst/>
                        </a:rPr>
                        <a:t>Wind energy, tires</a:t>
                      </a:r>
                    </a:p>
                  </a:txBody>
                  <a:tcPr marL="44972" marR="44972" marT="44972" marB="44972" anchor="ctr">
                    <a:lnL>
                      <a:noFill/>
                    </a:lnL>
                    <a:lnR>
                      <a:noFill/>
                    </a:lnR>
                    <a:lnT>
                      <a:noFill/>
                    </a:lnT>
                    <a:lnB>
                      <a:noFill/>
                    </a:lnB>
                    <a:solidFill>
                      <a:srgbClr val="FFFFFF"/>
                    </a:solidFill>
                  </a:tcPr>
                </a:tc>
              </a:tr>
              <a:tr h="445250">
                <a:tc>
                  <a:txBody>
                    <a:bodyPr/>
                    <a:lstStyle/>
                    <a:p>
                      <a:r>
                        <a:rPr lang="en-US" sz="1700" dirty="0">
                          <a:effectLst/>
                        </a:rPr>
                        <a:t>Animals</a:t>
                      </a:r>
                    </a:p>
                  </a:txBody>
                  <a:tcPr marL="44972" marR="44972" marT="44972" marB="44972" anchor="ctr">
                    <a:lnL>
                      <a:noFill/>
                    </a:lnL>
                    <a:lnR>
                      <a:noFill/>
                    </a:lnR>
                    <a:lnT>
                      <a:noFill/>
                    </a:lnT>
                    <a:lnB>
                      <a:noFill/>
                    </a:lnB>
                    <a:solidFill>
                      <a:srgbClr val="EEEEEE"/>
                    </a:solidFill>
                  </a:tcPr>
                </a:tc>
                <a:tc>
                  <a:txBody>
                    <a:bodyPr/>
                    <a:lstStyle/>
                    <a:p>
                      <a:r>
                        <a:rPr lang="en-US" sz="1700">
                          <a:effectLst/>
                        </a:rPr>
                        <a:t>Foods (milk, cheese, steak, bacon) and clothing (wool sweaters, silk shirts, leather belts)</a:t>
                      </a:r>
                    </a:p>
                  </a:txBody>
                  <a:tcPr marL="44972" marR="44972" marT="44972" marB="44972" anchor="ctr">
                    <a:lnL>
                      <a:noFill/>
                    </a:lnL>
                    <a:lnR>
                      <a:noFill/>
                    </a:lnR>
                    <a:lnT>
                      <a:noFill/>
                    </a:lnT>
                    <a:lnB>
                      <a:noFill/>
                    </a:lnB>
                    <a:solidFill>
                      <a:srgbClr val="EEEEEE"/>
                    </a:solidFill>
                  </a:tcPr>
                </a:tc>
              </a:tr>
              <a:tr h="348981">
                <a:tc>
                  <a:txBody>
                    <a:bodyPr/>
                    <a:lstStyle/>
                    <a:p>
                      <a:r>
                        <a:rPr lang="en-US" sz="1700">
                          <a:effectLst/>
                        </a:rPr>
                        <a:t>Coal</a:t>
                      </a:r>
                    </a:p>
                  </a:txBody>
                  <a:tcPr marL="44972" marR="44972" marT="44972" marB="44972" anchor="ctr">
                    <a:lnL>
                      <a:noFill/>
                    </a:lnL>
                    <a:lnR>
                      <a:noFill/>
                    </a:lnR>
                    <a:lnT>
                      <a:noFill/>
                    </a:lnT>
                    <a:lnB>
                      <a:noFill/>
                    </a:lnB>
                    <a:solidFill>
                      <a:srgbClr val="FFFFFF"/>
                    </a:solidFill>
                  </a:tcPr>
                </a:tc>
                <a:tc>
                  <a:txBody>
                    <a:bodyPr/>
                    <a:lstStyle/>
                    <a:p>
                      <a:r>
                        <a:rPr lang="en-US" sz="1700">
                          <a:effectLst/>
                        </a:rPr>
                        <a:t>Electricity</a:t>
                      </a:r>
                    </a:p>
                  </a:txBody>
                  <a:tcPr marL="44972" marR="44972" marT="44972" marB="44972" anchor="ctr">
                    <a:lnL>
                      <a:noFill/>
                    </a:lnL>
                    <a:lnR>
                      <a:noFill/>
                    </a:lnR>
                    <a:lnT>
                      <a:noFill/>
                    </a:lnT>
                    <a:lnB>
                      <a:noFill/>
                    </a:lnB>
                    <a:solidFill>
                      <a:srgbClr val="FFFFFF"/>
                    </a:solidFill>
                  </a:tcPr>
                </a:tc>
              </a:tr>
              <a:tr h="348981">
                <a:tc>
                  <a:txBody>
                    <a:bodyPr/>
                    <a:lstStyle/>
                    <a:p>
                      <a:r>
                        <a:rPr lang="en-US" sz="1700">
                          <a:effectLst/>
                        </a:rPr>
                        <a:t>Minerals</a:t>
                      </a:r>
                    </a:p>
                  </a:txBody>
                  <a:tcPr marL="44972" marR="44972" marT="44972" marB="44972" anchor="ctr">
                    <a:lnL>
                      <a:noFill/>
                    </a:lnL>
                    <a:lnR>
                      <a:noFill/>
                    </a:lnR>
                    <a:lnT>
                      <a:noFill/>
                    </a:lnT>
                    <a:lnB>
                      <a:noFill/>
                    </a:lnB>
                    <a:solidFill>
                      <a:srgbClr val="EEEEEE"/>
                    </a:solidFill>
                  </a:tcPr>
                </a:tc>
                <a:tc>
                  <a:txBody>
                    <a:bodyPr/>
                    <a:lstStyle/>
                    <a:p>
                      <a:r>
                        <a:rPr lang="en-US" sz="1700">
                          <a:effectLst/>
                        </a:rPr>
                        <a:t>Coins, wire, steel, aluminum cans, jewelry</a:t>
                      </a:r>
                    </a:p>
                  </a:txBody>
                  <a:tcPr marL="44972" marR="44972" marT="44972" marB="44972" anchor="ctr">
                    <a:lnL>
                      <a:noFill/>
                    </a:lnL>
                    <a:lnR>
                      <a:noFill/>
                    </a:lnR>
                    <a:lnT>
                      <a:noFill/>
                    </a:lnT>
                    <a:lnB>
                      <a:noFill/>
                    </a:lnB>
                    <a:solidFill>
                      <a:srgbClr val="EEEEEE"/>
                    </a:solidFill>
                  </a:tcPr>
                </a:tc>
              </a:tr>
              <a:tr h="348981">
                <a:tc>
                  <a:txBody>
                    <a:bodyPr/>
                    <a:lstStyle/>
                    <a:p>
                      <a:r>
                        <a:rPr lang="en-US" sz="1700">
                          <a:effectLst/>
                        </a:rPr>
                        <a:t>Natural gas</a:t>
                      </a:r>
                    </a:p>
                  </a:txBody>
                  <a:tcPr marL="44972" marR="44972" marT="44972" marB="44972" anchor="ctr">
                    <a:lnL>
                      <a:noFill/>
                    </a:lnL>
                    <a:lnR>
                      <a:noFill/>
                    </a:lnR>
                    <a:lnT>
                      <a:noFill/>
                    </a:lnT>
                    <a:lnB>
                      <a:noFill/>
                    </a:lnB>
                    <a:solidFill>
                      <a:srgbClr val="FFFFFF"/>
                    </a:solidFill>
                  </a:tcPr>
                </a:tc>
                <a:tc>
                  <a:txBody>
                    <a:bodyPr/>
                    <a:lstStyle/>
                    <a:p>
                      <a:r>
                        <a:rPr lang="en-US" sz="1700">
                          <a:effectLst/>
                        </a:rPr>
                        <a:t>Electricity, heating</a:t>
                      </a:r>
                    </a:p>
                  </a:txBody>
                  <a:tcPr marL="44972" marR="44972" marT="44972" marB="44972" anchor="ctr">
                    <a:lnL>
                      <a:noFill/>
                    </a:lnL>
                    <a:lnR>
                      <a:noFill/>
                    </a:lnR>
                    <a:lnT>
                      <a:noFill/>
                    </a:lnT>
                    <a:lnB>
                      <a:noFill/>
                    </a:lnB>
                    <a:solidFill>
                      <a:srgbClr val="FFFFFF"/>
                    </a:solidFill>
                  </a:tcPr>
                </a:tc>
              </a:tr>
              <a:tr h="608019">
                <a:tc>
                  <a:txBody>
                    <a:bodyPr/>
                    <a:lstStyle/>
                    <a:p>
                      <a:r>
                        <a:rPr lang="en-US" sz="1700">
                          <a:effectLst/>
                        </a:rPr>
                        <a:t>Oil</a:t>
                      </a:r>
                    </a:p>
                  </a:txBody>
                  <a:tcPr marL="44972" marR="44972" marT="44972" marB="44972" anchor="ctr">
                    <a:lnL>
                      <a:noFill/>
                    </a:lnL>
                    <a:lnR>
                      <a:noFill/>
                    </a:lnR>
                    <a:lnT>
                      <a:noFill/>
                    </a:lnT>
                    <a:lnB>
                      <a:noFill/>
                    </a:lnB>
                    <a:solidFill>
                      <a:srgbClr val="EEEEEE"/>
                    </a:solidFill>
                  </a:tcPr>
                </a:tc>
                <a:tc>
                  <a:txBody>
                    <a:bodyPr/>
                    <a:lstStyle/>
                    <a:p>
                      <a:r>
                        <a:rPr lang="en-US" sz="1700">
                          <a:effectLst/>
                        </a:rPr>
                        <a:t>Electricity, fuel for cars and airplanes, plastic</a:t>
                      </a:r>
                    </a:p>
                  </a:txBody>
                  <a:tcPr marL="44972" marR="44972" marT="44972" marB="44972" anchor="ctr">
                    <a:lnL>
                      <a:noFill/>
                    </a:lnL>
                    <a:lnR>
                      <a:noFill/>
                    </a:lnR>
                    <a:lnT>
                      <a:noFill/>
                    </a:lnT>
                    <a:lnB>
                      <a:noFill/>
                    </a:lnB>
                    <a:solidFill>
                      <a:srgbClr val="EEEEEE"/>
                    </a:solidFill>
                  </a:tcPr>
                </a:tc>
              </a:tr>
              <a:tr h="608019">
                <a:tc>
                  <a:txBody>
                    <a:bodyPr/>
                    <a:lstStyle/>
                    <a:p>
                      <a:r>
                        <a:rPr lang="en-US" sz="1700">
                          <a:effectLst/>
                        </a:rPr>
                        <a:t>Plants</a:t>
                      </a:r>
                    </a:p>
                  </a:txBody>
                  <a:tcPr marL="44972" marR="44972" marT="44972" marB="44972" anchor="ctr">
                    <a:lnL>
                      <a:noFill/>
                    </a:lnL>
                    <a:lnR>
                      <a:noFill/>
                    </a:lnR>
                    <a:lnT>
                      <a:noFill/>
                    </a:lnT>
                    <a:lnB>
                      <a:noFill/>
                    </a:lnB>
                    <a:solidFill>
                      <a:srgbClr val="FFFFFF"/>
                    </a:solidFill>
                  </a:tcPr>
                </a:tc>
                <a:tc>
                  <a:txBody>
                    <a:bodyPr/>
                    <a:lstStyle/>
                    <a:p>
                      <a:r>
                        <a:rPr lang="en-US" sz="1700">
                          <a:effectLst/>
                        </a:rPr>
                        <a:t>Wood, paper, cotton clothing, fruits, vegetables</a:t>
                      </a:r>
                    </a:p>
                  </a:txBody>
                  <a:tcPr marL="44972" marR="44972" marT="44972" marB="44972" anchor="ctr">
                    <a:lnL>
                      <a:noFill/>
                    </a:lnL>
                    <a:lnR>
                      <a:noFill/>
                    </a:lnR>
                    <a:lnT>
                      <a:noFill/>
                    </a:lnT>
                    <a:lnB>
                      <a:noFill/>
                    </a:lnB>
                    <a:solidFill>
                      <a:srgbClr val="FFFFFF"/>
                    </a:solidFill>
                  </a:tcPr>
                </a:tc>
              </a:tr>
              <a:tr h="348981">
                <a:tc>
                  <a:txBody>
                    <a:bodyPr/>
                    <a:lstStyle/>
                    <a:p>
                      <a:r>
                        <a:rPr lang="en-US" sz="1700" dirty="0">
                          <a:effectLst/>
                        </a:rPr>
                        <a:t>Sunlight</a:t>
                      </a:r>
                    </a:p>
                  </a:txBody>
                  <a:tcPr marL="44972" marR="44972" marT="44972" marB="44972" anchor="ctr">
                    <a:lnL>
                      <a:noFill/>
                    </a:lnL>
                    <a:lnR>
                      <a:noFill/>
                    </a:lnR>
                    <a:lnT>
                      <a:noFill/>
                    </a:lnT>
                    <a:lnB>
                      <a:noFill/>
                    </a:lnB>
                    <a:solidFill>
                      <a:srgbClr val="EEEEEE"/>
                    </a:solidFill>
                  </a:tcPr>
                </a:tc>
                <a:tc>
                  <a:txBody>
                    <a:bodyPr/>
                    <a:lstStyle/>
                    <a:p>
                      <a:r>
                        <a:rPr lang="en-US" sz="1700">
                          <a:effectLst/>
                        </a:rPr>
                        <a:t>Solar power, photosynthesis</a:t>
                      </a:r>
                    </a:p>
                  </a:txBody>
                  <a:tcPr marL="44972" marR="44972" marT="44972" marB="44972" anchor="ctr">
                    <a:lnL>
                      <a:noFill/>
                    </a:lnL>
                    <a:lnR>
                      <a:noFill/>
                    </a:lnR>
                    <a:lnT>
                      <a:noFill/>
                    </a:lnT>
                    <a:lnB>
                      <a:noFill/>
                    </a:lnB>
                    <a:solidFill>
                      <a:srgbClr val="EEEEEE"/>
                    </a:solidFill>
                  </a:tcPr>
                </a:tc>
              </a:tr>
              <a:tr h="348981">
                <a:tc>
                  <a:txBody>
                    <a:bodyPr/>
                    <a:lstStyle/>
                    <a:p>
                      <a:r>
                        <a:rPr lang="en-US" sz="1700">
                          <a:effectLst/>
                        </a:rPr>
                        <a:t>Water</a:t>
                      </a:r>
                    </a:p>
                  </a:txBody>
                  <a:tcPr marL="44972" marR="44972" marT="44972" marB="44972" anchor="ctr">
                    <a:lnL>
                      <a:noFill/>
                    </a:lnL>
                    <a:lnR>
                      <a:noFill/>
                    </a:lnR>
                    <a:lnT>
                      <a:noFill/>
                    </a:lnT>
                    <a:lnB>
                      <a:noFill/>
                    </a:lnB>
                    <a:solidFill>
                      <a:srgbClr val="FFFFFF"/>
                    </a:solidFill>
                  </a:tcPr>
                </a:tc>
                <a:tc>
                  <a:txBody>
                    <a:bodyPr/>
                    <a:lstStyle/>
                    <a:p>
                      <a:r>
                        <a:rPr lang="en-US" sz="1700" dirty="0">
                          <a:effectLst/>
                        </a:rPr>
                        <a:t>Hydroelectric energy, drinking, cleaning</a:t>
                      </a:r>
                    </a:p>
                  </a:txBody>
                  <a:tcPr marL="44972" marR="44972" marT="44972" marB="44972"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14156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r>
              <a:rPr lang="en-US" b="1" dirty="0"/>
              <a:t>Biotic &amp; </a:t>
            </a:r>
            <a:r>
              <a:rPr lang="en-US" b="1" dirty="0" smtClean="0"/>
              <a:t>Abiotic:</a:t>
            </a:r>
          </a:p>
          <a:p>
            <a:pPr marL="0" indent="0">
              <a:buNone/>
            </a:pPr>
            <a:r>
              <a:rPr lang="en-US" dirty="0"/>
              <a:t>There are several ways to classify natural resources, including where they come from and if they are renewable or not. If natural resources come from living things or organic materials, then they are considered </a:t>
            </a:r>
            <a:r>
              <a:rPr lang="en-US" b="1" dirty="0"/>
              <a:t>biotic resources</a:t>
            </a:r>
            <a:r>
              <a:rPr lang="en-US" dirty="0"/>
              <a:t>. Biotic resources include plants, animals, and fossil fuels. The three </a:t>
            </a:r>
            <a:r>
              <a:rPr lang="en-US" b="1" dirty="0"/>
              <a:t>fossil fuels</a:t>
            </a:r>
            <a:r>
              <a:rPr lang="en-US" dirty="0"/>
              <a:t> are coal, oil, and natural gas. Fossil fuels are classified as biotic resources because they were formed from the decay of organic matter over millions of years. On the other hand, </a:t>
            </a:r>
            <a:r>
              <a:rPr lang="en-US" b="1" dirty="0"/>
              <a:t>abiotic resources</a:t>
            </a:r>
            <a:r>
              <a:rPr lang="en-US" dirty="0"/>
              <a:t> originate from nonliving and inorganic materials. For example, air, sunlight, and water are abiotic natural resources. Minerals (gold, copper, iron, diamonds) are also considered abiotic.</a:t>
            </a:r>
            <a:endParaRPr lang="en-US" dirty="0"/>
          </a:p>
          <a:p>
            <a:pPr marL="0" indent="0">
              <a:buNone/>
            </a:pPr>
            <a:endParaRPr lang="en-US" dirty="0"/>
          </a:p>
        </p:txBody>
      </p:sp>
    </p:spTree>
    <p:extLst>
      <p:ext uri="{BB962C8B-B14F-4D97-AF65-F5344CB8AC3E}">
        <p14:creationId xmlns:p14="http://schemas.microsoft.com/office/powerpoint/2010/main" val="3863621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Biotic and non-</a:t>
            </a:r>
            <a:r>
              <a:rPr lang="en-US" b="1" dirty="0" err="1"/>
              <a:t>biotec</a:t>
            </a:r>
            <a:r>
              <a:rPr lang="en-US" b="1" dirty="0"/>
              <a:t> further </a:t>
            </a:r>
            <a:r>
              <a:rPr lang="en-US" b="1" dirty="0" err="1"/>
              <a:t>devided</a:t>
            </a:r>
            <a:r>
              <a:rPr lang="en-US" b="1" dirty="0"/>
              <a:t> into</a:t>
            </a:r>
          </a:p>
        </p:txBody>
      </p:sp>
      <p:sp>
        <p:nvSpPr>
          <p:cNvPr id="3" name="Content Placeholder 2"/>
          <p:cNvSpPr>
            <a:spLocks noGrp="1"/>
          </p:cNvSpPr>
          <p:nvPr>
            <p:ph idx="1"/>
          </p:nvPr>
        </p:nvSpPr>
        <p:spPr/>
        <p:txBody>
          <a:bodyPr>
            <a:normAutofit/>
          </a:bodyPr>
          <a:lstStyle/>
          <a:p>
            <a:r>
              <a:rPr lang="en-US" b="1" dirty="0"/>
              <a:t>Renewable</a:t>
            </a:r>
            <a:r>
              <a:rPr lang="en-US" b="1" dirty="0" smtClean="0"/>
              <a:t>:</a:t>
            </a:r>
          </a:p>
          <a:p>
            <a:pPr marL="0" indent="0">
              <a:buNone/>
            </a:pPr>
            <a:r>
              <a:rPr lang="en-US" dirty="0"/>
              <a:t>Renewable resources are almost all elements of nature which can renew themselves. For e.g. sunlight, wind, water, forests and likewise. </a:t>
            </a:r>
          </a:p>
          <a:p>
            <a:r>
              <a:rPr lang="en-US" b="1" dirty="0" smtClean="0"/>
              <a:t>Non-renewable</a:t>
            </a:r>
            <a:r>
              <a:rPr lang="en-US" b="1" dirty="0"/>
              <a:t>:</a:t>
            </a:r>
            <a:endParaRPr lang="en-US" dirty="0"/>
          </a:p>
          <a:p>
            <a:pPr marL="0" indent="0">
              <a:buNone/>
            </a:pPr>
            <a:r>
              <a:rPr lang="en-US" dirty="0"/>
              <a:t>Non-renewable resources, are limited in their quantity. Like fossil fuels and minerals. Though these resources take millions of years to form, they would eventually get over within our lifetime if we use continuously.</a:t>
            </a:r>
          </a:p>
          <a:p>
            <a:pPr marL="0" indent="0">
              <a:buNone/>
            </a:pPr>
            <a:endParaRPr lang="en-US" b="1"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21566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295400"/>
            <a:ext cx="8229600" cy="4525963"/>
          </a:xfrm>
        </p:spPr>
        <p:txBody>
          <a:bodyPr>
            <a:normAutofit/>
          </a:bodyPr>
          <a:lstStyle/>
          <a:p>
            <a:r>
              <a:rPr lang="en-GB" b="1" dirty="0"/>
              <a:t>Man-Made Resources</a:t>
            </a:r>
            <a:endParaRPr lang="en-US" dirty="0"/>
          </a:p>
          <a:p>
            <a:pPr marL="0" indent="0">
              <a:buNone/>
            </a:pPr>
            <a:r>
              <a:rPr lang="en-US" dirty="0"/>
              <a:t>When humans use natural things to make something new that provides utility and value to our lives, it is called human-made resources. For instance, when we use metals, wood, cement, sand, and </a:t>
            </a:r>
            <a:r>
              <a:rPr lang="en-US" dirty="0">
                <a:hlinkClick r:id="rId2"/>
              </a:rPr>
              <a:t>solar energy</a:t>
            </a:r>
            <a:r>
              <a:rPr lang="en-US" dirty="0"/>
              <a:t> to make buildings, machinery, vehicles, bridges, roads, etc. they become man-made resources. Likewise, technology is also a man-made resource.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2265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Utilization of resources for development</a:t>
            </a:r>
          </a:p>
        </p:txBody>
      </p:sp>
      <p:sp>
        <p:nvSpPr>
          <p:cNvPr id="3" name="Content Placeholder 2"/>
          <p:cNvSpPr>
            <a:spLocks noGrp="1"/>
          </p:cNvSpPr>
          <p:nvPr>
            <p:ph idx="1"/>
          </p:nvPr>
        </p:nvSpPr>
        <p:spPr/>
        <p:txBody>
          <a:bodyPr>
            <a:normAutofit/>
          </a:bodyPr>
          <a:lstStyle/>
          <a:p>
            <a:r>
              <a:rPr lang="en-US" dirty="0"/>
              <a:t>Sustainable economic development refers to ‘development of resource/s without causing any harm to the environment. And, such development should not compromise with the needs of future generations.</a:t>
            </a:r>
          </a:p>
          <a:p>
            <a:r>
              <a:rPr lang="en-US" dirty="0"/>
              <a:t>Effectively use of existing resources.</a:t>
            </a:r>
          </a:p>
          <a:p>
            <a:r>
              <a:rPr lang="en-US" dirty="0"/>
              <a:t>Identification of hidden resources.</a:t>
            </a:r>
          </a:p>
          <a:p>
            <a:r>
              <a:rPr lang="en-US" dirty="0"/>
              <a:t>Community Engagement for the welfare of development.</a:t>
            </a:r>
          </a:p>
          <a:p>
            <a:endParaRPr lang="en-US" dirty="0"/>
          </a:p>
        </p:txBody>
      </p:sp>
    </p:spTree>
    <p:extLst>
      <p:ext uri="{BB962C8B-B14F-4D97-AF65-F5344CB8AC3E}">
        <p14:creationId xmlns:p14="http://schemas.microsoft.com/office/powerpoint/2010/main" val="18368512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15</TotalTime>
  <Words>401</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Executive</vt:lpstr>
      <vt:lpstr>Resources </vt:lpstr>
      <vt:lpstr>PowerPoint Presentation</vt:lpstr>
      <vt:lpstr>PowerPoint Presentation</vt:lpstr>
      <vt:lpstr>PowerPoint Presentation</vt:lpstr>
      <vt:lpstr>PowerPoint Presentation</vt:lpstr>
      <vt:lpstr>PowerPoint Presentation</vt:lpstr>
      <vt:lpstr>Biotic and non-biotec further devided into</vt:lpstr>
      <vt:lpstr>PowerPoint Presentation</vt:lpstr>
      <vt:lpstr>Utilization of resources for development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 </dc:title>
  <dc:creator>Yasir Nawaz</dc:creator>
  <cp:lastModifiedBy>MyUserName</cp:lastModifiedBy>
  <cp:revision>11</cp:revision>
  <dcterms:created xsi:type="dcterms:W3CDTF">2006-08-16T00:00:00Z</dcterms:created>
  <dcterms:modified xsi:type="dcterms:W3CDTF">2020-04-20T17:45:54Z</dcterms:modified>
</cp:coreProperties>
</file>