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513" r:id="rId2"/>
    <p:sldId id="431" r:id="rId3"/>
    <p:sldId id="452" r:id="rId4"/>
    <p:sldId id="494" r:id="rId5"/>
    <p:sldId id="495" r:id="rId6"/>
    <p:sldId id="492" r:id="rId7"/>
    <p:sldId id="507" r:id="rId8"/>
    <p:sldId id="508" r:id="rId9"/>
    <p:sldId id="509" r:id="rId10"/>
    <p:sldId id="453" r:id="rId11"/>
    <p:sldId id="493" r:id="rId12"/>
    <p:sldId id="454" r:id="rId13"/>
    <p:sldId id="468" r:id="rId14"/>
    <p:sldId id="481" r:id="rId15"/>
    <p:sldId id="469" r:id="rId16"/>
    <p:sldId id="498" r:id="rId17"/>
    <p:sldId id="499" r:id="rId18"/>
    <p:sldId id="470" r:id="rId19"/>
    <p:sldId id="510" r:id="rId20"/>
    <p:sldId id="512" r:id="rId21"/>
    <p:sldId id="511" r:id="rId22"/>
    <p:sldId id="500" r:id="rId23"/>
    <p:sldId id="483" r:id="rId24"/>
    <p:sldId id="484" r:id="rId25"/>
    <p:sldId id="472" r:id="rId26"/>
    <p:sldId id="501" r:id="rId27"/>
    <p:sldId id="485" r:id="rId28"/>
    <p:sldId id="474" r:id="rId29"/>
    <p:sldId id="476" r:id="rId30"/>
    <p:sldId id="477" r:id="rId31"/>
    <p:sldId id="479" r:id="rId32"/>
    <p:sldId id="480" r:id="rId33"/>
    <p:sldId id="502" r:id="rId34"/>
    <p:sldId id="503" r:id="rId35"/>
    <p:sldId id="504" r:id="rId36"/>
    <p:sldId id="505" r:id="rId37"/>
    <p:sldId id="261" r:id="rId38"/>
    <p:sldId id="50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783573-7DCB-49D2-9D46-7AB1B826623F}" type="datetimeFigureOut">
              <a:rPr lang="en-US" smtClean="0"/>
              <a:pPr/>
              <a:t>18-Apr-17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A05664-67B9-4CEB-A5E9-EE692CD1D1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99F966F-CD8B-4D7B-B718-9DC5BBDBDEA3}" type="datetimeFigureOut">
              <a:rPr lang="en-US" smtClean="0"/>
              <a:pPr/>
              <a:t>18-Apr-17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651BB30-A08D-4DD7-B6CC-9D74B0A8A0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9F966F-CD8B-4D7B-B718-9DC5BBDBDEA3}" type="datetimeFigureOut">
              <a:rPr lang="en-US" smtClean="0"/>
              <a:pPr/>
              <a:t>18-Apr-17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1BB30-A08D-4DD7-B6CC-9D74B0A8A0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9F966F-CD8B-4D7B-B718-9DC5BBDBDEA3}" type="datetimeFigureOut">
              <a:rPr lang="en-US" smtClean="0"/>
              <a:pPr/>
              <a:t>18-Apr-17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1BB30-A08D-4DD7-B6CC-9D74B0A8A05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9F966F-CD8B-4D7B-B718-9DC5BBDBDEA3}" type="datetimeFigureOut">
              <a:rPr lang="en-US" smtClean="0"/>
              <a:pPr/>
              <a:t>18-Apr-17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1BB30-A08D-4DD7-B6CC-9D74B0A8A0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99F966F-CD8B-4D7B-B718-9DC5BBDBDEA3}" type="datetimeFigureOut">
              <a:rPr lang="en-US" smtClean="0"/>
              <a:pPr/>
              <a:t>18-Apr-17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1BB30-A08D-4DD7-B6CC-9D74B0A8A05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9F966F-CD8B-4D7B-B718-9DC5BBDBDEA3}" type="datetimeFigureOut">
              <a:rPr lang="en-US" smtClean="0"/>
              <a:pPr/>
              <a:t>18-Apr-17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1BB30-A08D-4DD7-B6CC-9D74B0A8A0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99F966F-CD8B-4D7B-B718-9DC5BBDBDEA3}" type="datetimeFigureOut">
              <a:rPr lang="en-US" smtClean="0"/>
              <a:pPr/>
              <a:t>18-Apr-17</a:t>
            </a:fld>
            <a:endParaRPr lang="en-US"/>
          </a:p>
        </p:txBody>
      </p:sp>
      <p:sp>
        <p:nvSpPr>
          <p:cNvPr id="27" name="Slide Number Placeholder 26"/>
          <p:cNvSpPr>
            <a:spLocks noGrp="1"/>
          </p:cNvSpPr>
          <p:nvPr>
            <p:ph type="sldNum" sz="quarter" idx="11"/>
          </p:nvPr>
        </p:nvSpPr>
        <p:spPr/>
        <p:txBody>
          <a:bodyPr rtlCol="0"/>
          <a:lstStyle/>
          <a:p>
            <a:fld id="{D651BB30-A08D-4DD7-B6CC-9D74B0A8A05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99F966F-CD8B-4D7B-B718-9DC5BBDBDEA3}" type="datetimeFigureOut">
              <a:rPr lang="en-US" smtClean="0"/>
              <a:pPr/>
              <a:t>18-Apr-17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D651BB30-A08D-4DD7-B6CC-9D74B0A8A0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F966F-CD8B-4D7B-B718-9DC5BBDBDEA3}" type="datetimeFigureOut">
              <a:rPr lang="en-US" smtClean="0"/>
              <a:pPr/>
              <a:t>18-Apr-17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51BB30-A08D-4DD7-B6CC-9D74B0A8A0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99F966F-CD8B-4D7B-B718-9DC5BBDBDEA3}" type="datetimeFigureOut">
              <a:rPr lang="en-US" smtClean="0"/>
              <a:pPr/>
              <a:t>18-Apr-17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1BB30-A08D-4DD7-B6CC-9D74B0A8A0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99F966F-CD8B-4D7B-B718-9DC5BBDBDEA3}" type="datetimeFigureOut">
              <a:rPr lang="en-US" smtClean="0"/>
              <a:pPr/>
              <a:t>18-Apr-17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1BB30-A08D-4DD7-B6CC-9D74B0A8A05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99F966F-CD8B-4D7B-B718-9DC5BBDBDEA3}" type="datetimeFigureOut">
              <a:rPr lang="en-US" smtClean="0"/>
              <a:pPr/>
              <a:t>18-Apr-17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651BB30-A08D-4DD7-B6CC-9D74B0A8A0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osceskills.com/e-learning/subjects/cranial-nerve-examin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dirty="0"/>
          </a:p>
        </p:txBody>
      </p:sp>
      <p:pic>
        <p:nvPicPr>
          <p:cNvPr id="5" name="Picture 4" descr="Bismillah 7.jpg"/>
          <p:cNvPicPr>
            <a:picLocks noChangeAspect="1"/>
          </p:cNvPicPr>
          <p:nvPr/>
        </p:nvPicPr>
        <p:blipFill>
          <a:blip r:embed="rId2" cstate="print"/>
          <a:stretch>
            <a:fillRect/>
          </a:stretch>
        </p:blipFill>
        <p:spPr>
          <a:xfrm>
            <a:off x="0" y="0"/>
            <a:ext cx="9134231" cy="6858000"/>
          </a:xfrm>
          <a:prstGeom prst="rect">
            <a:avLst/>
          </a:prstGeom>
        </p:spPr>
      </p:pic>
      <p:sp>
        <p:nvSpPr>
          <p:cNvPr id="6" name="TextBox 5"/>
          <p:cNvSpPr txBox="1"/>
          <p:nvPr/>
        </p:nvSpPr>
        <p:spPr>
          <a:xfrm>
            <a:off x="0" y="5657671"/>
            <a:ext cx="4267200" cy="1200329"/>
          </a:xfrm>
          <a:prstGeom prst="rect">
            <a:avLst/>
          </a:prstGeom>
          <a:noFill/>
        </p:spPr>
        <p:txBody>
          <a:bodyPr wrap="square" rtlCol="0">
            <a:spAutoFit/>
          </a:bodyPr>
          <a:lstStyle/>
          <a:p>
            <a:pPr algn="r"/>
            <a:r>
              <a:rPr lang="en-US" b="1" dirty="0" smtClean="0"/>
              <a:t>Dr. Muhammad Ali-</a:t>
            </a:r>
            <a:r>
              <a:rPr lang="en-US" b="1" dirty="0" err="1" smtClean="0"/>
              <a:t>ur</a:t>
            </a:r>
            <a:r>
              <a:rPr lang="en-US" b="1" dirty="0" smtClean="0"/>
              <a:t>-Rasheed</a:t>
            </a:r>
          </a:p>
          <a:p>
            <a:pPr algn="r"/>
            <a:r>
              <a:rPr lang="en-US" dirty="0" smtClean="0"/>
              <a:t>Lecturer , Department of Physiotherapy.</a:t>
            </a:r>
          </a:p>
          <a:p>
            <a:pPr algn="r"/>
            <a:r>
              <a:rPr lang="en-US" dirty="0" smtClean="0"/>
              <a:t>Sargodha Medical College.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Olfactory Nerve </a:t>
            </a:r>
            <a:endParaRPr lang="en-US" dirty="0"/>
          </a:p>
        </p:txBody>
      </p:sp>
      <p:sp>
        <p:nvSpPr>
          <p:cNvPr id="3" name="Content Placeholder 2"/>
          <p:cNvSpPr>
            <a:spLocks noGrp="1"/>
          </p:cNvSpPr>
          <p:nvPr>
            <p:ph idx="1"/>
          </p:nvPr>
        </p:nvSpPr>
        <p:spPr/>
        <p:txBody>
          <a:bodyPr/>
          <a:lstStyle/>
          <a:p>
            <a:r>
              <a:rPr lang="en-US" dirty="0" smtClean="0"/>
              <a:t>Smell</a:t>
            </a:r>
          </a:p>
          <a:p>
            <a:r>
              <a:rPr lang="en-US" dirty="0" smtClean="0"/>
              <a:t>Allergy </a:t>
            </a:r>
          </a:p>
          <a:p>
            <a:r>
              <a:rPr lang="en-US" dirty="0" err="1" smtClean="0"/>
              <a:t>Anosmia</a:t>
            </a:r>
            <a:endParaRPr lang="en-US" dirty="0" smtClean="0"/>
          </a:p>
          <a:p>
            <a:pPr lvl="1"/>
            <a:r>
              <a:rPr lang="en-US" dirty="0" smtClean="0"/>
              <a:t>Ammonia</a:t>
            </a:r>
          </a:p>
          <a:p>
            <a:pPr lvl="1"/>
            <a:r>
              <a:rPr lang="en-US" dirty="0" smtClean="0"/>
              <a:t>Malingering</a:t>
            </a:r>
          </a:p>
          <a:p>
            <a:endParaRPr lang="en-US" dirty="0"/>
          </a:p>
        </p:txBody>
      </p:sp>
      <p:sp>
        <p:nvSpPr>
          <p:cNvPr id="1026" name="AutoShape 2" descr="http://www.osceskills.com/resources/Offering-something-familiar-for-the-patient-to-smell-and-identify.jpg"/>
          <p:cNvSpPr>
            <a:spLocks noChangeAspect="1" noChangeArrowheads="1"/>
          </p:cNvSpPr>
          <p:nvPr/>
        </p:nvSpPr>
        <p:spPr bwMode="auto">
          <a:xfrm>
            <a:off x="155575" y="-2727325"/>
            <a:ext cx="7591425" cy="5695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descr="C:\Users\arshad.nawaz.RIPHAH\Desktop\Offering-something-familiar-for-the-patient-to-smell-and-identify.jpg"/>
          <p:cNvPicPr>
            <a:picLocks noChangeAspect="1" noChangeArrowheads="1"/>
          </p:cNvPicPr>
          <p:nvPr/>
        </p:nvPicPr>
        <p:blipFill>
          <a:blip r:embed="rId2" cstate="print"/>
          <a:srcRect/>
          <a:stretch>
            <a:fillRect/>
          </a:stretch>
        </p:blipFill>
        <p:spPr bwMode="auto">
          <a:xfrm>
            <a:off x="5486400" y="1981200"/>
            <a:ext cx="3352800" cy="43148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Lesion </a:t>
            </a:r>
            <a:endParaRPr lang="en-US" dirty="0"/>
          </a:p>
        </p:txBody>
      </p:sp>
      <p:sp>
        <p:nvSpPr>
          <p:cNvPr id="3" name="Content Placeholder 2"/>
          <p:cNvSpPr>
            <a:spLocks noGrp="1"/>
          </p:cNvSpPr>
          <p:nvPr>
            <p:ph idx="1"/>
          </p:nvPr>
        </p:nvSpPr>
        <p:spPr/>
        <p:txBody>
          <a:bodyPr/>
          <a:lstStyle/>
          <a:p>
            <a:pPr marL="889000">
              <a:buFont typeface="Tahoma" charset="0"/>
              <a:buChar char="•"/>
            </a:pPr>
            <a:r>
              <a:rPr lang="en-US" dirty="0" smtClean="0">
                <a:latin typeface="Tahoma" charset="0"/>
                <a:cs typeface="Tahoma" charset="0"/>
                <a:sym typeface="Tahoma" charset="0"/>
              </a:rPr>
              <a:t>Frontal lobe tumor</a:t>
            </a:r>
            <a:endParaRPr lang="en-US" dirty="0" smtClean="0">
              <a:latin typeface="Tahoma" charset="0"/>
              <a:sym typeface="Tahoma" charset="0"/>
            </a:endParaRPr>
          </a:p>
          <a:p>
            <a:pPr marL="889000">
              <a:buFont typeface="Tahoma" charset="0"/>
              <a:buChar char="•"/>
            </a:pPr>
            <a:r>
              <a:rPr lang="en-US" dirty="0" smtClean="0">
                <a:latin typeface="Tahoma" charset="0"/>
                <a:cs typeface="Tahoma" charset="0"/>
                <a:sym typeface="Tahoma" charset="0"/>
              </a:rPr>
              <a:t>Closed head injuries</a:t>
            </a:r>
          </a:p>
          <a:p>
            <a:pPr marL="889000">
              <a:buFont typeface="Tahoma" charset="0"/>
              <a:buChar char="•"/>
            </a:pPr>
            <a:r>
              <a:rPr lang="en-US" dirty="0" smtClean="0">
                <a:latin typeface="Tahoma" charset="0"/>
                <a:cs typeface="Tahoma" charset="0"/>
                <a:sym typeface="Tahoma" charset="0"/>
              </a:rPr>
              <a:t>Nasal obstruction</a:t>
            </a:r>
          </a:p>
          <a:p>
            <a:pPr marL="889000">
              <a:buFont typeface="Tahoma" charset="0"/>
              <a:buChar char="•"/>
            </a:pPr>
            <a:r>
              <a:rPr lang="en-US" dirty="0" smtClean="0">
                <a:latin typeface="Tahoma" charset="0"/>
                <a:cs typeface="Tahoma" charset="0"/>
                <a:sym typeface="Tahoma" charset="0"/>
              </a:rPr>
              <a:t>Viral infections</a:t>
            </a:r>
          </a:p>
          <a:p>
            <a:pPr marL="889000">
              <a:buFont typeface="Tahoma" charset="0"/>
              <a:buChar char="•"/>
            </a:pPr>
            <a:r>
              <a:rPr lang="en-US" dirty="0" err="1" smtClean="0">
                <a:latin typeface="Tahoma" charset="0"/>
                <a:cs typeface="Tahoma" charset="0"/>
                <a:sym typeface="Tahoma" charset="0"/>
              </a:rPr>
              <a:t>Parkinsons</a:t>
            </a:r>
            <a:r>
              <a:rPr lang="en-US" dirty="0" smtClean="0">
                <a:latin typeface="Tahoma" charset="0"/>
                <a:cs typeface="Tahoma" charset="0"/>
                <a:sym typeface="Tahoma" charset="0"/>
              </a:rPr>
              <a:t> disease</a:t>
            </a:r>
          </a:p>
          <a:p>
            <a:pPr marL="889000">
              <a:buFont typeface="Tahoma" charset="0"/>
              <a:buChar char="•"/>
            </a:pPr>
            <a:r>
              <a:rPr lang="en-US" dirty="0" smtClean="0">
                <a:latin typeface="Tahoma" charset="0"/>
                <a:cs typeface="Tahoma" charset="0"/>
                <a:sym typeface="Tahoma" charset="0"/>
              </a:rPr>
              <a:t> Alzheimer’s</a:t>
            </a:r>
          </a:p>
          <a:p>
            <a:pPr marL="889000">
              <a:buFont typeface="Tahoma" charset="0"/>
              <a:buChar char="•"/>
            </a:pPr>
            <a:r>
              <a:rPr lang="en-US" dirty="0" smtClean="0">
                <a:latin typeface="Tahoma" charset="0"/>
                <a:cs typeface="Tahoma" charset="0"/>
                <a:sym typeface="Tahoma" charset="0"/>
              </a:rPr>
              <a:t>Multiple Sclerosis </a:t>
            </a:r>
            <a:endParaRPr lang="en-US" dirty="0" smtClean="0">
              <a:latin typeface="Tahoma" charset="0"/>
              <a:sym typeface="Tahoma" charset="0"/>
            </a:endParaRP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lstStyle/>
          <a:p>
            <a:r>
              <a:rPr lang="en-US" dirty="0" smtClean="0"/>
              <a:t>2. Optic </a:t>
            </a:r>
            <a:endParaRPr lang="en-US" dirty="0"/>
          </a:p>
        </p:txBody>
      </p:sp>
      <p:sp>
        <p:nvSpPr>
          <p:cNvPr id="3" name="Content Placeholder 2"/>
          <p:cNvSpPr>
            <a:spLocks noGrp="1"/>
          </p:cNvSpPr>
          <p:nvPr>
            <p:ph idx="1"/>
          </p:nvPr>
        </p:nvSpPr>
        <p:spPr>
          <a:xfrm>
            <a:off x="457200" y="1905000"/>
            <a:ext cx="8229600" cy="4669536"/>
          </a:xfrm>
        </p:spPr>
        <p:txBody>
          <a:bodyPr>
            <a:normAutofit/>
          </a:bodyPr>
          <a:lstStyle/>
          <a:p>
            <a:r>
              <a:rPr lang="en-US" sz="2000" b="1" dirty="0" smtClean="0"/>
              <a:t>Visual acuity </a:t>
            </a:r>
          </a:p>
          <a:p>
            <a:pPr>
              <a:buFont typeface="Wingdings 2" pitchFamily="18" charset="2"/>
              <a:buNone/>
            </a:pPr>
            <a:r>
              <a:rPr lang="en-US" sz="2000" dirty="0" smtClean="0"/>
              <a:t>		  </a:t>
            </a:r>
            <a:r>
              <a:rPr lang="en-US" sz="2000" dirty="0" err="1" smtClean="0"/>
              <a:t>Snellen</a:t>
            </a:r>
            <a:r>
              <a:rPr lang="en-US" sz="2000" dirty="0" smtClean="0"/>
              <a:t> chart</a:t>
            </a:r>
          </a:p>
          <a:p>
            <a:r>
              <a:rPr lang="en-US" sz="2000" b="1" dirty="0" smtClean="0"/>
              <a:t>Color </a:t>
            </a:r>
            <a:r>
              <a:rPr lang="en-US" sz="2000" dirty="0" smtClean="0"/>
              <a:t> </a:t>
            </a:r>
          </a:p>
          <a:p>
            <a:pPr>
              <a:buFont typeface="Wingdings 2" pitchFamily="18" charset="2"/>
              <a:buNone/>
            </a:pPr>
            <a:r>
              <a:rPr lang="en-US" sz="2000" dirty="0" smtClean="0"/>
              <a:t>		 </a:t>
            </a:r>
            <a:r>
              <a:rPr lang="en-US" sz="2000" dirty="0" err="1" smtClean="0"/>
              <a:t>Ishara</a:t>
            </a:r>
            <a:r>
              <a:rPr lang="en-US" sz="2000" dirty="0" smtClean="0"/>
              <a:t> chart</a:t>
            </a:r>
          </a:p>
          <a:p>
            <a:pPr>
              <a:buFont typeface="Wingdings 2" pitchFamily="18" charset="2"/>
              <a:buNone/>
            </a:pPr>
            <a:r>
              <a:rPr lang="en-US" sz="2000" dirty="0" smtClean="0"/>
              <a:t>8% of men and 0.5% of women </a:t>
            </a:r>
          </a:p>
          <a:p>
            <a:pPr>
              <a:buFont typeface="Wingdings 2" pitchFamily="18" charset="2"/>
              <a:buNone/>
            </a:pPr>
            <a:r>
              <a:rPr lang="en-US" sz="2000" dirty="0" smtClean="0"/>
              <a:t>have congenital X-linked color blindness</a:t>
            </a:r>
          </a:p>
          <a:p>
            <a:pPr>
              <a:buFont typeface="Wingdings 2" pitchFamily="18" charset="2"/>
              <a:buNone/>
            </a:pPr>
            <a:endParaRPr lang="en-US" sz="2000" dirty="0" smtClean="0"/>
          </a:p>
          <a:p>
            <a:r>
              <a:rPr lang="en-US" sz="2000" b="1" dirty="0" smtClean="0"/>
              <a:t>Visual fields</a:t>
            </a:r>
          </a:p>
          <a:p>
            <a:r>
              <a:rPr lang="en-US" sz="2000" b="1" dirty="0" smtClean="0"/>
              <a:t>Fundoscopy </a:t>
            </a:r>
          </a:p>
          <a:p>
            <a:endParaRPr lang="en-US" sz="2000" b="1" dirty="0" smtClean="0"/>
          </a:p>
          <a:p>
            <a:r>
              <a:rPr lang="en-US" sz="2000" b="1" dirty="0" smtClean="0"/>
              <a:t>Pupillary light reflex   </a:t>
            </a:r>
          </a:p>
          <a:p>
            <a:pPr lvl="1"/>
            <a:r>
              <a:rPr lang="en-US" sz="1800" dirty="0" smtClean="0">
                <a:solidFill>
                  <a:schemeClr val="tx1"/>
                </a:solidFill>
              </a:rPr>
              <a:t>Direct &amp; consensual response </a:t>
            </a:r>
          </a:p>
          <a:p>
            <a:endParaRPr lang="en-US" dirty="0"/>
          </a:p>
        </p:txBody>
      </p:sp>
      <p:pic>
        <p:nvPicPr>
          <p:cNvPr id="4" name="Picture 2" descr="Eye Chart"/>
          <p:cNvPicPr>
            <a:picLocks noChangeAspect="1" noChangeArrowheads="1"/>
          </p:cNvPicPr>
          <p:nvPr/>
        </p:nvPicPr>
        <p:blipFill>
          <a:blip r:embed="rId2" cstate="print"/>
          <a:srcRect/>
          <a:stretch>
            <a:fillRect/>
          </a:stretch>
        </p:blipFill>
        <p:spPr bwMode="auto">
          <a:xfrm>
            <a:off x="6248400" y="838200"/>
            <a:ext cx="2209800" cy="2743200"/>
          </a:xfrm>
          <a:prstGeom prst="rect">
            <a:avLst/>
          </a:prstGeom>
          <a:noFill/>
          <a:ln w="9525">
            <a:noFill/>
            <a:miter lim="800000"/>
            <a:headEnd/>
            <a:tailEnd/>
          </a:ln>
        </p:spPr>
      </p:pic>
      <p:pic>
        <p:nvPicPr>
          <p:cNvPr id="5" name="Picture 5" descr="visual quadrants core"/>
          <p:cNvPicPr>
            <a:picLocks noChangeAspect="1" noChangeArrowheads="1"/>
          </p:cNvPicPr>
          <p:nvPr/>
        </p:nvPicPr>
        <p:blipFill>
          <a:blip r:embed="rId3" cstate="print"/>
          <a:srcRect/>
          <a:stretch>
            <a:fillRect/>
          </a:stretch>
        </p:blipFill>
        <p:spPr bwMode="auto">
          <a:xfrm>
            <a:off x="5410200" y="3733800"/>
            <a:ext cx="3429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990600" y="762000"/>
            <a:ext cx="7620000" cy="5516563"/>
          </a:xfrm>
        </p:spPr>
        <p:txBody>
          <a:bodyPr/>
          <a:lstStyle/>
          <a:p>
            <a:r>
              <a:rPr lang="en-US" dirty="0" smtClean="0"/>
              <a:t>III-IV-VI</a:t>
            </a:r>
          </a:p>
          <a:p>
            <a:r>
              <a:rPr lang="en-US" dirty="0" smtClean="0"/>
              <a:t>Oculomotor , Trochlear &amp; Abducent </a:t>
            </a:r>
          </a:p>
          <a:p>
            <a:endParaRPr lang="en-US" dirty="0" smtClean="0"/>
          </a:p>
          <a:p>
            <a:pPr>
              <a:buFont typeface="Wingdings 2" pitchFamily="18" charset="2"/>
              <a:buNone/>
            </a:pPr>
            <a:r>
              <a:rPr lang="en-US" dirty="0" smtClean="0"/>
              <a:t>Muscles 	</a:t>
            </a:r>
            <a:r>
              <a:rPr lang="en-US" sz="2800" dirty="0" smtClean="0"/>
              <a:t>extra ocular &amp; intraocular</a:t>
            </a:r>
          </a:p>
        </p:txBody>
      </p:sp>
      <p:pic>
        <p:nvPicPr>
          <p:cNvPr id="22531" name="Picture 2"/>
          <p:cNvPicPr>
            <a:picLocks noChangeAspect="1" noChangeArrowheads="1"/>
          </p:cNvPicPr>
          <p:nvPr/>
        </p:nvPicPr>
        <p:blipFill>
          <a:blip r:embed="rId2" cstate="print"/>
          <a:srcRect/>
          <a:stretch>
            <a:fillRect/>
          </a:stretch>
        </p:blipFill>
        <p:spPr bwMode="auto">
          <a:xfrm>
            <a:off x="1295400" y="3200400"/>
            <a:ext cx="7162800" cy="2705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arshad.nawaz.RIPHAH\Desktop\CN_Musc_eye.jpg"/>
          <p:cNvPicPr>
            <a:picLocks noChangeAspect="1" noChangeArrowheads="1"/>
          </p:cNvPicPr>
          <p:nvPr/>
        </p:nvPicPr>
        <p:blipFill>
          <a:blip r:embed="rId2" cstate="print"/>
          <a:srcRect/>
          <a:stretch>
            <a:fillRect/>
          </a:stretch>
        </p:blipFill>
        <p:spPr bwMode="auto">
          <a:xfrm>
            <a:off x="1143000" y="990600"/>
            <a:ext cx="6781800" cy="5486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685800" y="914400"/>
            <a:ext cx="4419600" cy="4801314"/>
          </a:xfrm>
          <a:prstGeom prst="rect">
            <a:avLst/>
          </a:prstGeom>
          <a:noFill/>
          <a:ln w="9525">
            <a:noFill/>
            <a:miter lim="800000"/>
            <a:headEnd/>
            <a:tailEnd/>
          </a:ln>
        </p:spPr>
        <p:txBody>
          <a:bodyPr wrap="square">
            <a:spAutoFit/>
          </a:bodyPr>
          <a:lstStyle/>
          <a:p>
            <a:pPr>
              <a:buFont typeface="Arial" pitchFamily="34" charset="0"/>
              <a:buChar char="•"/>
            </a:pPr>
            <a:r>
              <a:rPr lang="en-US" dirty="0" err="1" smtClean="0">
                <a:solidFill>
                  <a:schemeClr val="tx1"/>
                </a:solidFill>
              </a:rPr>
              <a:t>Nystagmus</a:t>
            </a:r>
            <a:endParaRPr lang="en-US" dirty="0" smtClean="0">
              <a:solidFill>
                <a:schemeClr val="tx1"/>
              </a:solidFill>
            </a:endParaRPr>
          </a:p>
          <a:p>
            <a:pPr lvl="1">
              <a:buFont typeface="Arial" pitchFamily="34" charset="0"/>
              <a:buChar char="•"/>
            </a:pPr>
            <a:r>
              <a:rPr lang="en-US" dirty="0" smtClean="0"/>
              <a:t>Dancing eyes</a:t>
            </a:r>
          </a:p>
          <a:p>
            <a:pPr>
              <a:buFont typeface="Arial" pitchFamily="34" charset="0"/>
              <a:buChar char="•"/>
            </a:pPr>
            <a:endParaRPr lang="en-US" dirty="0" smtClean="0"/>
          </a:p>
          <a:p>
            <a:pPr>
              <a:buFont typeface="Arial" pitchFamily="34" charset="0"/>
              <a:buChar char="•"/>
            </a:pPr>
            <a:r>
              <a:rPr lang="en-US" dirty="0" err="1" smtClean="0"/>
              <a:t>Ptosis</a:t>
            </a:r>
            <a:r>
              <a:rPr lang="en-US" dirty="0" smtClean="0"/>
              <a:t>  </a:t>
            </a:r>
          </a:p>
          <a:p>
            <a:pPr>
              <a:buFont typeface="Arial" pitchFamily="34" charset="0"/>
              <a:buChar char="•"/>
            </a:pPr>
            <a:endParaRPr lang="en-US" dirty="0">
              <a:solidFill>
                <a:schemeClr val="tx1"/>
              </a:solidFill>
            </a:endParaRPr>
          </a:p>
          <a:p>
            <a:pPr>
              <a:buFont typeface="Arial" pitchFamily="34" charset="0"/>
              <a:buChar char="•"/>
            </a:pPr>
            <a:r>
              <a:rPr lang="en-US" dirty="0">
                <a:solidFill>
                  <a:schemeClr val="tx1"/>
                </a:solidFill>
              </a:rPr>
              <a:t> </a:t>
            </a:r>
          </a:p>
          <a:p>
            <a:pPr>
              <a:buFont typeface="Arial" pitchFamily="34" charset="0"/>
              <a:buChar char="•"/>
            </a:pPr>
            <a:r>
              <a:rPr lang="en-US" dirty="0">
                <a:solidFill>
                  <a:schemeClr val="tx1"/>
                </a:solidFill>
              </a:rPr>
              <a:t>Pupils (PERRLA)</a:t>
            </a:r>
            <a:r>
              <a:rPr lang="en-US" b="1" dirty="0">
                <a:solidFill>
                  <a:schemeClr val="tx1"/>
                </a:solidFill>
              </a:rPr>
              <a:t> </a:t>
            </a:r>
          </a:p>
          <a:p>
            <a:pPr>
              <a:buFont typeface="Arial" pitchFamily="34" charset="0"/>
              <a:buChar char="•"/>
            </a:pPr>
            <a:r>
              <a:rPr lang="en-US" b="1" dirty="0">
                <a:solidFill>
                  <a:schemeClr val="tx1"/>
                </a:solidFill>
              </a:rPr>
              <a:t>P</a:t>
            </a:r>
            <a:r>
              <a:rPr lang="en-US" dirty="0">
                <a:solidFill>
                  <a:schemeClr val="tx1"/>
                </a:solidFill>
              </a:rPr>
              <a:t>upils</a:t>
            </a:r>
          </a:p>
          <a:p>
            <a:pPr>
              <a:buFont typeface="Arial" pitchFamily="34" charset="0"/>
              <a:buChar char="•"/>
            </a:pPr>
            <a:r>
              <a:rPr lang="en-US" b="1" dirty="0">
                <a:solidFill>
                  <a:schemeClr val="tx1"/>
                </a:solidFill>
              </a:rPr>
              <a:t>E</a:t>
            </a:r>
            <a:r>
              <a:rPr lang="en-US" dirty="0">
                <a:solidFill>
                  <a:schemeClr val="tx1"/>
                </a:solidFill>
              </a:rPr>
              <a:t>qual</a:t>
            </a:r>
          </a:p>
          <a:p>
            <a:pPr>
              <a:buFont typeface="Arial" pitchFamily="34" charset="0"/>
              <a:buChar char="•"/>
            </a:pPr>
            <a:r>
              <a:rPr lang="en-US" b="1" dirty="0">
                <a:solidFill>
                  <a:schemeClr val="tx1"/>
                </a:solidFill>
              </a:rPr>
              <a:t>R</a:t>
            </a:r>
            <a:r>
              <a:rPr lang="en-US" dirty="0">
                <a:solidFill>
                  <a:schemeClr val="tx1"/>
                </a:solidFill>
              </a:rPr>
              <a:t>ound</a:t>
            </a:r>
          </a:p>
          <a:p>
            <a:pPr>
              <a:buFont typeface="Arial" pitchFamily="34" charset="0"/>
              <a:buChar char="•"/>
            </a:pPr>
            <a:r>
              <a:rPr lang="en-US" b="1" dirty="0">
                <a:solidFill>
                  <a:schemeClr val="tx1"/>
                </a:solidFill>
              </a:rPr>
              <a:t>R</a:t>
            </a:r>
            <a:r>
              <a:rPr lang="en-US" dirty="0">
                <a:solidFill>
                  <a:schemeClr val="tx1"/>
                </a:solidFill>
              </a:rPr>
              <a:t>eactive to</a:t>
            </a:r>
          </a:p>
          <a:p>
            <a:pPr>
              <a:buFont typeface="Arial" pitchFamily="34" charset="0"/>
              <a:buChar char="•"/>
            </a:pPr>
            <a:r>
              <a:rPr lang="en-US" b="1" dirty="0">
                <a:solidFill>
                  <a:schemeClr val="tx1"/>
                </a:solidFill>
              </a:rPr>
              <a:t>L</a:t>
            </a:r>
            <a:r>
              <a:rPr lang="en-US" dirty="0">
                <a:solidFill>
                  <a:schemeClr val="tx1"/>
                </a:solidFill>
              </a:rPr>
              <a:t>ight and</a:t>
            </a:r>
          </a:p>
          <a:p>
            <a:pPr>
              <a:buFont typeface="Arial" pitchFamily="34" charset="0"/>
              <a:buChar char="•"/>
            </a:pPr>
            <a:r>
              <a:rPr lang="en-US" b="1" dirty="0">
                <a:solidFill>
                  <a:schemeClr val="tx1"/>
                </a:solidFill>
              </a:rPr>
              <a:t>A</a:t>
            </a:r>
            <a:r>
              <a:rPr lang="en-US" dirty="0">
                <a:solidFill>
                  <a:schemeClr val="tx1"/>
                </a:solidFill>
              </a:rPr>
              <a:t>ccommodation</a:t>
            </a:r>
          </a:p>
          <a:p>
            <a:pPr>
              <a:buFont typeface="Arial" pitchFamily="34" charset="0"/>
              <a:buChar char="•"/>
            </a:pPr>
            <a:endParaRPr lang="en-US" dirty="0">
              <a:solidFill>
                <a:schemeClr val="tx1"/>
              </a:solidFill>
            </a:endParaRPr>
          </a:p>
          <a:p>
            <a:pPr>
              <a:buFont typeface="Arial" pitchFamily="34" charset="0"/>
              <a:buChar char="•"/>
            </a:pPr>
            <a:r>
              <a:rPr lang="en-US" dirty="0">
                <a:solidFill>
                  <a:schemeClr val="tx1"/>
                </a:solidFill>
              </a:rPr>
              <a:t>Accommodation </a:t>
            </a:r>
            <a:r>
              <a:rPr lang="en-US" dirty="0" smtClean="0">
                <a:solidFill>
                  <a:schemeClr val="tx1"/>
                </a:solidFill>
              </a:rPr>
              <a:t>reflex</a:t>
            </a:r>
          </a:p>
          <a:p>
            <a:pPr>
              <a:buFont typeface="Arial" pitchFamily="34" charset="0"/>
              <a:buChar char="•"/>
            </a:pPr>
            <a:r>
              <a:rPr lang="en-US" dirty="0" smtClean="0"/>
              <a:t>Convergence or divergence </a:t>
            </a:r>
            <a:endParaRPr lang="en-US" dirty="0" smtClean="0">
              <a:solidFill>
                <a:schemeClr val="tx1"/>
              </a:solidFill>
            </a:endParaRPr>
          </a:p>
          <a:p>
            <a:pPr>
              <a:buFont typeface="Arial" pitchFamily="34" charset="0"/>
              <a:buChar char="•"/>
            </a:pPr>
            <a:r>
              <a:rPr lang="en-US" dirty="0" smtClean="0"/>
              <a:t>Saccadic</a:t>
            </a:r>
            <a:endParaRPr lang="en-US" dirty="0">
              <a:solidFill>
                <a:schemeClr val="tx1"/>
              </a:solidFill>
            </a:endParaRPr>
          </a:p>
        </p:txBody>
      </p:sp>
      <p:pic>
        <p:nvPicPr>
          <p:cNvPr id="50178" name="Picture 2" descr="C:\Users\arshad.nawaz.RIPHAH\Desktop\6584_FIG. 16.2.jpg"/>
          <p:cNvPicPr>
            <a:picLocks noChangeAspect="1" noChangeArrowheads="1"/>
          </p:cNvPicPr>
          <p:nvPr/>
        </p:nvPicPr>
        <p:blipFill>
          <a:blip r:embed="rId2" cstate="print"/>
          <a:srcRect/>
          <a:stretch>
            <a:fillRect/>
          </a:stretch>
        </p:blipFill>
        <p:spPr bwMode="auto">
          <a:xfrm>
            <a:off x="6096000" y="3124200"/>
            <a:ext cx="2667000" cy="3505200"/>
          </a:xfrm>
          <a:prstGeom prst="rect">
            <a:avLst/>
          </a:prstGeom>
          <a:noFill/>
        </p:spPr>
      </p:pic>
      <p:pic>
        <p:nvPicPr>
          <p:cNvPr id="2050" name="Picture 2" descr="C:\Users\arshad.nawaz.RIPHAH\Desktop\Optokinetic_nystagmus.gif"/>
          <p:cNvPicPr>
            <a:picLocks noChangeAspect="1" noChangeArrowheads="1" noCrop="1"/>
          </p:cNvPicPr>
          <p:nvPr/>
        </p:nvPicPr>
        <p:blipFill>
          <a:blip r:embed="rId3" cstate="print"/>
          <a:srcRect/>
          <a:stretch>
            <a:fillRect/>
          </a:stretch>
        </p:blipFill>
        <p:spPr bwMode="auto">
          <a:xfrm>
            <a:off x="4495800" y="762000"/>
            <a:ext cx="3429000" cy="213360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CN</a:t>
            </a:r>
            <a:endParaRPr lang="en-US" dirty="0"/>
          </a:p>
        </p:txBody>
      </p:sp>
      <p:sp>
        <p:nvSpPr>
          <p:cNvPr id="3" name="Content Placeholder 2"/>
          <p:cNvSpPr>
            <a:spLocks noGrp="1"/>
          </p:cNvSpPr>
          <p:nvPr>
            <p:ph idx="1"/>
          </p:nvPr>
        </p:nvSpPr>
        <p:spPr>
          <a:xfrm>
            <a:off x="457200" y="2057400"/>
            <a:ext cx="8229600" cy="4517136"/>
          </a:xfrm>
        </p:spPr>
        <p:txBody>
          <a:bodyPr>
            <a:normAutofit/>
          </a:bodyPr>
          <a:lstStyle/>
          <a:p>
            <a:r>
              <a:rPr lang="en-US" sz="2000" dirty="0" smtClean="0"/>
              <a:t>Vascular disorders</a:t>
            </a:r>
          </a:p>
          <a:p>
            <a:r>
              <a:rPr lang="en-US" sz="2000" dirty="0" smtClean="0"/>
              <a:t>Space occupying lesions or tumors, both malignant and non-malignant </a:t>
            </a:r>
          </a:p>
          <a:p>
            <a:pPr>
              <a:buNone/>
            </a:pPr>
            <a:endParaRPr lang="en-US" sz="2000" dirty="0" smtClean="0"/>
          </a:p>
          <a:p>
            <a:r>
              <a:rPr lang="en-US" sz="2000" dirty="0" smtClean="0"/>
              <a:t>Inflammation and Infection</a:t>
            </a:r>
          </a:p>
          <a:p>
            <a:r>
              <a:rPr lang="en-US" sz="2000" dirty="0" smtClean="0"/>
              <a:t>Trauma</a:t>
            </a:r>
          </a:p>
          <a:p>
            <a:r>
              <a:rPr lang="en-US" sz="2000" dirty="0" smtClean="0"/>
              <a:t>Demyelinating disease (Multiple sclerosis) </a:t>
            </a:r>
          </a:p>
          <a:p>
            <a:r>
              <a:rPr lang="en-US" sz="2000" dirty="0" smtClean="0"/>
              <a:t>Autoimmune disorders such as Myasthenia gravis</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98136"/>
          </a:xfrm>
        </p:spPr>
        <p:txBody>
          <a:bodyPr/>
          <a:lstStyle/>
          <a:p>
            <a:r>
              <a:rPr lang="en-US" dirty="0" smtClean="0"/>
              <a:t>4CN lesion </a:t>
            </a:r>
          </a:p>
          <a:p>
            <a:r>
              <a:rPr lang="en-US" dirty="0" smtClean="0"/>
              <a:t>Vertical diplopia </a:t>
            </a:r>
          </a:p>
          <a:p>
            <a:endParaRPr lang="en-US" dirty="0" smtClean="0"/>
          </a:p>
          <a:p>
            <a:r>
              <a:rPr lang="en-US" dirty="0" smtClean="0"/>
              <a:t>6</a:t>
            </a:r>
            <a:r>
              <a:rPr lang="en-US" baseline="30000" dirty="0" smtClean="0"/>
              <a:t>th</a:t>
            </a:r>
            <a:r>
              <a:rPr lang="en-US" dirty="0" smtClean="0"/>
              <a:t> CN lesion </a:t>
            </a:r>
          </a:p>
          <a:p>
            <a:endParaRPr lang="en-US" dirty="0" smtClean="0"/>
          </a:p>
          <a:p>
            <a:endParaRPr lang="en-US" dirty="0" smtClean="0"/>
          </a:p>
          <a:p>
            <a:endParaRPr lang="en-US" dirty="0"/>
          </a:p>
        </p:txBody>
      </p:sp>
      <p:pic>
        <p:nvPicPr>
          <p:cNvPr id="49154" name="Picture 2" descr="C:\Users\arshad.nawaz.RIPHAH\Desktop\vertdiplop1339599644249.jpg"/>
          <p:cNvPicPr>
            <a:picLocks noChangeAspect="1" noChangeArrowheads="1"/>
          </p:cNvPicPr>
          <p:nvPr/>
        </p:nvPicPr>
        <p:blipFill>
          <a:blip r:embed="rId2" cstate="print"/>
          <a:srcRect/>
          <a:stretch>
            <a:fillRect/>
          </a:stretch>
        </p:blipFill>
        <p:spPr bwMode="auto">
          <a:xfrm>
            <a:off x="4648200" y="1143000"/>
            <a:ext cx="3810000" cy="38195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381000" y="1219200"/>
            <a:ext cx="8305800" cy="5287963"/>
          </a:xfrm>
        </p:spPr>
        <p:txBody>
          <a:bodyPr>
            <a:normAutofit/>
          </a:bodyPr>
          <a:lstStyle/>
          <a:p>
            <a:pPr>
              <a:buFont typeface="Wingdings 2" pitchFamily="18" charset="2"/>
              <a:buNone/>
            </a:pPr>
            <a:r>
              <a:rPr lang="en-US" sz="2000" dirty="0" smtClean="0"/>
              <a:t>V-Trigeminal </a:t>
            </a:r>
          </a:p>
          <a:p>
            <a:endParaRPr lang="en-US" sz="2000" dirty="0" smtClean="0"/>
          </a:p>
          <a:p>
            <a:pPr>
              <a:buFont typeface="Wingdings 2" pitchFamily="18" charset="2"/>
              <a:buNone/>
            </a:pPr>
            <a:endParaRPr lang="en-US" sz="2000" dirty="0" smtClean="0"/>
          </a:p>
          <a:p>
            <a:r>
              <a:rPr lang="en-US" sz="2000" dirty="0" smtClean="0"/>
              <a:t>Sensory </a:t>
            </a:r>
          </a:p>
          <a:p>
            <a:r>
              <a:rPr lang="en-US" sz="2000" dirty="0" smtClean="0"/>
              <a:t>Corneal reflex</a:t>
            </a:r>
          </a:p>
          <a:p>
            <a:r>
              <a:rPr lang="en-US" sz="2000" dirty="0" smtClean="0"/>
              <a:t>Muscle of mastication</a:t>
            </a:r>
          </a:p>
          <a:p>
            <a:r>
              <a:rPr lang="en-US" sz="2000" dirty="0" smtClean="0"/>
              <a:t>Clenches of teeth </a:t>
            </a:r>
          </a:p>
          <a:p>
            <a:pPr lvl="1"/>
            <a:r>
              <a:rPr lang="en-US" sz="1800" dirty="0" err="1" smtClean="0"/>
              <a:t>Masseter</a:t>
            </a:r>
            <a:r>
              <a:rPr lang="en-US" sz="1800" dirty="0" smtClean="0"/>
              <a:t>  and temporal</a:t>
            </a:r>
          </a:p>
          <a:p>
            <a:r>
              <a:rPr lang="en-US" sz="2000" dirty="0" smtClean="0"/>
              <a:t>Jaw with resistance</a:t>
            </a:r>
          </a:p>
          <a:p>
            <a:pPr lvl="1"/>
            <a:r>
              <a:rPr lang="en-US" sz="1800" dirty="0" smtClean="0"/>
              <a:t>Both </a:t>
            </a:r>
            <a:r>
              <a:rPr lang="en-US" sz="1800" dirty="0" err="1" smtClean="0"/>
              <a:t>pterigoids</a:t>
            </a:r>
            <a:r>
              <a:rPr lang="en-US" sz="1800" dirty="0" smtClean="0"/>
              <a:t> </a:t>
            </a:r>
          </a:p>
          <a:p>
            <a:r>
              <a:rPr lang="en-US" sz="2000" dirty="0" smtClean="0"/>
              <a:t>Side movement …opposite </a:t>
            </a:r>
            <a:r>
              <a:rPr lang="en-US" sz="2000" dirty="0" err="1" smtClean="0"/>
              <a:t>pterigoid</a:t>
            </a:r>
            <a:endParaRPr lang="en-US" sz="2000" dirty="0" smtClean="0"/>
          </a:p>
        </p:txBody>
      </p:sp>
      <p:pic>
        <p:nvPicPr>
          <p:cNvPr id="1027" name="Picture 3" descr="C:\Users\arshad.nawaz.RIPHAH\Desktop\en2626521.jpg"/>
          <p:cNvPicPr>
            <a:picLocks noChangeAspect="1" noChangeArrowheads="1"/>
          </p:cNvPicPr>
          <p:nvPr/>
        </p:nvPicPr>
        <p:blipFill>
          <a:blip r:embed="rId2" cstate="print"/>
          <a:srcRect/>
          <a:stretch>
            <a:fillRect/>
          </a:stretch>
        </p:blipFill>
        <p:spPr bwMode="auto">
          <a:xfrm>
            <a:off x="4800600" y="914400"/>
            <a:ext cx="3810000" cy="381000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SENSORY</a:t>
            </a:r>
            <a:endParaRPr lang="en-GB" dirty="0"/>
          </a:p>
        </p:txBody>
      </p:sp>
      <p:sp>
        <p:nvSpPr>
          <p:cNvPr id="3" name="Content Placeholder 2"/>
          <p:cNvSpPr>
            <a:spLocks noGrp="1"/>
          </p:cNvSpPr>
          <p:nvPr>
            <p:ph idx="1"/>
          </p:nvPr>
        </p:nvSpPr>
        <p:spPr/>
        <p:txBody>
          <a:bodyPr>
            <a:normAutofit lnSpcReduction="10000"/>
          </a:bodyPr>
          <a:lstStyle/>
          <a:p>
            <a:r>
              <a:rPr lang="en-GB" dirty="0" smtClean="0"/>
              <a:t>It carries all modalities of sensation from the face, </a:t>
            </a:r>
          </a:p>
          <a:p>
            <a:r>
              <a:rPr lang="en-GB" dirty="0" smtClean="0"/>
              <a:t>the anterior part of the scalp, </a:t>
            </a:r>
          </a:p>
          <a:p>
            <a:r>
              <a:rPr lang="en-GB" dirty="0" smtClean="0"/>
              <a:t>the eye and </a:t>
            </a:r>
          </a:p>
          <a:p>
            <a:r>
              <a:rPr lang="en-GB" dirty="0" smtClean="0"/>
              <a:t>somatic sensation from the anterior two-thirds of the tongue.</a:t>
            </a:r>
          </a:p>
          <a:p>
            <a:r>
              <a:rPr lang="en-GB" dirty="0" smtClean="0"/>
              <a:t>It also innervates the gum, teeth, mucous membranes of the cheeks, nasal passages, sinuses and the anterior components of the palate and </a:t>
            </a:r>
            <a:r>
              <a:rPr lang="en-GB" dirty="0" err="1" smtClean="0"/>
              <a:t>nasopharynx</a:t>
            </a:r>
            <a:r>
              <a:rPr lang="en-GB" dirty="0" smtClean="0"/>
              <a:t>.</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p:txBody>
          <a:bodyPr/>
          <a:lstStyle/>
          <a:p>
            <a:r>
              <a:rPr lang="en-US" dirty="0" smtClean="0"/>
              <a:t>Cranial nerves  Assessment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Methods of examination</a:t>
            </a:r>
            <a:endParaRPr lang="en-GB" dirty="0"/>
          </a:p>
        </p:txBody>
      </p:sp>
      <p:sp>
        <p:nvSpPr>
          <p:cNvPr id="3" name="Content Placeholder 2"/>
          <p:cNvSpPr>
            <a:spLocks noGrp="1"/>
          </p:cNvSpPr>
          <p:nvPr>
            <p:ph idx="1"/>
          </p:nvPr>
        </p:nvSpPr>
        <p:spPr/>
        <p:txBody>
          <a:bodyPr/>
          <a:lstStyle/>
          <a:p>
            <a:r>
              <a:rPr lang="en-GB" b="1" i="1" dirty="0" smtClean="0"/>
              <a:t>sensation</a:t>
            </a:r>
          </a:p>
          <a:p>
            <a:r>
              <a:rPr lang="en-GB" dirty="0" smtClean="0"/>
              <a:t>The major </a:t>
            </a:r>
            <a:r>
              <a:rPr lang="en-GB" dirty="0" err="1" smtClean="0"/>
              <a:t>innervation</a:t>
            </a:r>
            <a:r>
              <a:rPr lang="en-GB" dirty="0" smtClean="0"/>
              <a:t> zones of the fifth nerve are easily tested with the cold of the tuning fork (for A-delta </a:t>
            </a:r>
            <a:r>
              <a:rPr lang="en-GB" dirty="0" err="1" smtClean="0"/>
              <a:t>fiber</a:t>
            </a:r>
            <a:r>
              <a:rPr lang="en-GB" dirty="0" smtClean="0"/>
              <a:t> sensation),</a:t>
            </a:r>
          </a:p>
          <a:p>
            <a:r>
              <a:rPr lang="en-GB" dirty="0" smtClean="0"/>
              <a:t> a cotton wisp for light touch (8–10 </a:t>
            </a:r>
            <a:r>
              <a:rPr lang="en-GB" dirty="0" err="1" smtClean="0"/>
              <a:t>μm</a:t>
            </a:r>
            <a:r>
              <a:rPr lang="en-GB" dirty="0" smtClean="0"/>
              <a:t> </a:t>
            </a:r>
            <a:r>
              <a:rPr lang="en-GB" dirty="0" err="1" smtClean="0"/>
              <a:t>fibers</a:t>
            </a:r>
            <a:r>
              <a:rPr lang="en-GB" dirty="0" smtClean="0"/>
              <a:t>) and</a:t>
            </a:r>
          </a:p>
          <a:p>
            <a:r>
              <a:rPr lang="en-GB" dirty="0" smtClean="0"/>
              <a:t> a pin for C </a:t>
            </a:r>
            <a:r>
              <a:rPr lang="en-GB" dirty="0" err="1" smtClean="0"/>
              <a:t>fiber</a:t>
            </a:r>
            <a:r>
              <a:rPr lang="en-GB" dirty="0" smtClean="0"/>
              <a:t> (1 </a:t>
            </a:r>
            <a:r>
              <a:rPr lang="en-GB" dirty="0" err="1" smtClean="0"/>
              <a:t>μm</a:t>
            </a:r>
            <a:r>
              <a:rPr lang="en-GB" dirty="0" smtClean="0"/>
              <a:t>) pain.</a:t>
            </a:r>
          </a:p>
          <a:p>
            <a:r>
              <a:rPr lang="en-GB" dirty="0" smtClean="0"/>
              <a:t>Corneal reflex</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Motor </a:t>
            </a:r>
            <a:r>
              <a:rPr lang="en-GB" dirty="0" err="1" smtClean="0"/>
              <a:t>innervation</a:t>
            </a:r>
            <a:endParaRPr lang="en-GB" dirty="0"/>
          </a:p>
        </p:txBody>
      </p:sp>
      <p:sp>
        <p:nvSpPr>
          <p:cNvPr id="3" name="Content Placeholder 2"/>
          <p:cNvSpPr>
            <a:spLocks noGrp="1"/>
          </p:cNvSpPr>
          <p:nvPr>
            <p:ph idx="1"/>
          </p:nvPr>
        </p:nvSpPr>
        <p:spPr/>
        <p:txBody>
          <a:bodyPr/>
          <a:lstStyle/>
          <a:p>
            <a:r>
              <a:rPr lang="en-GB" dirty="0" smtClean="0"/>
              <a:t>It has the motor </a:t>
            </a:r>
            <a:r>
              <a:rPr lang="en-GB" dirty="0" err="1" smtClean="0"/>
              <a:t>innervation</a:t>
            </a:r>
            <a:r>
              <a:rPr lang="en-GB" dirty="0" smtClean="0"/>
              <a:t> of the </a:t>
            </a:r>
            <a:r>
              <a:rPr lang="en-GB" dirty="0" err="1" smtClean="0"/>
              <a:t>masseter</a:t>
            </a:r>
            <a:r>
              <a:rPr lang="en-GB" dirty="0" smtClean="0"/>
              <a:t>, medial and lateral </a:t>
            </a:r>
            <a:r>
              <a:rPr lang="en-GB" dirty="0" err="1" smtClean="0"/>
              <a:t>pterygoids</a:t>
            </a:r>
            <a:r>
              <a:rPr lang="en-GB" dirty="0" smtClean="0"/>
              <a:t>,</a:t>
            </a:r>
          </a:p>
          <a:p>
            <a:r>
              <a:rPr lang="en-GB" dirty="0" smtClean="0"/>
              <a:t>the anterior belly of the </a:t>
            </a:r>
            <a:r>
              <a:rPr lang="en-GB" dirty="0" err="1" smtClean="0"/>
              <a:t>digastric</a:t>
            </a:r>
            <a:r>
              <a:rPr lang="en-GB" dirty="0" smtClean="0"/>
              <a:t> and</a:t>
            </a:r>
          </a:p>
          <a:p>
            <a:r>
              <a:rPr lang="en-GB" dirty="0" err="1" smtClean="0"/>
              <a:t>mylohyoid</a:t>
            </a:r>
            <a:r>
              <a:rPr lang="en-GB" dirty="0" smtClean="0"/>
              <a:t> muscles</a:t>
            </a:r>
          </a:p>
          <a:p>
            <a:r>
              <a:rPr lang="en-US" sz="2000" dirty="0" smtClean="0"/>
              <a:t>Clenches of teeth </a:t>
            </a:r>
          </a:p>
          <a:p>
            <a:pPr lvl="1"/>
            <a:r>
              <a:rPr lang="en-US" sz="1800" dirty="0" err="1" smtClean="0"/>
              <a:t>Masseter</a:t>
            </a:r>
            <a:r>
              <a:rPr lang="en-US" sz="1800" dirty="0" smtClean="0"/>
              <a:t>  and temporal</a:t>
            </a:r>
          </a:p>
          <a:p>
            <a:r>
              <a:rPr lang="en-US" sz="2000" dirty="0" smtClean="0"/>
              <a:t>Jaw with resistance</a:t>
            </a:r>
          </a:p>
          <a:p>
            <a:pPr lvl="1"/>
            <a:r>
              <a:rPr lang="en-US" sz="1800" dirty="0" smtClean="0"/>
              <a:t>Both </a:t>
            </a:r>
            <a:r>
              <a:rPr lang="en-US" sz="1800" dirty="0" err="1" smtClean="0"/>
              <a:t>pterigoids</a:t>
            </a:r>
            <a:r>
              <a:rPr lang="en-US" sz="1800" dirty="0" smtClean="0"/>
              <a:t> </a:t>
            </a:r>
          </a:p>
          <a:p>
            <a:r>
              <a:rPr lang="en-US" sz="2000" dirty="0" smtClean="0"/>
              <a:t>Side movement …opposite </a:t>
            </a:r>
            <a:r>
              <a:rPr lang="en-US" sz="2000" dirty="0" err="1" smtClean="0"/>
              <a:t>pterigoid</a:t>
            </a:r>
            <a:endParaRPr lang="en-US" sz="2000" dirty="0" smtClean="0"/>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1066800" y="838200"/>
            <a:ext cx="7391400" cy="5745163"/>
          </a:xfrm>
        </p:spPr>
        <p:txBody>
          <a:bodyPr/>
          <a:lstStyle/>
          <a:p>
            <a:pPr>
              <a:buFont typeface="Wingdings 2" pitchFamily="18" charset="2"/>
              <a:buNone/>
            </a:pPr>
            <a:r>
              <a:rPr lang="en-US" dirty="0" smtClean="0"/>
              <a:t>VII-facial nerve </a:t>
            </a:r>
          </a:p>
          <a:p>
            <a:pPr>
              <a:buFont typeface="Wingdings 2" pitchFamily="18" charset="2"/>
              <a:buNone/>
            </a:pPr>
            <a:endParaRPr lang="en-US" dirty="0" smtClean="0"/>
          </a:p>
          <a:p>
            <a:r>
              <a:rPr lang="en-US" dirty="0" smtClean="0"/>
              <a:t>Motor </a:t>
            </a:r>
          </a:p>
          <a:p>
            <a:r>
              <a:rPr lang="en-US" dirty="0" smtClean="0"/>
              <a:t>Sensory </a:t>
            </a:r>
          </a:p>
          <a:p>
            <a:endParaRPr lang="en-US" dirty="0" smtClean="0"/>
          </a:p>
          <a:p>
            <a:r>
              <a:rPr lang="en-US" sz="2400" dirty="0" smtClean="0"/>
              <a:t>Bell ‘s palsy</a:t>
            </a:r>
          </a:p>
          <a:p>
            <a:r>
              <a:rPr lang="en-US" sz="2400" dirty="0" smtClean="0"/>
              <a:t>Facial palsy</a:t>
            </a:r>
          </a:p>
        </p:txBody>
      </p:sp>
      <p:pic>
        <p:nvPicPr>
          <p:cNvPr id="25603" name="Picture 5" descr="7th central and periph"/>
          <p:cNvPicPr>
            <a:picLocks noChangeAspect="1" noChangeArrowheads="1"/>
          </p:cNvPicPr>
          <p:nvPr/>
        </p:nvPicPr>
        <p:blipFill>
          <a:blip r:embed="rId2" cstate="print"/>
          <a:srcRect/>
          <a:stretch>
            <a:fillRect/>
          </a:stretch>
        </p:blipFill>
        <p:spPr bwMode="auto">
          <a:xfrm>
            <a:off x="3329189" y="76200"/>
            <a:ext cx="5814811" cy="655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a:t>
            </a:r>
            <a:r>
              <a:rPr lang="en-US" baseline="30000" dirty="0" smtClean="0"/>
              <a:t>th</a:t>
            </a:r>
            <a:r>
              <a:rPr lang="en-US" dirty="0" smtClean="0"/>
              <a:t> CN</a:t>
            </a:r>
            <a:endParaRPr lang="en-US" dirty="0"/>
          </a:p>
        </p:txBody>
      </p:sp>
      <p:pic>
        <p:nvPicPr>
          <p:cNvPr id="2050" name="Picture 2" descr="C:\Users\arshad.nawaz.RIPHAH\Desktop\facial nerve lesion.png"/>
          <p:cNvPicPr>
            <a:picLocks noChangeAspect="1" noChangeArrowheads="1"/>
          </p:cNvPicPr>
          <p:nvPr/>
        </p:nvPicPr>
        <p:blipFill>
          <a:blip r:embed="rId2" cstate="print"/>
          <a:srcRect/>
          <a:stretch>
            <a:fillRect/>
          </a:stretch>
        </p:blipFill>
        <p:spPr bwMode="auto">
          <a:xfrm>
            <a:off x="1295400" y="914400"/>
            <a:ext cx="7269162" cy="5334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Facial palsy </a:t>
            </a:r>
            <a:endParaRPr lang="en-US" dirty="0"/>
          </a:p>
        </p:txBody>
      </p:sp>
      <p:pic>
        <p:nvPicPr>
          <p:cNvPr id="3074" name="Picture 2" descr="C:\Users\arshad.nawaz.RIPHAH\Desktop\Facial-Nerve2.jpg"/>
          <p:cNvPicPr>
            <a:picLocks noChangeAspect="1" noChangeArrowheads="1"/>
          </p:cNvPicPr>
          <p:nvPr/>
        </p:nvPicPr>
        <p:blipFill>
          <a:blip r:embed="rId2" cstate="print"/>
          <a:srcRect/>
          <a:stretch>
            <a:fillRect/>
          </a:stretch>
        </p:blipFill>
        <p:spPr bwMode="auto">
          <a:xfrm>
            <a:off x="3581400" y="1676400"/>
            <a:ext cx="4495800" cy="3810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609600" y="838200"/>
            <a:ext cx="8077200" cy="5287963"/>
          </a:xfrm>
        </p:spPr>
        <p:txBody>
          <a:bodyPr>
            <a:normAutofit/>
          </a:bodyPr>
          <a:lstStyle/>
          <a:p>
            <a:r>
              <a:rPr lang="en-US" dirty="0" smtClean="0"/>
              <a:t>VIII-</a:t>
            </a:r>
            <a:r>
              <a:rPr lang="en-US" dirty="0" err="1" smtClean="0"/>
              <a:t>Vestibulocochlear</a:t>
            </a:r>
            <a:endParaRPr lang="en-US" dirty="0" smtClean="0"/>
          </a:p>
          <a:p>
            <a:r>
              <a:rPr lang="en-US" dirty="0" smtClean="0"/>
              <a:t>Vestibular </a:t>
            </a:r>
          </a:p>
          <a:p>
            <a:pPr>
              <a:buFont typeface="Wingdings 2" pitchFamily="18" charset="2"/>
              <a:buNone/>
            </a:pPr>
            <a:r>
              <a:rPr lang="en-US" dirty="0" smtClean="0"/>
              <a:t>Balance </a:t>
            </a:r>
            <a:endParaRPr lang="en-US" dirty="0" smtClean="0"/>
          </a:p>
          <a:p>
            <a:pPr>
              <a:buFont typeface="Wingdings 2" pitchFamily="18" charset="2"/>
              <a:buNone/>
            </a:pPr>
            <a:r>
              <a:rPr lang="en-US" dirty="0" err="1" smtClean="0"/>
              <a:t>Pendular</a:t>
            </a:r>
            <a:r>
              <a:rPr lang="en-US" dirty="0" smtClean="0"/>
              <a:t> walking</a:t>
            </a:r>
            <a:endParaRPr lang="en-US" dirty="0" smtClean="0"/>
          </a:p>
          <a:p>
            <a:pPr>
              <a:buFont typeface="Wingdings 2" pitchFamily="18" charset="2"/>
              <a:buNone/>
            </a:pPr>
            <a:r>
              <a:rPr lang="en-US" dirty="0" smtClean="0"/>
              <a:t>Fukuda test</a:t>
            </a:r>
            <a:endParaRPr lang="en-US" dirty="0" smtClean="0"/>
          </a:p>
          <a:p>
            <a:endParaRPr lang="en-US" dirty="0" smtClean="0"/>
          </a:p>
          <a:p>
            <a:endParaRPr lang="en-US" dirty="0" smtClean="0"/>
          </a:p>
          <a:p>
            <a:pPr>
              <a:buFont typeface="Wingdings 2" pitchFamily="18" charset="2"/>
              <a:buNone/>
            </a:pPr>
            <a:r>
              <a:rPr lang="en-US" dirty="0" smtClean="0"/>
              <a:t>Cochlear </a:t>
            </a:r>
          </a:p>
          <a:p>
            <a:r>
              <a:rPr lang="en-US" dirty="0" smtClean="0"/>
              <a:t>Whisper ……</a:t>
            </a:r>
          </a:p>
          <a:p>
            <a:r>
              <a:rPr lang="en-US" dirty="0" smtClean="0"/>
              <a:t>Weber ‘ test</a:t>
            </a:r>
          </a:p>
        </p:txBody>
      </p:sp>
      <p:pic>
        <p:nvPicPr>
          <p:cNvPr id="26627" name="Picture 4" descr="http://riccikilmer.files.wordpress.com/2008/12/moom_balance01.jpg"/>
          <p:cNvPicPr>
            <a:picLocks noChangeAspect="1" noChangeArrowheads="1"/>
          </p:cNvPicPr>
          <p:nvPr/>
        </p:nvPicPr>
        <p:blipFill>
          <a:blip r:embed="rId2" cstate="print"/>
          <a:srcRect/>
          <a:stretch>
            <a:fillRect/>
          </a:stretch>
        </p:blipFill>
        <p:spPr bwMode="auto">
          <a:xfrm>
            <a:off x="6019800" y="990600"/>
            <a:ext cx="2286000" cy="190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609600" y="914400"/>
            <a:ext cx="8001000" cy="5715000"/>
          </a:xfrm>
        </p:spPr>
        <p:txBody>
          <a:bodyPr/>
          <a:lstStyle/>
          <a:p>
            <a:pPr eaLnBrk="1" hangingPunct="1">
              <a:buFont typeface="Wingdings" pitchFamily="2" charset="2"/>
              <a:buNone/>
            </a:pPr>
            <a:r>
              <a:rPr lang="en-US" dirty="0" smtClean="0"/>
              <a:t> </a:t>
            </a:r>
            <a:endParaRPr lang="en-US" sz="1800" dirty="0" smtClean="0">
              <a:latin typeface="Comic Sans MS" pitchFamily="66" charset="0"/>
            </a:endParaRPr>
          </a:p>
          <a:p>
            <a:pPr eaLnBrk="1" hangingPunct="1">
              <a:buFont typeface="Wingdings" pitchFamily="2" charset="2"/>
              <a:buNone/>
            </a:pPr>
            <a:r>
              <a:rPr lang="en-US" sz="1800" dirty="0" smtClean="0">
                <a:latin typeface="Comic Sans MS" pitchFamily="66" charset="0"/>
              </a:rPr>
              <a:t>                                     </a:t>
            </a:r>
          </a:p>
          <a:p>
            <a:pPr eaLnBrk="1" hangingPunct="1">
              <a:buFont typeface="Wingdings" pitchFamily="2" charset="2"/>
              <a:buNone/>
            </a:pPr>
            <a:r>
              <a:rPr lang="en-US" sz="1800" dirty="0" smtClean="0">
                <a:latin typeface="Comic Sans MS" pitchFamily="66" charset="0"/>
              </a:rPr>
              <a:t>  </a:t>
            </a:r>
            <a:r>
              <a:rPr lang="en-US" sz="2400" dirty="0" smtClean="0">
                <a:latin typeface="Comic Sans MS" pitchFamily="66" charset="0"/>
              </a:rPr>
              <a:t>CN IX </a:t>
            </a:r>
            <a:r>
              <a:rPr lang="en-US" sz="2400" u="sng" dirty="0" err="1" smtClean="0">
                <a:latin typeface="Comic Sans MS" pitchFamily="66" charset="0"/>
              </a:rPr>
              <a:t>Glossopharyngeal</a:t>
            </a:r>
            <a:r>
              <a:rPr lang="en-US" sz="2400" u="sng" dirty="0" smtClean="0">
                <a:latin typeface="Comic Sans MS" pitchFamily="66" charset="0"/>
              </a:rPr>
              <a:t>:</a:t>
            </a:r>
            <a:r>
              <a:rPr lang="en-US" sz="2400" dirty="0" smtClean="0">
                <a:latin typeface="Comic Sans MS" pitchFamily="66" charset="0"/>
              </a:rPr>
              <a:t>   moves the pharynx (swallow, 				        speech &amp; gag)</a:t>
            </a:r>
          </a:p>
          <a:p>
            <a:pPr eaLnBrk="1" hangingPunct="1">
              <a:buFont typeface="Wingdings" pitchFamily="2" charset="2"/>
              <a:buNone/>
            </a:pPr>
            <a:r>
              <a:rPr lang="en-US" sz="2400" dirty="0" smtClean="0">
                <a:latin typeface="Comic Sans MS" pitchFamily="66" charset="0"/>
              </a:rPr>
              <a:t>					                  </a:t>
            </a:r>
          </a:p>
          <a:p>
            <a:pPr eaLnBrk="1" hangingPunct="1">
              <a:buFont typeface="Wingdings" pitchFamily="2" charset="2"/>
              <a:buNone/>
            </a:pPr>
            <a:r>
              <a:rPr lang="en-US" sz="2400" dirty="0" smtClean="0">
                <a:latin typeface="Comic Sans MS" pitchFamily="66" charset="0"/>
              </a:rPr>
              <a:t>CN X  </a:t>
            </a:r>
            <a:r>
              <a:rPr lang="en-US" sz="2400" u="sng" dirty="0" smtClean="0">
                <a:latin typeface="Comic Sans MS" pitchFamily="66" charset="0"/>
              </a:rPr>
              <a:t>Vagus. </a:t>
            </a:r>
            <a:r>
              <a:rPr lang="en-US" sz="2400" dirty="0" smtClean="0">
                <a:latin typeface="Comic Sans MS" pitchFamily="66" charset="0"/>
              </a:rPr>
              <a:t>voice quality</a:t>
            </a:r>
            <a:endParaRPr lang="en-US" sz="2400" dirty="0" smtClean="0"/>
          </a:p>
        </p:txBody>
      </p:sp>
      <p:pic>
        <p:nvPicPr>
          <p:cNvPr id="27651" name="Picture 6" descr="glossopharyngeal exam core"/>
          <p:cNvPicPr>
            <a:picLocks noChangeAspect="1" noChangeArrowheads="1"/>
          </p:cNvPicPr>
          <p:nvPr/>
        </p:nvPicPr>
        <p:blipFill>
          <a:blip r:embed="rId2" cstate="print"/>
          <a:srcRect/>
          <a:stretch>
            <a:fillRect/>
          </a:stretch>
        </p:blipFill>
        <p:spPr bwMode="auto">
          <a:xfrm>
            <a:off x="2667000" y="3733800"/>
            <a:ext cx="2286000" cy="2438400"/>
          </a:xfrm>
          <a:prstGeom prst="rect">
            <a:avLst/>
          </a:prstGeom>
          <a:noFill/>
          <a:ln w="9525">
            <a:noFill/>
            <a:miter lim="800000"/>
            <a:headEnd/>
            <a:tailEnd/>
          </a:ln>
        </p:spPr>
      </p:pic>
      <p:pic>
        <p:nvPicPr>
          <p:cNvPr id="27652" name="Picture 7" descr="vestibular CN 8 core"/>
          <p:cNvPicPr>
            <a:picLocks noChangeAspect="1" noChangeArrowheads="1"/>
          </p:cNvPicPr>
          <p:nvPr/>
        </p:nvPicPr>
        <p:blipFill>
          <a:blip r:embed="rId3" cstate="print"/>
          <a:srcRect/>
          <a:stretch>
            <a:fillRect/>
          </a:stretch>
        </p:blipFill>
        <p:spPr bwMode="auto">
          <a:xfrm>
            <a:off x="5334000" y="3429000"/>
            <a:ext cx="2743200"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had.nawaz.RIPHAH\Desktop\Lawrence_1960_14.11.png"/>
          <p:cNvPicPr>
            <a:picLocks noChangeAspect="1" noChangeArrowheads="1"/>
          </p:cNvPicPr>
          <p:nvPr/>
        </p:nvPicPr>
        <p:blipFill>
          <a:blip r:embed="rId2" cstate="print"/>
          <a:srcRect/>
          <a:stretch>
            <a:fillRect/>
          </a:stretch>
        </p:blipFill>
        <p:spPr bwMode="auto">
          <a:xfrm>
            <a:off x="3619500" y="2159000"/>
            <a:ext cx="1905000" cy="2540000"/>
          </a:xfrm>
          <a:prstGeom prst="rect">
            <a:avLst/>
          </a:prstGeom>
          <a:noFill/>
        </p:spPr>
      </p:pic>
      <p:pic>
        <p:nvPicPr>
          <p:cNvPr id="4099" name="Picture 3" descr="C:\Users\arshad.nawaz.RIPHAH\Desktop\vagus_nerve_10.jpg"/>
          <p:cNvPicPr>
            <a:picLocks noChangeAspect="1" noChangeArrowheads="1"/>
          </p:cNvPicPr>
          <p:nvPr/>
        </p:nvPicPr>
        <p:blipFill>
          <a:blip r:embed="rId3" cstate="print"/>
          <a:srcRect/>
          <a:stretch>
            <a:fillRect/>
          </a:stretch>
        </p:blipFill>
        <p:spPr bwMode="auto">
          <a:xfrm>
            <a:off x="1600200" y="1447800"/>
            <a:ext cx="6134100" cy="4826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p:txBody>
          <a:bodyPr/>
          <a:lstStyle/>
          <a:p>
            <a:pPr>
              <a:buFont typeface="Wingdings 2" pitchFamily="18" charset="2"/>
              <a:buNone/>
            </a:pPr>
            <a:r>
              <a:rPr lang="en-US" dirty="0" smtClean="0"/>
              <a:t>XI-Accessory </a:t>
            </a:r>
          </a:p>
          <a:p>
            <a:endParaRPr lang="en-US" dirty="0" smtClean="0"/>
          </a:p>
          <a:p>
            <a:r>
              <a:rPr lang="en-US" dirty="0" smtClean="0"/>
              <a:t>Turn heads and elevate</a:t>
            </a:r>
          </a:p>
          <a:p>
            <a:endParaRPr lang="en-US" dirty="0" smtClean="0"/>
          </a:p>
          <a:p>
            <a:pPr>
              <a:buFont typeface="Wingdings 2" pitchFamily="18" charset="2"/>
              <a:buNone/>
            </a:pPr>
            <a:r>
              <a:rPr lang="en-US" dirty="0" smtClean="0"/>
              <a:t>XII-Hypoglossal</a:t>
            </a:r>
          </a:p>
          <a:p>
            <a:pPr>
              <a:buFont typeface="Wingdings 2" pitchFamily="18" charset="2"/>
              <a:buNone/>
            </a:pPr>
            <a:endParaRPr lang="en-US" dirty="0" smtClean="0"/>
          </a:p>
          <a:p>
            <a:r>
              <a:rPr lang="en-US" dirty="0" smtClean="0"/>
              <a:t>Move tongue</a:t>
            </a:r>
          </a:p>
          <a:p>
            <a:pPr>
              <a:buFont typeface="Wingdings 2" pitchFamily="18" charset="2"/>
              <a:buNone/>
            </a:pPr>
            <a:endParaRPr lang="en-US" dirty="0" smtClean="0"/>
          </a:p>
        </p:txBody>
      </p:sp>
      <p:pic>
        <p:nvPicPr>
          <p:cNvPr id="28675" name="Picture 6" descr="http://www.osceskills.com/subjects/topics/cranial%20nerve%20exam/cranial%20nerve%20exam/tongue.jpg"/>
          <p:cNvPicPr>
            <a:picLocks noChangeAspect="1" noChangeArrowheads="1"/>
          </p:cNvPicPr>
          <p:nvPr/>
        </p:nvPicPr>
        <p:blipFill>
          <a:blip r:embed="rId2" cstate="print"/>
          <a:srcRect/>
          <a:stretch>
            <a:fillRect/>
          </a:stretch>
        </p:blipFill>
        <p:spPr bwMode="auto">
          <a:xfrm>
            <a:off x="6019800" y="3581400"/>
            <a:ext cx="2895600" cy="2286000"/>
          </a:xfrm>
          <a:prstGeom prst="rect">
            <a:avLst/>
          </a:prstGeom>
          <a:noFill/>
          <a:ln w="9525">
            <a:noFill/>
            <a:miter lim="800000"/>
            <a:headEnd/>
            <a:tailEnd/>
          </a:ln>
        </p:spPr>
      </p:pic>
      <p:pic>
        <p:nvPicPr>
          <p:cNvPr id="28676" name="Picture 5" descr="spinal accessory core"/>
          <p:cNvPicPr>
            <a:picLocks noChangeAspect="1" noChangeArrowheads="1"/>
          </p:cNvPicPr>
          <p:nvPr/>
        </p:nvPicPr>
        <p:blipFill>
          <a:blip r:embed="rId3" cstate="print"/>
          <a:srcRect/>
          <a:stretch>
            <a:fillRect/>
          </a:stretch>
        </p:blipFill>
        <p:spPr bwMode="auto">
          <a:xfrm>
            <a:off x="5867400" y="914400"/>
            <a:ext cx="2971800"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a:t>
            </a:r>
            <a:r>
              <a:rPr lang="en-US" dirty="0"/>
              <a:t>S</a:t>
            </a:r>
            <a:r>
              <a:rPr lang="en-US" dirty="0" smtClean="0"/>
              <a:t>ensory </a:t>
            </a:r>
            <a:r>
              <a:rPr lang="en-US" dirty="0"/>
              <a:t>S</a:t>
            </a:r>
            <a:r>
              <a:rPr lang="en-US" dirty="0" smtClean="0"/>
              <a:t>ystem</a:t>
            </a:r>
            <a:endParaRPr lang="en-US" dirty="0"/>
          </a:p>
        </p:txBody>
      </p:sp>
      <p:sp>
        <p:nvSpPr>
          <p:cNvPr id="3" name="Content Placeholder 2"/>
          <p:cNvSpPr>
            <a:spLocks noGrp="1"/>
          </p:cNvSpPr>
          <p:nvPr>
            <p:ph idx="1"/>
          </p:nvPr>
        </p:nvSpPr>
        <p:spPr>
          <a:xfrm>
            <a:off x="457200" y="2209800"/>
            <a:ext cx="8229600" cy="4325112"/>
          </a:xfrm>
        </p:spPr>
        <p:txBody>
          <a:bodyPr>
            <a:normAutofit/>
          </a:bodyPr>
          <a:lstStyle/>
          <a:p>
            <a:r>
              <a:rPr lang="en-US" dirty="0" smtClean="0"/>
              <a:t>Superficial</a:t>
            </a:r>
          </a:p>
          <a:p>
            <a:r>
              <a:rPr lang="en-US" dirty="0" smtClean="0"/>
              <a:t>Deep</a:t>
            </a:r>
          </a:p>
          <a:p>
            <a:r>
              <a:rPr lang="en-US" dirty="0" smtClean="0"/>
              <a:t>Combined cortical </a:t>
            </a:r>
          </a:p>
          <a:p>
            <a:endParaRPr lang="en-US" dirty="0"/>
          </a:p>
          <a:p>
            <a:endParaRPr lang="en-US" dirty="0" smtClean="0"/>
          </a:p>
          <a:p>
            <a:r>
              <a:rPr lang="en-US" dirty="0" smtClean="0"/>
              <a:t>Spinal pathways </a:t>
            </a:r>
          </a:p>
          <a:p>
            <a:r>
              <a:rPr lang="en-US" dirty="0" smtClean="0"/>
              <a:t>Anterior spinothalamic</a:t>
            </a:r>
          </a:p>
          <a:p>
            <a:r>
              <a:rPr lang="en-US" dirty="0" smtClean="0"/>
              <a:t>Lateral spinothalamic</a:t>
            </a:r>
          </a:p>
          <a:p>
            <a:r>
              <a:rPr lang="en-US" dirty="0" smtClean="0"/>
              <a:t>Posterior column</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t>
            </a:r>
            <a:endParaRPr lang="en-US" dirty="0"/>
          </a:p>
        </p:txBody>
      </p:sp>
      <p:sp>
        <p:nvSpPr>
          <p:cNvPr id="3" name="Content Placeholder 2"/>
          <p:cNvSpPr>
            <a:spLocks noGrp="1"/>
          </p:cNvSpPr>
          <p:nvPr>
            <p:ph idx="1"/>
          </p:nvPr>
        </p:nvSpPr>
        <p:spPr/>
        <p:txBody>
          <a:bodyPr/>
          <a:lstStyle/>
          <a:p>
            <a:r>
              <a:rPr lang="en-US" dirty="0" smtClean="0">
                <a:hlinkClick r:id="rId2"/>
              </a:rPr>
              <a:t>http://www.osceskills.com/e-learning/subjects/cranial-nerve-examination/</a:t>
            </a:r>
            <a:endParaRPr lang="en-US" dirty="0" smtClean="0"/>
          </a:p>
          <a:p>
            <a:endParaRPr lang="en-US" dirty="0" smtClean="0"/>
          </a:p>
          <a:p>
            <a:r>
              <a:rPr lang="en-US" dirty="0" smtClean="0"/>
              <a:t>O’  Sullivan </a:t>
            </a:r>
          </a:p>
          <a:p>
            <a:endParaRPr lang="en-US" dirty="0" smtClean="0"/>
          </a:p>
          <a:p>
            <a:r>
              <a:rPr lang="en-US" dirty="0" smtClean="0"/>
              <a:t>Neurological examination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498080" cy="792162"/>
          </a:xfrm>
        </p:spPr>
        <p:txBody>
          <a:bodyPr>
            <a:normAutofit/>
          </a:bodyPr>
          <a:lstStyle/>
          <a:p>
            <a:r>
              <a:rPr lang="en-US" dirty="0" smtClean="0"/>
              <a:t>Types of Sensory </a:t>
            </a:r>
            <a:r>
              <a:rPr lang="en-US" dirty="0"/>
              <a:t>R</a:t>
            </a:r>
            <a:r>
              <a:rPr lang="en-US" dirty="0" smtClean="0"/>
              <a:t>eceptors</a:t>
            </a:r>
            <a:endParaRPr lang="en-US" dirty="0"/>
          </a:p>
        </p:txBody>
      </p:sp>
      <p:sp>
        <p:nvSpPr>
          <p:cNvPr id="3" name="Content Placeholder 2"/>
          <p:cNvSpPr>
            <a:spLocks noGrp="1"/>
          </p:cNvSpPr>
          <p:nvPr>
            <p:ph idx="1"/>
          </p:nvPr>
        </p:nvSpPr>
        <p:spPr>
          <a:xfrm>
            <a:off x="838200" y="1600200"/>
            <a:ext cx="8095488" cy="5029200"/>
          </a:xfrm>
        </p:spPr>
        <p:txBody>
          <a:bodyPr>
            <a:normAutofit fontScale="85000" lnSpcReduction="20000"/>
          </a:bodyPr>
          <a:lstStyle/>
          <a:p>
            <a:r>
              <a:rPr lang="en-US" dirty="0" smtClean="0"/>
              <a:t>Mechanoreceptors (Cutaneous sensory receptor)</a:t>
            </a:r>
          </a:p>
          <a:p>
            <a:r>
              <a:rPr lang="en-US" dirty="0" smtClean="0"/>
              <a:t>Deep sensory receptors</a:t>
            </a:r>
          </a:p>
          <a:p>
            <a:pPr lvl="1"/>
            <a:r>
              <a:rPr lang="en-US" dirty="0" smtClean="0"/>
              <a:t>Muscle receptors (muscle spindle , GTO , free nerve endings ,&amp; pacinian corpuscles)</a:t>
            </a:r>
          </a:p>
          <a:p>
            <a:pPr lvl="1"/>
            <a:r>
              <a:rPr lang="en-US" dirty="0" smtClean="0"/>
              <a:t>Joint receptors (Golgi type ending , free nerve ending ……)</a:t>
            </a:r>
          </a:p>
          <a:p>
            <a:pPr lvl="1"/>
            <a:endParaRPr lang="en-US" dirty="0" smtClean="0"/>
          </a:p>
          <a:p>
            <a:r>
              <a:rPr lang="en-US" dirty="0" smtClean="0"/>
              <a:t>Thermo receptors (cold &amp; warm)</a:t>
            </a:r>
          </a:p>
          <a:p>
            <a:r>
              <a:rPr lang="en-US" dirty="0" smtClean="0"/>
              <a:t>Nocireceptors (free nerve ending , extreme of stimuli)</a:t>
            </a:r>
          </a:p>
          <a:p>
            <a:r>
              <a:rPr lang="en-US" dirty="0" smtClean="0"/>
              <a:t>Electromagnetic (rods &amp; cones)</a:t>
            </a:r>
          </a:p>
          <a:p>
            <a:r>
              <a:rPr lang="en-US" dirty="0" smtClean="0"/>
              <a:t>Chemoreceptor </a:t>
            </a:r>
          </a:p>
          <a:p>
            <a:pPr lvl="1"/>
            <a:r>
              <a:rPr lang="en-US" dirty="0" smtClean="0"/>
              <a:t>Taste </a:t>
            </a:r>
          </a:p>
          <a:p>
            <a:pPr lvl="1"/>
            <a:r>
              <a:rPr lang="en-US" dirty="0" smtClean="0"/>
              <a:t>Smell</a:t>
            </a:r>
          </a:p>
          <a:p>
            <a:pPr lvl="1"/>
            <a:r>
              <a:rPr lang="en-US" dirty="0" smtClean="0"/>
              <a:t>Arterial oxygen</a:t>
            </a:r>
          </a:p>
          <a:p>
            <a:pPr lvl="1"/>
            <a:r>
              <a:rPr lang="en-US" dirty="0" smtClean="0"/>
              <a:t>Blood glucose</a:t>
            </a:r>
          </a:p>
          <a:p>
            <a:pPr lvl="1"/>
            <a:r>
              <a:rPr lang="en-US" dirty="0" smtClean="0"/>
              <a:t>Blood CO2</a:t>
            </a:r>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Terminology describing common  sensory Impairments</a:t>
            </a:r>
            <a:endParaRPr lang="en-US" dirty="0"/>
          </a:p>
        </p:txBody>
      </p:sp>
      <p:sp>
        <p:nvSpPr>
          <p:cNvPr id="3" name="Content Placeholder 2"/>
          <p:cNvSpPr>
            <a:spLocks noGrp="1"/>
          </p:cNvSpPr>
          <p:nvPr>
            <p:ph idx="1"/>
          </p:nvPr>
        </p:nvSpPr>
        <p:spPr/>
        <p:txBody>
          <a:bodyPr>
            <a:normAutofit/>
          </a:bodyPr>
          <a:lstStyle/>
          <a:p>
            <a:r>
              <a:rPr lang="en-US" dirty="0" smtClean="0"/>
              <a:t>Abarognosis </a:t>
            </a:r>
          </a:p>
          <a:p>
            <a:r>
              <a:rPr lang="en-US" dirty="0" err="1" smtClean="0"/>
              <a:t>Allodynia</a:t>
            </a:r>
            <a:endParaRPr lang="en-US" dirty="0" smtClean="0"/>
          </a:p>
          <a:p>
            <a:r>
              <a:rPr lang="en-US" dirty="0" err="1" smtClean="0"/>
              <a:t>Asterognosis</a:t>
            </a:r>
            <a:endParaRPr lang="en-US" dirty="0" smtClean="0"/>
          </a:p>
          <a:p>
            <a:r>
              <a:rPr lang="en-US" dirty="0" err="1" smtClean="0"/>
              <a:t>Dysesthesia</a:t>
            </a:r>
            <a:endParaRPr lang="en-US" dirty="0" smtClean="0"/>
          </a:p>
          <a:p>
            <a:r>
              <a:rPr lang="en-US" dirty="0" err="1" smtClean="0"/>
              <a:t>Hyperalgesia</a:t>
            </a:r>
            <a:endParaRPr lang="en-US" dirty="0" smtClean="0"/>
          </a:p>
          <a:p>
            <a:r>
              <a:rPr lang="en-US" dirty="0" smtClean="0"/>
              <a:t>Hyperesthesia</a:t>
            </a:r>
          </a:p>
          <a:p>
            <a:r>
              <a:rPr lang="en-US" dirty="0" smtClean="0"/>
              <a:t>Paresthesia</a:t>
            </a:r>
          </a:p>
          <a:p>
            <a:r>
              <a:rPr lang="en-US" dirty="0" smtClean="0"/>
              <a:t>Thalamic syndrome</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Sensations</a:t>
            </a:r>
            <a:endParaRPr lang="en-US" dirty="0"/>
          </a:p>
        </p:txBody>
      </p:sp>
      <p:sp>
        <p:nvSpPr>
          <p:cNvPr id="3" name="Content Placeholder 2"/>
          <p:cNvSpPr>
            <a:spLocks noGrp="1"/>
          </p:cNvSpPr>
          <p:nvPr>
            <p:ph idx="1"/>
          </p:nvPr>
        </p:nvSpPr>
        <p:spPr>
          <a:xfrm>
            <a:off x="457200" y="2133600"/>
            <a:ext cx="8229600" cy="4325112"/>
          </a:xfrm>
        </p:spPr>
        <p:txBody>
          <a:bodyPr>
            <a:normAutofit/>
          </a:bodyPr>
          <a:lstStyle/>
          <a:p>
            <a:pPr>
              <a:buNone/>
            </a:pPr>
            <a:r>
              <a:rPr lang="en-US" dirty="0" smtClean="0"/>
              <a:t>Superficial </a:t>
            </a:r>
          </a:p>
          <a:p>
            <a:pPr>
              <a:buNone/>
            </a:pPr>
            <a:endParaRPr lang="en-US" dirty="0" smtClean="0"/>
          </a:p>
          <a:p>
            <a:r>
              <a:rPr lang="en-US" dirty="0" smtClean="0"/>
              <a:t>Pain or crude touch</a:t>
            </a:r>
          </a:p>
          <a:p>
            <a:r>
              <a:rPr lang="en-US" dirty="0" smtClean="0"/>
              <a:t>Light touch </a:t>
            </a:r>
          </a:p>
          <a:p>
            <a:endParaRPr lang="en-US" dirty="0" smtClean="0"/>
          </a:p>
        </p:txBody>
      </p:sp>
      <p:pic>
        <p:nvPicPr>
          <p:cNvPr id="4" name="Picture 3" descr="C:\Users\arshad.nawaz.RIPHAH\Desktop\PA-Child-Neuro_T2.jpg"/>
          <p:cNvPicPr>
            <a:picLocks noChangeAspect="1" noChangeArrowheads="1"/>
          </p:cNvPicPr>
          <p:nvPr/>
        </p:nvPicPr>
        <p:blipFill>
          <a:blip r:embed="rId2" cstate="print"/>
          <a:srcRect/>
          <a:stretch>
            <a:fillRect/>
          </a:stretch>
        </p:blipFill>
        <p:spPr bwMode="auto">
          <a:xfrm>
            <a:off x="5257800" y="914400"/>
            <a:ext cx="3429000" cy="2819400"/>
          </a:xfrm>
          <a:prstGeom prst="rect">
            <a:avLst/>
          </a:prstGeom>
          <a:noFill/>
        </p:spPr>
      </p:pic>
      <p:pic>
        <p:nvPicPr>
          <p:cNvPr id="3074" name="Picture 2" descr="C:\Users\arshad.nawaz.RIPHAH\Desktop\Safety_Pin.jpg"/>
          <p:cNvPicPr>
            <a:picLocks noChangeAspect="1" noChangeArrowheads="1"/>
          </p:cNvPicPr>
          <p:nvPr/>
        </p:nvPicPr>
        <p:blipFill>
          <a:blip r:embed="rId3" cstate="print"/>
          <a:srcRect/>
          <a:stretch>
            <a:fillRect/>
          </a:stretch>
        </p:blipFill>
        <p:spPr bwMode="auto">
          <a:xfrm>
            <a:off x="4953000" y="3886200"/>
            <a:ext cx="3886200" cy="25146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Deep sensation </a:t>
            </a:r>
          </a:p>
          <a:p>
            <a:endParaRPr lang="en-US" dirty="0" smtClean="0"/>
          </a:p>
          <a:p>
            <a:r>
              <a:rPr lang="en-US" dirty="0" smtClean="0"/>
              <a:t>Kinesthesia</a:t>
            </a:r>
          </a:p>
          <a:p>
            <a:r>
              <a:rPr lang="en-US" dirty="0" smtClean="0"/>
              <a:t>Proprioceptive </a:t>
            </a:r>
          </a:p>
          <a:p>
            <a:r>
              <a:rPr lang="en-US" dirty="0" smtClean="0"/>
              <a:t>Vibration </a:t>
            </a:r>
          </a:p>
          <a:p>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229600" cy="4325112"/>
          </a:xfrm>
        </p:spPr>
        <p:txBody>
          <a:bodyPr/>
          <a:lstStyle/>
          <a:p>
            <a:r>
              <a:rPr lang="en-US" dirty="0" smtClean="0"/>
              <a:t>Combined cortical sensation</a:t>
            </a:r>
          </a:p>
          <a:p>
            <a:endParaRPr lang="en-US" dirty="0" smtClean="0"/>
          </a:p>
          <a:p>
            <a:r>
              <a:rPr lang="en-US" dirty="0" smtClean="0"/>
              <a:t>Stereognosis perception</a:t>
            </a:r>
          </a:p>
          <a:p>
            <a:r>
              <a:rPr lang="en-US" dirty="0" smtClean="0"/>
              <a:t>Tactile localization</a:t>
            </a:r>
          </a:p>
          <a:p>
            <a:r>
              <a:rPr lang="en-US" dirty="0" smtClean="0"/>
              <a:t>Two point discrimination</a:t>
            </a:r>
          </a:p>
          <a:p>
            <a:r>
              <a:rPr lang="en-US" dirty="0" smtClean="0"/>
              <a:t>Double simultaneous stimulation</a:t>
            </a:r>
          </a:p>
          <a:p>
            <a:endParaRPr lang="en-US" dirty="0"/>
          </a:p>
        </p:txBody>
      </p:sp>
      <p:pic>
        <p:nvPicPr>
          <p:cNvPr id="4" name="Picture 2" descr="C:\Users\arshad.nawaz.RIPHAH\Desktop\thehumansolution_2268_491627386.jpg"/>
          <p:cNvPicPr>
            <a:picLocks noChangeAspect="1" noChangeArrowheads="1"/>
          </p:cNvPicPr>
          <p:nvPr/>
        </p:nvPicPr>
        <p:blipFill>
          <a:blip r:embed="rId2" cstate="print"/>
          <a:srcRect/>
          <a:stretch>
            <a:fillRect/>
          </a:stretch>
        </p:blipFill>
        <p:spPr bwMode="auto">
          <a:xfrm>
            <a:off x="1066800" y="4572000"/>
            <a:ext cx="2182813" cy="1974850"/>
          </a:xfrm>
          <a:prstGeom prst="rect">
            <a:avLst/>
          </a:prstGeom>
          <a:noFill/>
        </p:spPr>
      </p:pic>
      <p:pic>
        <p:nvPicPr>
          <p:cNvPr id="5" name="Picture 2" descr="C:\Users\arshad.nawaz.RIPHAH\Desktop\T.O.715  2.jpg"/>
          <p:cNvPicPr>
            <a:picLocks noChangeAspect="1" noChangeArrowheads="1"/>
          </p:cNvPicPr>
          <p:nvPr/>
        </p:nvPicPr>
        <p:blipFill>
          <a:blip r:embed="rId3" cstate="print"/>
          <a:srcRect/>
          <a:stretch>
            <a:fillRect/>
          </a:stretch>
        </p:blipFill>
        <p:spPr bwMode="auto">
          <a:xfrm>
            <a:off x="6477000" y="533400"/>
            <a:ext cx="2247900" cy="30861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Graphesthesia</a:t>
            </a:r>
          </a:p>
          <a:p>
            <a:r>
              <a:rPr lang="en-US" dirty="0" smtClean="0"/>
              <a:t>Recognition of texture</a:t>
            </a:r>
          </a:p>
          <a:p>
            <a:r>
              <a:rPr lang="en-US" dirty="0" smtClean="0"/>
              <a:t>Barognosis </a:t>
            </a:r>
          </a:p>
          <a:p>
            <a:endParaRPr lang="en-US" dirty="0"/>
          </a:p>
        </p:txBody>
      </p:sp>
      <p:pic>
        <p:nvPicPr>
          <p:cNvPr id="4" name="Picture 2" descr="C:\Users\arshad.nawaz.RIPHAH\Desktop\70968_fx1.jpg"/>
          <p:cNvPicPr>
            <a:picLocks noChangeAspect="1" noChangeArrowheads="1"/>
          </p:cNvPicPr>
          <p:nvPr/>
        </p:nvPicPr>
        <p:blipFill>
          <a:blip r:embed="rId2" cstate="print"/>
          <a:srcRect/>
          <a:stretch>
            <a:fillRect/>
          </a:stretch>
        </p:blipFill>
        <p:spPr bwMode="auto">
          <a:xfrm>
            <a:off x="5638800" y="1524000"/>
            <a:ext cx="3048000" cy="1938337"/>
          </a:xfrm>
          <a:prstGeom prst="rect">
            <a:avLst/>
          </a:prstGeom>
          <a:noFill/>
        </p:spPr>
      </p:pic>
      <p:pic>
        <p:nvPicPr>
          <p:cNvPr id="5" name="Picture 2" descr="C:\Users\arshad.nawaz.RIPHAH\Desktop\barognosis.jpg"/>
          <p:cNvPicPr>
            <a:picLocks noChangeAspect="1" noChangeArrowheads="1"/>
          </p:cNvPicPr>
          <p:nvPr/>
        </p:nvPicPr>
        <p:blipFill>
          <a:blip r:embed="rId3" cstate="print"/>
          <a:srcRect/>
          <a:stretch>
            <a:fillRect/>
          </a:stretch>
        </p:blipFill>
        <p:spPr bwMode="auto">
          <a:xfrm>
            <a:off x="5334000" y="3962400"/>
            <a:ext cx="3371850" cy="264795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Extinction </a:t>
            </a:r>
            <a:endParaRPr lang="en-US" dirty="0"/>
          </a:p>
        </p:txBody>
      </p:sp>
      <p:sp>
        <p:nvSpPr>
          <p:cNvPr id="3" name="Content Placeholder 2"/>
          <p:cNvSpPr>
            <a:spLocks noGrp="1"/>
          </p:cNvSpPr>
          <p:nvPr>
            <p:ph idx="1"/>
          </p:nvPr>
        </p:nvSpPr>
        <p:spPr>
          <a:xfrm>
            <a:off x="457200" y="1600200"/>
            <a:ext cx="8229600" cy="4974336"/>
          </a:xfrm>
        </p:spPr>
        <p:txBody>
          <a:bodyPr>
            <a:normAutofit fontScale="70000" lnSpcReduction="20000"/>
          </a:bodyPr>
          <a:lstStyle/>
          <a:p>
            <a:r>
              <a:rPr lang="en-US" b="1" dirty="0" smtClean="0"/>
              <a:t>Extinction</a:t>
            </a:r>
          </a:p>
          <a:p>
            <a:r>
              <a:rPr lang="en-US" dirty="0" smtClean="0"/>
              <a:t>To test extinction, have the patient sit on the edge of the examining table and close their eyes. </a:t>
            </a:r>
          </a:p>
          <a:p>
            <a:r>
              <a:rPr lang="en-US" dirty="0" smtClean="0"/>
              <a:t>Touch the patient on the trunk or legs in one place and then tell the patient to open their eyes and point to the location where they noted sensation. </a:t>
            </a:r>
          </a:p>
          <a:p>
            <a:r>
              <a:rPr lang="en-US" dirty="0" smtClean="0"/>
              <a:t>Repeat this maneuver a second time, touching the patient in two places on opposite sides of their body, simultaneously. Then ask the patient to point to where they felt sensation. Normally they will point to both areas. If not, extinction is present. </a:t>
            </a:r>
          </a:p>
          <a:p>
            <a:endParaRPr lang="en-US" dirty="0" smtClean="0"/>
          </a:p>
          <a:p>
            <a:r>
              <a:rPr lang="en-US" dirty="0" smtClean="0"/>
              <a:t>With lesions of the sensory cortex in the parietal lobe, the patient may only report feeling one finger touch their body, when in fact they were touched twice on opposite sides of their body, simultaneously. With extinction, the stimulus not felt is on the side opposite of the damaged cortex. The sensation not felt is considered "extinguished".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a:t>
            </a:r>
            <a:endParaRPr lang="en-US" dirty="0"/>
          </a:p>
        </p:txBody>
      </p:sp>
      <p:sp>
        <p:nvSpPr>
          <p:cNvPr id="3" name="Content Placeholder 2"/>
          <p:cNvSpPr>
            <a:spLocks noGrp="1"/>
          </p:cNvSpPr>
          <p:nvPr>
            <p:ph idx="1"/>
          </p:nvPr>
        </p:nvSpPr>
        <p:spPr/>
        <p:txBody>
          <a:bodyPr/>
          <a:lstStyle/>
          <a:p>
            <a:r>
              <a:rPr lang="en-US" dirty="0" smtClean="0"/>
              <a:t>Summary </a:t>
            </a:r>
          </a:p>
          <a:p>
            <a:endParaRPr lang="en-US" dirty="0" smtClean="0"/>
          </a:p>
          <a:p>
            <a:endParaRPr lang="en-US" dirty="0" smtClean="0"/>
          </a:p>
          <a:p>
            <a:r>
              <a:rPr lang="en-US" dirty="0" smtClean="0"/>
              <a:t>Feedback</a:t>
            </a:r>
          </a:p>
          <a:p>
            <a:endParaRPr lang="en-US" dirty="0" smtClean="0"/>
          </a:p>
          <a:p>
            <a:endParaRPr lang="en-US" dirty="0" smtClean="0"/>
          </a:p>
          <a:p>
            <a:r>
              <a:rPr lang="en-US" dirty="0" smtClean="0"/>
              <a:t>What is missing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781050"/>
          </a:xfrm>
        </p:spPr>
        <p:txBody>
          <a:bodyPr>
            <a:normAutofit/>
          </a:bodyPr>
          <a:lstStyle/>
          <a:p>
            <a:pPr eaLnBrk="1" fontAlgn="auto" hangingPunct="1">
              <a:spcAft>
                <a:spcPts val="0"/>
              </a:spcAft>
              <a:defRPr/>
            </a:pPr>
            <a:r>
              <a:rPr lang="en-US" dirty="0" smtClean="0"/>
              <a:t>			Thanks</a:t>
            </a:r>
            <a:endParaRPr lang="en-US" dirty="0"/>
          </a:p>
        </p:txBody>
      </p:sp>
      <p:pic>
        <p:nvPicPr>
          <p:cNvPr id="50179" name="Content Placeholder 3" descr="Dscn1200"/>
          <p:cNvPicPr>
            <a:picLocks noGrp="1" noChangeAspect="1" noChangeArrowheads="1"/>
          </p:cNvPicPr>
          <p:nvPr>
            <p:ph idx="1"/>
          </p:nvPr>
        </p:nvPicPr>
        <p:blipFill>
          <a:blip r:embed="rId2" cstate="print"/>
          <a:srcRect/>
          <a:stretch>
            <a:fillRect/>
          </a:stretch>
        </p:blipFill>
        <p:spPr>
          <a:xfrm>
            <a:off x="838200" y="1828800"/>
            <a:ext cx="3581400" cy="4389438"/>
          </a:xfrm>
          <a:noFill/>
        </p:spPr>
      </p:pic>
      <p:pic>
        <p:nvPicPr>
          <p:cNvPr id="50180" name="Content Placeholder 3" descr="Dscn1200"/>
          <p:cNvPicPr>
            <a:picLocks noChangeAspect="1" noChangeArrowheads="1"/>
          </p:cNvPicPr>
          <p:nvPr/>
        </p:nvPicPr>
        <p:blipFill>
          <a:blip r:embed="rId2" cstate="print"/>
          <a:srcRect/>
          <a:stretch>
            <a:fillRect/>
          </a:stretch>
        </p:blipFill>
        <p:spPr bwMode="auto">
          <a:xfrm>
            <a:off x="4419600" y="1828800"/>
            <a:ext cx="3352800" cy="4389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rrowheads="1"/>
          </p:cNvPicPr>
          <p:nvPr/>
        </p:nvPicPr>
        <p:blipFill>
          <a:blip r:embed="rId2" cstate="print"/>
          <a:srcRect t="3368" b="3348"/>
          <a:stretch>
            <a:fillRect/>
          </a:stretch>
        </p:blipFill>
        <p:spPr bwMode="auto">
          <a:xfrm>
            <a:off x="1078260" y="2438400"/>
            <a:ext cx="6670477" cy="3877122"/>
          </a:xfrm>
          <a:prstGeom prst="rect">
            <a:avLst/>
          </a:prstGeom>
          <a:noFill/>
          <a:ln w="12700">
            <a:noFill/>
            <a:miter lim="800000"/>
            <a:headEnd/>
            <a:tailEnd/>
          </a:ln>
        </p:spPr>
      </p:pic>
      <p:sp>
        <p:nvSpPr>
          <p:cNvPr id="20483" name="Rectangle 2"/>
          <p:cNvSpPr>
            <a:spLocks noGrp="1" noChangeArrowheads="1"/>
          </p:cNvSpPr>
          <p:nvPr>
            <p:ph type="title"/>
          </p:nvPr>
        </p:nvSpPr>
        <p:spPr>
          <a:xfrm>
            <a:off x="914400" y="838200"/>
            <a:ext cx="7358063" cy="1196578"/>
          </a:xfrm>
        </p:spPr>
        <p:txBody>
          <a:bodyPr lIns="64291" tIns="32146" rIns="64291" bIns="32146"/>
          <a:lstStyle/>
          <a:p>
            <a:pPr eaLnBrk="1" hangingPunct="1"/>
            <a:r>
              <a:rPr lang="en-US" sz="3400" dirty="0" smtClean="0">
                <a:latin typeface="Tahoma" charset="0"/>
                <a:cs typeface="Tahoma" charset="0"/>
                <a:sym typeface="Tahoma" charset="0"/>
              </a:rPr>
              <a:t>A mechanic does not need to use every tool on every project</a:t>
            </a:r>
            <a:endParaRPr lang="en-US" sz="3400" dirty="0" smtClean="0">
              <a:latin typeface="Tahoma" charset="0"/>
              <a:sym typeface="Tahoma"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rrowheads="1"/>
          </p:cNvPicPr>
          <p:nvPr/>
        </p:nvPicPr>
        <p:blipFill>
          <a:blip r:embed="rId2" cstate="print"/>
          <a:srcRect/>
          <a:stretch>
            <a:fillRect/>
          </a:stretch>
        </p:blipFill>
        <p:spPr bwMode="auto">
          <a:xfrm>
            <a:off x="1524000" y="1600200"/>
            <a:ext cx="6322219" cy="4741664"/>
          </a:xfrm>
          <a:prstGeom prst="rect">
            <a:avLst/>
          </a:prstGeom>
          <a:noFill/>
          <a:ln w="12700">
            <a:noFill/>
            <a:miter lim="800000"/>
            <a:headEnd/>
            <a:tailEnd/>
          </a:ln>
        </p:spPr>
      </p:pic>
      <p:sp>
        <p:nvSpPr>
          <p:cNvPr id="26627" name="Rectangle 2"/>
          <p:cNvSpPr>
            <a:spLocks noGrp="1" noChangeArrowheads="1"/>
          </p:cNvSpPr>
          <p:nvPr>
            <p:ph type="title"/>
          </p:nvPr>
        </p:nvSpPr>
        <p:spPr>
          <a:xfrm>
            <a:off x="914400" y="990600"/>
            <a:ext cx="7358063" cy="577453"/>
          </a:xfrm>
        </p:spPr>
        <p:txBody>
          <a:bodyPr lIns="64291" tIns="32146" rIns="64291" bIns="32146">
            <a:normAutofit fontScale="90000"/>
          </a:bodyPr>
          <a:lstStyle/>
          <a:p>
            <a:pPr eaLnBrk="1" hangingPunct="1"/>
            <a:r>
              <a:rPr lang="en-US" dirty="0" smtClean="0"/>
              <a:t>Tools of the trade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981200" y="914400"/>
            <a:ext cx="57150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Cranial Nerves</a:t>
            </a:r>
            <a:endParaRPr lang="en-US" dirty="0"/>
          </a:p>
        </p:txBody>
      </p:sp>
      <p:sp>
        <p:nvSpPr>
          <p:cNvPr id="3" name="Content Placeholder 2"/>
          <p:cNvSpPr>
            <a:spLocks noGrp="1"/>
          </p:cNvSpPr>
          <p:nvPr>
            <p:ph idx="1"/>
          </p:nvPr>
        </p:nvSpPr>
        <p:spPr/>
        <p:txBody>
          <a:bodyPr/>
          <a:lstStyle/>
          <a:p>
            <a:pPr>
              <a:lnSpc>
                <a:spcPct val="150000"/>
              </a:lnSpc>
            </a:pPr>
            <a:r>
              <a:rPr lang="en-US" b="1" dirty="0" smtClean="0">
                <a:solidFill>
                  <a:srgbClr val="0070C0"/>
                </a:solidFill>
              </a:rPr>
              <a:t>Total number of cranial nerves             = 12</a:t>
            </a:r>
          </a:p>
          <a:p>
            <a:pPr>
              <a:lnSpc>
                <a:spcPct val="150000"/>
              </a:lnSpc>
            </a:pPr>
            <a:r>
              <a:rPr lang="en-US" b="1" dirty="0" smtClean="0">
                <a:solidFill>
                  <a:srgbClr val="0070C0"/>
                </a:solidFill>
              </a:rPr>
              <a:t>Sensory cranial nerves   I,II,VIII            = 3</a:t>
            </a:r>
          </a:p>
          <a:p>
            <a:pPr>
              <a:lnSpc>
                <a:spcPct val="150000"/>
              </a:lnSpc>
            </a:pPr>
            <a:r>
              <a:rPr lang="en-US" b="1" dirty="0" smtClean="0">
                <a:solidFill>
                  <a:srgbClr val="00B050"/>
                </a:solidFill>
              </a:rPr>
              <a:t>Motor cranial nerves III,IV,VI,XI,XII  = 5</a:t>
            </a:r>
          </a:p>
          <a:p>
            <a:pPr>
              <a:lnSpc>
                <a:spcPct val="150000"/>
              </a:lnSpc>
            </a:pPr>
            <a:r>
              <a:rPr lang="en-US" b="1" dirty="0" smtClean="0"/>
              <a:t>Mixed cranial nerves   V,VII,IX,X           = 4</a:t>
            </a:r>
          </a:p>
          <a:p>
            <a:pPr>
              <a:lnSpc>
                <a:spcPct val="150000"/>
              </a:lnSpc>
            </a:pP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4025" y="274638"/>
            <a:ext cx="8229600" cy="769441"/>
          </a:xfrm>
        </p:spPr>
        <p:txBody>
          <a:bodyPr>
            <a:spAutoFit/>
          </a:bodyPr>
          <a:lstStyle/>
          <a:p>
            <a:pPr eaLnBrk="1" hangingPunct="1"/>
            <a:r>
              <a:rPr lang="en-US" b="1" dirty="0" smtClean="0">
                <a:solidFill>
                  <a:srgbClr val="FF0000"/>
                </a:solidFill>
              </a:rPr>
              <a:t>Cranial Nerves</a:t>
            </a:r>
          </a:p>
        </p:txBody>
      </p:sp>
      <p:sp>
        <p:nvSpPr>
          <p:cNvPr id="23555" name="Text Box 3"/>
          <p:cNvSpPr txBox="1">
            <a:spLocks noChangeArrowheads="1"/>
          </p:cNvSpPr>
          <p:nvPr/>
        </p:nvSpPr>
        <p:spPr bwMode="auto">
          <a:xfrm>
            <a:off x="4435475" y="6534150"/>
            <a:ext cx="4635500" cy="274638"/>
          </a:xfrm>
          <a:prstGeom prst="rect">
            <a:avLst/>
          </a:prstGeom>
          <a:noFill/>
          <a:ln w="9525">
            <a:noFill/>
            <a:miter lim="800000"/>
            <a:headEnd/>
            <a:tailEnd/>
          </a:ln>
        </p:spPr>
        <p:txBody>
          <a:bodyPr anchor="b"/>
          <a:lstStyle/>
          <a:p>
            <a:pPr algn="r" eaLnBrk="0" hangingPunct="0"/>
            <a:r>
              <a:rPr lang="en-US" sz="1200">
                <a:latin typeface="Times New Roman" pitchFamily="18" charset="0"/>
              </a:rPr>
              <a:t>Table 9-1: The Cranial Nerves</a:t>
            </a:r>
          </a:p>
        </p:txBody>
      </p:sp>
      <p:pic>
        <p:nvPicPr>
          <p:cNvPr id="23556" name="Picture 4"/>
          <p:cNvPicPr>
            <a:picLocks noChangeAspect="1" noChangeArrowheads="1"/>
          </p:cNvPicPr>
          <p:nvPr/>
        </p:nvPicPr>
        <p:blipFill>
          <a:blip r:embed="rId2" cstate="print"/>
          <a:srcRect t="12479" b="13353"/>
          <a:stretch>
            <a:fillRect/>
          </a:stretch>
        </p:blipFill>
        <p:spPr bwMode="auto">
          <a:xfrm>
            <a:off x="98425" y="1143000"/>
            <a:ext cx="8943975" cy="571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imran.amjad\Desktop\Cranial_nerves.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5088</TotalTime>
  <Words>707</Words>
  <Application>Microsoft Office PowerPoint</Application>
  <PresentationFormat>On-screen Show (4:3)</PresentationFormat>
  <Paragraphs>215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Urban</vt:lpstr>
      <vt:lpstr>Slide 1</vt:lpstr>
      <vt:lpstr>Outline </vt:lpstr>
      <vt:lpstr>Sources </vt:lpstr>
      <vt:lpstr>A mechanic does not need to use every tool on every project</vt:lpstr>
      <vt:lpstr>Tools of the trade</vt:lpstr>
      <vt:lpstr>CN</vt:lpstr>
      <vt:lpstr>Cranial Nerves</vt:lpstr>
      <vt:lpstr>Cranial Nerves</vt:lpstr>
      <vt:lpstr>Slide 9</vt:lpstr>
      <vt:lpstr>1. Olfactory Nerve </vt:lpstr>
      <vt:lpstr>Lesion </vt:lpstr>
      <vt:lpstr>2. Optic </vt:lpstr>
      <vt:lpstr>Slide 13</vt:lpstr>
      <vt:lpstr>Slide 14</vt:lpstr>
      <vt:lpstr>Slide 15</vt:lpstr>
      <vt:lpstr>3rd CN</vt:lpstr>
      <vt:lpstr>Slide 17</vt:lpstr>
      <vt:lpstr>Slide 18</vt:lpstr>
      <vt:lpstr>SENSORY</vt:lpstr>
      <vt:lpstr>Methods of examination</vt:lpstr>
      <vt:lpstr>Motor innervation</vt:lpstr>
      <vt:lpstr>Slide 22</vt:lpstr>
      <vt:lpstr>7th CN</vt:lpstr>
      <vt:lpstr>Facial palsy </vt:lpstr>
      <vt:lpstr>Slide 25</vt:lpstr>
      <vt:lpstr>Slide 26</vt:lpstr>
      <vt:lpstr>Slide 27</vt:lpstr>
      <vt:lpstr>Slide 28</vt:lpstr>
      <vt:lpstr>Classification of Sensory System</vt:lpstr>
      <vt:lpstr>Types of Sensory Receptors</vt:lpstr>
      <vt:lpstr>Terminology describing common  sensory Impairments</vt:lpstr>
      <vt:lpstr>Sensations</vt:lpstr>
      <vt:lpstr>Slide 33</vt:lpstr>
      <vt:lpstr>Slide 34</vt:lpstr>
      <vt:lpstr>Slide 35</vt:lpstr>
      <vt:lpstr>Extinction </vt:lpstr>
      <vt:lpstr>Feedback </vt:lpstr>
      <vt:lpstr>   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Neuorlogical assessment</dc:title>
  <dc:creator>arshad.nawaz</dc:creator>
  <cp:lastModifiedBy>Windows User</cp:lastModifiedBy>
  <cp:revision>148</cp:revision>
  <dcterms:created xsi:type="dcterms:W3CDTF">2014-02-13T13:54:30Z</dcterms:created>
  <dcterms:modified xsi:type="dcterms:W3CDTF">2017-04-18T05:13:38Z</dcterms:modified>
</cp:coreProperties>
</file>