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7" r:id="rId12"/>
    <p:sldId id="265" r:id="rId13"/>
    <p:sldId id="266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B938C-4FDA-4C96-BEC8-CAF7A359A39F}" type="datetimeFigureOut">
              <a:rPr lang="en-US" smtClean="0"/>
              <a:t>07-May-20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F5783-7127-4C35-8CF2-C8235A25565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3A0F8-776D-4E2D-AB11-F790B3CA8110}" type="datetime1">
              <a:rPr lang="en-US" smtClean="0"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E4E5-1202-4CE3-9575-3436B5B87B7C}" type="datetime1">
              <a:rPr lang="en-US" smtClean="0"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DBFE-41C0-4877-AAA4-8F3B547E1018}" type="datetime1">
              <a:rPr lang="en-US" smtClean="0"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82741-6F2B-403E-BD4E-9F6390B857C3}" type="datetime1">
              <a:rPr lang="en-US" smtClean="0"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D2EE9-E85B-4D6A-831C-85808A13E848}" type="datetime1">
              <a:rPr lang="en-US" smtClean="0"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CFF8A-90E8-442D-8291-7972E636F120}" type="datetime1">
              <a:rPr lang="en-US" smtClean="0"/>
              <a:t>07-May-20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E7812-98C6-4385-B7F1-49F0820DF5DD}" type="datetime1">
              <a:rPr lang="en-US" smtClean="0"/>
              <a:t>07-May-20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9DFFC-EACB-4F9A-BB54-1A0022AA1740}" type="datetime1">
              <a:rPr lang="en-US" smtClean="0"/>
              <a:t>07-May-20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96EF-B971-4A0D-8F8F-0F3E8230D198}" type="datetime1">
              <a:rPr lang="en-US" smtClean="0"/>
              <a:t>07-May-20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39D4-38BD-4EAE-885B-B49F3AB932D7}" type="datetime1">
              <a:rPr lang="en-US" smtClean="0"/>
              <a:t>07-May-20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AD9F-F6DD-4579-90D2-089B1A121DC2}" type="datetime1">
              <a:rPr lang="en-US" smtClean="0"/>
              <a:t>07-May-20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EFDD0-893C-4E30-9EA4-67C6CD6FE89D}" type="datetime1">
              <a:rPr lang="en-US" smtClean="0"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3B91E-2266-4D5D-BE97-BBC2BCBC7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su.edu.pk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Writing list of references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Dr. M. Asam Riaz</a:t>
            </a:r>
          </a:p>
          <a:p>
            <a:r>
              <a:rPr lang="en-US" dirty="0" smtClean="0"/>
              <a:t>Assistant Professor</a:t>
            </a:r>
          </a:p>
          <a:p>
            <a:r>
              <a:rPr lang="en-US" dirty="0" smtClean="0"/>
              <a:t>Entomology, College of Agriculture, University of Sargodha, Sargodha, Pakistan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7410" name="Picture 2" descr="UOS">
            <a:hlinkClick r:id="rId2" tooltip="SU - University of Sargodha - logo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0"/>
            <a:ext cx="5029200" cy="1207010"/>
          </a:xfrm>
          <a:prstGeom prst="rect">
            <a:avLst/>
          </a:prstGeom>
          <a:noFill/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</a:t>
            </a:r>
            <a:r>
              <a:rPr lang="en-US" dirty="0" err="1" smtClean="0"/>
              <a:t>vancouver</a:t>
            </a:r>
            <a:r>
              <a:rPr lang="en-US" dirty="0" smtClean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Example of </a:t>
            </a:r>
            <a:r>
              <a:rPr lang="en-US" dirty="0" err="1" smtClean="0"/>
              <a:t>vancouver</a:t>
            </a:r>
            <a:r>
              <a:rPr lang="en-US" dirty="0" smtClean="0"/>
              <a:t> style (C-S system)</a:t>
            </a:r>
          </a:p>
          <a:p>
            <a:pPr lvl="1"/>
            <a:r>
              <a:rPr lang="en-US" dirty="0" smtClean="0"/>
              <a:t>Andreev D, </a:t>
            </a:r>
            <a:r>
              <a:rPr lang="en-US" dirty="0" err="1" smtClean="0"/>
              <a:t>Kreitman</a:t>
            </a:r>
            <a:r>
              <a:rPr lang="en-US" dirty="0" smtClean="0"/>
              <a:t> M, Phillips TW, </a:t>
            </a:r>
            <a:r>
              <a:rPr lang="en-US" dirty="0" err="1" smtClean="0"/>
              <a:t>Beeman</a:t>
            </a:r>
            <a:r>
              <a:rPr lang="en-US" dirty="0" smtClean="0"/>
              <a:t> RW. Multiple origins of </a:t>
            </a:r>
            <a:r>
              <a:rPr lang="en-US" dirty="0" err="1" smtClean="0"/>
              <a:t>cyclodiene</a:t>
            </a:r>
            <a:r>
              <a:rPr lang="en-US" dirty="0" smtClean="0"/>
              <a:t> insecticide resistance in </a:t>
            </a:r>
            <a:r>
              <a:rPr lang="en-US" dirty="0" err="1" smtClean="0"/>
              <a:t>Tribolium</a:t>
            </a:r>
            <a:r>
              <a:rPr lang="en-US" dirty="0" smtClean="0"/>
              <a:t> castaneum (</a:t>
            </a:r>
            <a:r>
              <a:rPr lang="en-US" dirty="0" err="1" smtClean="0"/>
              <a:t>Coleoptera</a:t>
            </a:r>
            <a:r>
              <a:rPr lang="en-US" dirty="0" smtClean="0"/>
              <a:t>: </a:t>
            </a:r>
            <a:r>
              <a:rPr lang="en-US" dirty="0" err="1" smtClean="0"/>
              <a:t>Tenebrionidae</a:t>
            </a:r>
            <a:r>
              <a:rPr lang="en-US" dirty="0" smtClean="0"/>
              <a:t>). Journal of molecular evolution. 1999;48(5):615-24.</a:t>
            </a:r>
          </a:p>
          <a:p>
            <a:r>
              <a:rPr lang="en-US" dirty="0" smtClean="0"/>
              <a:t>Example of </a:t>
            </a:r>
            <a:r>
              <a:rPr lang="en-US" dirty="0" err="1" smtClean="0"/>
              <a:t>Hardvard</a:t>
            </a:r>
            <a:r>
              <a:rPr lang="en-US" dirty="0" smtClean="0"/>
              <a:t> style (N-Y system)</a:t>
            </a:r>
          </a:p>
          <a:p>
            <a:pPr lvl="1"/>
            <a:r>
              <a:rPr lang="en-US" dirty="0" smtClean="0"/>
              <a:t>ANDREEV, D., KREITMAN, M., PHILLIPS, T. W. &amp; BEEMAN, R. W. 1999. Multiple origins of </a:t>
            </a:r>
            <a:r>
              <a:rPr lang="en-US" dirty="0" err="1" smtClean="0"/>
              <a:t>cyclodiene</a:t>
            </a:r>
            <a:r>
              <a:rPr lang="en-US" dirty="0" smtClean="0"/>
              <a:t> insecticide resistance in </a:t>
            </a:r>
            <a:r>
              <a:rPr lang="en-US" dirty="0" err="1" smtClean="0"/>
              <a:t>Tribolium</a:t>
            </a:r>
            <a:r>
              <a:rPr lang="en-US" dirty="0" smtClean="0"/>
              <a:t> castaneum (</a:t>
            </a:r>
            <a:r>
              <a:rPr lang="en-US" dirty="0" err="1" smtClean="0"/>
              <a:t>Coleoptera</a:t>
            </a:r>
            <a:r>
              <a:rPr lang="en-US" dirty="0" smtClean="0"/>
              <a:t>: </a:t>
            </a:r>
            <a:r>
              <a:rPr lang="en-US" dirty="0" err="1" smtClean="0"/>
              <a:t>Tenebrionidae</a:t>
            </a:r>
            <a:r>
              <a:rPr lang="en-US" dirty="0" smtClean="0"/>
              <a:t>). </a:t>
            </a:r>
            <a:r>
              <a:rPr lang="en-US" i="1" dirty="0" smtClean="0"/>
              <a:t>Journal of molecular evolution, 48</a:t>
            </a:r>
            <a:r>
              <a:rPr lang="en-US" b="1" i="1" dirty="0" smtClean="0"/>
              <a:t>: 615-624.</a:t>
            </a:r>
            <a:endParaRPr lang="en-US" b="1" i="1" dirty="0"/>
          </a:p>
          <a:p>
            <a:r>
              <a:rPr lang="en-US" b="1" i="1" dirty="0" smtClean="0"/>
              <a:t>Example of APA style </a:t>
            </a:r>
          </a:p>
          <a:p>
            <a:pPr lvl="1"/>
            <a:r>
              <a:rPr lang="en-US" dirty="0" smtClean="0"/>
              <a:t>Andreev, D., </a:t>
            </a:r>
            <a:r>
              <a:rPr lang="en-US" dirty="0" err="1" smtClean="0"/>
              <a:t>Kreitman</a:t>
            </a:r>
            <a:r>
              <a:rPr lang="en-US" dirty="0" smtClean="0"/>
              <a:t>, M., Phillips, T. W., &amp; </a:t>
            </a:r>
            <a:r>
              <a:rPr lang="en-US" dirty="0" err="1" smtClean="0"/>
              <a:t>Beeman</a:t>
            </a:r>
            <a:r>
              <a:rPr lang="en-US" dirty="0" smtClean="0"/>
              <a:t>, R. W. (1999). Multiple origins of </a:t>
            </a:r>
            <a:r>
              <a:rPr lang="en-US" dirty="0" err="1" smtClean="0"/>
              <a:t>cyclodiene</a:t>
            </a:r>
            <a:r>
              <a:rPr lang="en-US" dirty="0" smtClean="0"/>
              <a:t> insecticide resistance in </a:t>
            </a:r>
            <a:r>
              <a:rPr lang="en-US" dirty="0" err="1" smtClean="0"/>
              <a:t>Tribolium</a:t>
            </a:r>
            <a:r>
              <a:rPr lang="en-US" dirty="0" smtClean="0"/>
              <a:t> castaneum (</a:t>
            </a:r>
            <a:r>
              <a:rPr lang="en-US" dirty="0" err="1" smtClean="0"/>
              <a:t>Coleoptera</a:t>
            </a:r>
            <a:r>
              <a:rPr lang="en-US" dirty="0" smtClean="0"/>
              <a:t>: </a:t>
            </a:r>
            <a:r>
              <a:rPr lang="en-US" dirty="0" err="1" smtClean="0"/>
              <a:t>Tenebrionidae</a:t>
            </a:r>
            <a:r>
              <a:rPr lang="en-US" dirty="0" smtClean="0"/>
              <a:t>). </a:t>
            </a:r>
            <a:r>
              <a:rPr lang="en-US" i="1" dirty="0" smtClean="0"/>
              <a:t>Journal of molecular evolution, 48(5), 615-624.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for listing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C-S system, list is prepared according to the position of each reference in the text, each reference is numbered as it was in text</a:t>
            </a:r>
          </a:p>
          <a:p>
            <a:r>
              <a:rPr lang="en-US" dirty="0" smtClean="0"/>
              <a:t>In N-Y system, list is prepared in alphabetical order by authors’ last name</a:t>
            </a:r>
          </a:p>
          <a:p>
            <a:pPr lvl="1"/>
            <a:r>
              <a:rPr lang="en-US" dirty="0" smtClean="0"/>
              <a:t>If first author is same in more publication, the references are sorted out according to the alphabetical order of second author and so 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the list of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Field required are name of authors or editors</a:t>
            </a:r>
          </a:p>
          <a:p>
            <a:r>
              <a:rPr lang="en-US" dirty="0" smtClean="0"/>
              <a:t>Year of publication </a:t>
            </a:r>
          </a:p>
          <a:p>
            <a:r>
              <a:rPr lang="en-US" dirty="0" smtClean="0"/>
              <a:t>Title of the work</a:t>
            </a:r>
            <a:endParaRPr lang="en-US" dirty="0"/>
          </a:p>
          <a:p>
            <a:r>
              <a:rPr lang="en-US" dirty="0" smtClean="0"/>
              <a:t>When citing from a periodical </a:t>
            </a:r>
          </a:p>
          <a:p>
            <a:pPr lvl="1"/>
            <a:r>
              <a:rPr lang="en-US" dirty="0" smtClean="0"/>
              <a:t>its name</a:t>
            </a:r>
          </a:p>
          <a:p>
            <a:pPr lvl="1"/>
            <a:r>
              <a:rPr lang="en-US" dirty="0" smtClean="0"/>
              <a:t>Volume </a:t>
            </a:r>
          </a:p>
          <a:p>
            <a:pPr lvl="1"/>
            <a:r>
              <a:rPr lang="en-US" dirty="0" smtClean="0"/>
              <a:t>Issue number </a:t>
            </a:r>
          </a:p>
          <a:p>
            <a:pPr lvl="1"/>
            <a:r>
              <a:rPr lang="en-US" dirty="0" smtClean="0"/>
              <a:t>Pages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from books</a:t>
            </a:r>
          </a:p>
          <a:p>
            <a:pPr lvl="1"/>
            <a:r>
              <a:rPr lang="en-US" dirty="0" smtClean="0"/>
              <a:t>Publisher and its location</a:t>
            </a:r>
          </a:p>
          <a:p>
            <a:pPr lvl="1"/>
            <a:r>
              <a:rPr lang="en-US" dirty="0" smtClean="0"/>
              <a:t>Total pages</a:t>
            </a:r>
          </a:p>
          <a:p>
            <a:r>
              <a:rPr lang="en-US" dirty="0" smtClean="0"/>
              <a:t>When from proceedings</a:t>
            </a:r>
          </a:p>
          <a:p>
            <a:pPr lvl="1"/>
            <a:r>
              <a:rPr lang="en-US" dirty="0" smtClean="0"/>
              <a:t>Date and location of conference or workshop</a:t>
            </a:r>
          </a:p>
          <a:p>
            <a:pPr lvl="1"/>
            <a:r>
              <a:rPr lang="en-US" dirty="0" smtClean="0"/>
              <a:t>Name of country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format in C-S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Periodicals</a:t>
            </a:r>
          </a:p>
          <a:p>
            <a:pPr lvl="1"/>
            <a:r>
              <a:rPr lang="en-US" dirty="0" smtClean="0"/>
              <a:t>Author(s). Article title. Journal name Year; Volume (issue number):pages</a:t>
            </a:r>
          </a:p>
          <a:p>
            <a:pPr lvl="1">
              <a:buNone/>
            </a:pPr>
            <a:r>
              <a:rPr lang="en-US" dirty="0" smtClean="0"/>
              <a:t>e.g., </a:t>
            </a:r>
          </a:p>
          <a:p>
            <a:pPr lvl="1"/>
            <a:r>
              <a:rPr lang="en-US" dirty="0" smtClean="0"/>
              <a:t>Andreev D, </a:t>
            </a:r>
            <a:r>
              <a:rPr lang="en-US" dirty="0" err="1" smtClean="0"/>
              <a:t>Kreitman</a:t>
            </a:r>
            <a:r>
              <a:rPr lang="en-US" dirty="0" smtClean="0"/>
              <a:t> M, Phillips TW, </a:t>
            </a:r>
            <a:r>
              <a:rPr lang="en-US" dirty="0" err="1" smtClean="0"/>
              <a:t>Beeman</a:t>
            </a:r>
            <a:r>
              <a:rPr lang="en-US" dirty="0" smtClean="0"/>
              <a:t> RW. Multiple origins of </a:t>
            </a:r>
            <a:r>
              <a:rPr lang="en-US" dirty="0" err="1" smtClean="0"/>
              <a:t>cyclodiene</a:t>
            </a:r>
            <a:r>
              <a:rPr lang="en-US" dirty="0" smtClean="0"/>
              <a:t> insecticide resistance in </a:t>
            </a:r>
            <a:r>
              <a:rPr lang="en-US" dirty="0" err="1" smtClean="0"/>
              <a:t>Tribolium</a:t>
            </a:r>
            <a:r>
              <a:rPr lang="en-US" dirty="0" smtClean="0"/>
              <a:t> castaneum (</a:t>
            </a:r>
            <a:r>
              <a:rPr lang="en-US" dirty="0" err="1" smtClean="0"/>
              <a:t>Coleoptera</a:t>
            </a:r>
            <a:r>
              <a:rPr lang="en-US" dirty="0" smtClean="0"/>
              <a:t>: </a:t>
            </a:r>
            <a:r>
              <a:rPr lang="en-US" dirty="0" err="1" smtClean="0"/>
              <a:t>Tenebrionidae</a:t>
            </a:r>
            <a:r>
              <a:rPr lang="en-US" dirty="0" smtClean="0"/>
              <a:t>). Journal of molecular evolution. 1999;48(5):615-24.</a:t>
            </a:r>
          </a:p>
          <a:p>
            <a:r>
              <a:rPr lang="en-US" dirty="0" smtClean="0"/>
              <a:t>Books and similar publication</a:t>
            </a:r>
          </a:p>
          <a:p>
            <a:pPr lvl="1"/>
            <a:r>
              <a:rPr lang="en-US" dirty="0" smtClean="0"/>
              <a:t>Author(s) or editor(s). Publication title. Edition. Publisher; Year. Total pages</a:t>
            </a:r>
          </a:p>
          <a:p>
            <a:pPr lvl="1">
              <a:buNone/>
            </a:pPr>
            <a:r>
              <a:rPr lang="en-US" dirty="0" smtClean="0"/>
              <a:t>e.g.,</a:t>
            </a:r>
          </a:p>
          <a:p>
            <a:pPr lvl="1"/>
            <a:r>
              <a:rPr lang="en-US" dirty="0" err="1" smtClean="0"/>
              <a:t>Awan</a:t>
            </a:r>
            <a:r>
              <a:rPr lang="en-US" dirty="0" smtClean="0"/>
              <a:t> JA. Food processing and preservation. 1</a:t>
            </a:r>
            <a:r>
              <a:rPr lang="en-US" baseline="30000" dirty="0" smtClean="0"/>
              <a:t>st</a:t>
            </a:r>
            <a:r>
              <a:rPr lang="en-US" dirty="0" smtClean="0"/>
              <a:t> ed. </a:t>
            </a:r>
            <a:r>
              <a:rPr lang="en-US" dirty="0" err="1" smtClean="0"/>
              <a:t>Unitech</a:t>
            </a:r>
            <a:r>
              <a:rPr lang="en-US" dirty="0" smtClean="0"/>
              <a:t> Communications; 2002. 135p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format in N-Y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Periodicals</a:t>
            </a:r>
          </a:p>
          <a:p>
            <a:pPr lvl="1"/>
            <a:r>
              <a:rPr lang="en-US" dirty="0" smtClean="0"/>
              <a:t>Author(s). </a:t>
            </a:r>
            <a:r>
              <a:rPr lang="en-US" b="1" dirty="0" smtClean="0">
                <a:solidFill>
                  <a:srgbClr val="FF0000"/>
                </a:solidFill>
              </a:rPr>
              <a:t>Year</a:t>
            </a:r>
            <a:r>
              <a:rPr lang="en-US" dirty="0" smtClean="0"/>
              <a:t>. Article title. Journal name, Volume (issue number):pages</a:t>
            </a:r>
          </a:p>
          <a:p>
            <a:pPr lvl="1"/>
            <a:r>
              <a:rPr lang="en-US" dirty="0" smtClean="0"/>
              <a:t>Author(s). </a:t>
            </a:r>
            <a:r>
              <a:rPr lang="en-US" b="1" dirty="0" smtClean="0">
                <a:solidFill>
                  <a:srgbClr val="FF0000"/>
                </a:solidFill>
              </a:rPr>
              <a:t>Year</a:t>
            </a:r>
            <a:r>
              <a:rPr lang="en-US" dirty="0" smtClean="0"/>
              <a:t>. Article title. Journal name, Volume, pages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e.g., </a:t>
            </a:r>
          </a:p>
          <a:p>
            <a:pPr lvl="1"/>
            <a:r>
              <a:rPr lang="en-US" dirty="0" smtClean="0"/>
              <a:t>Example of </a:t>
            </a:r>
            <a:r>
              <a:rPr lang="en-US" dirty="0" err="1" smtClean="0"/>
              <a:t>Hardvard</a:t>
            </a:r>
            <a:r>
              <a:rPr lang="en-US" dirty="0" smtClean="0"/>
              <a:t> style (N-Y system)</a:t>
            </a:r>
          </a:p>
          <a:p>
            <a:pPr lvl="2"/>
            <a:r>
              <a:rPr lang="en-US" dirty="0" smtClean="0"/>
              <a:t>ANDREEV, D., KREITMAN, M., PHILLIPS, T. W. &amp; BEEMAN, R. W. 1999. Multiple origins of </a:t>
            </a:r>
            <a:r>
              <a:rPr lang="en-US" dirty="0" err="1" smtClean="0"/>
              <a:t>cyclodiene</a:t>
            </a:r>
            <a:r>
              <a:rPr lang="en-US" dirty="0" smtClean="0"/>
              <a:t> insecticide resistance in </a:t>
            </a:r>
            <a:r>
              <a:rPr lang="en-US" dirty="0" err="1" smtClean="0"/>
              <a:t>Tribolium</a:t>
            </a:r>
            <a:r>
              <a:rPr lang="en-US" dirty="0" smtClean="0"/>
              <a:t> castaneum (</a:t>
            </a:r>
            <a:r>
              <a:rPr lang="en-US" dirty="0" err="1" smtClean="0"/>
              <a:t>Coleoptera</a:t>
            </a:r>
            <a:r>
              <a:rPr lang="en-US" dirty="0" smtClean="0"/>
              <a:t>: </a:t>
            </a:r>
            <a:r>
              <a:rPr lang="en-US" dirty="0" err="1" smtClean="0"/>
              <a:t>Tenebrionidae</a:t>
            </a:r>
            <a:r>
              <a:rPr lang="en-US" dirty="0" smtClean="0"/>
              <a:t>). </a:t>
            </a:r>
            <a:r>
              <a:rPr lang="en-US" i="1" dirty="0" smtClean="0"/>
              <a:t>Journal of molecular evolution, 48:</a:t>
            </a:r>
            <a:r>
              <a:rPr lang="en-US" b="1" i="1" dirty="0" smtClean="0"/>
              <a:t> 615-624.</a:t>
            </a:r>
          </a:p>
          <a:p>
            <a:pPr lvl="1"/>
            <a:r>
              <a:rPr lang="en-US" b="1" i="1" dirty="0" smtClean="0"/>
              <a:t>Example of APA style </a:t>
            </a:r>
          </a:p>
          <a:p>
            <a:pPr lvl="2"/>
            <a:r>
              <a:rPr lang="en-US" dirty="0" smtClean="0"/>
              <a:t>Andreev, D., </a:t>
            </a:r>
            <a:r>
              <a:rPr lang="en-US" dirty="0" err="1" smtClean="0"/>
              <a:t>Kreitman</a:t>
            </a:r>
            <a:r>
              <a:rPr lang="en-US" dirty="0" smtClean="0"/>
              <a:t>, M., Phillips, T. W., &amp; </a:t>
            </a:r>
            <a:r>
              <a:rPr lang="en-US" dirty="0" err="1" smtClean="0"/>
              <a:t>Beeman</a:t>
            </a:r>
            <a:r>
              <a:rPr lang="en-US" dirty="0" smtClean="0"/>
              <a:t>, R. W. (1999). Multiple origins of </a:t>
            </a:r>
            <a:r>
              <a:rPr lang="en-US" dirty="0" err="1" smtClean="0"/>
              <a:t>cyclodiene</a:t>
            </a:r>
            <a:r>
              <a:rPr lang="en-US" dirty="0" smtClean="0"/>
              <a:t> insecticide resistance in </a:t>
            </a:r>
            <a:r>
              <a:rPr lang="en-US" dirty="0" err="1" smtClean="0"/>
              <a:t>Tribolium</a:t>
            </a:r>
            <a:r>
              <a:rPr lang="en-US" dirty="0" smtClean="0"/>
              <a:t> castaneum (</a:t>
            </a:r>
            <a:r>
              <a:rPr lang="en-US" dirty="0" err="1" smtClean="0"/>
              <a:t>Coleoptera</a:t>
            </a:r>
            <a:r>
              <a:rPr lang="en-US" dirty="0" smtClean="0"/>
              <a:t>: </a:t>
            </a:r>
            <a:r>
              <a:rPr lang="en-US" dirty="0" err="1" smtClean="0"/>
              <a:t>Tenebrionidae</a:t>
            </a:r>
            <a:r>
              <a:rPr lang="en-US" dirty="0" smtClean="0"/>
              <a:t>). </a:t>
            </a:r>
            <a:r>
              <a:rPr lang="en-US" i="1" dirty="0" smtClean="0"/>
              <a:t>Journal of molecular evolution, 48(5): 615-624. </a:t>
            </a:r>
          </a:p>
          <a:p>
            <a:r>
              <a:rPr lang="en-US" dirty="0" smtClean="0"/>
              <a:t>Books and similar publication</a:t>
            </a:r>
          </a:p>
          <a:p>
            <a:pPr lvl="1"/>
            <a:r>
              <a:rPr lang="en-US" dirty="0" smtClean="0"/>
              <a:t>Author(s) or editor(s). Year.  Publication title. Edition. Publisher. Total pages</a:t>
            </a:r>
          </a:p>
          <a:p>
            <a:pPr lvl="1">
              <a:buNone/>
            </a:pPr>
            <a:r>
              <a:rPr lang="en-US" dirty="0" smtClean="0"/>
              <a:t>e.g.,</a:t>
            </a:r>
          </a:p>
          <a:p>
            <a:pPr lvl="1"/>
            <a:r>
              <a:rPr lang="en-US" dirty="0" err="1" smtClean="0"/>
              <a:t>Awan</a:t>
            </a:r>
            <a:r>
              <a:rPr lang="en-US" dirty="0" smtClean="0"/>
              <a:t> JA. 2002. Food processing and preservation. 1</a:t>
            </a:r>
            <a:r>
              <a:rPr lang="en-US" baseline="30000" dirty="0" smtClean="0"/>
              <a:t>st</a:t>
            </a:r>
            <a:r>
              <a:rPr lang="en-US" dirty="0" smtClean="0"/>
              <a:t> ed. </a:t>
            </a:r>
            <a:r>
              <a:rPr lang="en-US" dirty="0" err="1" smtClean="0"/>
              <a:t>Unitech</a:t>
            </a:r>
            <a:r>
              <a:rPr lang="en-US" dirty="0" smtClean="0"/>
              <a:t> Communications; 135p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Names hyphenated are not abbreviated  but used in full </a:t>
            </a:r>
          </a:p>
          <a:p>
            <a:r>
              <a:rPr lang="en-US" dirty="0" smtClean="0"/>
              <a:t>e.g., Aziz-</a:t>
            </a:r>
            <a:r>
              <a:rPr lang="en-US" dirty="0" err="1" smtClean="0"/>
              <a:t>ur</a:t>
            </a:r>
            <a:r>
              <a:rPr lang="en-US" dirty="0" smtClean="0"/>
              <a:t>-</a:t>
            </a:r>
            <a:r>
              <a:rPr lang="en-US" dirty="0" err="1" smtClean="0"/>
              <a:t>Rehman</a:t>
            </a:r>
            <a:r>
              <a:rPr lang="en-US" dirty="0" smtClean="0"/>
              <a:t>, </a:t>
            </a:r>
            <a:r>
              <a:rPr lang="en-US" dirty="0" err="1" smtClean="0"/>
              <a:t>Sajjad-ur-Rehman</a:t>
            </a:r>
            <a:r>
              <a:rPr lang="en-US" dirty="0" smtClean="0"/>
              <a:t> etc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as author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N-Y system</a:t>
            </a:r>
          </a:p>
          <a:p>
            <a:pPr lvl="1"/>
            <a:r>
              <a:rPr lang="en-US" dirty="0" smtClean="0"/>
              <a:t>WHO (World Health </a:t>
            </a:r>
            <a:r>
              <a:rPr lang="en-US" dirty="0" err="1" smtClean="0"/>
              <a:t>Organisation</a:t>
            </a:r>
            <a:r>
              <a:rPr lang="en-US" dirty="0" smtClean="0"/>
              <a:t>). 2009. Dengue guidelines for diagnosis, treatment, prevention and control.  France</a:t>
            </a:r>
          </a:p>
          <a:p>
            <a:pPr lvl="1"/>
            <a:r>
              <a:rPr lang="en-US" dirty="0" smtClean="0"/>
              <a:t>FAO (………………………….</a:t>
            </a:r>
          </a:p>
          <a:p>
            <a:pPr lvl="1"/>
            <a:r>
              <a:rPr lang="en-US" dirty="0" smtClean="0"/>
              <a:t>GOP (Government of Pakistan)……..</a:t>
            </a:r>
          </a:p>
          <a:p>
            <a:r>
              <a:rPr lang="en-US" dirty="0" smtClean="0"/>
              <a:t>In C-S system, there is no need for abbreviating  the name of the organization</a:t>
            </a:r>
          </a:p>
          <a:p>
            <a:pPr lvl="1"/>
            <a:r>
              <a:rPr lang="en-US" dirty="0" smtClean="0"/>
              <a:t>World Health </a:t>
            </a:r>
            <a:r>
              <a:rPr lang="en-US" dirty="0" err="1" smtClean="0"/>
              <a:t>Organisation</a:t>
            </a:r>
            <a:r>
              <a:rPr lang="en-US" dirty="0" smtClean="0"/>
              <a:t>. Dengue guidelines for diagnosis, treatment, prevention and control. 2009. France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Quoting periodicals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Name of journals are written in standard abbreviated form</a:t>
            </a:r>
          </a:p>
          <a:p>
            <a:r>
              <a:rPr lang="en-US" dirty="0" smtClean="0"/>
              <a:t>If journal name is single word , full name is used</a:t>
            </a:r>
          </a:p>
          <a:p>
            <a:pPr lvl="1"/>
            <a:r>
              <a:rPr lang="en-US" dirty="0" smtClean="0"/>
              <a:t>Example of </a:t>
            </a:r>
            <a:r>
              <a:rPr lang="en-US" dirty="0" err="1" smtClean="0"/>
              <a:t>Hardvard</a:t>
            </a:r>
            <a:r>
              <a:rPr lang="en-US" dirty="0" smtClean="0"/>
              <a:t> style (N-Y system)</a:t>
            </a:r>
          </a:p>
          <a:p>
            <a:pPr lvl="2"/>
            <a:r>
              <a:rPr lang="en-US" dirty="0" smtClean="0"/>
              <a:t>ANDREEV, D., KREITMAN, M., PHILLIPS, T. W. &amp; BEEMAN, R. W. 1999. Multiple origins of </a:t>
            </a:r>
            <a:r>
              <a:rPr lang="en-US" dirty="0" err="1" smtClean="0"/>
              <a:t>cyclodiene</a:t>
            </a:r>
            <a:r>
              <a:rPr lang="en-US" dirty="0" smtClean="0"/>
              <a:t> insecticide resistance in </a:t>
            </a:r>
            <a:r>
              <a:rPr lang="en-US" dirty="0" err="1" smtClean="0"/>
              <a:t>Tribolium</a:t>
            </a:r>
            <a:r>
              <a:rPr lang="en-US" dirty="0" smtClean="0"/>
              <a:t> castaneum (</a:t>
            </a:r>
            <a:r>
              <a:rPr lang="en-US" dirty="0" err="1" smtClean="0"/>
              <a:t>Coleoptera</a:t>
            </a:r>
            <a:r>
              <a:rPr lang="en-US" dirty="0" smtClean="0"/>
              <a:t>: </a:t>
            </a:r>
            <a:r>
              <a:rPr lang="en-US" dirty="0" err="1" smtClean="0"/>
              <a:t>Tenebrionidae</a:t>
            </a:r>
            <a:r>
              <a:rPr lang="en-US" dirty="0" smtClean="0"/>
              <a:t>). </a:t>
            </a:r>
            <a:r>
              <a:rPr lang="en-US" i="1" dirty="0" smtClean="0">
                <a:solidFill>
                  <a:srgbClr val="FF0000"/>
                </a:solidFill>
              </a:rPr>
              <a:t>J. Molecular </a:t>
            </a:r>
            <a:r>
              <a:rPr lang="en-US" i="1" dirty="0" err="1" smtClean="0">
                <a:solidFill>
                  <a:srgbClr val="FF0000"/>
                </a:solidFill>
              </a:rPr>
              <a:t>Evol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 48</a:t>
            </a:r>
            <a:r>
              <a:rPr lang="en-US" b="1" i="1" dirty="0" smtClean="0"/>
              <a:t>, 615-624.</a:t>
            </a:r>
          </a:p>
          <a:p>
            <a:pPr lvl="1"/>
            <a:r>
              <a:rPr lang="en-US" b="1" i="1" dirty="0" smtClean="0"/>
              <a:t>Example of APA style </a:t>
            </a:r>
          </a:p>
          <a:p>
            <a:pPr lvl="2"/>
            <a:r>
              <a:rPr lang="en-US" dirty="0" smtClean="0"/>
              <a:t>Andreev, D., </a:t>
            </a:r>
            <a:r>
              <a:rPr lang="en-US" dirty="0" err="1" smtClean="0"/>
              <a:t>Kreitman</a:t>
            </a:r>
            <a:r>
              <a:rPr lang="en-US" dirty="0" smtClean="0"/>
              <a:t>, M., Phillips, T. W., &amp; </a:t>
            </a:r>
            <a:r>
              <a:rPr lang="en-US" dirty="0" err="1" smtClean="0"/>
              <a:t>Beeman</a:t>
            </a:r>
            <a:r>
              <a:rPr lang="en-US" dirty="0" smtClean="0"/>
              <a:t>, R. W. (1999). Multiple origins of </a:t>
            </a:r>
            <a:r>
              <a:rPr lang="en-US" dirty="0" err="1" smtClean="0"/>
              <a:t>cyclodiene</a:t>
            </a:r>
            <a:r>
              <a:rPr lang="en-US" dirty="0" smtClean="0"/>
              <a:t> insecticide resistance in </a:t>
            </a:r>
            <a:r>
              <a:rPr lang="en-US" dirty="0" err="1" smtClean="0"/>
              <a:t>Tribolium</a:t>
            </a:r>
            <a:r>
              <a:rPr lang="en-US" dirty="0" smtClean="0"/>
              <a:t> castaneum (</a:t>
            </a:r>
            <a:r>
              <a:rPr lang="en-US" dirty="0" err="1" smtClean="0"/>
              <a:t>Coleoptera</a:t>
            </a:r>
            <a:r>
              <a:rPr lang="en-US" dirty="0" smtClean="0"/>
              <a:t>: </a:t>
            </a:r>
            <a:r>
              <a:rPr lang="en-US" dirty="0" err="1" smtClean="0"/>
              <a:t>Tenebrionidae</a:t>
            </a:r>
            <a:r>
              <a:rPr lang="en-US" dirty="0" smtClean="0"/>
              <a:t>). </a:t>
            </a:r>
            <a:r>
              <a:rPr lang="en-US" i="1" dirty="0" smtClean="0">
                <a:solidFill>
                  <a:srgbClr val="FF0000"/>
                </a:solidFill>
              </a:rPr>
              <a:t>Journal of molecular evolution</a:t>
            </a:r>
            <a:r>
              <a:rPr lang="en-US" i="1" dirty="0" smtClean="0"/>
              <a:t>, 48(5), 615-624.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Pakistan Journal of Agriculture Research </a:t>
            </a:r>
          </a:p>
          <a:p>
            <a:pPr lvl="1"/>
            <a:r>
              <a:rPr lang="en-US" dirty="0" smtClean="0"/>
              <a:t>abbreviated as Pak. J. Agri. Res.</a:t>
            </a:r>
          </a:p>
          <a:p>
            <a:r>
              <a:rPr lang="en-US" dirty="0" smtClean="0"/>
              <a:t>International Journal of Agriculture and Biology </a:t>
            </a:r>
          </a:p>
          <a:p>
            <a:pPr lvl="1"/>
            <a:r>
              <a:rPr lang="en-US" dirty="0" smtClean="0"/>
              <a:t>abbreviated as Int. J. Agri. Biol.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Bibliography, sources, further readings, additional readings, references, reference lists, additional references, footnotes and the like are some terms employed</a:t>
            </a:r>
          </a:p>
          <a:p>
            <a:r>
              <a:rPr lang="en-US" dirty="0" smtClean="0"/>
              <a:t>Reference list located at the </a:t>
            </a:r>
            <a:r>
              <a:rPr lang="en-US" dirty="0" smtClean="0">
                <a:solidFill>
                  <a:srgbClr val="FF0000"/>
                </a:solidFill>
              </a:rPr>
              <a:t>end of article </a:t>
            </a:r>
            <a:r>
              <a:rPr lang="en-US" dirty="0" smtClean="0"/>
              <a:t>and include all bibliographic details that readers need to look for 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Quoting theses and dissertations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Name. year. title. Institution, department and pages (N-Y)</a:t>
            </a:r>
          </a:p>
          <a:p>
            <a:pPr lvl="1"/>
            <a:r>
              <a:rPr lang="en-US" dirty="0" err="1" smtClean="0"/>
              <a:t>Nasir</a:t>
            </a:r>
            <a:r>
              <a:rPr lang="en-US" dirty="0" smtClean="0"/>
              <a:t>, A.T. 2002. Effect of different levels of </a:t>
            </a:r>
            <a:r>
              <a:rPr lang="en-US" dirty="0" err="1" smtClean="0"/>
              <a:t>spinosad</a:t>
            </a:r>
            <a:r>
              <a:rPr lang="en-US" dirty="0" smtClean="0"/>
              <a:t> on </a:t>
            </a:r>
            <a:r>
              <a:rPr lang="en-US" i="1" dirty="0" err="1" smtClean="0"/>
              <a:t>Tribolium</a:t>
            </a:r>
            <a:r>
              <a:rPr lang="en-US" i="1" dirty="0" smtClean="0"/>
              <a:t> castaneum</a:t>
            </a:r>
            <a:r>
              <a:rPr lang="en-US" dirty="0" smtClean="0"/>
              <a:t>. M.Sc. Thesis (unpublished). University of Sargodha, Department of </a:t>
            </a:r>
            <a:r>
              <a:rPr lang="en-US" dirty="0" err="1" smtClean="0"/>
              <a:t>Agri</a:t>
            </a:r>
            <a:r>
              <a:rPr lang="en-US" dirty="0" smtClean="0"/>
              <a:t>-entomology. Pp 109.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Yaqoob</a:t>
            </a:r>
            <a:r>
              <a:rPr lang="en-US" dirty="0" smtClean="0"/>
              <a:t> M. 1986 Oct 16. Sewage effect on vegetables. The News.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Online journal</a:t>
            </a:r>
          </a:p>
          <a:p>
            <a:pPr lvl="1"/>
            <a:r>
              <a:rPr lang="en-US" dirty="0" smtClean="0"/>
              <a:t>Laurence NC. 2002. Effect of seed treatments on pest infestation. BMC genomics (online). Available from: www.bmcgenomics.com/link/doi/10.1006/jcrs.1999 accessed 2002 Oct 25.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Bibliography/References/Cited references/literature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list of pertinent  works from which author has </a:t>
            </a:r>
            <a:r>
              <a:rPr lang="en-US" b="1" dirty="0" smtClean="0">
                <a:solidFill>
                  <a:srgbClr val="FF0000"/>
                </a:solidFill>
              </a:rPr>
              <a:t>drawn ideas and inspiration</a:t>
            </a:r>
          </a:p>
          <a:p>
            <a:r>
              <a:rPr lang="en-US" dirty="0" smtClean="0"/>
              <a:t>Includes </a:t>
            </a:r>
            <a:r>
              <a:rPr lang="en-US" b="1" dirty="0" smtClean="0">
                <a:solidFill>
                  <a:srgbClr val="FF0000"/>
                </a:solidFill>
              </a:rPr>
              <a:t>entries for all sources </a:t>
            </a:r>
            <a:r>
              <a:rPr lang="en-US" dirty="0" smtClean="0"/>
              <a:t>that have been consulted</a:t>
            </a:r>
          </a:p>
          <a:p>
            <a:r>
              <a:rPr lang="en-US" dirty="0" smtClean="0"/>
              <a:t>Valuable in books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or Additional 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Term quite often linked with citing references</a:t>
            </a:r>
          </a:p>
          <a:p>
            <a:r>
              <a:rPr lang="en-US" dirty="0" smtClean="0"/>
              <a:t>This pertains  to literature relevant to the </a:t>
            </a:r>
            <a:r>
              <a:rPr lang="en-US" b="1" dirty="0" smtClean="0">
                <a:solidFill>
                  <a:srgbClr val="FF0000"/>
                </a:solidFill>
              </a:rPr>
              <a:t>work done</a:t>
            </a:r>
          </a:p>
          <a:p>
            <a:r>
              <a:rPr lang="en-US" dirty="0" smtClean="0"/>
              <a:t>Or </a:t>
            </a:r>
            <a:r>
              <a:rPr lang="en-US" b="1" dirty="0" smtClean="0">
                <a:solidFill>
                  <a:srgbClr val="FF0000"/>
                </a:solidFill>
              </a:rPr>
              <a:t>helpful in providing  more information </a:t>
            </a:r>
            <a:r>
              <a:rPr lang="en-US" dirty="0" smtClean="0"/>
              <a:t>on the topic</a:t>
            </a:r>
          </a:p>
          <a:p>
            <a:r>
              <a:rPr lang="en-US" dirty="0" smtClean="0"/>
              <a:t>Listed references  are not quoted in the text</a:t>
            </a:r>
          </a:p>
          <a:p>
            <a:r>
              <a:rPr lang="en-US" dirty="0" smtClean="0"/>
              <a:t>Sources or additional sources are </a:t>
            </a:r>
            <a:r>
              <a:rPr lang="en-US" b="1" dirty="0" smtClean="0">
                <a:solidFill>
                  <a:srgbClr val="FF0000"/>
                </a:solidFill>
              </a:rPr>
              <a:t>not appropriate for journal or thesis</a:t>
            </a:r>
          </a:p>
          <a:p>
            <a:r>
              <a:rPr lang="en-US" dirty="0" smtClean="0"/>
              <a:t>Useful for books, case studies or such other works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Foot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footnotes are placed at the </a:t>
            </a:r>
            <a:r>
              <a:rPr lang="en-US" b="1" dirty="0" smtClean="0">
                <a:solidFill>
                  <a:srgbClr val="FF0000"/>
                </a:solidFill>
              </a:rPr>
              <a:t>foot of a page </a:t>
            </a:r>
            <a:r>
              <a:rPr lang="en-US" dirty="0" smtClean="0"/>
              <a:t>to correspond to letters of number in text</a:t>
            </a:r>
          </a:p>
          <a:p>
            <a:r>
              <a:rPr lang="en-US" dirty="0" smtClean="0"/>
              <a:t>Letters or numbers are set as </a:t>
            </a:r>
            <a:r>
              <a:rPr lang="en-US" b="1" dirty="0" smtClean="0">
                <a:solidFill>
                  <a:srgbClr val="FF0000"/>
                </a:solidFill>
              </a:rPr>
              <a:t>superscript</a:t>
            </a:r>
            <a:r>
              <a:rPr lang="en-US" dirty="0" smtClean="0"/>
              <a:t> or within parenthesis</a:t>
            </a:r>
          </a:p>
          <a:p>
            <a:r>
              <a:rPr lang="en-US" dirty="0" smtClean="0"/>
              <a:t>In scientific literature, Usually employed to supply more description to a statement not for quoting the 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Objectives of providing list of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credit to authors</a:t>
            </a:r>
          </a:p>
          <a:p>
            <a:r>
              <a:rPr lang="en-US" dirty="0" smtClean="0"/>
              <a:t>Provide information to the readers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must be complete</a:t>
            </a:r>
          </a:p>
          <a:p>
            <a:r>
              <a:rPr lang="en-US" dirty="0" smtClean="0"/>
              <a:t>Economical of space, time, </a:t>
            </a:r>
            <a:r>
              <a:rPr lang="en-US" dirty="0" err="1" smtClean="0"/>
              <a:t>labour</a:t>
            </a:r>
            <a:r>
              <a:rPr lang="en-US" dirty="0" smtClean="0"/>
              <a:t> and cost in typesetting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Full stop </a:t>
            </a:r>
            <a:r>
              <a:rPr lang="en-US" dirty="0" smtClean="0"/>
              <a:t>after abbreviation for species “sp.” or “spp.”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Capital letters </a:t>
            </a:r>
            <a:r>
              <a:rPr lang="en-US" dirty="0" smtClean="0"/>
              <a:t>in book titles, thesis etc are discouraged. Only first word and proper nouns are capitalized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punctuations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stop is used at the end of </a:t>
            </a:r>
          </a:p>
          <a:p>
            <a:pPr lvl="1"/>
            <a:r>
              <a:rPr lang="en-US" dirty="0" smtClean="0"/>
              <a:t>Author name</a:t>
            </a:r>
          </a:p>
          <a:p>
            <a:pPr lvl="1"/>
            <a:r>
              <a:rPr lang="en-US" dirty="0" smtClean="0"/>
              <a:t>Year of publication</a:t>
            </a:r>
          </a:p>
          <a:p>
            <a:pPr lvl="1"/>
            <a:r>
              <a:rPr lang="en-US" dirty="0" smtClean="0"/>
              <a:t>Title</a:t>
            </a:r>
          </a:p>
          <a:p>
            <a:pPr lvl="1"/>
            <a:r>
              <a:rPr lang="en-US" dirty="0" smtClean="0"/>
              <a:t>End of reference</a:t>
            </a:r>
          </a:p>
          <a:p>
            <a:r>
              <a:rPr lang="en-US" dirty="0" smtClean="0"/>
              <a:t>Comma</a:t>
            </a:r>
          </a:p>
          <a:p>
            <a:pPr lvl="1"/>
            <a:r>
              <a:rPr lang="en-US" dirty="0" smtClean="0"/>
              <a:t> to separate the initials of preceding author from the surname of following author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Semi-colon </a:t>
            </a:r>
          </a:p>
          <a:p>
            <a:pPr lvl="1"/>
            <a:r>
              <a:rPr lang="en-US" dirty="0" smtClean="0"/>
              <a:t>separate year from volume number</a:t>
            </a:r>
          </a:p>
          <a:p>
            <a:r>
              <a:rPr lang="en-US" dirty="0" smtClean="0"/>
              <a:t>Colon</a:t>
            </a:r>
          </a:p>
          <a:p>
            <a:pPr lvl="1"/>
            <a:r>
              <a:rPr lang="en-US" dirty="0" smtClean="0"/>
              <a:t> separate volume or issue number from the first page in the N-Y system</a:t>
            </a:r>
          </a:p>
          <a:p>
            <a:r>
              <a:rPr lang="en-US" dirty="0" smtClean="0"/>
              <a:t>Round brackets </a:t>
            </a:r>
          </a:p>
          <a:p>
            <a:pPr lvl="1"/>
            <a:r>
              <a:rPr lang="en-US" dirty="0" smtClean="0"/>
              <a:t>to insert the issue number of journal volume</a:t>
            </a:r>
          </a:p>
          <a:p>
            <a:r>
              <a:rPr lang="en-US" dirty="0" smtClean="0"/>
              <a:t>Hyphen </a:t>
            </a:r>
          </a:p>
          <a:p>
            <a:pPr lvl="1"/>
            <a:r>
              <a:rPr lang="en-US" dirty="0" smtClean="0"/>
              <a:t>separate the number of pages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91E-2266-4D5D-BE97-BBC2BCBC7A6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1868</TotalTime>
  <Words>1587</Words>
  <Application>Microsoft Office PowerPoint</Application>
  <PresentationFormat>On-screen Show (4:3)</PresentationFormat>
  <Paragraphs>167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Writing list of references</vt:lpstr>
      <vt:lpstr>Introduction</vt:lpstr>
      <vt:lpstr>Bibliography/References/Cited references/literature cited</vt:lpstr>
      <vt:lpstr>Further or Additional readings</vt:lpstr>
      <vt:lpstr>Foot notes</vt:lpstr>
      <vt:lpstr>Objectives of providing list of references</vt:lpstr>
      <vt:lpstr>General rules</vt:lpstr>
      <vt:lpstr>Use of punctuations</vt:lpstr>
      <vt:lpstr>Slide 9</vt:lpstr>
      <vt:lpstr>Example of vancouver style</vt:lpstr>
      <vt:lpstr>Principles for listing</vt:lpstr>
      <vt:lpstr>Format of the list of references</vt:lpstr>
      <vt:lpstr>Slide 13</vt:lpstr>
      <vt:lpstr>Reference format in C-S system</vt:lpstr>
      <vt:lpstr>Reference format in N-Y system</vt:lpstr>
      <vt:lpstr>Slide 16</vt:lpstr>
      <vt:lpstr>Organization as author</vt:lpstr>
      <vt:lpstr>Quoting periodicals</vt:lpstr>
      <vt:lpstr>Slide 19</vt:lpstr>
      <vt:lpstr>Quoting theses and dissertations</vt:lpstr>
      <vt:lpstr>Newspaper</vt:lpstr>
      <vt:lpstr>Electronic 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list of references</dc:title>
  <dc:creator>Dr M Asam Riaz</dc:creator>
  <cp:lastModifiedBy>Asam Riaz</cp:lastModifiedBy>
  <cp:revision>23</cp:revision>
  <dcterms:created xsi:type="dcterms:W3CDTF">2013-12-06T02:43:51Z</dcterms:created>
  <dcterms:modified xsi:type="dcterms:W3CDTF">2020-05-07T05:45:14Z</dcterms:modified>
</cp:coreProperties>
</file>