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5" r:id="rId10"/>
    <p:sldId id="268" r:id="rId11"/>
    <p:sldId id="269" r:id="rId12"/>
    <p:sldId id="266" r:id="rId13"/>
    <p:sldId id="267"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D8702B3-E8C3-48BA-A641-C9E48528F3BF}"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4148439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8702B3-E8C3-48BA-A641-C9E48528F3BF}"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3304280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8702B3-E8C3-48BA-A641-C9E48528F3BF}"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697D-3645-4D2E-9B0B-7AF24844567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823834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8702B3-E8C3-48BA-A641-C9E48528F3BF}"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27701051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8702B3-E8C3-48BA-A641-C9E48528F3BF}"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697D-3645-4D2E-9B0B-7AF24844567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122967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8702B3-E8C3-48BA-A641-C9E48528F3BF}"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2209083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8702B3-E8C3-48BA-A641-C9E48528F3BF}"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36465672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8702B3-E8C3-48BA-A641-C9E48528F3BF}"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442626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D8702B3-E8C3-48BA-A641-C9E48528F3BF}"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2188159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8702B3-E8C3-48BA-A641-C9E48528F3BF}"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2015371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D8702B3-E8C3-48BA-A641-C9E48528F3BF}"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3388567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D8702B3-E8C3-48BA-A641-C9E48528F3BF}" type="datetimeFigureOut">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1429602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D8702B3-E8C3-48BA-A641-C9E48528F3BF}" type="datetimeFigureOut">
              <a:rPr lang="en-US" smtClean="0"/>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4053886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8702B3-E8C3-48BA-A641-C9E48528F3BF}" type="datetimeFigureOut">
              <a:rPr lang="en-US" smtClean="0"/>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1300164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702B3-E8C3-48BA-A641-C9E48528F3BF}"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593668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8702B3-E8C3-48BA-A641-C9E48528F3BF}"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B697D-3645-4D2E-9B0B-7AF24844567C}" type="slidenum">
              <a:rPr lang="en-US" smtClean="0"/>
              <a:t>‹#›</a:t>
            </a:fld>
            <a:endParaRPr lang="en-US"/>
          </a:p>
        </p:txBody>
      </p:sp>
    </p:spTree>
    <p:extLst>
      <p:ext uri="{BB962C8B-B14F-4D97-AF65-F5344CB8AC3E}">
        <p14:creationId xmlns:p14="http://schemas.microsoft.com/office/powerpoint/2010/main" val="1032730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D8702B3-E8C3-48BA-A641-C9E48528F3BF}" type="datetimeFigureOut">
              <a:rPr lang="en-US" smtClean="0"/>
              <a:t>11/10/2020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07AB697D-3645-4D2E-9B0B-7AF24844567C}" type="slidenum">
              <a:rPr lang="en-US" smtClean="0"/>
              <a:t>‹#›</a:t>
            </a:fld>
            <a:endParaRPr lang="en-US"/>
          </a:p>
        </p:txBody>
      </p:sp>
    </p:spTree>
    <p:extLst>
      <p:ext uri="{BB962C8B-B14F-4D97-AF65-F5344CB8AC3E}">
        <p14:creationId xmlns:p14="http://schemas.microsoft.com/office/powerpoint/2010/main" val="380512019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7127" y="1545465"/>
            <a:ext cx="8436876" cy="2505371"/>
          </a:xfrm>
        </p:spPr>
        <p:txBody>
          <a:bodyPr/>
          <a:lstStyle/>
          <a:p>
            <a:r>
              <a:rPr lang="en-US" sz="6000" dirty="0" smtClean="0">
                <a:latin typeface="Times New Roman" panose="02020603050405020304" pitchFamily="18" charset="0"/>
                <a:cs typeface="Times New Roman" panose="02020603050405020304" pitchFamily="18" charset="0"/>
              </a:rPr>
              <a:t>Role of Statistics in Agriculture</a:t>
            </a:r>
            <a:endParaRPr lang="en-US" sz="6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07067" y="4475836"/>
            <a:ext cx="7766936" cy="1096899"/>
          </a:xfrm>
        </p:spPr>
        <p:txBody>
          <a:bodyPr>
            <a:normAutofit/>
          </a:bodyPr>
          <a:lstStyle/>
          <a:p>
            <a:pPr algn="r"/>
            <a:r>
              <a:rPr lang="en-US" sz="3200" dirty="0" err="1" smtClean="0"/>
              <a:t>Muzzamil</a:t>
            </a:r>
            <a:r>
              <a:rPr lang="en-US" sz="3200" dirty="0" smtClean="0"/>
              <a:t> Hussain</a:t>
            </a:r>
            <a:endParaRPr lang="en-US" sz="3200" dirty="0"/>
          </a:p>
        </p:txBody>
      </p:sp>
    </p:spTree>
    <p:extLst>
      <p:ext uri="{BB962C8B-B14F-4D97-AF65-F5344CB8AC3E}">
        <p14:creationId xmlns:p14="http://schemas.microsoft.com/office/powerpoint/2010/main" val="1999837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Estimation</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73017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of Hypothesis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1548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a:t>
            </a:r>
            <a:endParaRPr lang="en-US" dirty="0"/>
          </a:p>
        </p:txBody>
      </p:sp>
      <p:sp>
        <p:nvSpPr>
          <p:cNvPr id="3" name="Content Placeholder 2"/>
          <p:cNvSpPr>
            <a:spLocks noGrp="1"/>
          </p:cNvSpPr>
          <p:nvPr>
            <p:ph idx="1"/>
          </p:nvPr>
        </p:nvSpPr>
        <p:spPr/>
        <p:txBody>
          <a:bodyPr>
            <a:normAutofit/>
          </a:bodyPr>
          <a:lstStyle/>
          <a:p>
            <a:r>
              <a:rPr lang="en-US" sz="2400" b="1" dirty="0"/>
              <a:t>Sampling</a:t>
            </a:r>
            <a:r>
              <a:rPr lang="en-US" sz="2400" dirty="0"/>
              <a:t> is a process used in statistical analysis in which a predetermined number of observations are taken from a larger population. The methodology </a:t>
            </a:r>
            <a:r>
              <a:rPr lang="en-US" sz="2400" dirty="0" smtClean="0"/>
              <a:t>is used to pick a </a:t>
            </a:r>
            <a:r>
              <a:rPr lang="en-US" sz="2400" dirty="0"/>
              <a:t>sample from a larger population depends on the type of analysis being </a:t>
            </a:r>
            <a:r>
              <a:rPr lang="en-US" sz="2400" dirty="0" smtClean="0"/>
              <a:t>performed.</a:t>
            </a:r>
          </a:p>
          <a:p>
            <a:r>
              <a:rPr lang="en-US" sz="2400" dirty="0" smtClean="0"/>
              <a:t>The advantages of sampling are the saving of money, time and effort.</a:t>
            </a:r>
          </a:p>
          <a:p>
            <a:r>
              <a:rPr lang="en-US" sz="2400" dirty="0" smtClean="0"/>
              <a:t>To check the quality of crop, soil, seeds, fertilizer, pesticides and food and medicine for the </a:t>
            </a:r>
            <a:r>
              <a:rPr lang="en-US" sz="2400" dirty="0" err="1" smtClean="0"/>
              <a:t>cattles</a:t>
            </a:r>
            <a:r>
              <a:rPr lang="en-US" sz="2400" dirty="0" smtClean="0"/>
              <a:t>.</a:t>
            </a:r>
            <a:endParaRPr lang="en-US" sz="2400" dirty="0"/>
          </a:p>
        </p:txBody>
      </p:sp>
    </p:spTree>
    <p:extLst>
      <p:ext uri="{BB962C8B-B14F-4D97-AF65-F5344CB8AC3E}">
        <p14:creationId xmlns:p14="http://schemas.microsoft.com/office/powerpoint/2010/main" val="1997921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Times Series</a:t>
            </a:r>
            <a:endParaRPr lang="en-US" dirty="0"/>
          </a:p>
        </p:txBody>
      </p:sp>
      <p:sp>
        <p:nvSpPr>
          <p:cNvPr id="3" name="Content Placeholder 2"/>
          <p:cNvSpPr>
            <a:spLocks noGrp="1"/>
          </p:cNvSpPr>
          <p:nvPr>
            <p:ph idx="1"/>
          </p:nvPr>
        </p:nvSpPr>
        <p:spPr/>
        <p:txBody>
          <a:bodyPr/>
          <a:lstStyle/>
          <a:p>
            <a:r>
              <a:rPr lang="en-US" sz="2400" dirty="0"/>
              <a:t>Time series analysis is a statistical technique that deals with time series data, or trend analysis.  Time series data means that data is in a series of  particular time periods or intervals</a:t>
            </a:r>
            <a:r>
              <a:rPr lang="en-US" sz="2400" dirty="0" smtClean="0"/>
              <a:t>. In this branch of statistics we forecast the long term trends about the future on the basis of past data.</a:t>
            </a:r>
          </a:p>
          <a:p>
            <a:r>
              <a:rPr lang="en-US" sz="2400" dirty="0" smtClean="0"/>
              <a:t>Agricultural Production of a country, region or a farmer.</a:t>
            </a:r>
            <a:endParaRPr lang="en-US" sz="2400" dirty="0"/>
          </a:p>
          <a:p>
            <a:endParaRPr lang="en-US" dirty="0"/>
          </a:p>
        </p:txBody>
      </p:sp>
    </p:spTree>
    <p:extLst>
      <p:ext uri="{BB962C8B-B14F-4D97-AF65-F5344CB8AC3E}">
        <p14:creationId xmlns:p14="http://schemas.microsoft.com/office/powerpoint/2010/main" val="1170384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a:t>
            </a:r>
            <a:endParaRPr lang="en-US" dirty="0"/>
          </a:p>
        </p:txBody>
      </p:sp>
      <p:sp>
        <p:nvSpPr>
          <p:cNvPr id="3" name="Content Placeholder 2"/>
          <p:cNvSpPr>
            <a:spLocks noGrp="1"/>
          </p:cNvSpPr>
          <p:nvPr>
            <p:ph idx="1"/>
          </p:nvPr>
        </p:nvSpPr>
        <p:spPr>
          <a:xfrm>
            <a:off x="677334" y="1799980"/>
            <a:ext cx="8596668" cy="3880773"/>
          </a:xfrm>
        </p:spPr>
        <p:txBody>
          <a:bodyPr>
            <a:noAutofit/>
          </a:bodyPr>
          <a:lstStyle/>
          <a:p>
            <a:r>
              <a:rPr lang="en-US" sz="2400" b="1" dirty="0"/>
              <a:t>Regression</a:t>
            </a:r>
            <a:r>
              <a:rPr lang="en-US" sz="2400" dirty="0"/>
              <a:t> is a statistical method used in finance, investing, and other disciplines that attempts to determine the strength and character of the relationship between one dependent variable (usually denoted by Y) and a series of other variables (known as independent variables</a:t>
            </a:r>
            <a:r>
              <a:rPr lang="en-US" sz="2400" dirty="0" smtClean="0"/>
              <a:t>).</a:t>
            </a:r>
          </a:p>
          <a:p>
            <a:r>
              <a:rPr lang="en-US" sz="2400" dirty="0" smtClean="0"/>
              <a:t>In the </a:t>
            </a:r>
            <a:r>
              <a:rPr lang="en-US" sz="2400" dirty="0"/>
              <a:t>r</a:t>
            </a:r>
            <a:r>
              <a:rPr lang="en-US" sz="2400" dirty="0" smtClean="0"/>
              <a:t>esearch</a:t>
            </a:r>
            <a:r>
              <a:rPr lang="en-US" sz="2400" dirty="0"/>
              <a:t>, </a:t>
            </a:r>
            <a:r>
              <a:rPr lang="en-US" sz="2400" b="1" dirty="0"/>
              <a:t>Regression Analysis</a:t>
            </a:r>
            <a:r>
              <a:rPr lang="en-US" sz="2400" dirty="0"/>
              <a:t> (RA) is used to analyze the environmental factors and their </a:t>
            </a:r>
            <a:r>
              <a:rPr lang="en-US" sz="2400" dirty="0" smtClean="0"/>
              <a:t>effect </a:t>
            </a:r>
            <a:r>
              <a:rPr lang="en-US" sz="2400" dirty="0"/>
              <a:t>on crop yield</a:t>
            </a:r>
            <a:r>
              <a:rPr lang="en-US" sz="2400" dirty="0" smtClean="0"/>
              <a:t>. This helps to recognize the positive or negative effect of a factor on the crop yield and also help to predict the yield in future if the factors were changed or remained same.</a:t>
            </a:r>
            <a:endParaRPr lang="en-US" sz="2400" dirty="0"/>
          </a:p>
        </p:txBody>
      </p:sp>
    </p:spTree>
    <p:extLst>
      <p:ext uri="{BB962C8B-B14F-4D97-AF65-F5344CB8AC3E}">
        <p14:creationId xmlns:p14="http://schemas.microsoft.com/office/powerpoint/2010/main" val="1261432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Experimental design</a:t>
            </a:r>
            <a:endParaRPr lang="en-US" dirty="0"/>
          </a:p>
        </p:txBody>
      </p:sp>
      <p:sp>
        <p:nvSpPr>
          <p:cNvPr id="3" name="Content Placeholder 2"/>
          <p:cNvSpPr>
            <a:spLocks noGrp="1"/>
          </p:cNvSpPr>
          <p:nvPr>
            <p:ph idx="1"/>
          </p:nvPr>
        </p:nvSpPr>
        <p:spPr>
          <a:xfrm>
            <a:off x="677334" y="1761344"/>
            <a:ext cx="8596668" cy="4407636"/>
          </a:xfrm>
        </p:spPr>
        <p:txBody>
          <a:bodyPr>
            <a:noAutofit/>
          </a:bodyPr>
          <a:lstStyle/>
          <a:p>
            <a:pPr>
              <a:lnSpc>
                <a:spcPct val="150000"/>
              </a:lnSpc>
            </a:pPr>
            <a:r>
              <a:rPr lang="en-US" sz="2400" dirty="0"/>
              <a:t>Experimental design is a way to carefully plan experiments in advance so that your results are both objective and valid</a:t>
            </a:r>
            <a:r>
              <a:rPr lang="en-US" sz="2400" dirty="0" smtClean="0"/>
              <a:t>. It tells how to plan, initiate and conduct an experiment  to get required results. It also describe how to deal with the problems occur during the experiment.</a:t>
            </a:r>
          </a:p>
          <a:p>
            <a:pPr>
              <a:lnSpc>
                <a:spcPct val="150000"/>
              </a:lnSpc>
            </a:pPr>
            <a:r>
              <a:rPr lang="en-US" sz="2400" dirty="0" smtClean="0"/>
              <a:t>Conducting an experiment to check the performance of different types of seeds</a:t>
            </a:r>
            <a:r>
              <a:rPr lang="en-US" sz="2400" dirty="0"/>
              <a:t> </a:t>
            </a:r>
            <a:r>
              <a:rPr lang="en-US" sz="2400" dirty="0" smtClean="0"/>
              <a:t>or fertilizer.</a:t>
            </a:r>
            <a:endParaRPr lang="en-US" sz="2400" dirty="0"/>
          </a:p>
        </p:txBody>
      </p:sp>
    </p:spTree>
    <p:extLst>
      <p:ext uri="{BB962C8B-B14F-4D97-AF65-F5344CB8AC3E}">
        <p14:creationId xmlns:p14="http://schemas.microsoft.com/office/powerpoint/2010/main" val="1090610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Categorical Data analysis</a:t>
            </a:r>
            <a:endParaRPr lang="en-US" dirty="0"/>
          </a:p>
        </p:txBody>
      </p:sp>
      <p:sp>
        <p:nvSpPr>
          <p:cNvPr id="3" name="Content Placeholder 2"/>
          <p:cNvSpPr>
            <a:spLocks noGrp="1"/>
          </p:cNvSpPr>
          <p:nvPr>
            <p:ph idx="1"/>
          </p:nvPr>
        </p:nvSpPr>
        <p:spPr>
          <a:xfrm>
            <a:off x="677334" y="1930401"/>
            <a:ext cx="8596668" cy="4110962"/>
          </a:xfrm>
        </p:spPr>
        <p:txBody>
          <a:bodyPr>
            <a:normAutofit lnSpcReduction="10000"/>
          </a:bodyPr>
          <a:lstStyle/>
          <a:p>
            <a:pPr>
              <a:lnSpc>
                <a:spcPct val="150000"/>
              </a:lnSpc>
            </a:pPr>
            <a:r>
              <a:rPr lang="en-US" sz="2400" b="1" dirty="0"/>
              <a:t>Categorical data analysis</a:t>
            </a:r>
            <a:r>
              <a:rPr lang="en-US" sz="2400" dirty="0"/>
              <a:t> is the </a:t>
            </a:r>
            <a:r>
              <a:rPr lang="en-US" sz="2400" b="1" dirty="0"/>
              <a:t>analysis</a:t>
            </a:r>
            <a:r>
              <a:rPr lang="en-US" sz="2400" dirty="0"/>
              <a:t> of </a:t>
            </a:r>
            <a:r>
              <a:rPr lang="en-US" sz="2400" b="1" dirty="0"/>
              <a:t>data</a:t>
            </a:r>
            <a:r>
              <a:rPr lang="en-US" sz="2400" dirty="0"/>
              <a:t> where the </a:t>
            </a:r>
            <a:r>
              <a:rPr lang="en-US" sz="2400" dirty="0" smtClean="0"/>
              <a:t>study</a:t>
            </a:r>
            <a:r>
              <a:rPr lang="en-US" sz="2400" dirty="0"/>
              <a:t> </a:t>
            </a:r>
            <a:r>
              <a:rPr lang="en-US" sz="2400" b="1" dirty="0"/>
              <a:t>variable</a:t>
            </a:r>
            <a:r>
              <a:rPr lang="en-US" sz="2400" dirty="0"/>
              <a:t> has been grouped into a set of mutually exclusive ordered (such as age group) or unordered (such as eye color) categories</a:t>
            </a:r>
            <a:r>
              <a:rPr lang="en-US" sz="2400" dirty="0" smtClean="0"/>
              <a:t>.</a:t>
            </a:r>
          </a:p>
          <a:p>
            <a:pPr>
              <a:lnSpc>
                <a:spcPct val="150000"/>
              </a:lnSpc>
            </a:pPr>
            <a:r>
              <a:rPr lang="en-US" sz="2400" dirty="0" smtClean="0"/>
              <a:t>The quality of crop, fertilizer or pesticides could be categorized as:</a:t>
            </a:r>
          </a:p>
          <a:p>
            <a:pPr marL="0" indent="0">
              <a:lnSpc>
                <a:spcPct val="150000"/>
              </a:lnSpc>
              <a:buNone/>
            </a:pPr>
            <a:r>
              <a:rPr lang="en-US" sz="2400" dirty="0"/>
              <a:t>	</a:t>
            </a:r>
            <a:r>
              <a:rPr lang="en-US" sz="2400" dirty="0" smtClean="0"/>
              <a:t>(Very Good, Good, Normal, Bad, very bad) </a:t>
            </a:r>
            <a:endParaRPr lang="en-US" sz="2400" dirty="0"/>
          </a:p>
        </p:txBody>
      </p:sp>
    </p:spTree>
    <p:extLst>
      <p:ext uri="{BB962C8B-B14F-4D97-AF65-F5344CB8AC3E}">
        <p14:creationId xmlns:p14="http://schemas.microsoft.com/office/powerpoint/2010/main" val="3384447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6185"/>
            <a:ext cx="10515600" cy="1325563"/>
          </a:xfrm>
        </p:spPr>
        <p:txBody>
          <a:bodyPr>
            <a:normAutofit/>
          </a:bodyPr>
          <a:lstStyle/>
          <a:p>
            <a:r>
              <a:rPr lang="en-US" sz="5400" b="1" dirty="0" smtClean="0"/>
              <a:t>Introduction</a:t>
            </a:r>
            <a:endParaRPr lang="en-US" sz="5400" b="1" dirty="0"/>
          </a:p>
        </p:txBody>
      </p:sp>
      <p:sp>
        <p:nvSpPr>
          <p:cNvPr id="3" name="Content Placeholder 2"/>
          <p:cNvSpPr>
            <a:spLocks noGrp="1"/>
          </p:cNvSpPr>
          <p:nvPr>
            <p:ph idx="1"/>
          </p:nvPr>
        </p:nvSpPr>
        <p:spPr>
          <a:xfrm>
            <a:off x="838201" y="1368716"/>
            <a:ext cx="9696718" cy="4800264"/>
          </a:xfrm>
        </p:spPr>
        <p:txBody>
          <a:bodyPr>
            <a:noAutofit/>
          </a:bodyPr>
          <a:lstStyle/>
          <a:p>
            <a:pPr algn="just">
              <a:lnSpc>
                <a:spcPct val="100000"/>
              </a:lnSpc>
            </a:pPr>
            <a:r>
              <a:rPr lang="en-US" sz="2800" dirty="0" smtClean="0">
                <a:latin typeface="Times New Roman" panose="02020603050405020304" pitchFamily="18" charset="0"/>
                <a:cs typeface="Times New Roman" panose="02020603050405020304" pitchFamily="18" charset="0"/>
              </a:rPr>
              <a:t>Modern agricultural production is characterized by some particularities and many different activities. </a:t>
            </a:r>
            <a:r>
              <a:rPr lang="en-US" sz="2800" dirty="0" err="1" smtClean="0">
                <a:latin typeface="Times New Roman" panose="02020603050405020304" pitchFamily="18" charset="0"/>
                <a:cs typeface="Times New Roman" panose="02020603050405020304" pitchFamily="18" charset="0"/>
              </a:rPr>
              <a:t>Тhe</a:t>
            </a:r>
            <a:r>
              <a:rPr lang="en-US" sz="2800" dirty="0" smtClean="0">
                <a:latin typeface="Times New Roman" panose="02020603050405020304" pitchFamily="18" charset="0"/>
                <a:cs typeface="Times New Roman" panose="02020603050405020304" pitchFamily="18" charset="0"/>
              </a:rPr>
              <a:t> agricultural investigations are based on the application of </a:t>
            </a:r>
            <a:r>
              <a:rPr lang="en-US" sz="2800" b="1" dirty="0" smtClean="0">
                <a:latin typeface="Times New Roman" panose="02020603050405020304" pitchFamily="18" charset="0"/>
                <a:cs typeface="Times New Roman" panose="02020603050405020304" pitchFamily="18" charset="0"/>
              </a:rPr>
              <a:t>statistical methods </a:t>
            </a:r>
            <a:r>
              <a:rPr lang="en-US" sz="2800" dirty="0" smtClean="0">
                <a:latin typeface="Times New Roman" panose="02020603050405020304" pitchFamily="18" charset="0"/>
                <a:cs typeface="Times New Roman" panose="02020603050405020304" pitchFamily="18" charset="0"/>
              </a:rPr>
              <a:t>and procedures which are helpful in </a:t>
            </a:r>
            <a:r>
              <a:rPr lang="en-US" sz="2800" b="1" dirty="0" smtClean="0">
                <a:latin typeface="Times New Roman" panose="02020603050405020304" pitchFamily="18" charset="0"/>
                <a:cs typeface="Times New Roman" panose="02020603050405020304" pitchFamily="18" charset="0"/>
              </a:rPr>
              <a:t>testing hypotheses</a:t>
            </a:r>
            <a:r>
              <a:rPr lang="en-US" sz="2800" dirty="0" smtClean="0">
                <a:latin typeface="Times New Roman" panose="02020603050405020304" pitchFamily="18" charset="0"/>
                <a:cs typeface="Times New Roman" panose="02020603050405020304" pitchFamily="18" charset="0"/>
              </a:rPr>
              <a:t> using observed data, in making </a:t>
            </a:r>
            <a:r>
              <a:rPr lang="en-US" sz="2800" b="1" dirty="0" smtClean="0">
                <a:latin typeface="Times New Roman" panose="02020603050405020304" pitchFamily="18" charset="0"/>
                <a:cs typeface="Times New Roman" panose="02020603050405020304" pitchFamily="18" charset="0"/>
              </a:rPr>
              <a:t>estimations</a:t>
            </a:r>
            <a:r>
              <a:rPr lang="en-US" sz="2800" dirty="0" smtClean="0">
                <a:latin typeface="Times New Roman" panose="02020603050405020304" pitchFamily="18" charset="0"/>
                <a:cs typeface="Times New Roman" panose="02020603050405020304" pitchFamily="18" charset="0"/>
              </a:rPr>
              <a:t> of parameters and in predictions. The application of statistical principles and methods is necessary for effective practice in resolving the different problems that arise in the many </a:t>
            </a:r>
            <a:r>
              <a:rPr lang="en-US" sz="2800" b="1" dirty="0" smtClean="0">
                <a:latin typeface="Times New Roman" panose="02020603050405020304" pitchFamily="18" charset="0"/>
                <a:cs typeface="Times New Roman" panose="02020603050405020304" pitchFamily="18" charset="0"/>
              </a:rPr>
              <a:t>branches</a:t>
            </a:r>
            <a:r>
              <a:rPr lang="en-US" sz="2800" dirty="0" smtClean="0">
                <a:latin typeface="Times New Roman" panose="02020603050405020304" pitchFamily="18" charset="0"/>
                <a:cs typeface="Times New Roman" panose="02020603050405020304" pitchFamily="18" charset="0"/>
              </a:rPr>
              <a:t> of agricultural activity. Because of the </a:t>
            </a:r>
            <a:r>
              <a:rPr lang="en-US" sz="2800" b="1" dirty="0" smtClean="0">
                <a:latin typeface="Times New Roman" panose="02020603050405020304" pitchFamily="18" charset="0"/>
                <a:cs typeface="Times New Roman" panose="02020603050405020304" pitchFamily="18" charset="0"/>
              </a:rPr>
              <a:t>variability</a:t>
            </a:r>
            <a:r>
              <a:rPr lang="en-US" sz="2800" dirty="0" smtClean="0">
                <a:latin typeface="Times New Roman" panose="02020603050405020304" pitchFamily="18" charset="0"/>
                <a:cs typeface="Times New Roman" panose="02020603050405020304" pitchFamily="18" charset="0"/>
              </a:rPr>
              <a:t> inherent in biological and agricultural data, knowledge of statistics is necessary for their understanding and interpretation.</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2077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53038"/>
            <a:ext cx="9284594" cy="5223926"/>
          </a:xfrm>
        </p:spPr>
        <p:txBody>
          <a:bodyPr>
            <a:normAutofit fontScale="92500" lnSpcReduction="10000"/>
          </a:bodyPr>
          <a:lstStyle/>
          <a:p>
            <a:pPr algn="just">
              <a:lnSpc>
                <a:spcPct val="150000"/>
              </a:lnSpc>
            </a:pPr>
            <a:r>
              <a:rPr lang="en-US" sz="3200" dirty="0" smtClean="0">
                <a:latin typeface="Times New Roman" panose="02020603050405020304" pitchFamily="18" charset="0"/>
                <a:cs typeface="Times New Roman" panose="02020603050405020304" pitchFamily="18" charset="0"/>
              </a:rPr>
              <a:t>The importance of statistical science in agriculture is obvious, where the collection, analysis and interpretation of numerical data are concerned. Statistical principles apply in all areas of experimental work and they have a very important role in agricultural experiments. Statistics plays an important role in experimentation while many scientific problems could be solved by different statistical procedures.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2381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184856"/>
            <a:ext cx="8596668" cy="4856507"/>
          </a:xfrm>
        </p:spPr>
        <p:txBody>
          <a:bodyPr>
            <a:normAutofit/>
          </a:bodyPr>
          <a:lstStyle/>
          <a:p>
            <a:pPr algn="just">
              <a:lnSpc>
                <a:spcPct val="110000"/>
              </a:lnSpc>
            </a:pPr>
            <a:r>
              <a:rPr lang="en-US" sz="3200" dirty="0" smtClean="0">
                <a:latin typeface="Times New Roman" panose="02020603050405020304" pitchFamily="18" charset="0"/>
                <a:cs typeface="Times New Roman" panose="02020603050405020304" pitchFamily="18" charset="0"/>
              </a:rPr>
              <a:t>Scientists use statistics as a tool, which, when correctly applied, is of enormous assistance in the study of the laws of science. It is important to emphasize that there are no statistical procedures which are applicable only to specific fields of study. There are general statistical procedures which are applicable to any branch of knowledge in which observations are made</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6273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5321" y="305918"/>
            <a:ext cx="9567930" cy="5953214"/>
          </a:xfrm>
        </p:spPr>
        <p:txBody>
          <a:bodyPr>
            <a:noAutofit/>
          </a:bodyPr>
          <a:lstStyle/>
          <a:p>
            <a:pPr marL="0" indent="0" algn="just">
              <a:buNone/>
            </a:pPr>
            <a:r>
              <a:rPr lang="en-US" sz="4000" b="1" dirty="0" smtClean="0">
                <a:latin typeface="Times New Roman" panose="02020603050405020304" pitchFamily="18" charset="0"/>
                <a:cs typeface="Times New Roman" panose="02020603050405020304" pitchFamily="18" charset="0"/>
              </a:rPr>
              <a:t>Some of examples of the use of Statistics in Agricultural activities.</a:t>
            </a:r>
            <a:endParaRPr lang="en-US" sz="2000" b="1" dirty="0" smtClean="0">
              <a:latin typeface="Times New Roman" panose="02020603050405020304" pitchFamily="18" charset="0"/>
              <a:cs typeface="Times New Roman" panose="02020603050405020304" pitchFamily="18" charset="0"/>
            </a:endParaRPr>
          </a:p>
          <a:p>
            <a:pPr marL="0" indent="0" algn="just">
              <a:lnSpc>
                <a:spcPct val="100000"/>
              </a:lnSpc>
              <a:buNone/>
            </a:pPr>
            <a:r>
              <a:rPr lang="en-US" sz="2400" dirty="0">
                <a:latin typeface="Times New Roman" panose="02020603050405020304" pitchFamily="18" charset="0"/>
                <a:cs typeface="Times New Roman" panose="02020603050405020304" pitchFamily="18" charset="0"/>
              </a:rPr>
              <a:t>C</a:t>
            </a:r>
            <a:r>
              <a:rPr lang="en-US" sz="2400" dirty="0" smtClean="0">
                <a:latin typeface="Times New Roman" panose="02020603050405020304" pitchFamily="18" charset="0"/>
                <a:cs typeface="Times New Roman" panose="02020603050405020304" pitchFamily="18" charset="0"/>
              </a:rPr>
              <a:t>rop farming (wheat, sugar beet, sunflower, soy, fodder crops, other industrial crops </a:t>
            </a:r>
            <a:r>
              <a:rPr lang="en-US" sz="2400" dirty="0" err="1" smtClean="0">
                <a:latin typeface="Times New Roman" panose="02020603050405020304" pitchFamily="18" charset="0"/>
                <a:cs typeface="Times New Roman" panose="02020603050405020304" pitchFamily="18" charset="0"/>
              </a:rPr>
              <a:t>etc</a:t>
            </a:r>
            <a:r>
              <a:rPr lang="en-US" sz="2400" dirty="0" smtClean="0">
                <a:latin typeface="Times New Roman" panose="02020603050405020304" pitchFamily="18" charset="0"/>
                <a:cs typeface="Times New Roman" panose="02020603050405020304" pitchFamily="18" charset="0"/>
              </a:rPr>
              <a:t>), </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V</a:t>
            </a:r>
            <a:r>
              <a:rPr lang="en-US" sz="2400" dirty="0" smtClean="0">
                <a:latin typeface="Times New Roman" panose="02020603050405020304" pitchFamily="18" charset="0"/>
                <a:cs typeface="Times New Roman" panose="02020603050405020304" pitchFamily="18" charset="0"/>
              </a:rPr>
              <a:t>egetable crops (potatoes, tomatoes, beans, onions, peppers </a:t>
            </a:r>
            <a:r>
              <a:rPr lang="en-US" sz="2400" dirty="0" err="1" smtClean="0">
                <a:latin typeface="Times New Roman" panose="02020603050405020304" pitchFamily="18" charset="0"/>
                <a:cs typeface="Times New Roman" panose="02020603050405020304" pitchFamily="18" charset="0"/>
              </a:rPr>
              <a:t>etc</a:t>
            </a:r>
            <a:r>
              <a:rPr lang="en-US" sz="2400" dirty="0" smtClean="0">
                <a:latin typeface="Times New Roman" panose="02020603050405020304" pitchFamily="18" charset="0"/>
                <a:cs typeface="Times New Roman" panose="02020603050405020304" pitchFamily="18" charset="0"/>
              </a:rPr>
              <a:t>), </a:t>
            </a:r>
          </a:p>
          <a:p>
            <a:pPr marL="0" indent="0" algn="just">
              <a:lnSpc>
                <a:spcPct val="100000"/>
              </a:lnSpc>
              <a:buNone/>
            </a:pPr>
            <a:r>
              <a:rPr lang="en-US" sz="2400" dirty="0">
                <a:latin typeface="Times New Roman" panose="02020603050405020304" pitchFamily="18" charset="0"/>
                <a:cs typeface="Times New Roman" panose="02020603050405020304" pitchFamily="18" charset="0"/>
              </a:rPr>
              <a:t>F</a:t>
            </a:r>
            <a:r>
              <a:rPr lang="en-US" sz="2400" dirty="0" smtClean="0">
                <a:latin typeface="Times New Roman" panose="02020603050405020304" pitchFamily="18" charset="0"/>
                <a:cs typeface="Times New Roman" panose="02020603050405020304" pitchFamily="18" charset="0"/>
              </a:rPr>
              <a:t>ruit growing (apples, pears, plums, cherries, sour cherries, apricots, peaches, walnuts </a:t>
            </a:r>
            <a:r>
              <a:rPr lang="en-US" sz="2400" dirty="0" err="1" smtClean="0">
                <a:latin typeface="Times New Roman" panose="02020603050405020304" pitchFamily="18" charset="0"/>
                <a:cs typeface="Times New Roman" panose="02020603050405020304" pitchFamily="18" charset="0"/>
              </a:rPr>
              <a:t>etc</a:t>
            </a:r>
            <a:r>
              <a:rPr lang="en-US" sz="2400" dirty="0" smtClean="0">
                <a:latin typeface="Times New Roman" panose="02020603050405020304" pitchFamily="18" charset="0"/>
                <a:cs typeface="Times New Roman" panose="02020603050405020304" pitchFamily="18" charset="0"/>
              </a:rPr>
              <a:t>), </a:t>
            </a:r>
          </a:p>
          <a:p>
            <a:pPr marL="0" indent="0" algn="just">
              <a:lnSpc>
                <a:spcPct val="100000"/>
              </a:lnSpc>
              <a:buNone/>
            </a:pPr>
            <a:r>
              <a:rPr lang="en-US" sz="2400" dirty="0" smtClean="0">
                <a:latin typeface="Times New Roman" panose="02020603050405020304" pitchFamily="18" charset="0"/>
                <a:cs typeface="Times New Roman" panose="02020603050405020304" pitchFamily="18" charset="0"/>
              </a:rPr>
              <a:t>Horticulture plants,</a:t>
            </a:r>
          </a:p>
          <a:p>
            <a:pPr marL="0" indent="0" algn="just">
              <a:lnSpc>
                <a:spcPct val="100000"/>
              </a:lnSpc>
              <a:buNone/>
            </a:pPr>
            <a:r>
              <a:rPr lang="en-US" sz="2400" dirty="0" smtClean="0">
                <a:latin typeface="Times New Roman" panose="02020603050405020304" pitchFamily="18" charset="0"/>
                <a:cs typeface="Times New Roman" panose="02020603050405020304" pitchFamily="18" charset="0"/>
              </a:rPr>
              <a:t>Livestock breeding (cattle breeding, sheep breeding, poultry breeding), Exploitation of agricultural machines and transport means, </a:t>
            </a:r>
          </a:p>
          <a:p>
            <a:pPr marL="0" indent="0" algn="just">
              <a:lnSpc>
                <a:spcPct val="100000"/>
              </a:lnSpc>
              <a:buNone/>
            </a:pPr>
            <a:r>
              <a:rPr lang="en-US" sz="2400" dirty="0" smtClean="0">
                <a:latin typeface="Times New Roman" panose="02020603050405020304" pitchFamily="18" charset="0"/>
                <a:cs typeface="Times New Roman" panose="02020603050405020304" pitchFamily="18" charset="0"/>
              </a:rPr>
              <a:t>Utilization and protection of waters, </a:t>
            </a:r>
          </a:p>
          <a:p>
            <a:pPr marL="0" indent="0" algn="just">
              <a:lnSpc>
                <a:spcPct val="100000"/>
              </a:lnSpc>
              <a:buNone/>
            </a:pPr>
            <a:r>
              <a:rPr lang="en-US" sz="2400" dirty="0" smtClean="0">
                <a:latin typeface="Times New Roman" panose="02020603050405020304" pitchFamily="18" charset="0"/>
                <a:cs typeface="Times New Roman" panose="02020603050405020304" pitchFamily="18" charset="0"/>
              </a:rPr>
              <a:t>Consumption of mineral fertilizers,</a:t>
            </a:r>
          </a:p>
        </p:txBody>
      </p:sp>
    </p:spTree>
    <p:extLst>
      <p:ext uri="{BB962C8B-B14F-4D97-AF65-F5344CB8AC3E}">
        <p14:creationId xmlns:p14="http://schemas.microsoft.com/office/powerpoint/2010/main" val="935862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Problems related to agricultural economics</a:t>
            </a:r>
            <a:endParaRPr lang="en-US" sz="4400" dirty="0"/>
          </a:p>
        </p:txBody>
      </p:sp>
      <p:sp>
        <p:nvSpPr>
          <p:cNvPr id="3" name="Content Placeholder 2"/>
          <p:cNvSpPr>
            <a:spLocks noGrp="1"/>
          </p:cNvSpPr>
          <p:nvPr>
            <p:ph idx="1"/>
          </p:nvPr>
        </p:nvSpPr>
        <p:spPr/>
        <p:txBody>
          <a:bodyPr>
            <a:noAutofit/>
          </a:bodyPr>
          <a:lstStyle/>
          <a:p>
            <a:pPr marL="0" indent="0">
              <a:buNone/>
            </a:pPr>
            <a:r>
              <a:rPr lang="en-US" sz="2800" dirty="0" smtClean="0"/>
              <a:t>Agricultural population, </a:t>
            </a:r>
          </a:p>
          <a:p>
            <a:pPr marL="0" indent="0">
              <a:buNone/>
            </a:pPr>
            <a:r>
              <a:rPr lang="en-US" sz="2800" dirty="0" smtClean="0"/>
              <a:t>Cultivable area, </a:t>
            </a:r>
          </a:p>
          <a:p>
            <a:pPr marL="0" indent="0">
              <a:buNone/>
            </a:pPr>
            <a:r>
              <a:rPr lang="en-US" sz="2800" dirty="0" smtClean="0"/>
              <a:t>Agricultural enterprises and cooperatives, </a:t>
            </a:r>
          </a:p>
          <a:p>
            <a:pPr marL="0" indent="0">
              <a:buNone/>
            </a:pPr>
            <a:r>
              <a:rPr lang="en-US" sz="2800" dirty="0" smtClean="0"/>
              <a:t>Individual (private) holdings, </a:t>
            </a:r>
          </a:p>
          <a:p>
            <a:pPr marL="0" indent="0">
              <a:buNone/>
            </a:pPr>
            <a:r>
              <a:rPr lang="en-US" sz="2800" dirty="0"/>
              <a:t>W</a:t>
            </a:r>
            <a:r>
              <a:rPr lang="en-US" sz="2800" dirty="0" smtClean="0"/>
              <a:t>orkers in agricultural enterprises and cooperatives, </a:t>
            </a:r>
          </a:p>
          <a:p>
            <a:pPr marL="0" indent="0">
              <a:buNone/>
            </a:pPr>
            <a:r>
              <a:rPr lang="en-US" sz="2800" dirty="0"/>
              <a:t>C</a:t>
            </a:r>
            <a:r>
              <a:rPr lang="en-US" sz="2800" dirty="0" smtClean="0"/>
              <a:t>osts, </a:t>
            </a:r>
          </a:p>
          <a:p>
            <a:pPr marL="0" indent="0">
              <a:buNone/>
            </a:pPr>
            <a:r>
              <a:rPr lang="en-US" sz="2800" dirty="0" smtClean="0"/>
              <a:t>Sources of income etc. </a:t>
            </a:r>
          </a:p>
          <a:p>
            <a:endParaRPr lang="en-US" sz="2800" dirty="0"/>
          </a:p>
        </p:txBody>
      </p:sp>
    </p:spTree>
    <p:extLst>
      <p:ext uri="{BB962C8B-B14F-4D97-AF65-F5344CB8AC3E}">
        <p14:creationId xmlns:p14="http://schemas.microsoft.com/office/powerpoint/2010/main" val="2455892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8004"/>
            <a:ext cx="8936865" cy="1759889"/>
          </a:xfrm>
        </p:spPr>
        <p:txBody>
          <a:bodyPr>
            <a:noAutofit/>
          </a:bodyPr>
          <a:lstStyle/>
          <a:p>
            <a:r>
              <a:rPr lang="en-US" dirty="0" smtClean="0">
                <a:latin typeface="Times New Roman" panose="02020603050405020304" pitchFamily="18" charset="0"/>
                <a:cs typeface="Times New Roman" panose="02020603050405020304" pitchFamily="18" charset="0"/>
              </a:rPr>
              <a:t>Some examples of the application of statistical methods in problems through research processes </a:t>
            </a:r>
            <a:r>
              <a:rPr lang="en-US" dirty="0" smtClean="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Agriculture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395471"/>
            <a:ext cx="9464899" cy="4351338"/>
          </a:xfrm>
        </p:spPr>
        <p:txBody>
          <a:bodyPr>
            <a:normAutofit/>
          </a:bodyPr>
          <a:lstStyle/>
          <a:p>
            <a:pPr marL="0" indent="0">
              <a:buNone/>
            </a:pPr>
            <a:r>
              <a:rPr lang="en-US" sz="2800" dirty="0" smtClean="0"/>
              <a:t>Genetics and plant breeding, </a:t>
            </a:r>
          </a:p>
          <a:p>
            <a:pPr marL="0" indent="0">
              <a:buNone/>
            </a:pPr>
            <a:r>
              <a:rPr lang="en-US" sz="2800" dirty="0" smtClean="0"/>
              <a:t>Crop production concerning different conditions of </a:t>
            </a:r>
            <a:r>
              <a:rPr lang="en-US" sz="2800" dirty="0" err="1" smtClean="0"/>
              <a:t>agrotechnics</a:t>
            </a:r>
            <a:r>
              <a:rPr lang="en-US" sz="2800" dirty="0" smtClean="0"/>
              <a:t> and plant protection,</a:t>
            </a:r>
          </a:p>
          <a:p>
            <a:pPr marL="0" indent="0">
              <a:buNone/>
            </a:pPr>
            <a:r>
              <a:rPr lang="en-US" sz="2800" dirty="0" smtClean="0"/>
              <a:t>Type of soils, </a:t>
            </a:r>
          </a:p>
          <a:p>
            <a:pPr marL="0" indent="0">
              <a:buNone/>
            </a:pPr>
            <a:r>
              <a:rPr lang="en-US" sz="2800" dirty="0" smtClean="0"/>
              <a:t>Localities, </a:t>
            </a:r>
          </a:p>
          <a:p>
            <a:pPr marL="0" indent="0">
              <a:buNone/>
            </a:pPr>
            <a:r>
              <a:rPr lang="en-US" sz="2800" dirty="0" smtClean="0"/>
              <a:t>Varieties, </a:t>
            </a:r>
          </a:p>
          <a:p>
            <a:pPr marL="0" indent="0">
              <a:buNone/>
            </a:pPr>
            <a:r>
              <a:rPr lang="en-US" sz="2800" dirty="0" smtClean="0"/>
              <a:t>Hybrids, </a:t>
            </a:r>
          </a:p>
          <a:p>
            <a:pPr marL="0" indent="0">
              <a:buNone/>
            </a:pPr>
            <a:r>
              <a:rPr lang="en-US" sz="2800" dirty="0" smtClean="0"/>
              <a:t>Conditions of irrigation</a:t>
            </a:r>
            <a:r>
              <a:rPr lang="en-US" dirty="0" smtClean="0"/>
              <a:t>,</a:t>
            </a:r>
          </a:p>
        </p:txBody>
      </p:sp>
    </p:spTree>
    <p:extLst>
      <p:ext uri="{BB962C8B-B14F-4D97-AF65-F5344CB8AC3E}">
        <p14:creationId xmlns:p14="http://schemas.microsoft.com/office/powerpoint/2010/main" val="2864265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z="3200" dirty="0" smtClean="0"/>
              <a:t>Plant physiology, </a:t>
            </a:r>
          </a:p>
          <a:p>
            <a:pPr marL="0" indent="0">
              <a:buNone/>
            </a:pPr>
            <a:r>
              <a:rPr lang="en-US" sz="3200" dirty="0" smtClean="0"/>
              <a:t>Plant biochemistry, </a:t>
            </a:r>
          </a:p>
          <a:p>
            <a:pPr marL="0" indent="0">
              <a:buNone/>
            </a:pPr>
            <a:r>
              <a:rPr lang="en-US" sz="3200" dirty="0" smtClean="0"/>
              <a:t>Genetics and livestock breeding, </a:t>
            </a:r>
          </a:p>
          <a:p>
            <a:pPr marL="0" indent="0">
              <a:buNone/>
            </a:pPr>
            <a:r>
              <a:rPr lang="en-US" sz="3200" dirty="0" smtClean="0"/>
              <a:t>Animal physiology, </a:t>
            </a:r>
          </a:p>
          <a:p>
            <a:pPr marL="0" indent="0">
              <a:buNone/>
            </a:pPr>
            <a:r>
              <a:rPr lang="en-US" sz="3200" dirty="0" smtClean="0"/>
              <a:t>livestock production concerning different races, </a:t>
            </a:r>
          </a:p>
          <a:p>
            <a:pPr marL="0" indent="0">
              <a:buNone/>
            </a:pPr>
            <a:r>
              <a:rPr lang="en-US" sz="3200" dirty="0" smtClean="0"/>
              <a:t>Different conditions of animal nutrition</a:t>
            </a:r>
          </a:p>
          <a:p>
            <a:endParaRPr lang="en-US" sz="3200" dirty="0"/>
          </a:p>
        </p:txBody>
      </p:sp>
    </p:spTree>
    <p:extLst>
      <p:ext uri="{BB962C8B-B14F-4D97-AF65-F5344CB8AC3E}">
        <p14:creationId xmlns:p14="http://schemas.microsoft.com/office/powerpoint/2010/main" val="1200104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666" y="1974760"/>
            <a:ext cx="10192436" cy="4735132"/>
          </a:xfrm>
        </p:spPr>
        <p:txBody>
          <a:bodyPr>
            <a:normAutofit/>
          </a:bodyPr>
          <a:lstStyle/>
          <a:p>
            <a:pPr algn="ctr">
              <a:lnSpc>
                <a:spcPct val="200000"/>
              </a:lnSpc>
            </a:pPr>
            <a:r>
              <a:rPr lang="en-US" sz="4000" dirty="0" smtClean="0">
                <a:latin typeface="Adobe Heiti Std R" panose="020B0400000000000000" pitchFamily="34" charset="-128"/>
                <a:ea typeface="Adobe Heiti Std R" panose="020B0400000000000000" pitchFamily="34" charset="-128"/>
              </a:rPr>
              <a:t>Different fields of Statistics and their contribution in Agriculture</a:t>
            </a:r>
            <a:endParaRPr lang="en-US" sz="4000" dirty="0">
              <a:latin typeface="Adobe Heiti Std R" panose="020B0400000000000000" pitchFamily="34" charset="-128"/>
              <a:ea typeface="Adobe Heiti Std R" panose="020B0400000000000000" pitchFamily="34" charset="-128"/>
            </a:endParaRPr>
          </a:p>
        </p:txBody>
      </p:sp>
    </p:spTree>
    <p:extLst>
      <p:ext uri="{BB962C8B-B14F-4D97-AF65-F5344CB8AC3E}">
        <p14:creationId xmlns:p14="http://schemas.microsoft.com/office/powerpoint/2010/main" val="261441785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179</TotalTime>
  <Words>534</Words>
  <Application>Microsoft Office PowerPoint</Application>
  <PresentationFormat>Widescreen</PresentationFormat>
  <Paragraphs>56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Adobe Heiti Std R</vt:lpstr>
      <vt:lpstr>Arial</vt:lpstr>
      <vt:lpstr>Times New Roman</vt:lpstr>
      <vt:lpstr>Trebuchet MS</vt:lpstr>
      <vt:lpstr>Wingdings 3</vt:lpstr>
      <vt:lpstr>Facet</vt:lpstr>
      <vt:lpstr>Role of Statistics in Agriculture</vt:lpstr>
      <vt:lpstr>Introduction</vt:lpstr>
      <vt:lpstr>PowerPoint Presentation</vt:lpstr>
      <vt:lpstr>PowerPoint Presentation</vt:lpstr>
      <vt:lpstr>PowerPoint Presentation</vt:lpstr>
      <vt:lpstr>Problems related to agricultural economics</vt:lpstr>
      <vt:lpstr>Some examples of the application of statistical methods in problems through research processes in Agriculture</vt:lpstr>
      <vt:lpstr>PowerPoint Presentation</vt:lpstr>
      <vt:lpstr>Different fields of Statistics and their contribution in Agriculture</vt:lpstr>
      <vt:lpstr>Estimation</vt:lpstr>
      <vt:lpstr>Testing of Hypothesis</vt:lpstr>
      <vt:lpstr>Sampling</vt:lpstr>
      <vt:lpstr>Times Series</vt:lpstr>
      <vt:lpstr>Regression</vt:lpstr>
      <vt:lpstr>Experimental design</vt:lpstr>
      <vt:lpstr>Categorical Data analysis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Statistics in Agriculture</dc:title>
  <dc:creator>Multi Laptop 88 G</dc:creator>
  <cp:lastModifiedBy>Multi Laptop 88 G</cp:lastModifiedBy>
  <cp:revision>15</cp:revision>
  <dcterms:created xsi:type="dcterms:W3CDTF">2020-11-10T20:12:52Z</dcterms:created>
  <dcterms:modified xsi:type="dcterms:W3CDTF">2020-11-10T23:12:24Z</dcterms:modified>
</cp:coreProperties>
</file>