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9" r:id="rId2"/>
    <p:sldId id="260" r:id="rId3"/>
    <p:sldId id="261" r:id="rId4"/>
    <p:sldId id="262" r:id="rId5"/>
    <p:sldId id="263" r:id="rId6"/>
    <p:sldId id="264" r:id="rId7"/>
    <p:sldId id="276" r:id="rId8"/>
    <p:sldId id="266" r:id="rId9"/>
    <p:sldId id="277" r:id="rId10"/>
    <p:sldId id="267" r:id="rId11"/>
    <p:sldId id="268" r:id="rId12"/>
    <p:sldId id="269" r:id="rId13"/>
    <p:sldId id="279" r:id="rId14"/>
    <p:sldId id="270" r:id="rId15"/>
    <p:sldId id="271" r:id="rId16"/>
    <p:sldId id="278"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03/14/2021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03/14/2021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03/14/2021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03/14/2021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03/14/2021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03/14/2021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03/14/2021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03/14/2021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03/14/2021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03/14/2021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03/14/2021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03/14/2021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03/14/2021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03/14/2021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03/14/2021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03/14/2021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03/14/2021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03/14/2021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b="1" dirty="0" smtClean="0"/>
              <a:t>Introduction to Literature</a:t>
            </a:r>
            <a:endParaRPr lang="en-US" sz="7200" b="1"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b="1" dirty="0" smtClean="0"/>
              <a:t>By: Al </a:t>
            </a:r>
            <a:r>
              <a:rPr lang="en-US" sz="2800" b="1" dirty="0" err="1" smtClean="0"/>
              <a:t>Mujtaba</a:t>
            </a:r>
            <a:r>
              <a:rPr lang="en-US" sz="2800" b="1" dirty="0" smtClean="0"/>
              <a:t> Cheema</a:t>
            </a:r>
            <a:endParaRPr lang="en-US" sz="2800" b="1" dirty="0"/>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Elements of a Short Story</a:t>
            </a:r>
            <a:endParaRPr lang="en-US" b="1" dirty="0"/>
          </a:p>
        </p:txBody>
      </p:sp>
      <p:sp>
        <p:nvSpPr>
          <p:cNvPr id="3" name="Content Placeholder 2"/>
          <p:cNvSpPr>
            <a:spLocks noGrp="1"/>
          </p:cNvSpPr>
          <p:nvPr>
            <p:ph idx="1"/>
          </p:nvPr>
        </p:nvSpPr>
        <p:spPr/>
        <p:txBody>
          <a:bodyPr/>
          <a:lstStyle/>
          <a:p>
            <a:r>
              <a:rPr lang="en-US" dirty="0" smtClean="0"/>
              <a:t>Conflict</a:t>
            </a:r>
          </a:p>
          <a:p>
            <a:r>
              <a:rPr lang="en-US" dirty="0" smtClean="0"/>
              <a:t>Characters</a:t>
            </a:r>
          </a:p>
          <a:p>
            <a:r>
              <a:rPr lang="en-US" dirty="0" smtClean="0"/>
              <a:t>Plot</a:t>
            </a:r>
          </a:p>
          <a:p>
            <a:r>
              <a:rPr lang="en-US" dirty="0" smtClean="0"/>
              <a:t>Theme</a:t>
            </a:r>
          </a:p>
          <a:p>
            <a:r>
              <a:rPr lang="en-US" dirty="0" smtClean="0"/>
              <a:t>Point of view</a:t>
            </a:r>
          </a:p>
          <a:p>
            <a:r>
              <a:rPr lang="en-US" dirty="0" smtClean="0"/>
              <a:t>Setting </a:t>
            </a:r>
            <a:endParaRPr lang="en-US" dirty="0"/>
          </a:p>
        </p:txBody>
      </p:sp>
    </p:spTree>
    <p:extLst>
      <p:ext uri="{BB962C8B-B14F-4D97-AF65-F5344CB8AC3E}">
        <p14:creationId xmlns:p14="http://schemas.microsoft.com/office/powerpoint/2010/main" val="15334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a:t>
            </a:r>
            <a:endParaRPr lang="en-US" b="1" dirty="0"/>
          </a:p>
        </p:txBody>
      </p:sp>
      <p:sp>
        <p:nvSpPr>
          <p:cNvPr id="3" name="Content Placeholder 2"/>
          <p:cNvSpPr>
            <a:spLocks noGrp="1"/>
          </p:cNvSpPr>
          <p:nvPr>
            <p:ph idx="1"/>
          </p:nvPr>
        </p:nvSpPr>
        <p:spPr/>
        <p:txBody>
          <a:bodyPr>
            <a:normAutofit/>
          </a:bodyPr>
          <a:lstStyle/>
          <a:p>
            <a:r>
              <a:rPr lang="en-US" sz="2800" dirty="0" smtClean="0"/>
              <a:t>The struggle between opposing forces in a story or play.</a:t>
            </a:r>
          </a:p>
          <a:p>
            <a:r>
              <a:rPr lang="en-US" sz="2800" dirty="0" smtClean="0"/>
              <a:t>There must be a problem to talk about.</a:t>
            </a:r>
          </a:p>
          <a:p>
            <a:r>
              <a:rPr lang="en-US" sz="2800" dirty="0" smtClean="0"/>
              <a:t>Types of conflict:</a:t>
            </a:r>
          </a:p>
          <a:p>
            <a:pPr lvl="1"/>
            <a:r>
              <a:rPr lang="en-US" sz="2800" dirty="0" smtClean="0"/>
              <a:t>External conflict.</a:t>
            </a:r>
          </a:p>
          <a:p>
            <a:pPr lvl="1"/>
            <a:r>
              <a:rPr lang="en-US" sz="2800" dirty="0" smtClean="0"/>
              <a:t>Internal conflict.</a:t>
            </a:r>
            <a:endParaRPr lang="en-US" sz="2800" dirty="0"/>
          </a:p>
        </p:txBody>
      </p:sp>
    </p:spTree>
    <p:extLst>
      <p:ext uri="{BB962C8B-B14F-4D97-AF65-F5344CB8AC3E}">
        <p14:creationId xmlns:p14="http://schemas.microsoft.com/office/powerpoint/2010/main" val="297670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Characters</a:t>
            </a:r>
            <a:endParaRPr lang="en-US" b="1" dirty="0"/>
          </a:p>
        </p:txBody>
      </p:sp>
      <p:sp>
        <p:nvSpPr>
          <p:cNvPr id="3" name="Content Placeholder 2"/>
          <p:cNvSpPr>
            <a:spLocks noGrp="1"/>
          </p:cNvSpPr>
          <p:nvPr>
            <p:ph idx="1"/>
          </p:nvPr>
        </p:nvSpPr>
        <p:spPr/>
        <p:txBody>
          <a:bodyPr/>
          <a:lstStyle/>
          <a:p>
            <a:r>
              <a:rPr lang="en-US" dirty="0" smtClean="0"/>
              <a:t>The actors who are playing different roles are known as characters.</a:t>
            </a:r>
          </a:p>
          <a:p>
            <a:r>
              <a:rPr lang="en-US" dirty="0" smtClean="0"/>
              <a:t>Types of characters:</a:t>
            </a:r>
          </a:p>
          <a:p>
            <a:pPr lvl="1"/>
            <a:r>
              <a:rPr lang="en-US" dirty="0"/>
              <a:t>P</a:t>
            </a:r>
            <a:r>
              <a:rPr lang="en-US" dirty="0" smtClean="0"/>
              <a:t>rotagonist. </a:t>
            </a:r>
          </a:p>
          <a:p>
            <a:pPr lvl="1"/>
            <a:r>
              <a:rPr lang="en-US" dirty="0" smtClean="0"/>
              <a:t>Antagonist.</a:t>
            </a:r>
          </a:p>
          <a:p>
            <a:pPr lvl="1"/>
            <a:r>
              <a:rPr lang="en-US" dirty="0" smtClean="0"/>
              <a:t>Static character.</a:t>
            </a:r>
          </a:p>
          <a:p>
            <a:pPr lvl="1"/>
            <a:r>
              <a:rPr lang="en-US" dirty="0" smtClean="0"/>
              <a:t>Dynamic character.</a:t>
            </a:r>
          </a:p>
          <a:p>
            <a:pPr lvl="1"/>
            <a:endParaRPr lang="en-US" dirty="0" smtClean="0"/>
          </a:p>
          <a:p>
            <a:endParaRPr lang="en-US" dirty="0"/>
          </a:p>
        </p:txBody>
      </p:sp>
    </p:spTree>
    <p:extLst>
      <p:ext uri="{BB962C8B-B14F-4D97-AF65-F5344CB8AC3E}">
        <p14:creationId xmlns:p14="http://schemas.microsoft.com/office/powerpoint/2010/main" val="315914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Flat character</a:t>
            </a:r>
          </a:p>
          <a:p>
            <a:r>
              <a:rPr lang="en-US" dirty="0" smtClean="0"/>
              <a:t>Round character</a:t>
            </a:r>
          </a:p>
          <a:p>
            <a:r>
              <a:rPr lang="en-US" dirty="0" smtClean="0"/>
              <a:t>Foil character</a:t>
            </a:r>
          </a:p>
          <a:p>
            <a:r>
              <a:rPr lang="en-US" dirty="0" smtClean="0"/>
              <a:t>Stock character</a:t>
            </a:r>
            <a:endParaRPr lang="en-US" dirty="0"/>
          </a:p>
        </p:txBody>
      </p:sp>
    </p:spTree>
    <p:extLst>
      <p:ext uri="{BB962C8B-B14F-4D97-AF65-F5344CB8AC3E}">
        <p14:creationId xmlns:p14="http://schemas.microsoft.com/office/powerpoint/2010/main" val="230281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a:t>
            </a:r>
            <a:endParaRPr lang="en-US" dirty="0"/>
          </a:p>
        </p:txBody>
      </p:sp>
      <p:sp>
        <p:nvSpPr>
          <p:cNvPr id="3" name="Content Placeholder 2"/>
          <p:cNvSpPr>
            <a:spLocks noGrp="1"/>
          </p:cNvSpPr>
          <p:nvPr>
            <p:ph idx="1"/>
          </p:nvPr>
        </p:nvSpPr>
        <p:spPr/>
        <p:txBody>
          <a:bodyPr>
            <a:normAutofit/>
          </a:bodyPr>
          <a:lstStyle/>
          <a:p>
            <a:r>
              <a:rPr lang="en-US" sz="2800" dirty="0" smtClean="0"/>
              <a:t>Sequence of events in a chronological manner.</a:t>
            </a:r>
          </a:p>
          <a:p>
            <a:r>
              <a:rPr lang="en-US" sz="2800" dirty="0" smtClean="0"/>
              <a:t>Types of plot:</a:t>
            </a:r>
          </a:p>
          <a:p>
            <a:pPr lvl="1"/>
            <a:r>
              <a:rPr lang="en-US" sz="2800" dirty="0" smtClean="0"/>
              <a:t>Overt plot</a:t>
            </a:r>
          </a:p>
          <a:p>
            <a:pPr lvl="1"/>
            <a:r>
              <a:rPr lang="en-US" sz="2800" dirty="0" smtClean="0"/>
              <a:t>Covert plot</a:t>
            </a:r>
          </a:p>
          <a:p>
            <a:pPr lvl="1"/>
            <a:r>
              <a:rPr lang="en-US" sz="2800" dirty="0" smtClean="0"/>
              <a:t>Primary plot (single ended, double ended, intrusive)</a:t>
            </a:r>
          </a:p>
          <a:p>
            <a:pPr lvl="1"/>
            <a:r>
              <a:rPr lang="en-US" sz="2800" dirty="0" smtClean="0"/>
              <a:t>Secondary plot</a:t>
            </a:r>
            <a:endParaRPr lang="en-US" sz="2800" dirty="0"/>
          </a:p>
        </p:txBody>
      </p:sp>
    </p:spTree>
    <p:extLst>
      <p:ext uri="{BB962C8B-B14F-4D97-AF65-F5344CB8AC3E}">
        <p14:creationId xmlns:p14="http://schemas.microsoft.com/office/powerpoint/2010/main" val="281241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Analepsis or Flashbacks</a:t>
            </a:r>
          </a:p>
          <a:p>
            <a:r>
              <a:rPr lang="en-US" sz="3600" dirty="0" smtClean="0"/>
              <a:t>Prolepsis or Flash forwards</a:t>
            </a:r>
          </a:p>
          <a:p>
            <a:endParaRPr lang="en-US" sz="3600" dirty="0"/>
          </a:p>
        </p:txBody>
      </p:sp>
    </p:spTree>
    <p:extLst>
      <p:ext uri="{BB962C8B-B14F-4D97-AF65-F5344CB8AC3E}">
        <p14:creationId xmlns:p14="http://schemas.microsoft.com/office/powerpoint/2010/main" val="323936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plot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7931" t="20815" r="6565" b="52864"/>
          <a:stretch/>
        </p:blipFill>
        <p:spPr>
          <a:xfrm>
            <a:off x="1188721" y="1528354"/>
            <a:ext cx="10078836" cy="5486400"/>
          </a:xfrm>
        </p:spPr>
      </p:pic>
    </p:spTree>
    <p:extLst>
      <p:ext uri="{BB962C8B-B14F-4D97-AF65-F5344CB8AC3E}">
        <p14:creationId xmlns:p14="http://schemas.microsoft.com/office/powerpoint/2010/main" val="162455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lstStyle/>
          <a:p>
            <a:r>
              <a:rPr lang="en-US" sz="2400" dirty="0" smtClean="0"/>
              <a:t>First and third person narrator</a:t>
            </a:r>
          </a:p>
          <a:p>
            <a:r>
              <a:rPr lang="en-US" sz="2400" dirty="0" smtClean="0"/>
              <a:t>Omniscient narrator</a:t>
            </a:r>
          </a:p>
          <a:p>
            <a:r>
              <a:rPr lang="en-US" sz="2400" dirty="0" smtClean="0"/>
              <a:t>Non-intrusive narrative</a:t>
            </a:r>
          </a:p>
          <a:p>
            <a:r>
              <a:rPr lang="en-US" sz="2400" dirty="0"/>
              <a:t>Intrusive </a:t>
            </a:r>
            <a:r>
              <a:rPr lang="en-US" sz="2400" dirty="0" smtClean="0"/>
              <a:t>narrator</a:t>
            </a:r>
          </a:p>
          <a:p>
            <a:pPr lvl="1"/>
            <a:r>
              <a:rPr lang="en-US" sz="2400" dirty="0" smtClean="0"/>
              <a:t>Heterodiegetic </a:t>
            </a:r>
          </a:p>
          <a:p>
            <a:pPr lvl="1"/>
            <a:r>
              <a:rPr lang="en-US" sz="2400" dirty="0" smtClean="0"/>
              <a:t>Homodiegetic </a:t>
            </a:r>
          </a:p>
          <a:p>
            <a:pPr marL="450000" lvl="1" indent="0">
              <a:buNone/>
            </a:pPr>
            <a:endParaRPr lang="en-US" dirty="0" smtClean="0"/>
          </a:p>
        </p:txBody>
      </p:sp>
    </p:spTree>
    <p:extLst>
      <p:ext uri="{BB962C8B-B14F-4D97-AF65-F5344CB8AC3E}">
        <p14:creationId xmlns:p14="http://schemas.microsoft.com/office/powerpoint/2010/main" val="130623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a:t>
            </a:r>
            <a:endParaRPr lang="en-US" b="1" dirty="0"/>
          </a:p>
        </p:txBody>
      </p:sp>
      <p:sp>
        <p:nvSpPr>
          <p:cNvPr id="3" name="Content Placeholder 2"/>
          <p:cNvSpPr>
            <a:spLocks noGrp="1"/>
          </p:cNvSpPr>
          <p:nvPr>
            <p:ph idx="1"/>
          </p:nvPr>
        </p:nvSpPr>
        <p:spPr/>
        <p:txBody>
          <a:bodyPr>
            <a:normAutofit/>
          </a:bodyPr>
          <a:lstStyle/>
          <a:p>
            <a:r>
              <a:rPr lang="en-US" sz="3200" dirty="0" smtClean="0"/>
              <a:t>Setting is the time and place of the story’s action.</a:t>
            </a:r>
          </a:p>
          <a:p>
            <a:r>
              <a:rPr lang="en-US" sz="3200" dirty="0" smtClean="0"/>
              <a:t>It includes ideas, customs, values and beliefs. </a:t>
            </a:r>
            <a:endParaRPr lang="en-US" sz="3200" dirty="0"/>
          </a:p>
        </p:txBody>
      </p:sp>
    </p:spTree>
    <p:extLst>
      <p:ext uri="{BB962C8B-B14F-4D97-AF65-F5344CB8AC3E}">
        <p14:creationId xmlns:p14="http://schemas.microsoft.com/office/powerpoint/2010/main" val="329617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Theme </a:t>
            </a:r>
            <a:endParaRPr lang="en-US" sz="5400" b="1" dirty="0"/>
          </a:p>
        </p:txBody>
      </p:sp>
      <p:sp>
        <p:nvSpPr>
          <p:cNvPr id="3" name="Content Placeholder 2"/>
          <p:cNvSpPr>
            <a:spLocks noGrp="1"/>
          </p:cNvSpPr>
          <p:nvPr>
            <p:ph idx="1"/>
          </p:nvPr>
        </p:nvSpPr>
        <p:spPr/>
        <p:txBody>
          <a:bodyPr>
            <a:normAutofit/>
          </a:bodyPr>
          <a:lstStyle/>
          <a:p>
            <a:r>
              <a:rPr lang="en-US" sz="3200" dirty="0" smtClean="0"/>
              <a:t>The central idea or message of a story around which it revolves.</a:t>
            </a:r>
          </a:p>
          <a:p>
            <a:pPr lvl="1"/>
            <a:r>
              <a:rPr lang="en-US" sz="3200" dirty="0" smtClean="0"/>
              <a:t>Stated theme.</a:t>
            </a:r>
          </a:p>
          <a:p>
            <a:pPr lvl="1"/>
            <a:r>
              <a:rPr lang="en-US" sz="3200" dirty="0" smtClean="0"/>
              <a:t>Implied theme.</a:t>
            </a:r>
            <a:endParaRPr lang="en-US" sz="3200" dirty="0"/>
          </a:p>
        </p:txBody>
      </p:sp>
    </p:spTree>
    <p:extLst>
      <p:ext uri="{BB962C8B-B14F-4D97-AF65-F5344CB8AC3E}">
        <p14:creationId xmlns:p14="http://schemas.microsoft.com/office/powerpoint/2010/main" val="231196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4511040"/>
          </a:xfrm>
        </p:spPr>
        <p:txBody>
          <a:bodyPr>
            <a:normAutofit/>
          </a:bodyPr>
          <a:lstStyle/>
          <a:p>
            <a:r>
              <a:rPr lang="en-US" sz="6000" dirty="0" smtClean="0"/>
              <a:t>What is Literature?</a:t>
            </a:r>
            <a:endParaRPr lang="en-US" sz="6000" dirty="0"/>
          </a:p>
        </p:txBody>
      </p:sp>
      <p:sp>
        <p:nvSpPr>
          <p:cNvPr id="3" name="Content Placeholder 2"/>
          <p:cNvSpPr>
            <a:spLocks noGrp="1"/>
          </p:cNvSpPr>
          <p:nvPr>
            <p:ph idx="1"/>
          </p:nvPr>
        </p:nvSpPr>
        <p:spPr>
          <a:xfrm>
            <a:off x="913795" y="2076451"/>
            <a:ext cx="10353762" cy="327116"/>
          </a:xfrm>
        </p:spPr>
        <p:txBody>
          <a:bodyPr>
            <a:normAutofit fontScale="70000" lnSpcReduction="20000"/>
          </a:bodyPr>
          <a:lstStyle/>
          <a:p>
            <a:endParaRPr lang="en-US" dirty="0"/>
          </a:p>
        </p:txBody>
      </p:sp>
    </p:spTree>
    <p:extLst>
      <p:ext uri="{BB962C8B-B14F-4D97-AF65-F5344CB8AC3E}">
        <p14:creationId xmlns:p14="http://schemas.microsoft.com/office/powerpoint/2010/main" val="406605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4785360"/>
          </a:xfrm>
        </p:spPr>
        <p:txBody>
          <a:bodyPr>
            <a:normAutofit/>
          </a:bodyPr>
          <a:lstStyle/>
          <a:p>
            <a:r>
              <a:rPr lang="en-US" sz="7200" b="1" dirty="0" smtClean="0"/>
              <a:t>THE END</a:t>
            </a:r>
            <a:endParaRPr lang="en-US" sz="72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64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Literature</a:t>
            </a:r>
            <a:endParaRPr lang="en-US" b="1" dirty="0"/>
          </a:p>
        </p:txBody>
      </p:sp>
      <p:sp>
        <p:nvSpPr>
          <p:cNvPr id="3" name="Content Placeholder 2"/>
          <p:cNvSpPr>
            <a:spLocks noGrp="1"/>
          </p:cNvSpPr>
          <p:nvPr>
            <p:ph idx="1"/>
          </p:nvPr>
        </p:nvSpPr>
        <p:spPr/>
        <p:txBody>
          <a:bodyPr>
            <a:normAutofit/>
          </a:bodyPr>
          <a:lstStyle/>
          <a:p>
            <a:r>
              <a:rPr lang="en-US" sz="3600" dirty="0" smtClean="0"/>
              <a:t>Pure Literature</a:t>
            </a:r>
          </a:p>
          <a:p>
            <a:r>
              <a:rPr lang="en-US" sz="3600" dirty="0" smtClean="0"/>
              <a:t>Applied Literature</a:t>
            </a:r>
            <a:endParaRPr lang="en-US" sz="3600" dirty="0"/>
          </a:p>
        </p:txBody>
      </p:sp>
    </p:spTree>
    <p:extLst>
      <p:ext uri="{BB962C8B-B14F-4D97-AF65-F5344CB8AC3E}">
        <p14:creationId xmlns:p14="http://schemas.microsoft.com/office/powerpoint/2010/main" val="161105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Literature</a:t>
            </a:r>
            <a:endParaRPr lang="en-US" b="1" dirty="0"/>
          </a:p>
        </p:txBody>
      </p:sp>
      <p:sp>
        <p:nvSpPr>
          <p:cNvPr id="3" name="Content Placeholder 2"/>
          <p:cNvSpPr>
            <a:spLocks noGrp="1"/>
          </p:cNvSpPr>
          <p:nvPr>
            <p:ph idx="1"/>
          </p:nvPr>
        </p:nvSpPr>
        <p:spPr/>
        <p:txBody>
          <a:bodyPr/>
          <a:lstStyle/>
          <a:p>
            <a:r>
              <a:rPr lang="en-US" sz="2400" dirty="0" smtClean="0"/>
              <a:t>Entertainment/pleasure</a:t>
            </a:r>
          </a:p>
          <a:p>
            <a:r>
              <a:rPr lang="en-US" sz="2400" dirty="0" smtClean="0"/>
              <a:t>Heighten the awareness of the reader</a:t>
            </a:r>
          </a:p>
          <a:p>
            <a:r>
              <a:rPr lang="en-US" sz="2400" dirty="0" smtClean="0"/>
              <a:t>Propaganda</a:t>
            </a:r>
          </a:p>
          <a:p>
            <a:r>
              <a:rPr lang="en-US" sz="2400" dirty="0" smtClean="0"/>
              <a:t>Release/ purification</a:t>
            </a:r>
          </a:p>
          <a:p>
            <a:r>
              <a:rPr lang="en-US" sz="2400" dirty="0" smtClean="0"/>
              <a:t>Escape </a:t>
            </a:r>
          </a:p>
          <a:p>
            <a:endParaRPr lang="en-US" dirty="0"/>
          </a:p>
        </p:txBody>
      </p:sp>
    </p:spTree>
    <p:extLst>
      <p:ext uri="{BB962C8B-B14F-4D97-AF65-F5344CB8AC3E}">
        <p14:creationId xmlns:p14="http://schemas.microsoft.com/office/powerpoint/2010/main" val="71730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599"/>
            <a:ext cx="10353762" cy="4615543"/>
          </a:xfrm>
        </p:spPr>
        <p:txBody>
          <a:bodyPr>
            <a:normAutofit/>
          </a:bodyPr>
          <a:lstStyle/>
          <a:p>
            <a:r>
              <a:rPr lang="en-US" sz="7200" b="1" dirty="0" smtClean="0"/>
              <a:t>What is a Short Story?</a:t>
            </a:r>
            <a:endParaRPr lang="en-US" sz="72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730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a:effectLst/>
              </a:rPr>
              <a:t>B</a:t>
            </a:r>
            <a:r>
              <a:rPr lang="en-US" sz="3200" dirty="0" smtClean="0">
                <a:effectLst/>
              </a:rPr>
              <a:t>rief </a:t>
            </a:r>
            <a:r>
              <a:rPr lang="en-US" sz="3200" dirty="0">
                <a:effectLst/>
              </a:rPr>
              <a:t>fictional prose narrative that is shorter than a </a:t>
            </a:r>
            <a:r>
              <a:rPr lang="en-US" sz="3200" dirty="0" smtClean="0">
                <a:effectLst/>
              </a:rPr>
              <a:t>novel</a:t>
            </a:r>
            <a:r>
              <a:rPr lang="en-US" sz="3200" dirty="0">
                <a:effectLst/>
              </a:rPr>
              <a:t> and that usually deals with only a few </a:t>
            </a:r>
            <a:r>
              <a:rPr lang="en-US" sz="3200" dirty="0" smtClean="0">
                <a:effectLst/>
              </a:rPr>
              <a:t>characters is known as a short story.</a:t>
            </a:r>
            <a:endParaRPr lang="en-US" sz="3200" dirty="0"/>
          </a:p>
        </p:txBody>
      </p:sp>
    </p:spTree>
    <p:extLst>
      <p:ext uri="{BB962C8B-B14F-4D97-AF65-F5344CB8AC3E}">
        <p14:creationId xmlns:p14="http://schemas.microsoft.com/office/powerpoint/2010/main" val="26762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Origin </a:t>
            </a:r>
            <a:endParaRPr lang="en-US" b="1" dirty="0"/>
          </a:p>
        </p:txBody>
      </p:sp>
      <p:sp>
        <p:nvSpPr>
          <p:cNvPr id="3" name="Content Placeholder 2"/>
          <p:cNvSpPr>
            <a:spLocks noGrp="1"/>
          </p:cNvSpPr>
          <p:nvPr>
            <p:ph idx="1"/>
          </p:nvPr>
        </p:nvSpPr>
        <p:spPr/>
        <p:txBody>
          <a:bodyPr/>
          <a:lstStyle/>
          <a:p>
            <a:r>
              <a:rPr lang="en-US" dirty="0">
                <a:effectLst/>
              </a:rPr>
              <a:t>The evolution of the short story first began before humans could write. </a:t>
            </a:r>
            <a:endParaRPr lang="en-US" dirty="0" smtClean="0">
              <a:effectLst/>
            </a:endParaRPr>
          </a:p>
          <a:p>
            <a:r>
              <a:rPr lang="en-US" dirty="0" smtClean="0">
                <a:effectLst/>
              </a:rPr>
              <a:t>To </a:t>
            </a:r>
            <a:r>
              <a:rPr lang="en-US" dirty="0">
                <a:effectLst/>
              </a:rPr>
              <a:t>aid in constructing and memorizing tales, the early </a:t>
            </a:r>
            <a:r>
              <a:rPr lang="en-US" dirty="0" smtClean="0">
                <a:effectLst/>
              </a:rPr>
              <a:t>storyteller</a:t>
            </a:r>
            <a:r>
              <a:rPr lang="en-US" dirty="0">
                <a:effectLst/>
              </a:rPr>
              <a:t> </a:t>
            </a:r>
            <a:r>
              <a:rPr lang="en-US" dirty="0" smtClean="0">
                <a:effectLst/>
              </a:rPr>
              <a:t>often </a:t>
            </a:r>
            <a:r>
              <a:rPr lang="en-US" dirty="0">
                <a:effectLst/>
              </a:rPr>
              <a:t>relied on stock phrases, fixed rhythms, and </a:t>
            </a:r>
            <a:r>
              <a:rPr lang="en-US" dirty="0" smtClean="0">
                <a:effectLst/>
              </a:rPr>
              <a:t>rhyme.</a:t>
            </a:r>
          </a:p>
          <a:p>
            <a:r>
              <a:rPr lang="en-US" dirty="0">
                <a:effectLst/>
              </a:rPr>
              <a:t>The short story is one of the oldest types of literature and has existed in the form of legends, mythic tales, folk tales, fairy tales, fables and anecdotes in various ancient communities across the world. </a:t>
            </a:r>
            <a:endParaRPr lang="en-US" dirty="0" smtClean="0">
              <a:effectLst/>
            </a:endParaRPr>
          </a:p>
          <a:p>
            <a:r>
              <a:rPr lang="en-US" dirty="0" smtClean="0">
                <a:effectLst/>
              </a:rPr>
              <a:t>The </a:t>
            </a:r>
            <a:r>
              <a:rPr lang="en-US" dirty="0">
                <a:effectLst/>
              </a:rPr>
              <a:t>modern short story developed in the early 19th century.</a:t>
            </a:r>
            <a:endParaRPr lang="en-US" dirty="0"/>
          </a:p>
        </p:txBody>
      </p:sp>
    </p:spTree>
    <p:extLst>
      <p:ext uri="{BB962C8B-B14F-4D97-AF65-F5344CB8AC3E}">
        <p14:creationId xmlns:p14="http://schemas.microsoft.com/office/powerpoint/2010/main" val="213566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features</a:t>
            </a:r>
            <a:endParaRPr lang="en-US" b="1" dirty="0"/>
          </a:p>
        </p:txBody>
      </p:sp>
      <p:sp>
        <p:nvSpPr>
          <p:cNvPr id="3" name="Content Placeholder 2"/>
          <p:cNvSpPr>
            <a:spLocks noGrp="1"/>
          </p:cNvSpPr>
          <p:nvPr>
            <p:ph idx="1"/>
          </p:nvPr>
        </p:nvSpPr>
        <p:spPr/>
        <p:txBody>
          <a:bodyPr/>
          <a:lstStyle/>
          <a:p>
            <a:r>
              <a:rPr lang="en-US" sz="2800" dirty="0" smtClean="0"/>
              <a:t>Didactic or for pleasure.</a:t>
            </a:r>
          </a:p>
          <a:p>
            <a:r>
              <a:rPr lang="en-US" sz="2800" dirty="0" smtClean="0"/>
              <a:t>No detailed description of background.</a:t>
            </a:r>
          </a:p>
          <a:p>
            <a:r>
              <a:rPr lang="en-US" sz="2800" dirty="0" smtClean="0"/>
              <a:t>A single unified incident is mentioned.</a:t>
            </a:r>
          </a:p>
          <a:p>
            <a:endParaRPr lang="en-US" sz="2800" dirty="0" smtClean="0"/>
          </a:p>
          <a:p>
            <a:endParaRPr lang="en-US" dirty="0"/>
          </a:p>
        </p:txBody>
      </p:sp>
    </p:spTree>
    <p:extLst>
      <p:ext uri="{BB962C8B-B14F-4D97-AF65-F5344CB8AC3E}">
        <p14:creationId xmlns:p14="http://schemas.microsoft.com/office/powerpoint/2010/main" val="85136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Characters are not fully developed.</a:t>
            </a:r>
          </a:p>
          <a:p>
            <a:r>
              <a:rPr lang="en-US" dirty="0"/>
              <a:t>No character analysis.</a:t>
            </a:r>
          </a:p>
          <a:p>
            <a:r>
              <a:rPr lang="en-US" dirty="0"/>
              <a:t>Only a certain aspect of the character’s personality gets changed.</a:t>
            </a:r>
          </a:p>
          <a:p>
            <a:r>
              <a:rPr lang="en-US" dirty="0">
                <a:effectLst/>
              </a:rPr>
              <a:t>The short story is usually concerned with a single effect conveyed in only one or a few significant episodes or scenes.</a:t>
            </a:r>
            <a:endParaRPr lang="en-US" dirty="0"/>
          </a:p>
          <a:p>
            <a:endParaRPr lang="en-US" dirty="0"/>
          </a:p>
        </p:txBody>
      </p:sp>
    </p:spTree>
    <p:extLst>
      <p:ext uri="{BB962C8B-B14F-4D97-AF65-F5344CB8AC3E}">
        <p14:creationId xmlns:p14="http://schemas.microsoft.com/office/powerpoint/2010/main" val="3350064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Earthy inspiration</Template>
  <TotalTime>0</TotalTime>
  <Words>316</Words>
  <Application>Microsoft Office PowerPoint</Application>
  <PresentationFormat>Widescreen</PresentationFormat>
  <Paragraphs>76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Goudy Old Style</vt:lpstr>
      <vt:lpstr>Trebuchet MS</vt:lpstr>
      <vt:lpstr>Wingdings 2</vt:lpstr>
      <vt:lpstr>SlateVTI</vt:lpstr>
      <vt:lpstr>Introduction to Literature</vt:lpstr>
      <vt:lpstr>What is Literature?</vt:lpstr>
      <vt:lpstr>Types of Literature</vt:lpstr>
      <vt:lpstr>Functions of Literature</vt:lpstr>
      <vt:lpstr>What is a Short Story?</vt:lpstr>
      <vt:lpstr>PowerPoint Presentation</vt:lpstr>
      <vt:lpstr>Origin </vt:lpstr>
      <vt:lpstr>Common features</vt:lpstr>
      <vt:lpstr>PowerPoint Presentation</vt:lpstr>
      <vt:lpstr>Elements of a Short Story</vt:lpstr>
      <vt:lpstr>Conflict</vt:lpstr>
      <vt:lpstr>Characters</vt:lpstr>
      <vt:lpstr>PowerPoint Presentation</vt:lpstr>
      <vt:lpstr>Plot </vt:lpstr>
      <vt:lpstr>PowerPoint Presentation</vt:lpstr>
      <vt:lpstr>Structure of a plot</vt:lpstr>
      <vt:lpstr>Point of view</vt:lpstr>
      <vt:lpstr>Setting </vt:lpstr>
      <vt:lpstr>Theme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2021-03-14T18:10:22Z</dcterms:created>
  <dcterms:modified xsi:type="dcterms:W3CDTF">2021-03-14T20:28:29Z</dcterms:modified>
</cp:coreProperties>
</file>