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Krebs cycle, Regulation of  </a:t>
            </a:r>
            <a:r>
              <a:rPr lang="en-US" dirty="0" err="1" smtClean="0"/>
              <a:t>glycolysis</a:t>
            </a:r>
            <a:r>
              <a:rPr lang="en-US" dirty="0" smtClean="0"/>
              <a:t> and Krebs cycle, Electron transport and oxidative </a:t>
            </a:r>
            <a:r>
              <a:rPr lang="en-US" dirty="0" err="1" smtClean="0"/>
              <a:t>phosphorylation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Complex III (</a:t>
            </a:r>
            <a:r>
              <a:rPr lang="en-US" b="1" i="1" dirty="0" err="1" smtClean="0"/>
              <a:t>cytochrome</a:t>
            </a:r>
            <a:r>
              <a:rPr lang="en-US" b="1" i="1" dirty="0" smtClean="0"/>
              <a:t> bc1 complex)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complex oxidizes reduced </a:t>
            </a:r>
            <a:r>
              <a:rPr lang="en-US" dirty="0" err="1" smtClean="0"/>
              <a:t>ubiquinone</a:t>
            </a:r>
            <a:r>
              <a:rPr lang="en-US" dirty="0" smtClean="0"/>
              <a:t> (</a:t>
            </a:r>
            <a:r>
              <a:rPr lang="en-US" dirty="0" err="1" smtClean="0"/>
              <a:t>ubiquinol</a:t>
            </a:r>
            <a:r>
              <a:rPr lang="en-US" dirty="0" smtClean="0"/>
              <a:t>) and transfers the electrons via an iron–sulfur center, two </a:t>
            </a:r>
            <a:r>
              <a:rPr lang="en-US" i="1" dirty="0" smtClean="0"/>
              <a:t>b</a:t>
            </a:r>
            <a:r>
              <a:rPr lang="en-US" dirty="0" smtClean="0"/>
              <a:t>-type </a:t>
            </a:r>
            <a:r>
              <a:rPr lang="en-US" dirty="0" err="1" smtClean="0"/>
              <a:t>cytochromes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565 and </a:t>
            </a:r>
            <a:r>
              <a:rPr lang="en-US" i="1" dirty="0" smtClean="0"/>
              <a:t>b</a:t>
            </a:r>
            <a:r>
              <a:rPr lang="en-US" dirty="0" smtClean="0"/>
              <a:t>560), and a membrane-bound </a:t>
            </a:r>
            <a:r>
              <a:rPr lang="en-US" dirty="0" err="1" smtClean="0"/>
              <a:t>cytochrome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1 to </a:t>
            </a:r>
            <a:r>
              <a:rPr lang="en-US" dirty="0" err="1" smtClean="0"/>
              <a:t>cytochrome</a:t>
            </a: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. Four protons per electron pair are pumped by complex III.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Cytochrome</a:t>
            </a:r>
            <a:r>
              <a:rPr lang="en-US" b="1" dirty="0" smtClean="0"/>
              <a:t> </a:t>
            </a:r>
            <a:r>
              <a:rPr lang="en-US" b="1" i="1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Cytochrome</a:t>
            </a:r>
            <a:r>
              <a:rPr lang="en-US" b="1" dirty="0" smtClean="0"/>
              <a:t> </a:t>
            </a:r>
            <a:r>
              <a:rPr lang="en-US" b="1" i="1" dirty="0" smtClean="0"/>
              <a:t>c </a:t>
            </a:r>
            <a:r>
              <a:rPr lang="en-US" dirty="0" smtClean="0"/>
              <a:t>is a small protein loosely attached to the outer surface of the inner membrane and serves as a mobile carrier to transfer electrons between complexes III and IV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Complex IV (</a:t>
            </a:r>
            <a:r>
              <a:rPr lang="en-US" b="1" i="1" dirty="0" err="1" smtClean="0"/>
              <a:t>cytochrome</a:t>
            </a:r>
            <a:r>
              <a:rPr lang="en-US" b="1" i="1" dirty="0" smtClean="0"/>
              <a:t> c </a:t>
            </a:r>
            <a:r>
              <a:rPr lang="en-US" b="1" i="1" dirty="0" err="1" smtClean="0"/>
              <a:t>oxidase</a:t>
            </a:r>
            <a:r>
              <a:rPr lang="en-US" b="1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This complex contains two copper centers (</a:t>
            </a:r>
            <a:r>
              <a:rPr lang="en-US" sz="2800" dirty="0" err="1" smtClean="0"/>
              <a:t>CuA</a:t>
            </a:r>
            <a:r>
              <a:rPr lang="en-US" sz="2800" dirty="0" smtClean="0"/>
              <a:t> and </a:t>
            </a:r>
            <a:r>
              <a:rPr lang="en-US" sz="2800" dirty="0" err="1" smtClean="0"/>
              <a:t>CuB</a:t>
            </a:r>
            <a:r>
              <a:rPr lang="en-US" sz="2800" dirty="0" smtClean="0"/>
              <a:t>) and </a:t>
            </a:r>
            <a:r>
              <a:rPr lang="en-US" sz="2800" dirty="0" err="1" smtClean="0"/>
              <a:t>cytochromes</a:t>
            </a:r>
            <a:r>
              <a:rPr lang="en-US" sz="2800" dirty="0" smtClean="0"/>
              <a:t> </a:t>
            </a:r>
            <a:r>
              <a:rPr lang="en-US" sz="2800" i="1" dirty="0" smtClean="0"/>
              <a:t>a </a:t>
            </a:r>
            <a:r>
              <a:rPr lang="en-US" sz="2800" dirty="0" smtClean="0"/>
              <a:t>and </a:t>
            </a:r>
            <a:r>
              <a:rPr lang="en-US" sz="2800" i="1" dirty="0" smtClean="0"/>
              <a:t>a </a:t>
            </a:r>
            <a:r>
              <a:rPr lang="en-US" sz="2800" dirty="0" smtClean="0"/>
              <a:t>3. Complex IV is the terminal </a:t>
            </a:r>
            <a:r>
              <a:rPr lang="en-US" sz="2800" dirty="0" err="1" smtClean="0"/>
              <a:t>oxidase</a:t>
            </a:r>
            <a:r>
              <a:rPr lang="en-US" sz="2800" dirty="0" smtClean="0"/>
              <a:t> and brings about the four-electron reduction of O2 to two molecules of H2O.</a:t>
            </a:r>
            <a:br>
              <a:rPr lang="en-US" sz="2800" dirty="0" smtClean="0"/>
            </a:br>
            <a:r>
              <a:rPr lang="en-US" sz="2800" dirty="0" smtClean="0"/>
              <a:t>Two protons are pumped per </a:t>
            </a:r>
            <a:r>
              <a:rPr lang="en-US" sz="2800" dirty="0" err="1" smtClean="0"/>
              <a:t>electon</a:t>
            </a:r>
            <a:r>
              <a:rPr lang="en-US" sz="2800" dirty="0" smtClean="0"/>
              <a:t> pair. Both structurally and functionally, </a:t>
            </a:r>
            <a:r>
              <a:rPr lang="en-US" sz="2800" dirty="0" err="1" smtClean="0"/>
              <a:t>ubiquinone</a:t>
            </a:r>
            <a:r>
              <a:rPr lang="en-US" sz="2800" dirty="0" smtClean="0"/>
              <a:t> and the </a:t>
            </a:r>
            <a:r>
              <a:rPr lang="en-US" sz="2800" dirty="0" err="1" smtClean="0"/>
              <a:t>cytochrome</a:t>
            </a:r>
            <a:r>
              <a:rPr lang="en-US" sz="2800" dirty="0" smtClean="0"/>
              <a:t> </a:t>
            </a:r>
            <a:r>
              <a:rPr lang="en-US" sz="2800" i="1" dirty="0" smtClean="0"/>
              <a:t>bc</a:t>
            </a:r>
            <a:r>
              <a:rPr lang="en-US" sz="2800" dirty="0" smtClean="0"/>
              <a:t>1 complex are very similar to </a:t>
            </a:r>
            <a:r>
              <a:rPr lang="en-US" sz="2800" dirty="0" err="1" smtClean="0"/>
              <a:t>plastoquinone</a:t>
            </a:r>
            <a:r>
              <a:rPr lang="en-US" sz="2800" dirty="0" smtClean="0"/>
              <a:t> and the </a:t>
            </a:r>
            <a:r>
              <a:rPr lang="en-US" sz="2800" dirty="0" err="1" smtClean="0"/>
              <a:t>cytochrome</a:t>
            </a:r>
            <a:r>
              <a:rPr lang="en-US" sz="2800" dirty="0" smtClean="0"/>
              <a:t> </a:t>
            </a:r>
            <a:r>
              <a:rPr lang="en-US" sz="2800" i="1" dirty="0" smtClean="0"/>
              <a:t>b</a:t>
            </a:r>
            <a:r>
              <a:rPr lang="en-US" sz="2800" dirty="0" smtClean="0"/>
              <a:t>6 </a:t>
            </a:r>
            <a:r>
              <a:rPr lang="en-US" sz="2800" i="1" dirty="0" smtClean="0"/>
              <a:t>f </a:t>
            </a:r>
            <a:r>
              <a:rPr lang="en-US" sz="2800" dirty="0" smtClean="0"/>
              <a:t>complex, respectively, in the photosynthetic electron transport chain. 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sma\Pictures\20200408_231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4CBA05-A55B-428F-AC31-44DF9671A55D}"/>
              </a:ext>
            </a:extLst>
          </p:cNvPr>
          <p:cNvSpPr txBox="1"/>
          <p:nvPr/>
        </p:nvSpPr>
        <p:spPr>
          <a:xfrm>
            <a:off x="114300" y="797510"/>
            <a:ext cx="8915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 NADH </a:t>
            </a:r>
            <a:r>
              <a:rPr lang="en-US" sz="2400" dirty="0"/>
              <a:t>produces </a:t>
            </a:r>
            <a:r>
              <a:rPr lang="en-US" sz="2400" b="1" dirty="0"/>
              <a:t>3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 FADH2 </a:t>
            </a:r>
            <a:r>
              <a:rPr lang="en-US" sz="2400" dirty="0"/>
              <a:t>produces </a:t>
            </a:r>
            <a:r>
              <a:rPr lang="en-US" sz="2400" b="1" dirty="0"/>
              <a:t>2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 </a:t>
            </a:r>
            <a:r>
              <a:rPr lang="en-US" sz="2400" b="1" dirty="0">
                <a:highlight>
                  <a:srgbClr val="00FFFF"/>
                </a:highlight>
              </a:rPr>
              <a:t>GLYCOLYSIS </a:t>
            </a:r>
            <a:r>
              <a:rPr lang="en-US" sz="2400" dirty="0"/>
              <a:t> </a:t>
            </a:r>
            <a:r>
              <a:rPr lang="en-US" sz="2400" b="1" dirty="0"/>
              <a:t>10 ATP </a:t>
            </a:r>
            <a:r>
              <a:rPr lang="en-US" sz="2400" dirty="0"/>
              <a:t>produced</a:t>
            </a:r>
          </a:p>
          <a:p>
            <a:r>
              <a:rPr lang="en-US" sz="2400" dirty="0"/>
              <a:t>       </a:t>
            </a:r>
            <a:r>
              <a:rPr lang="en-US" sz="2400" b="1" dirty="0"/>
              <a:t>2 UTILIZED </a:t>
            </a:r>
            <a:r>
              <a:rPr lang="en-US" sz="2400" dirty="0"/>
              <a:t>and </a:t>
            </a:r>
            <a:r>
              <a:rPr lang="en-US" sz="2400" b="1" dirty="0"/>
              <a:t>2 REGENERATE </a:t>
            </a:r>
          </a:p>
          <a:p>
            <a:r>
              <a:rPr lang="en-US" sz="2400" dirty="0"/>
              <a:t>       Also </a:t>
            </a:r>
            <a:r>
              <a:rPr lang="en-US" sz="2400" b="1" dirty="0"/>
              <a:t>6 ATP </a:t>
            </a:r>
            <a:r>
              <a:rPr lang="en-US" sz="2400" dirty="0"/>
              <a:t>produced by </a:t>
            </a:r>
            <a:r>
              <a:rPr lang="en-US" sz="2400" b="1" dirty="0"/>
              <a:t>2 NADH </a:t>
            </a:r>
            <a:r>
              <a:rPr lang="en-US" sz="2400" dirty="0"/>
              <a:t>So Remaining ATP = </a:t>
            </a:r>
            <a:r>
              <a:rPr lang="en-US" sz="2400" b="1" u="sng" dirty="0">
                <a:highlight>
                  <a:srgbClr val="FFFF00"/>
                </a:highlight>
              </a:rPr>
              <a:t>8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Conversion of 2 Molecules of Pyruvate to 2 Acetyl CoA </a:t>
            </a:r>
            <a:r>
              <a:rPr lang="en-US" sz="2400" b="1" dirty="0"/>
              <a:t>2 NADH </a:t>
            </a:r>
            <a:r>
              <a:rPr lang="en-US" sz="2400" dirty="0"/>
              <a:t>produced which produced  </a:t>
            </a:r>
            <a:r>
              <a:rPr lang="en-US" sz="2400" b="1" u="sng" dirty="0">
                <a:highlight>
                  <a:srgbClr val="FFFF00"/>
                </a:highlight>
              </a:rPr>
              <a:t>6 ATP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00FFFF"/>
                </a:highlight>
              </a:rPr>
              <a:t>KREB’S CYCLE </a:t>
            </a:r>
            <a:r>
              <a:rPr lang="en-US" sz="2400" b="1" dirty="0"/>
              <a:t>  2 ATP </a:t>
            </a:r>
            <a:r>
              <a:rPr lang="en-US" sz="2400" dirty="0"/>
              <a:t>produced and </a:t>
            </a:r>
            <a:r>
              <a:rPr lang="en-US" sz="2400" b="1" dirty="0"/>
              <a:t>6 NADH </a:t>
            </a:r>
            <a:r>
              <a:rPr lang="en-US" sz="2400" dirty="0"/>
              <a:t>which produced </a:t>
            </a:r>
            <a:r>
              <a:rPr lang="en-US" sz="2400" b="1" dirty="0"/>
              <a:t>18 ATP </a:t>
            </a:r>
            <a:r>
              <a:rPr lang="en-US" sz="2400" dirty="0"/>
              <a:t>and </a:t>
            </a:r>
            <a:r>
              <a:rPr lang="en-US" sz="2400" b="1" dirty="0"/>
              <a:t>2 FADH2 </a:t>
            </a:r>
            <a:r>
              <a:rPr lang="en-US" sz="2400" dirty="0"/>
              <a:t>which produced </a:t>
            </a:r>
            <a:r>
              <a:rPr lang="en-US" sz="2400" b="1" dirty="0"/>
              <a:t>4 ATP </a:t>
            </a:r>
          </a:p>
          <a:p>
            <a:r>
              <a:rPr lang="en-US" sz="2400" dirty="0"/>
              <a:t>      So total ATP produced during KREB’S CYCLE  </a:t>
            </a:r>
          </a:p>
          <a:p>
            <a:r>
              <a:rPr lang="en-US" sz="2400" dirty="0"/>
              <a:t>                 2 ATP + 18 ATP + 4 ATP = </a:t>
            </a:r>
            <a:r>
              <a:rPr lang="en-US" sz="2400" b="1" u="sng" dirty="0">
                <a:highlight>
                  <a:srgbClr val="FFFF00"/>
                </a:highlight>
              </a:rPr>
              <a:t>24 ATP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NADH AND FADH2 produce ATP via ELECTRON TRANSPORT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 DURING RESPIRATION THE TOTAL ENERGY YIELD WILL BE</a:t>
            </a:r>
          </a:p>
          <a:p>
            <a:r>
              <a:rPr lang="en-US" sz="2400" dirty="0"/>
              <a:t>                 8 ATP + 6 ATP + 24 ATP = </a:t>
            </a:r>
            <a:r>
              <a:rPr lang="en-US" sz="2400" b="1" u="sng" dirty="0">
                <a:highlight>
                  <a:srgbClr val="FF0000"/>
                </a:highlight>
              </a:rPr>
              <a:t>38 ATP</a:t>
            </a:r>
          </a:p>
        </p:txBody>
      </p:sp>
      <p:sp>
        <p:nvSpPr>
          <p:cNvPr id="3" name="Rectangle 2"/>
          <p:cNvSpPr/>
          <p:nvPr/>
        </p:nvSpPr>
        <p:spPr>
          <a:xfrm>
            <a:off x="4038600" y="228600"/>
            <a:ext cx="4832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Energetics</a:t>
            </a:r>
            <a:r>
              <a:rPr lang="en-US" sz="3600" b="1" dirty="0" smtClean="0"/>
              <a:t> of respiration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952203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64D94ED-4304-4C7A-8B67-2AFB859EF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9" t="21667" r="10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374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Krebs Cycle: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Tricarboxylic</a:t>
            </a:r>
            <a:r>
              <a:rPr lang="en-US" dirty="0" smtClean="0"/>
              <a:t> acid cycle (i.e., TCA cycle), also known as Citric acid cycle or Krebs cycle.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ma\Pictures\image_thumb-1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1"/>
            <a:ext cx="8153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ma\Pictures\clip_image004_thumb-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may be </a:t>
            </a:r>
            <a:r>
              <a:rPr lang="en-US" b="1" dirty="0" err="1" smtClean="0"/>
              <a:t>summarised</a:t>
            </a:r>
            <a:r>
              <a:rPr lang="en-US" b="1" dirty="0" smtClean="0"/>
              <a:t> in following equation:</a:t>
            </a:r>
            <a:endParaRPr lang="en-US" dirty="0"/>
          </a:p>
        </p:txBody>
      </p:sp>
      <p:pic>
        <p:nvPicPr>
          <p:cNvPr id="5122" name="Picture 2" descr="C:\Users\Asma\Pictures\image_thumb-1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1"/>
            <a:ext cx="7619999" cy="164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Complex I (NADH </a:t>
            </a:r>
            <a:r>
              <a:rPr lang="en-US" b="1" i="1" dirty="0" err="1" smtClean="0"/>
              <a:t>dehydrogenase</a:t>
            </a:r>
            <a:r>
              <a:rPr lang="en-US" b="1" i="1" dirty="0" smtClean="0"/>
              <a:t>)</a:t>
            </a:r>
          </a:p>
          <a:p>
            <a:r>
              <a:rPr lang="en-US" b="1" i="1" dirty="0" smtClean="0"/>
              <a:t>Complex II (</a:t>
            </a:r>
            <a:r>
              <a:rPr lang="en-US" b="1" i="1" dirty="0" err="1" smtClean="0"/>
              <a:t>succinate</a:t>
            </a:r>
            <a:r>
              <a:rPr lang="en-US" b="1" i="1" dirty="0" smtClean="0"/>
              <a:t> </a:t>
            </a:r>
            <a:r>
              <a:rPr lang="en-US" b="1" i="1" dirty="0" err="1" smtClean="0"/>
              <a:t>dehydrogenase</a:t>
            </a:r>
            <a:r>
              <a:rPr lang="en-US" b="1" i="1" dirty="0" smtClean="0"/>
              <a:t>)</a:t>
            </a:r>
          </a:p>
          <a:p>
            <a:r>
              <a:rPr lang="en-US" b="1" i="1" dirty="0" smtClean="0"/>
              <a:t>Complex III (</a:t>
            </a:r>
            <a:r>
              <a:rPr lang="en-US" b="1" i="1" dirty="0" err="1" smtClean="0"/>
              <a:t>cytochrome</a:t>
            </a:r>
            <a:r>
              <a:rPr lang="en-US" b="1" i="1" dirty="0" smtClean="0"/>
              <a:t> bc1 complex)</a:t>
            </a:r>
          </a:p>
          <a:p>
            <a:r>
              <a:rPr lang="en-US" b="1" i="1" dirty="0" smtClean="0"/>
              <a:t>Complex IV (</a:t>
            </a:r>
            <a:r>
              <a:rPr lang="en-US" b="1" i="1" dirty="0" err="1" smtClean="0"/>
              <a:t>cytochrome</a:t>
            </a:r>
            <a:r>
              <a:rPr lang="en-US" b="1" i="1" dirty="0" smtClean="0"/>
              <a:t> c </a:t>
            </a:r>
            <a:r>
              <a:rPr lang="en-US" b="1" i="1" dirty="0" err="1" smtClean="0"/>
              <a:t>oxidase</a:t>
            </a:r>
            <a:r>
              <a:rPr lang="en-US" b="1" i="1" dirty="0" smtClean="0"/>
              <a:t>)</a:t>
            </a:r>
          </a:p>
          <a:p>
            <a:r>
              <a:rPr lang="en-US" b="1" i="1" dirty="0" err="1" smtClean="0"/>
              <a:t>ATPASe</a:t>
            </a:r>
            <a:endParaRPr lang="en-US" b="1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Complex I (NADH </a:t>
            </a:r>
            <a:r>
              <a:rPr lang="en-US" b="1" i="1" dirty="0" err="1" smtClean="0"/>
              <a:t>dehydrogenase</a:t>
            </a:r>
            <a:r>
              <a:rPr lang="en-US" b="1" i="1" dirty="0" smtClean="0"/>
              <a:t>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b="1" i="1" dirty="0" smtClean="0"/>
              <a:t> </a:t>
            </a:r>
            <a:r>
              <a:rPr lang="en-US" sz="2800" dirty="0" smtClean="0"/>
              <a:t>Electrons from NADH generated in the mitochondrial matrix during the citric acid cycle are oxidized by complex I (an NADH </a:t>
            </a:r>
            <a:r>
              <a:rPr lang="en-US" sz="2800" dirty="0" err="1" smtClean="0"/>
              <a:t>dehydrogenase</a:t>
            </a:r>
            <a:r>
              <a:rPr lang="en-US" sz="2800" dirty="0" smtClean="0"/>
              <a:t>). </a:t>
            </a:r>
          </a:p>
          <a:p>
            <a:pPr>
              <a:buNone/>
            </a:pPr>
            <a:r>
              <a:rPr lang="en-US" sz="2800" dirty="0" smtClean="0"/>
              <a:t>The electron carriers in complex I include a tightly bound cofactor (</a:t>
            </a:r>
            <a:r>
              <a:rPr lang="en-US" sz="2800" dirty="0" err="1" smtClean="0"/>
              <a:t>flavin</a:t>
            </a:r>
            <a:r>
              <a:rPr lang="en-US" sz="2800" dirty="0" smtClean="0"/>
              <a:t> mononucleotide [FMN], which is chemically similar to FAD and several iron–sulfur centers. </a:t>
            </a:r>
          </a:p>
          <a:p>
            <a:pPr>
              <a:buNone/>
            </a:pPr>
            <a:r>
              <a:rPr lang="en-US" sz="2800" dirty="0" smtClean="0"/>
              <a:t>Complex I then transfers these electrons to </a:t>
            </a:r>
            <a:r>
              <a:rPr lang="en-US" sz="2800" dirty="0" err="1" smtClean="0"/>
              <a:t>ubiquinone</a:t>
            </a:r>
            <a:r>
              <a:rPr lang="en-US" sz="2800" dirty="0" smtClean="0"/>
              <a:t>. Four protons are pumped from the matrix to the </a:t>
            </a:r>
            <a:r>
              <a:rPr lang="en-US" sz="2800" dirty="0" err="1" smtClean="0"/>
              <a:t>intermembrane</a:t>
            </a:r>
            <a:r>
              <a:rPr lang="en-US" sz="2800" dirty="0" smtClean="0"/>
              <a:t> space for every electron pair passing through the complex.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Ubiquinone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Ubiquinone</a:t>
            </a:r>
            <a:r>
              <a:rPr lang="en-US" dirty="0" smtClean="0"/>
              <a:t>, a small lipid-soluble electron and proton carrier, is located within the inner membrane. It is not tightly associated with any protein, and it can diffuse within the hydrophobic core of the membrane </a:t>
            </a:r>
            <a:r>
              <a:rPr lang="en-US" dirty="0" err="1" smtClean="0"/>
              <a:t>bilayer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Complex II (</a:t>
            </a:r>
            <a:r>
              <a:rPr lang="en-US" b="1" i="1" dirty="0" err="1" smtClean="0"/>
              <a:t>succinate</a:t>
            </a:r>
            <a:r>
              <a:rPr lang="en-US" b="1" i="1" dirty="0" smtClean="0"/>
              <a:t> </a:t>
            </a:r>
            <a:r>
              <a:rPr lang="en-US" b="1" i="1" dirty="0" err="1" smtClean="0"/>
              <a:t>dehydrogenase</a:t>
            </a:r>
            <a:r>
              <a:rPr lang="en-US" b="1" i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Oxidation of </a:t>
            </a:r>
            <a:r>
              <a:rPr lang="en-US" dirty="0" err="1" smtClean="0"/>
              <a:t>succinate</a:t>
            </a:r>
            <a:r>
              <a:rPr lang="en-US" dirty="0" smtClean="0"/>
              <a:t> in the citric acid cycle is catalyzed by this complex, and the reducing equivalents are transferred via the FADH</a:t>
            </a:r>
            <a:br>
              <a:rPr lang="en-US" dirty="0" smtClean="0"/>
            </a:br>
            <a:r>
              <a:rPr lang="en-US" dirty="0" smtClean="0"/>
              <a:t>2 and a group of iron–sulfur proteins into the</a:t>
            </a:r>
            <a:br>
              <a:rPr lang="en-US" dirty="0" smtClean="0"/>
            </a:br>
            <a:r>
              <a:rPr lang="en-US" dirty="0" err="1" smtClean="0"/>
              <a:t>ubiquinone</a:t>
            </a:r>
            <a:r>
              <a:rPr lang="en-US" dirty="0" smtClean="0"/>
              <a:t> pool. This complex does not pump protons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460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Krebs cycle, Regulation of  glycolysis and Krebs cycle, Electron transport and oxidative phosphorylation</vt:lpstr>
      <vt:lpstr>Krebs Cycle:</vt:lpstr>
      <vt:lpstr>Slide 3</vt:lpstr>
      <vt:lpstr>Slide 4</vt:lpstr>
      <vt:lpstr>This may be summarised in following equation:</vt:lpstr>
      <vt:lpstr>Electron Transport Chain</vt:lpstr>
      <vt:lpstr>Complex I (NADH dehydrogenase).</vt:lpstr>
      <vt:lpstr>Ubiquinone</vt:lpstr>
      <vt:lpstr>Complex II (succinate dehydrogenase)</vt:lpstr>
      <vt:lpstr>Complex III (cytochrome bc1 complex)</vt:lpstr>
      <vt:lpstr>Cytochrome c</vt:lpstr>
      <vt:lpstr>Complex IV (cytochrome c oxidase)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Krebs cycle, Regulation of  glycolysis and Krebs cycle, Electron transport and oxidative phosphorylation</dc:title>
  <dc:creator>Asma Ashfaq</dc:creator>
  <cp:lastModifiedBy>Asma</cp:lastModifiedBy>
  <cp:revision>5</cp:revision>
  <dcterms:created xsi:type="dcterms:W3CDTF">2006-08-16T00:00:00Z</dcterms:created>
  <dcterms:modified xsi:type="dcterms:W3CDTF">2020-05-02T17:50:42Z</dcterms:modified>
</cp:coreProperties>
</file>