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sldIdLst>
    <p:sldId id="261" r:id="rId2"/>
    <p:sldId id="264" r:id="rId3"/>
    <p:sldId id="265" r:id="rId4"/>
    <p:sldId id="300" r:id="rId5"/>
    <p:sldId id="279" r:id="rId6"/>
    <p:sldId id="402" r:id="rId7"/>
    <p:sldId id="381" r:id="rId8"/>
    <p:sldId id="382" r:id="rId9"/>
    <p:sldId id="383" r:id="rId10"/>
    <p:sldId id="394" r:id="rId11"/>
    <p:sldId id="395" r:id="rId12"/>
    <p:sldId id="396" r:id="rId13"/>
    <p:sldId id="397" r:id="rId14"/>
    <p:sldId id="398" r:id="rId15"/>
    <p:sldId id="399" r:id="rId16"/>
    <p:sldId id="400" r:id="rId17"/>
    <p:sldId id="401" r:id="rId18"/>
    <p:sldId id="384" r:id="rId19"/>
    <p:sldId id="266" r:id="rId20"/>
    <p:sldId id="267" r:id="rId21"/>
    <p:sldId id="268" r:id="rId22"/>
    <p:sldId id="269" r:id="rId23"/>
    <p:sldId id="270" r:id="rId24"/>
    <p:sldId id="271" r:id="rId25"/>
    <p:sldId id="272" r:id="rId26"/>
    <p:sldId id="274" r:id="rId27"/>
    <p:sldId id="273" r:id="rId28"/>
    <p:sldId id="275" r:id="rId29"/>
    <p:sldId id="276" r:id="rId30"/>
    <p:sldId id="277" r:id="rId31"/>
    <p:sldId id="278" r:id="rId32"/>
    <p:sldId id="280" r:id="rId33"/>
    <p:sldId id="281" r:id="rId34"/>
    <p:sldId id="282" r:id="rId35"/>
    <p:sldId id="283" r:id="rId36"/>
    <p:sldId id="286" r:id="rId37"/>
    <p:sldId id="385" r:id="rId38"/>
    <p:sldId id="392" r:id="rId39"/>
    <p:sldId id="393" r:id="rId40"/>
    <p:sldId id="386" r:id="rId41"/>
    <p:sldId id="387" r:id="rId42"/>
    <p:sldId id="287" r:id="rId43"/>
    <p:sldId id="288" r:id="rId44"/>
    <p:sldId id="289" r:id="rId45"/>
    <p:sldId id="388" r:id="rId46"/>
    <p:sldId id="389" r:id="rId47"/>
    <p:sldId id="390" r:id="rId48"/>
    <p:sldId id="391" r:id="rId49"/>
    <p:sldId id="343" r:id="rId50"/>
    <p:sldId id="290" r:id="rId51"/>
    <p:sldId id="293" r:id="rId52"/>
    <p:sldId id="294" r:id="rId53"/>
    <p:sldId id="263" r:id="rId54"/>
    <p:sldId id="309" r:id="rId55"/>
    <p:sldId id="318" r:id="rId56"/>
    <p:sldId id="319" r:id="rId57"/>
    <p:sldId id="332" r:id="rId58"/>
    <p:sldId id="340" r:id="rId59"/>
    <p:sldId id="341" r:id="rId60"/>
    <p:sldId id="342" r:id="rId61"/>
    <p:sldId id="345" r:id="rId62"/>
    <p:sldId id="349" r:id="rId63"/>
    <p:sldId id="350" r:id="rId64"/>
    <p:sldId id="351" r:id="rId65"/>
    <p:sldId id="353" r:id="rId66"/>
    <p:sldId id="372"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FB9887-4937-4FDE-9D47-96AC5C25B75F}" type="datetimeFigureOut">
              <a:rPr lang="en-US" smtClean="0"/>
              <a:pPr/>
              <a:t>12/9/2020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65D8F2-2C6D-4C77-A75B-8B133598095A}" type="slidenum">
              <a:rPr lang="en-US" smtClean="0"/>
              <a:pPr/>
              <a:t>‹#›</a:t>
            </a:fld>
            <a:endParaRPr lang="en-US"/>
          </a:p>
        </p:txBody>
      </p:sp>
    </p:spTree>
    <p:extLst>
      <p:ext uri="{BB962C8B-B14F-4D97-AF65-F5344CB8AC3E}">
        <p14:creationId xmlns:p14="http://schemas.microsoft.com/office/powerpoint/2010/main" val="1507162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5465CED5-BDBC-4E60-A3BB-6A80BB2F3CAF}" type="slidenum">
              <a:rPr lang="en-US">
                <a:latin typeface="Times New Roman" pitchFamily="18" charset="0"/>
              </a:rPr>
              <a:pPr/>
              <a:t>6</a:t>
            </a:fld>
            <a:endParaRPr lang="en-US">
              <a:latin typeface="Times New Roman" pitchFamily="18" charset="0"/>
            </a:endParaRPr>
          </a:p>
        </p:txBody>
      </p:sp>
      <p:sp>
        <p:nvSpPr>
          <p:cNvPr id="98307" name="Rectangle 2"/>
          <p:cNvSpPr>
            <a:spLocks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rPr>
              <a:t>Crude protein is a useful measure for evaluating diets but it  oversimplifies the very complex nitrogenous components of diets.</a:t>
            </a:r>
            <a:r>
              <a:rPr lang="en-US" smtClean="0"/>
              <a:t>  </a:t>
            </a:r>
            <a:endParaRPr lang="en-US" smtClean="0">
              <a:latin typeface="Arial" charset="0"/>
            </a:endParaRPr>
          </a:p>
          <a:p>
            <a:pPr eaLnBrk="1" hangingPunct="1"/>
            <a:r>
              <a:rPr lang="en-US" smtClean="0">
                <a:latin typeface="Arial" charset="0"/>
              </a:rPr>
              <a:t>Although some feedstuffs particularly fresh forages and silages contain substantial amounts of organic NPN, from a practical point of view, NPN in formulated feeds refers to added materials, primarily urea.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a:t>Click to edit Master title style</a:t>
            </a:r>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1D8BD707-D9CF-40AE-B4C6-C98DA3205C09}" type="datetimeFigureOut">
              <a:rPr lang="en-US" smtClean="0"/>
              <a:pPr/>
              <a:t>12/9/2020</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a:t>Click to edit Master title style</a:t>
            </a:r>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1D8BD707-D9CF-40AE-B4C6-C98DA3205C09}" type="datetimeFigureOut">
              <a:rPr lang="en-US" smtClean="0"/>
              <a:pPr/>
              <a:t>12/9/2020</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1D8BD707-D9CF-40AE-B4C6-C98DA3205C09}" type="datetimeFigureOut">
              <a:rPr lang="en-US" smtClean="0"/>
              <a:pPr/>
              <a:t>12/9/2020</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B6F15528-21DE-4FAA-801E-634DDDAF4B2B}"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a:t>Click to edit Master title style</a:t>
            </a:r>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a:t>Click to edit Master title style</a:t>
            </a:r>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1D8BD707-D9CF-40AE-B4C6-C98DA3205C09}" type="datetimeFigureOut">
              <a:rPr lang="en-US" smtClean="0"/>
              <a:pPr/>
              <a:t>12/9/2020</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a:t>Click to edit Master title style</a:t>
            </a:r>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1D8BD707-D9CF-40AE-B4C6-C98DA3205C09}" type="datetimeFigureOut">
              <a:rPr lang="en-US" smtClean="0"/>
              <a:pPr/>
              <a:t>12/9/2020</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1D8BD707-D9CF-40AE-B4C6-C98DA3205C09}" type="datetimeFigureOut">
              <a:rPr lang="en-US" smtClean="0"/>
              <a:pPr/>
              <a:t>12/9/2020</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a:t>Click to edit Master title style</a:t>
            </a:r>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1D8BD707-D9CF-40AE-B4C6-C98DA3205C09}" type="datetimeFigureOut">
              <a:rPr lang="en-US" smtClean="0"/>
              <a:pPr/>
              <a:t>12/9/2020</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a:t>Click to edit Master title style</a:t>
            </a:r>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1D8BD707-D9CF-40AE-B4C6-C98DA3205C09}" type="datetimeFigureOut">
              <a:rPr lang="en-US" smtClean="0"/>
              <a:pPr/>
              <a:t>12/9/2020</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D8BD707-D9CF-40AE-B4C6-C98DA3205C09}" type="datetimeFigureOut">
              <a:rPr lang="en-US" smtClean="0"/>
              <a:pPr/>
              <a:t>12/9/2020</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answers.com/topic/gut" TargetMode="External"/><Relationship Id="rId2" Type="http://schemas.openxmlformats.org/officeDocument/2006/relationships/hyperlink" Target="http://www.answers.com/topic/kilogram"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0"/>
            <a:ext cx="8077200" cy="2743200"/>
          </a:xfrm>
        </p:spPr>
        <p:txBody>
          <a:bodyPr>
            <a:normAutofit/>
          </a:bodyPr>
          <a:lstStyle/>
          <a:p>
            <a:pPr marL="0" algn="ctr"/>
            <a:r>
              <a:rPr lang="en-US" sz="5400" dirty="0">
                <a:solidFill>
                  <a:srgbClr val="0033CC"/>
                </a:solidFill>
                <a:effectLst/>
                <a:latin typeface="Aharoni" pitchFamily="2" charset="-79"/>
                <a:cs typeface="Aharoni" pitchFamily="2" charset="-79"/>
              </a:rPr>
              <a:t>Nutritional Importance of Proteins</a:t>
            </a:r>
          </a:p>
        </p:txBody>
      </p:sp>
    </p:spTree>
    <p:extLst>
      <p:ext uri="{BB962C8B-B14F-4D97-AF65-F5344CB8AC3E}">
        <p14:creationId xmlns:p14="http://schemas.microsoft.com/office/powerpoint/2010/main" val="3907233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Nutrients:  Protein</a:t>
            </a:r>
          </a:p>
        </p:txBody>
      </p:sp>
      <p:sp>
        <p:nvSpPr>
          <p:cNvPr id="7171" name="Rectangle 3" descr="Rectangle: Click to edit Master text styles&#10;Second level&#10;Third level&#10;Fourth level&#10;Fifth level"/>
          <p:cNvSpPr>
            <a:spLocks noGrp="1" noChangeArrowheads="1"/>
          </p:cNvSpPr>
          <p:nvPr>
            <p:ph type="body" idx="1"/>
          </p:nvPr>
        </p:nvSpPr>
        <p:spPr>
          <a:xfrm>
            <a:off x="838200" y="1524000"/>
            <a:ext cx="7772400" cy="4114800"/>
          </a:xfrm>
        </p:spPr>
        <p:txBody>
          <a:bodyPr>
            <a:normAutofit lnSpcReduction="10000"/>
          </a:bodyPr>
          <a:lstStyle/>
          <a:p>
            <a:pPr eaLnBrk="1" hangingPunct="1">
              <a:lnSpc>
                <a:spcPct val="90000"/>
              </a:lnSpc>
            </a:pPr>
            <a:r>
              <a:rPr lang="en-US" sz="2400" smtClean="0"/>
              <a:t>*** Amino acid:  building block for protein, protein may contain a chain of several hundred amino acids</a:t>
            </a:r>
          </a:p>
          <a:p>
            <a:pPr eaLnBrk="1" hangingPunct="1">
              <a:lnSpc>
                <a:spcPct val="90000"/>
              </a:lnSpc>
            </a:pPr>
            <a:endParaRPr lang="en-US" sz="2400" smtClean="0"/>
          </a:p>
          <a:p>
            <a:pPr lvl="1" eaLnBrk="1" hangingPunct="1">
              <a:lnSpc>
                <a:spcPct val="90000"/>
              </a:lnSpc>
            </a:pPr>
            <a:r>
              <a:rPr lang="en-US" sz="2000" smtClean="0"/>
              <a:t>Molecular weight of 2-3,000</a:t>
            </a:r>
          </a:p>
          <a:p>
            <a:pPr lvl="1" eaLnBrk="1" hangingPunct="1">
              <a:lnSpc>
                <a:spcPct val="90000"/>
              </a:lnSpc>
            </a:pPr>
            <a:endParaRPr lang="en-US" sz="2000" smtClean="0"/>
          </a:p>
          <a:p>
            <a:pPr lvl="1" eaLnBrk="1" hangingPunct="1">
              <a:lnSpc>
                <a:spcPct val="90000"/>
              </a:lnSpc>
            </a:pPr>
            <a:r>
              <a:rPr lang="en-US" sz="2000" smtClean="0"/>
              <a:t>Amino acids contain an acid group and an amine group</a:t>
            </a:r>
          </a:p>
          <a:p>
            <a:pPr lvl="1" eaLnBrk="1" hangingPunct="1">
              <a:lnSpc>
                <a:spcPct val="90000"/>
              </a:lnSpc>
            </a:pPr>
            <a:endParaRPr lang="en-US" sz="2000" smtClean="0"/>
          </a:p>
          <a:p>
            <a:pPr lvl="1" eaLnBrk="1" hangingPunct="1">
              <a:lnSpc>
                <a:spcPct val="90000"/>
              </a:lnSpc>
            </a:pPr>
            <a:r>
              <a:rPr lang="en-US" sz="2000" smtClean="0"/>
              <a:t>Amino acids are bonded together by peptide bond</a:t>
            </a:r>
          </a:p>
          <a:p>
            <a:pPr lvl="1" eaLnBrk="1" hangingPunct="1">
              <a:lnSpc>
                <a:spcPct val="90000"/>
              </a:lnSpc>
            </a:pPr>
            <a:endParaRPr lang="en-US" sz="2000" smtClean="0"/>
          </a:p>
          <a:p>
            <a:pPr lvl="1" eaLnBrk="1" hangingPunct="1">
              <a:lnSpc>
                <a:spcPct val="90000"/>
              </a:lnSpc>
            </a:pPr>
            <a:r>
              <a:rPr lang="en-US" sz="2000" smtClean="0"/>
              <a:t>About 21 regular occurring amino acids (10 are essential in that they must be in the diet)</a:t>
            </a:r>
          </a:p>
        </p:txBody>
      </p:sp>
    </p:spTree>
    <p:extLst>
      <p:ext uri="{BB962C8B-B14F-4D97-AF65-F5344CB8AC3E}">
        <p14:creationId xmlns:p14="http://schemas.microsoft.com/office/powerpoint/2010/main" val="1223627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685800"/>
            <a:ext cx="7772400" cy="762000"/>
          </a:xfrm>
        </p:spPr>
        <p:txBody>
          <a:bodyPr/>
          <a:lstStyle/>
          <a:p>
            <a:pPr eaLnBrk="1" hangingPunct="1"/>
            <a:r>
              <a:rPr lang="en-US" sz="3200" smtClean="0">
                <a:cs typeface="Arial" charset="0"/>
              </a:rPr>
              <a:t>Nutrients:  Protein</a:t>
            </a:r>
          </a:p>
        </p:txBody>
      </p:sp>
      <p:sp>
        <p:nvSpPr>
          <p:cNvPr id="7171" name="Rectangle 3" descr="Rectangle: Click to edit Master text styles&#10;Second level&#10;Third level&#10;Fourth level&#10;Fifth level"/>
          <p:cNvSpPr>
            <a:spLocks noGrp="1" noChangeArrowheads="1"/>
          </p:cNvSpPr>
          <p:nvPr>
            <p:ph type="body" idx="1"/>
          </p:nvPr>
        </p:nvSpPr>
        <p:spPr>
          <a:xfrm>
            <a:off x="838200" y="1524000"/>
            <a:ext cx="7772400" cy="4114800"/>
          </a:xfrm>
        </p:spPr>
        <p:txBody>
          <a:bodyPr>
            <a:normAutofit fontScale="92500" lnSpcReduction="10000"/>
          </a:bodyPr>
          <a:lstStyle/>
          <a:p>
            <a:pPr eaLnBrk="1" hangingPunct="1">
              <a:lnSpc>
                <a:spcPct val="90000"/>
              </a:lnSpc>
            </a:pPr>
            <a:r>
              <a:rPr lang="en-US" sz="1800" b="0" smtClean="0">
                <a:cs typeface="Arial" charset="0"/>
              </a:rPr>
              <a:t>Dietary Essential AA -- an amino acid required by an animal and can not be synthesized by the animal in the amounts needed; and therefore must be present and available in the diet</a:t>
            </a:r>
          </a:p>
          <a:p>
            <a:pPr lvl="1" eaLnBrk="1" hangingPunct="1">
              <a:lnSpc>
                <a:spcPct val="90000"/>
              </a:lnSpc>
            </a:pPr>
            <a:r>
              <a:rPr lang="en-US" sz="1800" b="0" smtClean="0">
                <a:cs typeface="Arial" charset="0"/>
              </a:rPr>
              <a:t>Arginine</a:t>
            </a:r>
          </a:p>
          <a:p>
            <a:pPr lvl="1" eaLnBrk="1" hangingPunct="1">
              <a:lnSpc>
                <a:spcPct val="90000"/>
              </a:lnSpc>
            </a:pPr>
            <a:r>
              <a:rPr lang="en-US" sz="1800" b="0" smtClean="0">
                <a:cs typeface="Arial" charset="0"/>
              </a:rPr>
              <a:t>Histidine</a:t>
            </a:r>
          </a:p>
          <a:p>
            <a:pPr lvl="1" eaLnBrk="1" hangingPunct="1">
              <a:lnSpc>
                <a:spcPct val="90000"/>
              </a:lnSpc>
            </a:pPr>
            <a:r>
              <a:rPr lang="en-US" sz="1800" b="0" smtClean="0">
                <a:cs typeface="Arial" charset="0"/>
              </a:rPr>
              <a:t>Isoleucine</a:t>
            </a:r>
          </a:p>
          <a:p>
            <a:pPr lvl="1" eaLnBrk="1" hangingPunct="1">
              <a:lnSpc>
                <a:spcPct val="90000"/>
              </a:lnSpc>
            </a:pPr>
            <a:r>
              <a:rPr lang="en-US" sz="1800" b="0" smtClean="0">
                <a:cs typeface="Arial" charset="0"/>
              </a:rPr>
              <a:t>Leucine</a:t>
            </a:r>
          </a:p>
          <a:p>
            <a:pPr lvl="1" eaLnBrk="1" hangingPunct="1">
              <a:lnSpc>
                <a:spcPct val="90000"/>
              </a:lnSpc>
            </a:pPr>
            <a:r>
              <a:rPr lang="en-US" sz="1800" b="0" smtClean="0">
                <a:cs typeface="Arial" charset="0"/>
              </a:rPr>
              <a:t>Lysine</a:t>
            </a:r>
          </a:p>
          <a:p>
            <a:pPr lvl="1" eaLnBrk="1" hangingPunct="1">
              <a:lnSpc>
                <a:spcPct val="90000"/>
              </a:lnSpc>
            </a:pPr>
            <a:r>
              <a:rPr lang="en-US" sz="1800" b="0" smtClean="0">
                <a:cs typeface="Arial" charset="0"/>
              </a:rPr>
              <a:t>Methionine – S-containing, Cystine may provide ½ the reqmt</a:t>
            </a:r>
          </a:p>
          <a:p>
            <a:pPr lvl="1" eaLnBrk="1" hangingPunct="1">
              <a:lnSpc>
                <a:spcPct val="90000"/>
              </a:lnSpc>
            </a:pPr>
            <a:r>
              <a:rPr lang="en-US" sz="1800" b="0" smtClean="0">
                <a:cs typeface="Arial" charset="0"/>
              </a:rPr>
              <a:t>Phenylalanine -- tyrosine may provide ½ of the requirement</a:t>
            </a:r>
          </a:p>
          <a:p>
            <a:pPr lvl="1" eaLnBrk="1" hangingPunct="1">
              <a:lnSpc>
                <a:spcPct val="90000"/>
              </a:lnSpc>
            </a:pPr>
            <a:r>
              <a:rPr lang="en-US" sz="1800" b="0" smtClean="0">
                <a:cs typeface="Arial" charset="0"/>
              </a:rPr>
              <a:t>Threonine</a:t>
            </a:r>
          </a:p>
          <a:p>
            <a:pPr lvl="1" eaLnBrk="1" hangingPunct="1">
              <a:lnSpc>
                <a:spcPct val="90000"/>
              </a:lnSpc>
            </a:pPr>
            <a:r>
              <a:rPr lang="en-US" sz="1800" b="0" smtClean="0">
                <a:cs typeface="Arial" charset="0"/>
              </a:rPr>
              <a:t>Tryptophan</a:t>
            </a:r>
          </a:p>
          <a:p>
            <a:pPr lvl="1" eaLnBrk="1" hangingPunct="1">
              <a:lnSpc>
                <a:spcPct val="90000"/>
              </a:lnSpc>
            </a:pPr>
            <a:r>
              <a:rPr lang="en-US" sz="1800" b="0" smtClean="0">
                <a:cs typeface="Arial" charset="0"/>
              </a:rPr>
              <a:t>Valine</a:t>
            </a:r>
          </a:p>
          <a:p>
            <a:pPr lvl="1" eaLnBrk="1" hangingPunct="1">
              <a:lnSpc>
                <a:spcPct val="90000"/>
              </a:lnSpc>
              <a:buFont typeface="Wingdings" pitchFamily="2" charset="2"/>
              <a:buNone/>
            </a:pPr>
            <a:r>
              <a:rPr lang="en-US" sz="1800" b="0" smtClean="0">
                <a:cs typeface="Arial" charset="0"/>
              </a:rPr>
              <a:t> </a:t>
            </a:r>
          </a:p>
          <a:p>
            <a:pPr eaLnBrk="1" hangingPunct="1">
              <a:lnSpc>
                <a:spcPct val="90000"/>
              </a:lnSpc>
            </a:pPr>
            <a:r>
              <a:rPr lang="en-US" sz="1800" b="0" smtClean="0">
                <a:cs typeface="Arial" charset="0"/>
              </a:rPr>
              <a:t>Nonessential AA -- required by the animal but can be produced in adequate amounts</a:t>
            </a:r>
            <a:endParaRPr lang="en-US" sz="1800" b="0" smtClean="0">
              <a:cs typeface="Times New Roman" pitchFamily="18" charset="0"/>
            </a:endParaRPr>
          </a:p>
        </p:txBody>
      </p:sp>
    </p:spTree>
    <p:extLst>
      <p:ext uri="{BB962C8B-B14F-4D97-AF65-F5344CB8AC3E}">
        <p14:creationId xmlns:p14="http://schemas.microsoft.com/office/powerpoint/2010/main" val="2181833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1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71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717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717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717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717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717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7171">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7171">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7171">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7171">
                                            <p:txEl>
                                              <p:pRg st="11" end="1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717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685800"/>
            <a:ext cx="7772400" cy="762000"/>
          </a:xfrm>
        </p:spPr>
        <p:txBody>
          <a:bodyPr/>
          <a:lstStyle/>
          <a:p>
            <a:pPr eaLnBrk="1" hangingPunct="1"/>
            <a:r>
              <a:rPr lang="en-US" sz="3200" smtClean="0">
                <a:cs typeface="Arial" charset="0"/>
              </a:rPr>
              <a:t>Nutrients:  Protein</a:t>
            </a:r>
          </a:p>
        </p:txBody>
      </p:sp>
      <p:sp>
        <p:nvSpPr>
          <p:cNvPr id="12291" name="Rectangle 3" descr="Rectangle: Click to edit Master text styles&#10;Second level&#10;Third level&#10;Fourth level&#10;Fifth level"/>
          <p:cNvSpPr>
            <a:spLocks noGrp="1" noChangeArrowheads="1"/>
          </p:cNvSpPr>
          <p:nvPr>
            <p:ph type="body" idx="1"/>
          </p:nvPr>
        </p:nvSpPr>
        <p:spPr>
          <a:xfrm>
            <a:off x="838200" y="1524000"/>
            <a:ext cx="7772400" cy="4114800"/>
          </a:xfrm>
        </p:spPr>
        <p:txBody>
          <a:bodyPr/>
          <a:lstStyle/>
          <a:p>
            <a:pPr eaLnBrk="1" hangingPunct="1">
              <a:lnSpc>
                <a:spcPct val="90000"/>
              </a:lnSpc>
            </a:pPr>
            <a:r>
              <a:rPr lang="en-US" sz="2000" smtClean="0">
                <a:cs typeface="Arial" charset="0"/>
              </a:rPr>
              <a:t>Limiting amino acid:  the essential amino acid in a feed or ration that becomes depleted first during protein synthesis</a:t>
            </a:r>
          </a:p>
          <a:p>
            <a:pPr lvl="1" eaLnBrk="1" hangingPunct="1">
              <a:lnSpc>
                <a:spcPct val="90000"/>
              </a:lnSpc>
            </a:pPr>
            <a:endParaRPr lang="en-US" sz="2000" smtClean="0">
              <a:cs typeface="Arial" charset="0"/>
            </a:endParaRPr>
          </a:p>
          <a:p>
            <a:pPr lvl="1" eaLnBrk="1" hangingPunct="1">
              <a:lnSpc>
                <a:spcPct val="90000"/>
              </a:lnSpc>
            </a:pPr>
            <a:r>
              <a:rPr lang="en-US" sz="2000" smtClean="0">
                <a:cs typeface="Arial" charset="0"/>
              </a:rPr>
              <a:t>This restricts further protein synthesis until a new supply of amino acids comes along</a:t>
            </a:r>
          </a:p>
          <a:p>
            <a:pPr lvl="1" eaLnBrk="1" hangingPunct="1">
              <a:lnSpc>
                <a:spcPct val="90000"/>
              </a:lnSpc>
            </a:pPr>
            <a:endParaRPr lang="en-US" sz="2000" smtClean="0">
              <a:cs typeface="Arial" charset="0"/>
            </a:endParaRPr>
          </a:p>
          <a:p>
            <a:pPr lvl="1" eaLnBrk="1" hangingPunct="1">
              <a:lnSpc>
                <a:spcPct val="90000"/>
              </a:lnSpc>
            </a:pPr>
            <a:r>
              <a:rPr lang="en-US" sz="2000" smtClean="0">
                <a:cs typeface="Arial" charset="0"/>
              </a:rPr>
              <a:t>Therefore an animal's absolute requirement is not for protein per se, but for required amounts of each essential amino acid</a:t>
            </a:r>
          </a:p>
          <a:p>
            <a:pPr lvl="1" eaLnBrk="1" hangingPunct="1">
              <a:lnSpc>
                <a:spcPct val="90000"/>
              </a:lnSpc>
            </a:pPr>
            <a:endParaRPr lang="en-US" sz="2000" smtClean="0">
              <a:cs typeface="Arial" charset="0"/>
            </a:endParaRPr>
          </a:p>
          <a:p>
            <a:pPr lvl="1" eaLnBrk="1" hangingPunct="1">
              <a:lnSpc>
                <a:spcPct val="90000"/>
              </a:lnSpc>
            </a:pPr>
            <a:r>
              <a:rPr lang="en-US" sz="2000" smtClean="0">
                <a:cs typeface="Arial" charset="0"/>
              </a:rPr>
              <a:t>Not the same amounts and proportions of amino acids in ingested food and what is to be synthesized in the body</a:t>
            </a:r>
          </a:p>
        </p:txBody>
      </p:sp>
    </p:spTree>
    <p:extLst>
      <p:ext uri="{BB962C8B-B14F-4D97-AF65-F5344CB8AC3E}">
        <p14:creationId xmlns:p14="http://schemas.microsoft.com/office/powerpoint/2010/main" val="6562413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291">
                                            <p:txEl>
                                              <p:pRg st="2" end="2"/>
                                            </p:txEl>
                                          </p:spTgt>
                                        </p:tgtEl>
                                        <p:attrNameLst>
                                          <p:attrName>style.visibility</p:attrName>
                                        </p:attrNameLst>
                                      </p:cBhvr>
                                      <p:to>
                                        <p:strVal val="visible"/>
                                      </p:to>
                                    </p:set>
                                    <p:animEffect transition="in" filter="blinds(horizontal)">
                                      <p:cBhvr>
                                        <p:cTn id="12" dur="500"/>
                                        <p:tgtEl>
                                          <p:spTgt spid="122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291">
                                            <p:txEl>
                                              <p:pRg st="4" end="4"/>
                                            </p:txEl>
                                          </p:spTgt>
                                        </p:tgtEl>
                                        <p:attrNameLst>
                                          <p:attrName>style.visibility</p:attrName>
                                        </p:attrNameLst>
                                      </p:cBhvr>
                                      <p:to>
                                        <p:strVal val="visible"/>
                                      </p:to>
                                    </p:set>
                                    <p:animEffect transition="in" filter="blinds(horizontal)">
                                      <p:cBhvr>
                                        <p:cTn id="17" dur="500"/>
                                        <p:tgtEl>
                                          <p:spTgt spid="1229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291">
                                            <p:txEl>
                                              <p:pRg st="6" end="6"/>
                                            </p:txEl>
                                          </p:spTgt>
                                        </p:tgtEl>
                                        <p:attrNameLst>
                                          <p:attrName>style.visibility</p:attrName>
                                        </p:attrNameLst>
                                      </p:cBhvr>
                                      <p:to>
                                        <p:strVal val="visible"/>
                                      </p:to>
                                    </p:set>
                                    <p:animEffect transition="in" filter="blinds(horizontal)">
                                      <p:cBhvr>
                                        <p:cTn id="22" dur="500"/>
                                        <p:tgtEl>
                                          <p:spTgt spid="12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3200" smtClean="0">
                <a:cs typeface="Arial" charset="0"/>
              </a:rPr>
              <a:t>Nutrients:  Protein</a:t>
            </a:r>
          </a:p>
        </p:txBody>
      </p:sp>
      <p:sp>
        <p:nvSpPr>
          <p:cNvPr id="13315" name="Rectangle 3" descr="Rectangle: Click to edit Master text styles&#10;Second level&#10;Third level&#10;Fourth level&#10;Fifth level"/>
          <p:cNvSpPr>
            <a:spLocks noGrp="1" noChangeArrowheads="1"/>
          </p:cNvSpPr>
          <p:nvPr>
            <p:ph type="body" idx="1"/>
          </p:nvPr>
        </p:nvSpPr>
        <p:spPr>
          <a:xfrm>
            <a:off x="838200" y="1676400"/>
            <a:ext cx="7772400" cy="4114800"/>
          </a:xfrm>
        </p:spPr>
        <p:txBody>
          <a:bodyPr>
            <a:normAutofit fontScale="92500"/>
          </a:bodyPr>
          <a:lstStyle/>
          <a:p>
            <a:pPr eaLnBrk="1" hangingPunct="1">
              <a:lnSpc>
                <a:spcPct val="90000"/>
              </a:lnSpc>
            </a:pPr>
            <a:r>
              <a:rPr lang="en-US" smtClean="0"/>
              <a:t>Digestion and absorption of proteins </a:t>
            </a:r>
          </a:p>
          <a:p>
            <a:pPr eaLnBrk="1" hangingPunct="1">
              <a:lnSpc>
                <a:spcPct val="90000"/>
              </a:lnSpc>
            </a:pPr>
            <a:endParaRPr lang="en-US" smtClean="0"/>
          </a:p>
          <a:p>
            <a:pPr lvl="1" eaLnBrk="1" hangingPunct="1">
              <a:lnSpc>
                <a:spcPct val="90000"/>
              </a:lnSpc>
            </a:pPr>
            <a:r>
              <a:rPr lang="en-US" smtClean="0"/>
              <a:t>Protein enters the stomach and the low pH:</a:t>
            </a:r>
          </a:p>
          <a:p>
            <a:pPr lvl="2" eaLnBrk="1" hangingPunct="1">
              <a:lnSpc>
                <a:spcPct val="90000"/>
              </a:lnSpc>
            </a:pPr>
            <a:r>
              <a:rPr lang="en-US" b="1" smtClean="0"/>
              <a:t>denatures the protein</a:t>
            </a:r>
          </a:p>
          <a:p>
            <a:pPr lvl="2" eaLnBrk="1" hangingPunct="1">
              <a:lnSpc>
                <a:spcPct val="90000"/>
              </a:lnSpc>
            </a:pPr>
            <a:r>
              <a:rPr lang="en-US" b="1" smtClean="0"/>
              <a:t>activates pepsinogen to form pepsin</a:t>
            </a:r>
          </a:p>
          <a:p>
            <a:pPr lvl="2" eaLnBrk="1" hangingPunct="1">
              <a:lnSpc>
                <a:spcPct val="90000"/>
              </a:lnSpc>
            </a:pPr>
            <a:endParaRPr lang="en-US" b="1" smtClean="0"/>
          </a:p>
          <a:p>
            <a:pPr lvl="1" eaLnBrk="1" hangingPunct="1">
              <a:lnSpc>
                <a:spcPct val="90000"/>
              </a:lnSpc>
            </a:pPr>
            <a:r>
              <a:rPr lang="en-US" smtClean="0"/>
              <a:t>Pepsin is a endopeptidase</a:t>
            </a:r>
          </a:p>
          <a:p>
            <a:pPr lvl="2" eaLnBrk="1" hangingPunct="1">
              <a:lnSpc>
                <a:spcPct val="90000"/>
              </a:lnSpc>
            </a:pPr>
            <a:r>
              <a:rPr lang="en-US" b="1" smtClean="0"/>
              <a:t>random cleavage of peptide bonds within the protein molecule</a:t>
            </a:r>
          </a:p>
          <a:p>
            <a:pPr lvl="2" eaLnBrk="1" hangingPunct="1">
              <a:lnSpc>
                <a:spcPct val="90000"/>
              </a:lnSpc>
            </a:pPr>
            <a:r>
              <a:rPr lang="en-US" b="1" smtClean="0"/>
              <a:t>form shorter chains of amino acids</a:t>
            </a:r>
          </a:p>
        </p:txBody>
      </p:sp>
    </p:spTree>
    <p:extLst>
      <p:ext uri="{BB962C8B-B14F-4D97-AF65-F5344CB8AC3E}">
        <p14:creationId xmlns:p14="http://schemas.microsoft.com/office/powerpoint/2010/main" val="41159933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331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331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1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331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33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bldLvl="2"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2800" smtClean="0">
                <a:cs typeface="Arial" charset="0"/>
              </a:rPr>
              <a:t>Nutrients:  Protein - </a:t>
            </a:r>
            <a:r>
              <a:rPr lang="en-US" sz="2800" smtClean="0">
                <a:solidFill>
                  <a:srgbClr val="FF0000"/>
                </a:solidFill>
              </a:rPr>
              <a:t>Digestion and absorption of proteins</a:t>
            </a:r>
          </a:p>
        </p:txBody>
      </p:sp>
      <p:sp>
        <p:nvSpPr>
          <p:cNvPr id="14339" name="Rectangle 3" descr="Rectangle: Click to edit Master text styles&#10;Second level&#10;Third level&#10;Fourth level&#10;Fifth level"/>
          <p:cNvSpPr>
            <a:spLocks noGrp="1" noChangeArrowheads="1"/>
          </p:cNvSpPr>
          <p:nvPr>
            <p:ph type="body" idx="1"/>
          </p:nvPr>
        </p:nvSpPr>
        <p:spPr>
          <a:xfrm>
            <a:off x="609600" y="1600200"/>
            <a:ext cx="8305800" cy="4114800"/>
          </a:xfrm>
        </p:spPr>
        <p:txBody>
          <a:bodyPr/>
          <a:lstStyle/>
          <a:p>
            <a:pPr lvl="1" eaLnBrk="1" hangingPunct="1">
              <a:lnSpc>
                <a:spcPct val="90000"/>
              </a:lnSpc>
            </a:pPr>
            <a:r>
              <a:rPr lang="en-US" sz="2000" smtClean="0"/>
              <a:t>Proteins next enter the small intestine</a:t>
            </a:r>
          </a:p>
          <a:p>
            <a:pPr lvl="2" eaLnBrk="1" hangingPunct="1">
              <a:lnSpc>
                <a:spcPct val="90000"/>
              </a:lnSpc>
            </a:pPr>
            <a:r>
              <a:rPr lang="en-US" sz="2000" b="1" smtClean="0"/>
              <a:t>trypsinogen is activated by enterokinase to form trypsin; activated trypsin further activates more trypsinogen</a:t>
            </a:r>
          </a:p>
          <a:p>
            <a:pPr lvl="2" eaLnBrk="1" hangingPunct="1">
              <a:lnSpc>
                <a:spcPct val="90000"/>
              </a:lnSpc>
            </a:pPr>
            <a:r>
              <a:rPr lang="en-US" sz="2000" b="1" smtClean="0"/>
              <a:t>chymotrypsinogen is activated by trypsin to form chymotrypsin</a:t>
            </a:r>
          </a:p>
          <a:p>
            <a:pPr lvl="2" eaLnBrk="1" hangingPunct="1">
              <a:lnSpc>
                <a:spcPct val="90000"/>
              </a:lnSpc>
            </a:pPr>
            <a:endParaRPr lang="en-US" sz="2000" b="1" smtClean="0"/>
          </a:p>
          <a:p>
            <a:pPr eaLnBrk="1" hangingPunct="1">
              <a:lnSpc>
                <a:spcPct val="90000"/>
              </a:lnSpc>
              <a:buFont typeface="Wingdings" pitchFamily="2" charset="2"/>
              <a:buNone/>
            </a:pPr>
            <a:r>
              <a:rPr lang="en-US" sz="2400" smtClean="0"/>
              <a:t> </a:t>
            </a:r>
            <a:r>
              <a:rPr lang="en-US" sz="2000" smtClean="0"/>
              <a:t>Note:  pepsin, trypsin and chymotrypsin are all endopeptidases</a:t>
            </a:r>
          </a:p>
          <a:p>
            <a:pPr eaLnBrk="1" hangingPunct="1">
              <a:lnSpc>
                <a:spcPct val="90000"/>
              </a:lnSpc>
            </a:pPr>
            <a:endParaRPr lang="en-US" sz="2400" smtClean="0"/>
          </a:p>
          <a:p>
            <a:pPr lvl="1" eaLnBrk="1" hangingPunct="1">
              <a:lnSpc>
                <a:spcPct val="90000"/>
              </a:lnSpc>
            </a:pPr>
            <a:r>
              <a:rPr lang="en-US" sz="2000" smtClean="0"/>
              <a:t>Procarboxypeptidase is activated by trypsin to form carboxypeptidase</a:t>
            </a:r>
          </a:p>
          <a:p>
            <a:pPr lvl="2" eaLnBrk="1" hangingPunct="1">
              <a:lnSpc>
                <a:spcPct val="90000"/>
              </a:lnSpc>
            </a:pPr>
            <a:r>
              <a:rPr lang="en-US" sz="2000" b="1" smtClean="0"/>
              <a:t>this is an exopeptidase which cleaves at the carboxyl end</a:t>
            </a:r>
          </a:p>
          <a:p>
            <a:pPr eaLnBrk="1" hangingPunct="1">
              <a:lnSpc>
                <a:spcPct val="90000"/>
              </a:lnSpc>
            </a:pPr>
            <a:endParaRPr lang="en-US" sz="2400" smtClean="0"/>
          </a:p>
        </p:txBody>
      </p:sp>
    </p:spTree>
    <p:extLst>
      <p:ext uri="{BB962C8B-B14F-4D97-AF65-F5344CB8AC3E}">
        <p14:creationId xmlns:p14="http://schemas.microsoft.com/office/powerpoint/2010/main" val="10483599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43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43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33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33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2800" smtClean="0">
                <a:cs typeface="Arial" charset="0"/>
              </a:rPr>
              <a:t>Nutrients:  Protein - </a:t>
            </a:r>
            <a:r>
              <a:rPr lang="en-US" sz="2800" smtClean="0">
                <a:solidFill>
                  <a:srgbClr val="FF0000"/>
                </a:solidFill>
              </a:rPr>
              <a:t>Digestion and absorption of proteins</a:t>
            </a:r>
          </a:p>
        </p:txBody>
      </p:sp>
      <p:sp>
        <p:nvSpPr>
          <p:cNvPr id="12291" name="Rectangle 3" descr="Rectangle: Click to edit Master text styles&#10;Second level&#10;Third level&#10;Fourth level&#10;Fifth level"/>
          <p:cNvSpPr>
            <a:spLocks noGrp="1" noChangeArrowheads="1"/>
          </p:cNvSpPr>
          <p:nvPr>
            <p:ph type="body" idx="1"/>
          </p:nvPr>
        </p:nvSpPr>
        <p:spPr>
          <a:xfrm>
            <a:off x="838200" y="1524000"/>
            <a:ext cx="7772400" cy="4114800"/>
          </a:xfrm>
        </p:spPr>
        <p:txBody>
          <a:bodyPr/>
          <a:lstStyle/>
          <a:p>
            <a:pPr lvl="1" eaLnBrk="1" hangingPunct="1"/>
            <a:r>
              <a:rPr lang="en-US" sz="2000" smtClean="0"/>
              <a:t>With the proteolytic action of all of these enzymes the protein is reduced to free (non-associated) amino acids</a:t>
            </a:r>
          </a:p>
          <a:p>
            <a:pPr lvl="1" eaLnBrk="1" hangingPunct="1"/>
            <a:endParaRPr lang="en-US" sz="2000" smtClean="0"/>
          </a:p>
          <a:p>
            <a:pPr lvl="1" eaLnBrk="1" hangingPunct="1"/>
            <a:r>
              <a:rPr lang="en-US" sz="2000" smtClean="0"/>
              <a:t>AA's are absorbed into the mucosal cell to the blood by active transport; some AA's share the same transport system or use the same carrier</a:t>
            </a:r>
          </a:p>
          <a:p>
            <a:pPr lvl="1" eaLnBrk="1" hangingPunct="1"/>
            <a:endParaRPr lang="en-US" sz="2000" smtClean="0"/>
          </a:p>
          <a:p>
            <a:pPr lvl="1" eaLnBrk="1" hangingPunct="1"/>
            <a:r>
              <a:rPr lang="en-US" sz="2000" smtClean="0"/>
              <a:t>Circulating AA's are taken into peripheral cells facilitated by insulin</a:t>
            </a:r>
          </a:p>
          <a:p>
            <a:pPr eaLnBrk="1" hangingPunct="1"/>
            <a:endParaRPr lang="en-US" sz="2000" smtClean="0"/>
          </a:p>
        </p:txBody>
      </p:sp>
      <p:sp>
        <p:nvSpPr>
          <p:cNvPr id="15364" name="Text Box 4"/>
          <p:cNvSpPr txBox="1">
            <a:spLocks noChangeArrowheads="1"/>
          </p:cNvSpPr>
          <p:nvPr/>
        </p:nvSpPr>
        <p:spPr bwMode="auto">
          <a:xfrm>
            <a:off x="990600" y="4191000"/>
            <a:ext cx="7026275" cy="1625600"/>
          </a:xfrm>
          <a:prstGeom prst="rect">
            <a:avLst/>
          </a:prstGeom>
          <a:solidFill>
            <a:schemeClr val="accent2"/>
          </a:solidFill>
          <a:ln w="9525">
            <a:solidFill>
              <a:schemeClr val="tx1"/>
            </a:solidFill>
            <a:miter lim="800000"/>
            <a:headEnd/>
            <a:tailEnd/>
          </a:ln>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2000" b="1">
                <a:solidFill>
                  <a:srgbClr val="040408"/>
                </a:solidFill>
                <a:latin typeface="Comic Sans MS" pitchFamily="66" charset="0"/>
              </a:rPr>
              <a:t>*** Important, the animal's requirement is not for protein but for specific proportions of AA's:  the proportion of AA's in the proteins which are eaten is not necessarily the same proportion of AA's needed for the proteins to be synthesized.</a:t>
            </a:r>
          </a:p>
        </p:txBody>
      </p:sp>
    </p:spTree>
    <p:extLst>
      <p:ext uri="{BB962C8B-B14F-4D97-AF65-F5344CB8AC3E}">
        <p14:creationId xmlns:p14="http://schemas.microsoft.com/office/powerpoint/2010/main" val="9591939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3200" smtClean="0">
                <a:cs typeface="Arial" charset="0"/>
              </a:rPr>
              <a:t>Nutrients:  Protein</a:t>
            </a:r>
          </a:p>
        </p:txBody>
      </p:sp>
      <p:sp>
        <p:nvSpPr>
          <p:cNvPr id="16387" name="Rectangle 3" descr="Rectangle: Click to edit Master text styles&#10;Second level&#10;Third level&#10;Fourth level&#10;Fifth level"/>
          <p:cNvSpPr>
            <a:spLocks noGrp="1" noChangeArrowheads="1"/>
          </p:cNvSpPr>
          <p:nvPr>
            <p:ph type="body" idx="1"/>
          </p:nvPr>
        </p:nvSpPr>
        <p:spPr>
          <a:xfrm>
            <a:off x="457200" y="1524000"/>
            <a:ext cx="8458200" cy="4495800"/>
          </a:xfrm>
        </p:spPr>
        <p:txBody>
          <a:bodyPr/>
          <a:lstStyle/>
          <a:p>
            <a:pPr eaLnBrk="1" hangingPunct="1">
              <a:lnSpc>
                <a:spcPct val="90000"/>
              </a:lnSpc>
            </a:pPr>
            <a:r>
              <a:rPr lang="en-US" sz="2000" smtClean="0"/>
              <a:t>Factors that affect protein digest and metabolism</a:t>
            </a:r>
          </a:p>
          <a:p>
            <a:pPr eaLnBrk="1" hangingPunct="1">
              <a:lnSpc>
                <a:spcPct val="90000"/>
              </a:lnSpc>
            </a:pPr>
            <a:endParaRPr lang="en-US" sz="2000" smtClean="0"/>
          </a:p>
          <a:p>
            <a:pPr lvl="1" eaLnBrk="1" hangingPunct="1">
              <a:lnSpc>
                <a:spcPct val="90000"/>
              </a:lnSpc>
            </a:pPr>
            <a:r>
              <a:rPr lang="en-US" sz="1800" smtClean="0"/>
              <a:t>Enzyme inhibitors and other anti-nutritional factors in the feed</a:t>
            </a:r>
          </a:p>
          <a:p>
            <a:pPr lvl="2" eaLnBrk="1" hangingPunct="1">
              <a:lnSpc>
                <a:spcPct val="90000"/>
              </a:lnSpc>
            </a:pPr>
            <a:r>
              <a:rPr lang="en-US" sz="2000" smtClean="0"/>
              <a:t>trypsin and chymotrypsin inhibitors in some feeds</a:t>
            </a:r>
          </a:p>
          <a:p>
            <a:pPr lvl="3" eaLnBrk="1" hangingPunct="1">
              <a:lnSpc>
                <a:spcPct val="90000"/>
              </a:lnSpc>
            </a:pPr>
            <a:r>
              <a:rPr lang="en-US" sz="1800" smtClean="0"/>
              <a:t>decrease the activity of these enzymes</a:t>
            </a:r>
          </a:p>
          <a:p>
            <a:pPr lvl="3" eaLnBrk="1" hangingPunct="1">
              <a:lnSpc>
                <a:spcPct val="90000"/>
              </a:lnSpc>
            </a:pPr>
            <a:r>
              <a:rPr lang="en-US" sz="1800" smtClean="0"/>
              <a:t>moderate heat treatment is effective in reducing the effects of these inhibitors</a:t>
            </a:r>
          </a:p>
          <a:p>
            <a:pPr lvl="3" eaLnBrk="1" hangingPunct="1">
              <a:lnSpc>
                <a:spcPct val="90000"/>
              </a:lnSpc>
            </a:pPr>
            <a:endParaRPr lang="en-US" sz="1800" smtClean="0"/>
          </a:p>
          <a:p>
            <a:pPr lvl="1" eaLnBrk="1" hangingPunct="1">
              <a:lnSpc>
                <a:spcPct val="90000"/>
              </a:lnSpc>
            </a:pPr>
            <a:r>
              <a:rPr lang="en-US" sz="2000" smtClean="0"/>
              <a:t>Heat treatment</a:t>
            </a:r>
          </a:p>
          <a:p>
            <a:pPr lvl="2" eaLnBrk="1" hangingPunct="1">
              <a:lnSpc>
                <a:spcPct val="90000"/>
              </a:lnSpc>
            </a:pPr>
            <a:r>
              <a:rPr lang="en-US" sz="2000" smtClean="0"/>
              <a:t>Maillard reaction:  lysine + sugar + heat yields a Maillard product which is indigestible</a:t>
            </a:r>
          </a:p>
          <a:p>
            <a:pPr lvl="2" eaLnBrk="1" hangingPunct="1">
              <a:lnSpc>
                <a:spcPct val="90000"/>
              </a:lnSpc>
            </a:pPr>
            <a:endParaRPr lang="en-US" sz="2000" smtClean="0"/>
          </a:p>
          <a:p>
            <a:pPr lvl="3" eaLnBrk="1" hangingPunct="1">
              <a:lnSpc>
                <a:spcPct val="90000"/>
              </a:lnSpc>
            </a:pPr>
            <a:r>
              <a:rPr lang="en-US" sz="1800" smtClean="0"/>
              <a:t>in some dried feeds</a:t>
            </a:r>
          </a:p>
          <a:p>
            <a:pPr lvl="3" eaLnBrk="1" hangingPunct="1">
              <a:lnSpc>
                <a:spcPct val="90000"/>
              </a:lnSpc>
            </a:pPr>
            <a:r>
              <a:rPr lang="en-US" sz="1800" smtClean="0"/>
              <a:t>in some forages that have heated due to molding</a:t>
            </a:r>
          </a:p>
          <a:p>
            <a:pPr lvl="1" eaLnBrk="1" hangingPunct="1">
              <a:lnSpc>
                <a:spcPct val="90000"/>
              </a:lnSpc>
            </a:pPr>
            <a:endParaRPr lang="en-US" sz="2000" b="0" smtClean="0"/>
          </a:p>
        </p:txBody>
      </p:sp>
    </p:spTree>
    <p:extLst>
      <p:ext uri="{BB962C8B-B14F-4D97-AF65-F5344CB8AC3E}">
        <p14:creationId xmlns:p14="http://schemas.microsoft.com/office/powerpoint/2010/main" val="2119011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anim calcmode="lin" valueType="num">
                                      <p:cBhvr additive="base">
                                        <p:cTn id="13" dur="500" fill="hold"/>
                                        <p:tgtEl>
                                          <p:spTgt spid="1638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7">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anim calcmode="lin" valueType="num">
                                      <p:cBhvr additive="base">
                                        <p:cTn id="17" dur="500" fill="hold"/>
                                        <p:tgtEl>
                                          <p:spTgt spid="16387">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6387">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6387">
                                            <p:txEl>
                                              <p:pRg st="4" end="4"/>
                                            </p:txEl>
                                          </p:spTgt>
                                        </p:tgtEl>
                                        <p:attrNameLst>
                                          <p:attrName>style.visibility</p:attrName>
                                        </p:attrNameLst>
                                      </p:cBhvr>
                                      <p:to>
                                        <p:strVal val="visible"/>
                                      </p:to>
                                    </p:set>
                                    <p:anim calcmode="lin" valueType="num">
                                      <p:cBhvr additive="base">
                                        <p:cTn id="21" dur="500" fill="hold"/>
                                        <p:tgtEl>
                                          <p:spTgt spid="16387">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6387">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387">
                                            <p:txEl>
                                              <p:pRg st="5" end="5"/>
                                            </p:txEl>
                                          </p:spTgt>
                                        </p:tgtEl>
                                        <p:attrNameLst>
                                          <p:attrName>style.visibility</p:attrName>
                                        </p:attrNameLst>
                                      </p:cBhvr>
                                      <p:to>
                                        <p:strVal val="visible"/>
                                      </p:to>
                                    </p:set>
                                    <p:anim calcmode="lin" valueType="num">
                                      <p:cBhvr additive="base">
                                        <p:cTn id="25" dur="500" fill="hold"/>
                                        <p:tgtEl>
                                          <p:spTgt spid="16387">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38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387">
                                            <p:txEl>
                                              <p:pRg st="7" end="7"/>
                                            </p:txEl>
                                          </p:spTgt>
                                        </p:tgtEl>
                                        <p:attrNameLst>
                                          <p:attrName>style.visibility</p:attrName>
                                        </p:attrNameLst>
                                      </p:cBhvr>
                                      <p:to>
                                        <p:strVal val="visible"/>
                                      </p:to>
                                    </p:set>
                                    <p:anim calcmode="lin" valueType="num">
                                      <p:cBhvr additive="base">
                                        <p:cTn id="31" dur="500" fill="hold"/>
                                        <p:tgtEl>
                                          <p:spTgt spid="16387">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387">
                                            <p:txEl>
                                              <p:pRg st="7" end="7"/>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6387">
                                            <p:txEl>
                                              <p:pRg st="8" end="8"/>
                                            </p:txEl>
                                          </p:spTgt>
                                        </p:tgtEl>
                                        <p:attrNameLst>
                                          <p:attrName>style.visibility</p:attrName>
                                        </p:attrNameLst>
                                      </p:cBhvr>
                                      <p:to>
                                        <p:strVal val="visible"/>
                                      </p:to>
                                    </p:set>
                                    <p:anim calcmode="lin" valueType="num">
                                      <p:cBhvr additive="base">
                                        <p:cTn id="35" dur="500" fill="hold"/>
                                        <p:tgtEl>
                                          <p:spTgt spid="16387">
                                            <p:txEl>
                                              <p:pRg st="8" end="8"/>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6387">
                                            <p:txEl>
                                              <p:pRg st="8" end="8"/>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6387">
                                            <p:txEl>
                                              <p:pRg st="10" end="10"/>
                                            </p:txEl>
                                          </p:spTgt>
                                        </p:tgtEl>
                                        <p:attrNameLst>
                                          <p:attrName>style.visibility</p:attrName>
                                        </p:attrNameLst>
                                      </p:cBhvr>
                                      <p:to>
                                        <p:strVal val="visible"/>
                                      </p:to>
                                    </p:set>
                                    <p:anim calcmode="lin" valueType="num">
                                      <p:cBhvr additive="base">
                                        <p:cTn id="39" dur="500" fill="hold"/>
                                        <p:tgtEl>
                                          <p:spTgt spid="16387">
                                            <p:txEl>
                                              <p:pRg st="10" end="10"/>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6387">
                                            <p:txEl>
                                              <p:pRg st="10" end="10"/>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6387">
                                            <p:txEl>
                                              <p:pRg st="11" end="11"/>
                                            </p:txEl>
                                          </p:spTgt>
                                        </p:tgtEl>
                                        <p:attrNameLst>
                                          <p:attrName>style.visibility</p:attrName>
                                        </p:attrNameLst>
                                      </p:cBhvr>
                                      <p:to>
                                        <p:strVal val="visible"/>
                                      </p:to>
                                    </p:set>
                                    <p:anim calcmode="lin" valueType="num">
                                      <p:cBhvr additive="base">
                                        <p:cTn id="43" dur="500" fill="hold"/>
                                        <p:tgtEl>
                                          <p:spTgt spid="16387">
                                            <p:txEl>
                                              <p:pRg st="11" end="1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6387">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3200" smtClean="0">
                <a:cs typeface="Arial" charset="0"/>
              </a:rPr>
              <a:t>Nutrients:  Protein</a:t>
            </a:r>
          </a:p>
        </p:txBody>
      </p:sp>
      <p:sp>
        <p:nvSpPr>
          <p:cNvPr id="14339" name="Rectangle 3" descr="Rectangle: Click to edit Master text styles&#10;Second level&#10;Third level&#10;Fourth level&#10;Fifth level"/>
          <p:cNvSpPr>
            <a:spLocks noGrp="1" noChangeArrowheads="1"/>
          </p:cNvSpPr>
          <p:nvPr>
            <p:ph type="body" idx="1"/>
          </p:nvPr>
        </p:nvSpPr>
        <p:spPr>
          <a:xfrm>
            <a:off x="609600" y="1524000"/>
            <a:ext cx="8229600" cy="4114800"/>
          </a:xfrm>
        </p:spPr>
        <p:txBody>
          <a:bodyPr/>
          <a:lstStyle/>
          <a:p>
            <a:pPr eaLnBrk="1" hangingPunct="1">
              <a:lnSpc>
                <a:spcPct val="90000"/>
              </a:lnSpc>
            </a:pPr>
            <a:r>
              <a:rPr lang="en-US" sz="2400" smtClean="0"/>
              <a:t>Factors that affect protein digest and metabolism</a:t>
            </a:r>
          </a:p>
          <a:p>
            <a:pPr eaLnBrk="1" hangingPunct="1">
              <a:lnSpc>
                <a:spcPct val="90000"/>
              </a:lnSpc>
            </a:pPr>
            <a:endParaRPr lang="en-US" sz="2400" smtClean="0"/>
          </a:p>
          <a:p>
            <a:pPr lvl="1" eaLnBrk="1" hangingPunct="1">
              <a:lnSpc>
                <a:spcPct val="90000"/>
              </a:lnSpc>
            </a:pPr>
            <a:r>
              <a:rPr lang="en-US" sz="2000" smtClean="0"/>
              <a:t>Amino acid deficiency and or  imbalance</a:t>
            </a:r>
          </a:p>
          <a:p>
            <a:pPr lvl="2" eaLnBrk="1" hangingPunct="1">
              <a:lnSpc>
                <a:spcPct val="90000"/>
              </a:lnSpc>
            </a:pPr>
            <a:endParaRPr lang="en-US" sz="2000" b="1" smtClean="0"/>
          </a:p>
          <a:p>
            <a:pPr lvl="2" eaLnBrk="1" hangingPunct="1">
              <a:lnSpc>
                <a:spcPct val="90000"/>
              </a:lnSpc>
            </a:pPr>
            <a:r>
              <a:rPr lang="en-US" sz="2000" b="1" smtClean="0"/>
              <a:t>brain senses that a deficiency exists thereby reducing intake</a:t>
            </a:r>
          </a:p>
          <a:p>
            <a:pPr lvl="2" eaLnBrk="1" hangingPunct="1">
              <a:lnSpc>
                <a:spcPct val="90000"/>
              </a:lnSpc>
            </a:pPr>
            <a:endParaRPr lang="en-US" sz="2000" b="1" smtClean="0"/>
          </a:p>
          <a:p>
            <a:pPr lvl="1" eaLnBrk="1" hangingPunct="1">
              <a:lnSpc>
                <a:spcPct val="90000"/>
              </a:lnSpc>
            </a:pPr>
            <a:r>
              <a:rPr lang="en-US" sz="2000" smtClean="0"/>
              <a:t>Amino acid antagonism:  one AA affects the utilization of another</a:t>
            </a:r>
          </a:p>
          <a:p>
            <a:pPr lvl="1" eaLnBrk="1" hangingPunct="1">
              <a:lnSpc>
                <a:spcPct val="90000"/>
              </a:lnSpc>
            </a:pPr>
            <a:endParaRPr lang="en-US" sz="2000" smtClean="0"/>
          </a:p>
          <a:p>
            <a:pPr lvl="2" eaLnBrk="1" hangingPunct="1">
              <a:lnSpc>
                <a:spcPct val="90000"/>
              </a:lnSpc>
            </a:pPr>
            <a:r>
              <a:rPr lang="en-US" sz="2000" b="1" smtClean="0"/>
              <a:t>the most common form is competition for active transport sites (arginine and lysine)</a:t>
            </a:r>
          </a:p>
        </p:txBody>
      </p:sp>
    </p:spTree>
    <p:extLst>
      <p:ext uri="{BB962C8B-B14F-4D97-AF65-F5344CB8AC3E}">
        <p14:creationId xmlns:p14="http://schemas.microsoft.com/office/powerpoint/2010/main" val="1290506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8" name="Picture 6" descr="scan0001"/>
          <p:cNvPicPr>
            <a:picLocks noChangeAspect="1" noChangeArrowheads="1"/>
          </p:cNvPicPr>
          <p:nvPr/>
        </p:nvPicPr>
        <p:blipFill>
          <a:blip r:embed="rId2" cstate="print"/>
          <a:srcRect l="50577" t="8325" r="2946" b="18237"/>
          <a:stretch>
            <a:fillRect/>
          </a:stretch>
        </p:blipFill>
        <p:spPr bwMode="auto">
          <a:xfrm>
            <a:off x="304800" y="1371600"/>
            <a:ext cx="8610600" cy="4648200"/>
          </a:xfrm>
          <a:prstGeom prst="rect">
            <a:avLst/>
          </a:prstGeom>
          <a:noFill/>
        </p:spPr>
      </p:pic>
      <p:sp>
        <p:nvSpPr>
          <p:cNvPr id="100359" name="Rectangle 7"/>
          <p:cNvSpPr>
            <a:spLocks noChangeArrowheads="1"/>
          </p:cNvSpPr>
          <p:nvPr/>
        </p:nvSpPr>
        <p:spPr bwMode="auto">
          <a:xfrm>
            <a:off x="381000" y="228600"/>
            <a:ext cx="8229600" cy="762000"/>
          </a:xfrm>
          <a:prstGeom prst="rect">
            <a:avLst/>
          </a:prstGeom>
          <a:noFill/>
          <a:ln w="9525">
            <a:noFill/>
            <a:miter lim="800000"/>
            <a:headEnd/>
            <a:tailEnd/>
          </a:ln>
          <a:effectLst/>
        </p:spPr>
        <p:txBody>
          <a:bodyPr anchor="ctr"/>
          <a:lstStyle/>
          <a:p>
            <a:pPr algn="ctr" eaLnBrk="1" hangingPunct="1"/>
            <a:r>
              <a:rPr lang="en-US" sz="3200" b="1" dirty="0">
                <a:effectLst>
                  <a:outerShdw blurRad="38100" dist="38100" dir="2700000" algn="tl">
                    <a:srgbClr val="000000"/>
                  </a:outerShdw>
                </a:effectLst>
                <a:latin typeface="Comic Sans MS" pitchFamily="66" charset="0"/>
              </a:rPr>
              <a:t>Nitrogen Balance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305800" cy="5257800"/>
          </a:xfrm>
        </p:spPr>
        <p:txBody>
          <a:bodyPr>
            <a:normAutofit/>
          </a:bodyPr>
          <a:lstStyle/>
          <a:p>
            <a:pPr>
              <a:lnSpc>
                <a:spcPct val="150000"/>
              </a:lnSpc>
              <a:spcBef>
                <a:spcPts val="0"/>
              </a:spcBef>
            </a:pPr>
            <a:r>
              <a:rPr lang="en-US" sz="2800" dirty="0">
                <a:solidFill>
                  <a:srgbClr val="C00000"/>
                </a:solidFill>
                <a:latin typeface="Aharoni" pitchFamily="2" charset="-79"/>
                <a:cs typeface="Aharoni" pitchFamily="2" charset="-79"/>
              </a:rPr>
              <a:t>Positive nitrogen balance:</a:t>
            </a:r>
          </a:p>
          <a:p>
            <a:pPr>
              <a:lnSpc>
                <a:spcPct val="150000"/>
              </a:lnSpc>
              <a:spcBef>
                <a:spcPts val="0"/>
              </a:spcBef>
            </a:pPr>
            <a:r>
              <a:rPr lang="en-US" sz="2800" dirty="0">
                <a:latin typeface="Aharoni" pitchFamily="2" charset="-79"/>
                <a:cs typeface="Aharoni" pitchFamily="2" charset="-79"/>
              </a:rPr>
              <a:t>This is a state in which the </a:t>
            </a:r>
            <a:r>
              <a:rPr lang="en-US" sz="2800" dirty="0">
                <a:solidFill>
                  <a:srgbClr val="0033CC"/>
                </a:solidFill>
                <a:latin typeface="Aharoni" pitchFamily="2" charset="-79"/>
                <a:cs typeface="Aharoni" pitchFamily="2" charset="-79"/>
              </a:rPr>
              <a:t>nitrogen intake is higher than the output. </a:t>
            </a:r>
          </a:p>
          <a:p>
            <a:pPr>
              <a:lnSpc>
                <a:spcPct val="150000"/>
              </a:lnSpc>
              <a:spcBef>
                <a:spcPts val="0"/>
              </a:spcBef>
            </a:pPr>
            <a:r>
              <a:rPr lang="en-US" sz="2800" dirty="0">
                <a:solidFill>
                  <a:srgbClr val="0033CC"/>
                </a:solidFill>
                <a:latin typeface="Aharoni" pitchFamily="2" charset="-79"/>
                <a:cs typeface="Aharoni" pitchFamily="2" charset="-79"/>
              </a:rPr>
              <a:t>Some amount of nitrogen is retained in the body causing a net increase in body protein. </a:t>
            </a:r>
          </a:p>
          <a:p>
            <a:pPr>
              <a:lnSpc>
                <a:spcPct val="150000"/>
              </a:lnSpc>
              <a:spcBef>
                <a:spcPts val="0"/>
              </a:spcBef>
            </a:pPr>
            <a:r>
              <a:rPr lang="en-US" sz="2800" dirty="0">
                <a:latin typeface="Aharoni" pitchFamily="2" charset="-79"/>
                <a:cs typeface="Aharoni" pitchFamily="2" charset="-79"/>
              </a:rPr>
              <a:t>Positive nitrogen balance is </a:t>
            </a:r>
            <a:r>
              <a:rPr lang="en-US" sz="2800" dirty="0">
                <a:solidFill>
                  <a:srgbClr val="0033CC"/>
                </a:solidFill>
                <a:latin typeface="Aharoni" pitchFamily="2" charset="-79"/>
                <a:cs typeface="Aharoni" pitchFamily="2" charset="-79"/>
              </a:rPr>
              <a:t>observed in growing children, pregnant women or during recovery after serious illness.</a:t>
            </a:r>
          </a:p>
        </p:txBody>
      </p:sp>
      <p:sp>
        <p:nvSpPr>
          <p:cNvPr id="4" name="Title 1"/>
          <p:cNvSpPr>
            <a:spLocks noGrp="1"/>
          </p:cNvSpPr>
          <p:nvPr>
            <p:ph type="title"/>
          </p:nvPr>
        </p:nvSpPr>
        <p:spPr>
          <a:xfrm>
            <a:off x="2590800" y="419894"/>
            <a:ext cx="3886200" cy="646906"/>
          </a:xfrm>
        </p:spPr>
        <p:txBody>
          <a:bodyPr>
            <a:normAutofit/>
          </a:bodyPr>
          <a:lstStyle/>
          <a:p>
            <a:pPr marL="0" algn="ctr"/>
            <a:r>
              <a:rPr lang="en-US" sz="3200" dirty="0">
                <a:solidFill>
                  <a:srgbClr val="0033CC"/>
                </a:solidFill>
                <a:effectLst/>
                <a:latin typeface="Aharoni" pitchFamily="2" charset="-79"/>
                <a:cs typeface="Aharoni" pitchFamily="2" charset="-79"/>
              </a:rPr>
              <a:t>Nitrogen Balance </a:t>
            </a:r>
          </a:p>
        </p:txBody>
      </p:sp>
    </p:spTree>
    <p:extLst>
      <p:ext uri="{BB962C8B-B14F-4D97-AF65-F5344CB8AC3E}">
        <p14:creationId xmlns:p14="http://schemas.microsoft.com/office/powerpoint/2010/main" val="1683548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343400"/>
          </a:xfrm>
        </p:spPr>
        <p:txBody>
          <a:bodyPr>
            <a:normAutofit/>
          </a:bodyPr>
          <a:lstStyle/>
          <a:p>
            <a:pPr>
              <a:lnSpc>
                <a:spcPct val="150000"/>
              </a:lnSpc>
              <a:spcBef>
                <a:spcPts val="0"/>
              </a:spcBef>
            </a:pPr>
            <a:r>
              <a:rPr lang="en-US" sz="2800" dirty="0">
                <a:solidFill>
                  <a:srgbClr val="0033CC"/>
                </a:solidFill>
                <a:latin typeface="Aharoni" pitchFamily="2" charset="-79"/>
                <a:cs typeface="Aharoni" pitchFamily="2" charset="-79"/>
              </a:rPr>
              <a:t>Proteins have been  regarded as 'body-building foods.</a:t>
            </a:r>
          </a:p>
          <a:p>
            <a:pPr>
              <a:lnSpc>
                <a:spcPct val="150000"/>
              </a:lnSpc>
              <a:spcBef>
                <a:spcPts val="0"/>
              </a:spcBef>
            </a:pPr>
            <a:r>
              <a:rPr lang="en-US" sz="3600" dirty="0">
                <a:solidFill>
                  <a:srgbClr val="0033CC"/>
                </a:solidFill>
                <a:latin typeface="Aharoni" pitchFamily="2" charset="-79"/>
                <a:cs typeface="Aharoni" pitchFamily="2" charset="-79"/>
              </a:rPr>
              <a:t>10-15%</a:t>
            </a:r>
            <a:r>
              <a:rPr lang="en-US" sz="2800" dirty="0">
                <a:solidFill>
                  <a:srgbClr val="0033CC"/>
                </a:solidFill>
                <a:latin typeface="Aharoni" pitchFamily="2" charset="-79"/>
                <a:cs typeface="Aharoni" pitchFamily="2" charset="-79"/>
              </a:rPr>
              <a:t> of the total body energy is derived from proteins.</a:t>
            </a:r>
          </a:p>
          <a:p>
            <a:pPr>
              <a:lnSpc>
                <a:spcPct val="150000"/>
              </a:lnSpc>
              <a:spcBef>
                <a:spcPts val="0"/>
              </a:spcBef>
            </a:pPr>
            <a:r>
              <a:rPr lang="en-US" b="1" dirty="0">
                <a:solidFill>
                  <a:srgbClr val="0033CC"/>
                </a:solidFill>
              </a:rPr>
              <a:t>Proteins are the only source of essential Amino Acids.</a:t>
            </a:r>
          </a:p>
          <a:p>
            <a:pPr>
              <a:lnSpc>
                <a:spcPct val="150000"/>
              </a:lnSpc>
              <a:spcBef>
                <a:spcPts val="0"/>
              </a:spcBef>
            </a:pPr>
            <a:endParaRPr lang="en-US" sz="2800" dirty="0">
              <a:solidFill>
                <a:srgbClr val="0033CC"/>
              </a:solidFill>
              <a:latin typeface="Aharoni" pitchFamily="2" charset="-79"/>
              <a:cs typeface="Aharoni" pitchFamily="2" charset="-79"/>
            </a:endParaRPr>
          </a:p>
          <a:p>
            <a:pPr>
              <a:lnSpc>
                <a:spcPct val="150000"/>
              </a:lnSpc>
              <a:spcBef>
                <a:spcPts val="0"/>
              </a:spcBef>
            </a:pPr>
            <a:endParaRPr lang="en-US" sz="2800" dirty="0">
              <a:latin typeface="Aharoni" pitchFamily="2" charset="-79"/>
              <a:cs typeface="Aharoni" pitchFamily="2" charset="-79"/>
            </a:endParaRPr>
          </a:p>
        </p:txBody>
      </p:sp>
    </p:spTree>
    <p:extLst>
      <p:ext uri="{BB962C8B-B14F-4D97-AF65-F5344CB8AC3E}">
        <p14:creationId xmlns:p14="http://schemas.microsoft.com/office/powerpoint/2010/main" val="30108383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153400" cy="5943600"/>
          </a:xfrm>
        </p:spPr>
        <p:txBody>
          <a:bodyPr>
            <a:normAutofit/>
          </a:bodyPr>
          <a:lstStyle/>
          <a:p>
            <a:pPr>
              <a:lnSpc>
                <a:spcPct val="150000"/>
              </a:lnSpc>
              <a:spcBef>
                <a:spcPts val="0"/>
              </a:spcBef>
            </a:pPr>
            <a:r>
              <a:rPr lang="en-US" sz="2800" dirty="0">
                <a:solidFill>
                  <a:srgbClr val="C00000"/>
                </a:solidFill>
                <a:latin typeface="Aharoni" pitchFamily="2" charset="-79"/>
                <a:cs typeface="Aharoni" pitchFamily="2" charset="-79"/>
              </a:rPr>
              <a:t>Negative nitrogen balance:</a:t>
            </a:r>
          </a:p>
          <a:p>
            <a:pPr>
              <a:lnSpc>
                <a:spcPct val="150000"/>
              </a:lnSpc>
              <a:spcBef>
                <a:spcPts val="0"/>
              </a:spcBef>
            </a:pPr>
            <a:r>
              <a:rPr lang="en-US" sz="2800" dirty="0">
                <a:latin typeface="Aharoni" pitchFamily="2" charset="-79"/>
                <a:cs typeface="Aharoni" pitchFamily="2" charset="-79"/>
              </a:rPr>
              <a:t>In this, </a:t>
            </a:r>
            <a:r>
              <a:rPr lang="en-US" sz="2800" dirty="0">
                <a:solidFill>
                  <a:srgbClr val="0033CC"/>
                </a:solidFill>
                <a:latin typeface="Aharoni" pitchFamily="2" charset="-79"/>
                <a:cs typeface="Aharoni" pitchFamily="2" charset="-79"/>
              </a:rPr>
              <a:t>the nitrogen output is higher than the input.</a:t>
            </a:r>
          </a:p>
          <a:p>
            <a:pPr>
              <a:lnSpc>
                <a:spcPct val="150000"/>
              </a:lnSpc>
              <a:spcBef>
                <a:spcPts val="0"/>
              </a:spcBef>
            </a:pPr>
            <a:r>
              <a:rPr lang="en-US" sz="2800" dirty="0">
                <a:solidFill>
                  <a:srgbClr val="0033CC"/>
                </a:solidFill>
                <a:latin typeface="Aharoni" pitchFamily="2" charset="-79"/>
                <a:cs typeface="Aharoni" pitchFamily="2" charset="-79"/>
              </a:rPr>
              <a:t>Some amount of nitrogen is lost from the body depleting the body protein.</a:t>
            </a:r>
          </a:p>
          <a:p>
            <a:pPr>
              <a:lnSpc>
                <a:spcPct val="150000"/>
              </a:lnSpc>
              <a:spcBef>
                <a:spcPts val="0"/>
              </a:spcBef>
            </a:pPr>
            <a:r>
              <a:rPr lang="en-US" sz="2800" dirty="0">
                <a:solidFill>
                  <a:srgbClr val="0033CC"/>
                </a:solidFill>
                <a:latin typeface="Aharoni" pitchFamily="2" charset="-79"/>
                <a:cs typeface="Aharoni" pitchFamily="2" charset="-79"/>
              </a:rPr>
              <a:t>Prolonged negative nitrogen balance may even lead to death. </a:t>
            </a:r>
          </a:p>
          <a:p>
            <a:pPr>
              <a:lnSpc>
                <a:spcPct val="150000"/>
              </a:lnSpc>
              <a:spcBef>
                <a:spcPts val="0"/>
              </a:spcBef>
            </a:pPr>
            <a:r>
              <a:rPr lang="en-US" sz="2800" dirty="0">
                <a:solidFill>
                  <a:srgbClr val="0033CC"/>
                </a:solidFill>
                <a:latin typeface="Aharoni" pitchFamily="2" charset="-79"/>
                <a:cs typeface="Aharoni" pitchFamily="2" charset="-79"/>
              </a:rPr>
              <a:t>Observed in children suffering from kwashiorkor or marasmus.</a:t>
            </a:r>
          </a:p>
        </p:txBody>
      </p:sp>
    </p:spTree>
    <p:extLst>
      <p:ext uri="{BB962C8B-B14F-4D97-AF65-F5344CB8AC3E}">
        <p14:creationId xmlns:p14="http://schemas.microsoft.com/office/powerpoint/2010/main" val="715909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458200" cy="6096000"/>
          </a:xfrm>
        </p:spPr>
        <p:txBody>
          <a:bodyPr>
            <a:normAutofit/>
          </a:bodyPr>
          <a:lstStyle/>
          <a:p>
            <a:pPr>
              <a:lnSpc>
                <a:spcPct val="150000"/>
              </a:lnSpc>
              <a:spcBef>
                <a:spcPts val="0"/>
              </a:spcBef>
            </a:pPr>
            <a:r>
              <a:rPr lang="en-US" sz="2800" dirty="0">
                <a:solidFill>
                  <a:srgbClr val="C00000"/>
                </a:solidFill>
                <a:latin typeface="Aharoni" pitchFamily="2" charset="-79"/>
                <a:cs typeface="Aharoni" pitchFamily="2" charset="-79"/>
              </a:rPr>
              <a:t>Negative nitrogen balance may occur due to </a:t>
            </a:r>
            <a:r>
              <a:rPr lang="en-US" sz="2800" dirty="0">
                <a:solidFill>
                  <a:srgbClr val="0033CC"/>
                </a:solidFill>
                <a:latin typeface="Aharoni" pitchFamily="2" charset="-79"/>
                <a:cs typeface="Aharoni" pitchFamily="2" charset="-79"/>
              </a:rPr>
              <a:t>inadequate dietary intake of protein (deficiency of a single essential amino acid) or destruction of tissues or serious illness.</a:t>
            </a:r>
          </a:p>
          <a:p>
            <a:pPr>
              <a:lnSpc>
                <a:spcPct val="150000"/>
              </a:lnSpc>
              <a:spcBef>
                <a:spcPts val="0"/>
              </a:spcBef>
            </a:pPr>
            <a:r>
              <a:rPr lang="en-US" sz="2800" dirty="0">
                <a:solidFill>
                  <a:srgbClr val="FF3399"/>
                </a:solidFill>
                <a:latin typeface="Aharoni" pitchFamily="2" charset="-79"/>
                <a:cs typeface="Aharoni" pitchFamily="2" charset="-79"/>
              </a:rPr>
              <a:t>Growth hormone &amp; insulin promote positive nitrogen balance </a:t>
            </a:r>
            <a:r>
              <a:rPr lang="en-US" sz="2800" dirty="0">
                <a:latin typeface="Aharoni" pitchFamily="2" charset="-79"/>
                <a:cs typeface="Aharoni" pitchFamily="2" charset="-79"/>
              </a:rPr>
              <a:t>while </a:t>
            </a:r>
            <a:r>
              <a:rPr lang="en-US" sz="2800" dirty="0">
                <a:solidFill>
                  <a:srgbClr val="0033CC"/>
                </a:solidFill>
                <a:latin typeface="Aharoni" pitchFamily="2" charset="-79"/>
                <a:cs typeface="Aharoni" pitchFamily="2" charset="-79"/>
              </a:rPr>
              <a:t>corticosteroids result in negative nitrogen balance.</a:t>
            </a:r>
          </a:p>
          <a:p>
            <a:pPr>
              <a:lnSpc>
                <a:spcPct val="150000"/>
              </a:lnSpc>
              <a:spcBef>
                <a:spcPts val="0"/>
              </a:spcBef>
            </a:pPr>
            <a:r>
              <a:rPr lang="en-US" sz="2800" dirty="0">
                <a:solidFill>
                  <a:srgbClr val="FF3399"/>
                </a:solidFill>
                <a:latin typeface="Aharoni" pitchFamily="2" charset="-79"/>
                <a:cs typeface="Aharoni" pitchFamily="2" charset="-79"/>
              </a:rPr>
              <a:t>Cancer &amp; uncontrolled diabetes cause negative nitrogen balance.</a:t>
            </a:r>
          </a:p>
        </p:txBody>
      </p:sp>
    </p:spTree>
    <p:extLst>
      <p:ext uri="{BB962C8B-B14F-4D97-AF65-F5344CB8AC3E}">
        <p14:creationId xmlns:p14="http://schemas.microsoft.com/office/powerpoint/2010/main" val="267577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6553200" cy="2895600"/>
          </a:xfrm>
        </p:spPr>
        <p:txBody>
          <a:bodyPr>
            <a:normAutofit/>
          </a:bodyPr>
          <a:lstStyle/>
          <a:p>
            <a:pPr>
              <a:lnSpc>
                <a:spcPct val="150000"/>
              </a:lnSpc>
              <a:spcBef>
                <a:spcPts val="0"/>
              </a:spcBef>
            </a:pPr>
            <a:r>
              <a:rPr lang="en-US" sz="2800" dirty="0">
                <a:solidFill>
                  <a:srgbClr val="0033CC"/>
                </a:solidFill>
                <a:latin typeface="Aharoni" pitchFamily="2" charset="-79"/>
                <a:cs typeface="Aharoni" pitchFamily="2" charset="-79"/>
              </a:rPr>
              <a:t>Protein efficiency ratio (PER)</a:t>
            </a:r>
          </a:p>
          <a:p>
            <a:pPr>
              <a:lnSpc>
                <a:spcPct val="150000"/>
              </a:lnSpc>
              <a:spcBef>
                <a:spcPts val="0"/>
              </a:spcBef>
            </a:pPr>
            <a:r>
              <a:rPr lang="en-US" sz="2800" dirty="0">
                <a:solidFill>
                  <a:srgbClr val="0033CC"/>
                </a:solidFill>
                <a:latin typeface="Aharoni" pitchFamily="2" charset="-79"/>
                <a:cs typeface="Aharoni" pitchFamily="2" charset="-79"/>
              </a:rPr>
              <a:t>Biological value (BV)</a:t>
            </a:r>
          </a:p>
          <a:p>
            <a:pPr>
              <a:lnSpc>
                <a:spcPct val="150000"/>
              </a:lnSpc>
              <a:spcBef>
                <a:spcPts val="0"/>
              </a:spcBef>
            </a:pPr>
            <a:r>
              <a:rPr lang="en-US" sz="2800" dirty="0">
                <a:solidFill>
                  <a:srgbClr val="0033CC"/>
                </a:solidFill>
                <a:latin typeface="Aharoni" pitchFamily="2" charset="-79"/>
                <a:cs typeface="Aharoni" pitchFamily="2" charset="-79"/>
              </a:rPr>
              <a:t>Net protein utilization (NPU)</a:t>
            </a:r>
          </a:p>
          <a:p>
            <a:pPr>
              <a:lnSpc>
                <a:spcPct val="150000"/>
              </a:lnSpc>
              <a:spcBef>
                <a:spcPts val="0"/>
              </a:spcBef>
            </a:pPr>
            <a:r>
              <a:rPr lang="en-US" sz="2800" dirty="0">
                <a:solidFill>
                  <a:srgbClr val="0033CC"/>
                </a:solidFill>
                <a:latin typeface="Aharoni" pitchFamily="2" charset="-79"/>
                <a:cs typeface="Aharoni" pitchFamily="2" charset="-79"/>
              </a:rPr>
              <a:t>Chemical score </a:t>
            </a:r>
          </a:p>
        </p:txBody>
      </p:sp>
      <p:sp>
        <p:nvSpPr>
          <p:cNvPr id="4" name="Title 1"/>
          <p:cNvSpPr>
            <a:spLocks noGrp="1"/>
          </p:cNvSpPr>
          <p:nvPr>
            <p:ph type="title"/>
          </p:nvPr>
        </p:nvSpPr>
        <p:spPr>
          <a:xfrm>
            <a:off x="381000" y="533400"/>
            <a:ext cx="8610600" cy="838200"/>
          </a:xfrm>
        </p:spPr>
        <p:txBody>
          <a:bodyPr>
            <a:normAutofit/>
          </a:bodyPr>
          <a:lstStyle/>
          <a:p>
            <a:pPr marL="0" algn="ctr"/>
            <a:r>
              <a:rPr lang="en-US" sz="3200" dirty="0">
                <a:solidFill>
                  <a:srgbClr val="0033CC"/>
                </a:solidFill>
                <a:effectLst/>
                <a:latin typeface="Aharoni" pitchFamily="2" charset="-79"/>
                <a:cs typeface="Aharoni" pitchFamily="2" charset="-79"/>
              </a:rPr>
              <a:t>Assessment of nutritional value of proteins </a:t>
            </a:r>
          </a:p>
        </p:txBody>
      </p:sp>
    </p:spTree>
    <p:extLst>
      <p:ext uri="{BB962C8B-B14F-4D97-AF65-F5344CB8AC3E}">
        <p14:creationId xmlns:p14="http://schemas.microsoft.com/office/powerpoint/2010/main" val="1362952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2808"/>
            <a:ext cx="8229600" cy="1469992"/>
          </a:xfrm>
        </p:spPr>
        <p:txBody>
          <a:bodyPr>
            <a:normAutofit/>
          </a:bodyPr>
          <a:lstStyle/>
          <a:p>
            <a:pPr>
              <a:lnSpc>
                <a:spcPct val="150000"/>
              </a:lnSpc>
              <a:spcBef>
                <a:spcPts val="0"/>
              </a:spcBef>
            </a:pPr>
            <a:r>
              <a:rPr lang="en-US" sz="2800" dirty="0">
                <a:solidFill>
                  <a:srgbClr val="0033CC"/>
                </a:solidFill>
                <a:latin typeface="Aharoni" pitchFamily="2" charset="-79"/>
                <a:cs typeface="Aharoni" pitchFamily="2" charset="-79"/>
              </a:rPr>
              <a:t>PER is represented by gain in the weight of rats per gram protein ingested.</a:t>
            </a:r>
          </a:p>
        </p:txBody>
      </p:sp>
      <p:sp>
        <p:nvSpPr>
          <p:cNvPr id="4" name="Title 1"/>
          <p:cNvSpPr>
            <a:spLocks noGrp="1"/>
          </p:cNvSpPr>
          <p:nvPr>
            <p:ph type="title"/>
          </p:nvPr>
        </p:nvSpPr>
        <p:spPr>
          <a:xfrm>
            <a:off x="1828800" y="457200"/>
            <a:ext cx="5867400" cy="838200"/>
          </a:xfrm>
        </p:spPr>
        <p:txBody>
          <a:bodyPr>
            <a:normAutofit/>
          </a:bodyPr>
          <a:lstStyle/>
          <a:p>
            <a:pPr marL="0" algn="ctr"/>
            <a:r>
              <a:rPr lang="en-US" sz="3200" dirty="0">
                <a:solidFill>
                  <a:srgbClr val="0033CC"/>
                </a:solidFill>
                <a:effectLst/>
                <a:latin typeface="Aharoni" pitchFamily="2" charset="-79"/>
                <a:cs typeface="Aharoni" pitchFamily="2" charset="-79"/>
              </a:rPr>
              <a:t>Protein efficiency ratio (PER)</a:t>
            </a:r>
          </a:p>
        </p:txBody>
      </p:sp>
      <p:sp>
        <p:nvSpPr>
          <p:cNvPr id="5" name="Rectangle 4"/>
          <p:cNvSpPr/>
          <p:nvPr/>
        </p:nvSpPr>
        <p:spPr>
          <a:xfrm>
            <a:off x="3048000" y="4267200"/>
            <a:ext cx="37338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33CC"/>
                </a:solidFill>
                <a:latin typeface="Aharoni" pitchFamily="2" charset="-79"/>
                <a:cs typeface="Aharoni" pitchFamily="2" charset="-79"/>
              </a:rPr>
              <a:t>Gain in body weight (g)</a:t>
            </a:r>
          </a:p>
          <a:p>
            <a:pPr algn="ctr"/>
            <a:r>
              <a:rPr lang="en-US" sz="2000" dirty="0">
                <a:solidFill>
                  <a:srgbClr val="0033CC"/>
                </a:solidFill>
                <a:latin typeface="Aharoni" pitchFamily="2" charset="-79"/>
                <a:cs typeface="Aharoni" pitchFamily="2" charset="-79"/>
              </a:rPr>
              <a:t>______________________</a:t>
            </a:r>
          </a:p>
          <a:p>
            <a:pPr algn="ctr"/>
            <a:r>
              <a:rPr lang="en-US" sz="2000" dirty="0">
                <a:solidFill>
                  <a:srgbClr val="0033CC"/>
                </a:solidFill>
                <a:latin typeface="Aharoni" pitchFamily="2" charset="-79"/>
                <a:cs typeface="Aharoni" pitchFamily="2" charset="-79"/>
              </a:rPr>
              <a:t>Protein ingested (g)</a:t>
            </a:r>
          </a:p>
        </p:txBody>
      </p:sp>
      <p:sp>
        <p:nvSpPr>
          <p:cNvPr id="6" name="Rectangle 5"/>
          <p:cNvSpPr/>
          <p:nvPr/>
        </p:nvSpPr>
        <p:spPr>
          <a:xfrm>
            <a:off x="2286000" y="4610100"/>
            <a:ext cx="1066800" cy="495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33CC"/>
                </a:solidFill>
                <a:latin typeface="Aharoni" pitchFamily="2" charset="-79"/>
                <a:cs typeface="Aharoni" pitchFamily="2" charset="-79"/>
              </a:rPr>
              <a:t>PER = </a:t>
            </a:r>
          </a:p>
        </p:txBody>
      </p:sp>
    </p:spTree>
    <p:extLst>
      <p:ext uri="{BB962C8B-B14F-4D97-AF65-F5344CB8AC3E}">
        <p14:creationId xmlns:p14="http://schemas.microsoft.com/office/powerpoint/2010/main" val="3434088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1371600"/>
          </a:xfrm>
        </p:spPr>
        <p:txBody>
          <a:bodyPr>
            <a:noAutofit/>
          </a:bodyPr>
          <a:lstStyle/>
          <a:p>
            <a:pPr>
              <a:lnSpc>
                <a:spcPct val="150000"/>
              </a:lnSpc>
              <a:spcBef>
                <a:spcPts val="0"/>
              </a:spcBef>
            </a:pPr>
            <a:r>
              <a:rPr lang="en-US" sz="2800" dirty="0">
                <a:solidFill>
                  <a:srgbClr val="0033CC"/>
                </a:solidFill>
                <a:latin typeface="Aharoni" pitchFamily="2" charset="-79"/>
                <a:cs typeface="Aharoni" pitchFamily="2" charset="-79"/>
              </a:rPr>
              <a:t>BV is defined as the percentage of absorbed nitrogen retained by the body</a:t>
            </a:r>
          </a:p>
        </p:txBody>
      </p:sp>
      <p:sp>
        <p:nvSpPr>
          <p:cNvPr id="4" name="Title 1"/>
          <p:cNvSpPr>
            <a:spLocks noGrp="1"/>
          </p:cNvSpPr>
          <p:nvPr>
            <p:ph type="title"/>
          </p:nvPr>
        </p:nvSpPr>
        <p:spPr>
          <a:xfrm>
            <a:off x="2286000" y="695632"/>
            <a:ext cx="4648200" cy="752168"/>
          </a:xfrm>
        </p:spPr>
        <p:txBody>
          <a:bodyPr>
            <a:normAutofit/>
          </a:bodyPr>
          <a:lstStyle/>
          <a:p>
            <a:pPr marL="0" algn="ctr"/>
            <a:r>
              <a:rPr lang="en-US" sz="3200" dirty="0">
                <a:solidFill>
                  <a:srgbClr val="0033CC"/>
                </a:solidFill>
                <a:effectLst/>
                <a:latin typeface="Aharoni" pitchFamily="2" charset="-79"/>
                <a:cs typeface="Aharoni" pitchFamily="2" charset="-79"/>
              </a:rPr>
              <a:t>Biological Value (BV)</a:t>
            </a:r>
          </a:p>
        </p:txBody>
      </p:sp>
      <p:sp>
        <p:nvSpPr>
          <p:cNvPr id="5" name="Rectangle 4"/>
          <p:cNvSpPr/>
          <p:nvPr/>
        </p:nvSpPr>
        <p:spPr>
          <a:xfrm>
            <a:off x="3200400" y="3886200"/>
            <a:ext cx="4648200" cy="1752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33CC"/>
                </a:solidFill>
                <a:latin typeface="Aharoni" pitchFamily="2" charset="-79"/>
                <a:cs typeface="Aharoni" pitchFamily="2" charset="-79"/>
              </a:rPr>
              <a:t>Nitrogen retained </a:t>
            </a:r>
          </a:p>
          <a:p>
            <a:pPr algn="ctr"/>
            <a:r>
              <a:rPr lang="en-US" sz="2000" dirty="0">
                <a:solidFill>
                  <a:srgbClr val="0033CC"/>
                </a:solidFill>
                <a:latin typeface="Aharoni" pitchFamily="2" charset="-79"/>
                <a:cs typeface="Aharoni" pitchFamily="2" charset="-79"/>
              </a:rPr>
              <a:t>______________________ x100</a:t>
            </a:r>
          </a:p>
          <a:p>
            <a:pPr algn="ctr"/>
            <a:r>
              <a:rPr lang="en-US" sz="2000" dirty="0">
                <a:solidFill>
                  <a:srgbClr val="0033CC"/>
                </a:solidFill>
                <a:latin typeface="Aharoni" pitchFamily="2" charset="-79"/>
                <a:cs typeface="Aharoni" pitchFamily="2" charset="-79"/>
              </a:rPr>
              <a:t>Nitrogen absorbed </a:t>
            </a:r>
          </a:p>
        </p:txBody>
      </p:sp>
      <p:sp>
        <p:nvSpPr>
          <p:cNvPr id="6" name="Rectangle 5"/>
          <p:cNvSpPr/>
          <p:nvPr/>
        </p:nvSpPr>
        <p:spPr>
          <a:xfrm>
            <a:off x="2286000" y="4610100"/>
            <a:ext cx="1066800" cy="495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33CC"/>
                </a:solidFill>
                <a:latin typeface="Aharoni" pitchFamily="2" charset="-79"/>
                <a:cs typeface="Aharoni" pitchFamily="2" charset="-79"/>
              </a:rPr>
              <a:t>BV = </a:t>
            </a:r>
          </a:p>
        </p:txBody>
      </p:sp>
    </p:spTree>
    <p:extLst>
      <p:ext uri="{BB962C8B-B14F-4D97-AF65-F5344CB8AC3E}">
        <p14:creationId xmlns:p14="http://schemas.microsoft.com/office/powerpoint/2010/main" val="2126991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001000" cy="5943600"/>
          </a:xfrm>
        </p:spPr>
        <p:txBody>
          <a:bodyPr>
            <a:normAutofit fontScale="92500"/>
          </a:bodyPr>
          <a:lstStyle/>
          <a:p>
            <a:pPr>
              <a:lnSpc>
                <a:spcPct val="150000"/>
              </a:lnSpc>
              <a:spcBef>
                <a:spcPts val="0"/>
              </a:spcBef>
            </a:pPr>
            <a:r>
              <a:rPr lang="en-US" sz="2800" dirty="0">
                <a:latin typeface="Aharoni" pitchFamily="2" charset="-79"/>
                <a:cs typeface="Aharoni" pitchFamily="2" charset="-79"/>
              </a:rPr>
              <a:t>For the </a:t>
            </a:r>
            <a:r>
              <a:rPr lang="en-US" sz="2800" dirty="0">
                <a:solidFill>
                  <a:srgbClr val="C00000"/>
                </a:solidFill>
                <a:latin typeface="Aharoni" pitchFamily="2" charset="-79"/>
                <a:cs typeface="Aharoni" pitchFamily="2" charset="-79"/>
              </a:rPr>
              <a:t>measurement of BV, </a:t>
            </a:r>
            <a:r>
              <a:rPr lang="en-US" sz="2800" dirty="0">
                <a:solidFill>
                  <a:srgbClr val="0033CC"/>
                </a:solidFill>
                <a:latin typeface="Aharoni" pitchFamily="2" charset="-79"/>
                <a:cs typeface="Aharoni" pitchFamily="2" charset="-79"/>
              </a:rPr>
              <a:t>the experimental animals,</a:t>
            </a:r>
            <a:r>
              <a:rPr lang="en-US" sz="2800" dirty="0">
                <a:latin typeface="Aharoni" pitchFamily="2" charset="-79"/>
                <a:cs typeface="Aharoni" pitchFamily="2" charset="-79"/>
              </a:rPr>
              <a:t> namely weaning </a:t>
            </a:r>
            <a:r>
              <a:rPr lang="en-US" sz="2800" dirty="0">
                <a:solidFill>
                  <a:srgbClr val="0033CC"/>
                </a:solidFill>
                <a:latin typeface="Aharoni" pitchFamily="2" charset="-79"/>
                <a:cs typeface="Aharoni" pitchFamily="2" charset="-79"/>
              </a:rPr>
              <a:t>albino rats are chosen.</a:t>
            </a:r>
          </a:p>
          <a:p>
            <a:pPr>
              <a:lnSpc>
                <a:spcPct val="150000"/>
              </a:lnSpc>
              <a:spcBef>
                <a:spcPts val="0"/>
              </a:spcBef>
            </a:pPr>
            <a:r>
              <a:rPr lang="en-US" sz="2800" dirty="0">
                <a:latin typeface="Aharoni" pitchFamily="2" charset="-79"/>
                <a:cs typeface="Aharoni" pitchFamily="2" charset="-79"/>
              </a:rPr>
              <a:t>They are </a:t>
            </a:r>
            <a:r>
              <a:rPr lang="en-US" sz="2800" dirty="0">
                <a:solidFill>
                  <a:srgbClr val="0033CC"/>
                </a:solidFill>
                <a:latin typeface="Aharoni" pitchFamily="2" charset="-79"/>
                <a:cs typeface="Aharoni" pitchFamily="2" charset="-79"/>
              </a:rPr>
              <a:t>first fed with a protein-free diet for </a:t>
            </a:r>
            <a:r>
              <a:rPr lang="en-US" sz="4000" dirty="0">
                <a:solidFill>
                  <a:srgbClr val="0033CC"/>
                </a:solidFill>
                <a:latin typeface="Aharoni" pitchFamily="2" charset="-79"/>
                <a:cs typeface="Aharoni" pitchFamily="2" charset="-79"/>
              </a:rPr>
              <a:t>10</a:t>
            </a:r>
            <a:r>
              <a:rPr lang="en-US" sz="2800" dirty="0">
                <a:solidFill>
                  <a:srgbClr val="0033CC"/>
                </a:solidFill>
                <a:latin typeface="Aharoni" pitchFamily="2" charset="-79"/>
                <a:cs typeface="Aharoni" pitchFamily="2" charset="-79"/>
              </a:rPr>
              <a:t> days. </a:t>
            </a:r>
          </a:p>
          <a:p>
            <a:pPr>
              <a:lnSpc>
                <a:spcPct val="150000"/>
              </a:lnSpc>
              <a:spcBef>
                <a:spcPts val="0"/>
              </a:spcBef>
            </a:pPr>
            <a:r>
              <a:rPr lang="en-US" sz="2800" dirty="0">
                <a:latin typeface="Aharoni" pitchFamily="2" charset="-79"/>
                <a:cs typeface="Aharoni" pitchFamily="2" charset="-79"/>
              </a:rPr>
              <a:t>Then they are </a:t>
            </a:r>
            <a:r>
              <a:rPr lang="en-US" sz="2800" dirty="0">
                <a:solidFill>
                  <a:srgbClr val="0033CC"/>
                </a:solidFill>
                <a:latin typeface="Aharoni" pitchFamily="2" charset="-79"/>
                <a:cs typeface="Aharoni" pitchFamily="2" charset="-79"/>
              </a:rPr>
              <a:t>kept on a </a:t>
            </a:r>
            <a:r>
              <a:rPr lang="en-US" sz="4000" dirty="0">
                <a:solidFill>
                  <a:srgbClr val="0033CC"/>
                </a:solidFill>
                <a:latin typeface="Aharoni" pitchFamily="2" charset="-79"/>
                <a:cs typeface="Aharoni" pitchFamily="2" charset="-79"/>
              </a:rPr>
              <a:t>10%</a:t>
            </a:r>
            <a:r>
              <a:rPr lang="en-US" sz="2800" dirty="0">
                <a:solidFill>
                  <a:srgbClr val="0033CC"/>
                </a:solidFill>
                <a:latin typeface="Aharoni" pitchFamily="2" charset="-79"/>
                <a:cs typeface="Aharoni" pitchFamily="2" charset="-79"/>
              </a:rPr>
              <a:t> protein diet to be tested for BV. </a:t>
            </a:r>
          </a:p>
          <a:p>
            <a:pPr>
              <a:lnSpc>
                <a:spcPct val="150000"/>
              </a:lnSpc>
              <a:spcBef>
                <a:spcPts val="0"/>
              </a:spcBef>
            </a:pPr>
            <a:r>
              <a:rPr lang="en-US" sz="2800" dirty="0">
                <a:solidFill>
                  <a:srgbClr val="0033CC"/>
                </a:solidFill>
                <a:latin typeface="Aharoni" pitchFamily="2" charset="-79"/>
                <a:cs typeface="Aharoni" pitchFamily="2" charset="-79"/>
              </a:rPr>
              <a:t>Urine &amp; feces are collected for both the periods i.e. protein-free diet &amp; protein diet. </a:t>
            </a:r>
          </a:p>
        </p:txBody>
      </p:sp>
    </p:spTree>
    <p:extLst>
      <p:ext uri="{BB962C8B-B14F-4D97-AF65-F5344CB8AC3E}">
        <p14:creationId xmlns:p14="http://schemas.microsoft.com/office/powerpoint/2010/main" val="738726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514600"/>
            <a:ext cx="8229600" cy="3429000"/>
          </a:xfrm>
        </p:spPr>
        <p:txBody>
          <a:bodyPr>
            <a:normAutofit/>
          </a:bodyPr>
          <a:lstStyle/>
          <a:p>
            <a:pPr>
              <a:lnSpc>
                <a:spcPct val="150000"/>
              </a:lnSpc>
              <a:spcBef>
                <a:spcPts val="0"/>
              </a:spcBef>
            </a:pPr>
            <a:r>
              <a:rPr lang="en-US" sz="2800" dirty="0">
                <a:solidFill>
                  <a:srgbClr val="0033CC"/>
                </a:solidFill>
                <a:latin typeface="Aharoni" pitchFamily="2" charset="-79"/>
                <a:cs typeface="Aharoni" pitchFamily="2" charset="-79"/>
              </a:rPr>
              <a:t>In= Nitrogen ingested</a:t>
            </a:r>
          </a:p>
          <a:p>
            <a:pPr>
              <a:lnSpc>
                <a:spcPct val="150000"/>
              </a:lnSpc>
              <a:spcBef>
                <a:spcPts val="0"/>
              </a:spcBef>
            </a:pPr>
            <a:r>
              <a:rPr lang="en-US" sz="2800" dirty="0" err="1">
                <a:solidFill>
                  <a:srgbClr val="0033CC"/>
                </a:solidFill>
                <a:latin typeface="Aharoni" pitchFamily="2" charset="-79"/>
                <a:cs typeface="Aharoni" pitchFamily="2" charset="-79"/>
              </a:rPr>
              <a:t>Fn</a:t>
            </a:r>
            <a:r>
              <a:rPr lang="en-US" sz="2800" dirty="0">
                <a:solidFill>
                  <a:srgbClr val="0033CC"/>
                </a:solidFill>
                <a:latin typeface="Aharoni" pitchFamily="2" charset="-79"/>
                <a:cs typeface="Aharoni" pitchFamily="2" charset="-79"/>
              </a:rPr>
              <a:t>= Nitrogen in feces (on protein diet)</a:t>
            </a:r>
          </a:p>
          <a:p>
            <a:pPr>
              <a:lnSpc>
                <a:spcPct val="150000"/>
              </a:lnSpc>
              <a:spcBef>
                <a:spcPts val="0"/>
              </a:spcBef>
            </a:pPr>
            <a:r>
              <a:rPr lang="en-US" sz="2800" dirty="0">
                <a:solidFill>
                  <a:srgbClr val="0033CC"/>
                </a:solidFill>
                <a:latin typeface="Aharoni" pitchFamily="2" charset="-79"/>
                <a:cs typeface="Aharoni" pitchFamily="2" charset="-79"/>
              </a:rPr>
              <a:t>Fc= Nitrogen in feces (on protein-free diet)</a:t>
            </a:r>
          </a:p>
          <a:p>
            <a:pPr>
              <a:lnSpc>
                <a:spcPct val="150000"/>
              </a:lnSpc>
              <a:spcBef>
                <a:spcPts val="0"/>
              </a:spcBef>
            </a:pPr>
            <a:r>
              <a:rPr lang="en-US" sz="2800" dirty="0">
                <a:solidFill>
                  <a:srgbClr val="0033CC"/>
                </a:solidFill>
                <a:latin typeface="Aharoni" pitchFamily="2" charset="-79"/>
                <a:cs typeface="Aharoni" pitchFamily="2" charset="-79"/>
              </a:rPr>
              <a:t>Un= Nitrogen in urine (on protein diet)</a:t>
            </a:r>
          </a:p>
          <a:p>
            <a:pPr>
              <a:lnSpc>
                <a:spcPct val="150000"/>
              </a:lnSpc>
              <a:spcBef>
                <a:spcPts val="0"/>
              </a:spcBef>
            </a:pPr>
            <a:r>
              <a:rPr lang="en-US" sz="2800" dirty="0" err="1">
                <a:solidFill>
                  <a:srgbClr val="0033CC"/>
                </a:solidFill>
                <a:latin typeface="Aharoni" pitchFamily="2" charset="-79"/>
                <a:cs typeface="Aharoni" pitchFamily="2" charset="-79"/>
              </a:rPr>
              <a:t>Uc</a:t>
            </a:r>
            <a:r>
              <a:rPr lang="en-US" sz="2800" dirty="0">
                <a:solidFill>
                  <a:srgbClr val="0033CC"/>
                </a:solidFill>
                <a:latin typeface="Aharoni" pitchFamily="2" charset="-79"/>
                <a:cs typeface="Aharoni" pitchFamily="2" charset="-79"/>
              </a:rPr>
              <a:t>= Nitrogen in urine (on protein-free diet)</a:t>
            </a:r>
          </a:p>
          <a:p>
            <a:pPr>
              <a:lnSpc>
                <a:spcPct val="150000"/>
              </a:lnSpc>
              <a:spcBef>
                <a:spcPts val="0"/>
              </a:spcBef>
            </a:pPr>
            <a:endParaRPr lang="en-US" sz="2800" dirty="0">
              <a:solidFill>
                <a:srgbClr val="0033CC"/>
              </a:solidFill>
              <a:latin typeface="Aharoni" pitchFamily="2" charset="-79"/>
              <a:cs typeface="Aharoni" pitchFamily="2" charset="-79"/>
            </a:endParaRPr>
          </a:p>
          <a:p>
            <a:pPr>
              <a:lnSpc>
                <a:spcPct val="150000"/>
              </a:lnSpc>
              <a:spcBef>
                <a:spcPts val="0"/>
              </a:spcBef>
            </a:pPr>
            <a:endParaRPr lang="en-US" sz="2800" dirty="0">
              <a:solidFill>
                <a:srgbClr val="0033CC"/>
              </a:solidFill>
              <a:latin typeface="Aharoni" pitchFamily="2" charset="-79"/>
              <a:cs typeface="Aharoni" pitchFamily="2" charset="-79"/>
            </a:endParaRPr>
          </a:p>
        </p:txBody>
      </p:sp>
      <p:sp>
        <p:nvSpPr>
          <p:cNvPr id="4" name="Rectangle 3"/>
          <p:cNvSpPr/>
          <p:nvPr/>
        </p:nvSpPr>
        <p:spPr>
          <a:xfrm>
            <a:off x="2895600" y="990600"/>
            <a:ext cx="3962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33CC"/>
                </a:solidFill>
                <a:latin typeface="Aharoni" pitchFamily="2" charset="-79"/>
                <a:cs typeface="Aharoni" pitchFamily="2" charset="-79"/>
              </a:rPr>
              <a:t>[In-(</a:t>
            </a:r>
            <a:r>
              <a:rPr lang="en-US" sz="2000" dirty="0" err="1">
                <a:solidFill>
                  <a:srgbClr val="0033CC"/>
                </a:solidFill>
                <a:latin typeface="Aharoni" pitchFamily="2" charset="-79"/>
                <a:cs typeface="Aharoni" pitchFamily="2" charset="-79"/>
              </a:rPr>
              <a:t>Fn</a:t>
            </a:r>
            <a:r>
              <a:rPr lang="en-US" sz="2000" dirty="0">
                <a:solidFill>
                  <a:srgbClr val="0033CC"/>
                </a:solidFill>
                <a:latin typeface="Aharoni" pitchFamily="2" charset="-79"/>
                <a:cs typeface="Aharoni" pitchFamily="2" charset="-79"/>
              </a:rPr>
              <a:t> - Fc)] – (Un-</a:t>
            </a:r>
            <a:r>
              <a:rPr lang="en-US" sz="2000" dirty="0" err="1">
                <a:solidFill>
                  <a:srgbClr val="0033CC"/>
                </a:solidFill>
                <a:latin typeface="Aharoni" pitchFamily="2" charset="-79"/>
                <a:cs typeface="Aharoni" pitchFamily="2" charset="-79"/>
              </a:rPr>
              <a:t>Uc</a:t>
            </a:r>
            <a:r>
              <a:rPr lang="en-US" sz="2000" dirty="0">
                <a:solidFill>
                  <a:srgbClr val="0033CC"/>
                </a:solidFill>
                <a:latin typeface="Aharoni" pitchFamily="2" charset="-79"/>
                <a:cs typeface="Aharoni" pitchFamily="2" charset="-79"/>
              </a:rPr>
              <a:t>)</a:t>
            </a:r>
          </a:p>
          <a:p>
            <a:pPr algn="ctr"/>
            <a:r>
              <a:rPr lang="en-US" sz="2000" dirty="0">
                <a:solidFill>
                  <a:srgbClr val="0033CC"/>
                </a:solidFill>
                <a:latin typeface="Aharoni" pitchFamily="2" charset="-79"/>
                <a:cs typeface="Aharoni" pitchFamily="2" charset="-79"/>
              </a:rPr>
              <a:t>_____________________  x100</a:t>
            </a:r>
          </a:p>
          <a:p>
            <a:pPr algn="ctr"/>
            <a:r>
              <a:rPr lang="en-US" sz="2000" dirty="0">
                <a:solidFill>
                  <a:srgbClr val="0033CC"/>
                </a:solidFill>
                <a:latin typeface="Aharoni" pitchFamily="2" charset="-79"/>
                <a:cs typeface="Aharoni" pitchFamily="2" charset="-79"/>
              </a:rPr>
              <a:t>In – (</a:t>
            </a:r>
            <a:r>
              <a:rPr lang="en-US" sz="2000" dirty="0" err="1">
                <a:solidFill>
                  <a:srgbClr val="0033CC"/>
                </a:solidFill>
                <a:latin typeface="Aharoni" pitchFamily="2" charset="-79"/>
                <a:cs typeface="Aharoni" pitchFamily="2" charset="-79"/>
              </a:rPr>
              <a:t>Fn</a:t>
            </a:r>
            <a:r>
              <a:rPr lang="en-US" sz="2000" dirty="0">
                <a:solidFill>
                  <a:srgbClr val="0033CC"/>
                </a:solidFill>
                <a:latin typeface="Aharoni" pitchFamily="2" charset="-79"/>
                <a:cs typeface="Aharoni" pitchFamily="2" charset="-79"/>
              </a:rPr>
              <a:t> - Fc)</a:t>
            </a:r>
          </a:p>
        </p:txBody>
      </p:sp>
      <p:sp>
        <p:nvSpPr>
          <p:cNvPr id="5" name="Rectangle 4"/>
          <p:cNvSpPr/>
          <p:nvPr/>
        </p:nvSpPr>
        <p:spPr>
          <a:xfrm>
            <a:off x="2057400" y="1333500"/>
            <a:ext cx="1066800" cy="495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33CC"/>
                </a:solidFill>
                <a:latin typeface="Aharoni" pitchFamily="2" charset="-79"/>
                <a:cs typeface="Aharoni" pitchFamily="2" charset="-79"/>
              </a:rPr>
              <a:t>BV = </a:t>
            </a:r>
          </a:p>
        </p:txBody>
      </p:sp>
    </p:spTree>
    <p:extLst>
      <p:ext uri="{BB962C8B-B14F-4D97-AF65-F5344CB8AC3E}">
        <p14:creationId xmlns:p14="http://schemas.microsoft.com/office/powerpoint/2010/main" val="1826160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81000"/>
            <a:ext cx="7467600" cy="2743200"/>
          </a:xfrm>
        </p:spPr>
        <p:txBody>
          <a:bodyPr>
            <a:normAutofit/>
          </a:bodyPr>
          <a:lstStyle/>
          <a:p>
            <a:pPr>
              <a:lnSpc>
                <a:spcPct val="150000"/>
              </a:lnSpc>
              <a:spcBef>
                <a:spcPts val="0"/>
              </a:spcBef>
            </a:pPr>
            <a:r>
              <a:rPr lang="en-US" sz="2800" dirty="0">
                <a:solidFill>
                  <a:srgbClr val="0033CC"/>
                </a:solidFill>
                <a:latin typeface="Aharoni" pitchFamily="2" charset="-79"/>
                <a:cs typeface="Aharoni" pitchFamily="2" charset="-79"/>
              </a:rPr>
              <a:t>Nitrogen is estimated in the diet, feces &amp; urine samples. </a:t>
            </a:r>
          </a:p>
          <a:p>
            <a:pPr>
              <a:lnSpc>
                <a:spcPct val="150000"/>
              </a:lnSpc>
              <a:spcBef>
                <a:spcPts val="0"/>
              </a:spcBef>
            </a:pPr>
            <a:r>
              <a:rPr lang="en-US" sz="2800" dirty="0">
                <a:solidFill>
                  <a:srgbClr val="C00000"/>
                </a:solidFill>
                <a:latin typeface="Aharoni" pitchFamily="2" charset="-79"/>
                <a:cs typeface="Aharoni" pitchFamily="2" charset="-79"/>
              </a:rPr>
              <a:t>BV can be calculated by the following formula:</a:t>
            </a:r>
          </a:p>
          <a:p>
            <a:pPr>
              <a:lnSpc>
                <a:spcPct val="150000"/>
              </a:lnSpc>
              <a:spcBef>
                <a:spcPts val="0"/>
              </a:spcBef>
            </a:pPr>
            <a:endParaRPr lang="en-US" sz="2800" dirty="0">
              <a:latin typeface="Aharoni" pitchFamily="2" charset="-79"/>
              <a:cs typeface="Aharoni" pitchFamily="2" charset="-79"/>
            </a:endParaRPr>
          </a:p>
          <a:p>
            <a:pPr>
              <a:lnSpc>
                <a:spcPct val="150000"/>
              </a:lnSpc>
              <a:spcBef>
                <a:spcPts val="0"/>
              </a:spcBef>
            </a:pPr>
            <a:endParaRPr lang="en-US" sz="2800" dirty="0"/>
          </a:p>
        </p:txBody>
      </p:sp>
      <p:sp>
        <p:nvSpPr>
          <p:cNvPr id="4" name="Rectangle 3"/>
          <p:cNvSpPr/>
          <p:nvPr/>
        </p:nvSpPr>
        <p:spPr>
          <a:xfrm>
            <a:off x="2133600" y="3962400"/>
            <a:ext cx="65532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33CC"/>
                </a:solidFill>
                <a:latin typeface="Aharoni" pitchFamily="2" charset="-79"/>
                <a:cs typeface="Aharoni" pitchFamily="2" charset="-79"/>
              </a:rPr>
              <a:t>(N absorbed – N lost in metabolism)</a:t>
            </a:r>
          </a:p>
          <a:p>
            <a:pPr algn="ctr"/>
            <a:r>
              <a:rPr lang="en-US" sz="2000" dirty="0">
                <a:solidFill>
                  <a:srgbClr val="0033CC"/>
                </a:solidFill>
                <a:latin typeface="Aharoni" pitchFamily="2" charset="-79"/>
                <a:cs typeface="Aharoni" pitchFamily="2" charset="-79"/>
              </a:rPr>
              <a:t>_____________________________________ x100 </a:t>
            </a:r>
          </a:p>
          <a:p>
            <a:pPr algn="ctr"/>
            <a:r>
              <a:rPr lang="en-US" sz="2000" dirty="0">
                <a:solidFill>
                  <a:srgbClr val="0033CC"/>
                </a:solidFill>
                <a:latin typeface="Aharoni" pitchFamily="2" charset="-79"/>
                <a:cs typeface="Aharoni" pitchFamily="2" charset="-79"/>
              </a:rPr>
              <a:t>N absorbed </a:t>
            </a:r>
          </a:p>
        </p:txBody>
      </p:sp>
      <p:sp>
        <p:nvSpPr>
          <p:cNvPr id="5" name="Rectangle 4"/>
          <p:cNvSpPr/>
          <p:nvPr/>
        </p:nvSpPr>
        <p:spPr>
          <a:xfrm>
            <a:off x="762000" y="4305300"/>
            <a:ext cx="1143000" cy="495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33CC"/>
                </a:solidFill>
                <a:latin typeface="Aharoni" pitchFamily="2" charset="-79"/>
                <a:cs typeface="Aharoni" pitchFamily="2" charset="-79"/>
              </a:rPr>
              <a:t>BV = </a:t>
            </a:r>
          </a:p>
        </p:txBody>
      </p:sp>
    </p:spTree>
    <p:extLst>
      <p:ext uri="{BB962C8B-B14F-4D97-AF65-F5344CB8AC3E}">
        <p14:creationId xmlns:p14="http://schemas.microsoft.com/office/powerpoint/2010/main" val="1070048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077200" cy="2209800"/>
          </a:xfrm>
        </p:spPr>
        <p:txBody>
          <a:bodyPr>
            <a:normAutofit/>
          </a:bodyPr>
          <a:lstStyle/>
          <a:p>
            <a:pPr>
              <a:lnSpc>
                <a:spcPct val="150000"/>
              </a:lnSpc>
              <a:spcBef>
                <a:spcPts val="0"/>
              </a:spcBef>
            </a:pPr>
            <a:r>
              <a:rPr lang="en-US" sz="2800" dirty="0">
                <a:solidFill>
                  <a:srgbClr val="0033CC"/>
                </a:solidFill>
                <a:latin typeface="Aharoni" pitchFamily="2" charset="-79"/>
                <a:cs typeface="Aharoni" pitchFamily="2" charset="-79"/>
              </a:rPr>
              <a:t>NPU is a better nutritional index than biological value.</a:t>
            </a:r>
          </a:p>
          <a:p>
            <a:pPr>
              <a:lnSpc>
                <a:spcPct val="150000"/>
              </a:lnSpc>
              <a:spcBef>
                <a:spcPts val="0"/>
              </a:spcBef>
            </a:pPr>
            <a:r>
              <a:rPr lang="en-US" sz="2800" dirty="0">
                <a:solidFill>
                  <a:srgbClr val="C00000"/>
                </a:solidFill>
                <a:latin typeface="Aharoni" pitchFamily="2" charset="-79"/>
                <a:cs typeface="Aharoni" pitchFamily="2" charset="-79"/>
              </a:rPr>
              <a:t>Net protein utilization can be calculated as:</a:t>
            </a:r>
          </a:p>
          <a:p>
            <a:pPr>
              <a:lnSpc>
                <a:spcPct val="150000"/>
              </a:lnSpc>
              <a:spcBef>
                <a:spcPts val="0"/>
              </a:spcBef>
            </a:pPr>
            <a:endParaRPr lang="en-US" sz="2800" dirty="0">
              <a:latin typeface="Aharoni" pitchFamily="2" charset="-79"/>
              <a:cs typeface="Aharoni" pitchFamily="2" charset="-79"/>
            </a:endParaRPr>
          </a:p>
        </p:txBody>
      </p:sp>
      <p:sp>
        <p:nvSpPr>
          <p:cNvPr id="4" name="Title 1"/>
          <p:cNvSpPr>
            <a:spLocks noGrp="1"/>
          </p:cNvSpPr>
          <p:nvPr>
            <p:ph type="title"/>
          </p:nvPr>
        </p:nvSpPr>
        <p:spPr>
          <a:xfrm>
            <a:off x="1905000" y="457200"/>
            <a:ext cx="5638800" cy="752168"/>
          </a:xfrm>
        </p:spPr>
        <p:txBody>
          <a:bodyPr>
            <a:normAutofit/>
          </a:bodyPr>
          <a:lstStyle/>
          <a:p>
            <a:pPr marL="0" algn="ctr"/>
            <a:r>
              <a:rPr lang="en-US" sz="3200" dirty="0">
                <a:solidFill>
                  <a:srgbClr val="0033CC"/>
                </a:solidFill>
                <a:effectLst/>
                <a:latin typeface="Aharoni" pitchFamily="2" charset="-79"/>
                <a:cs typeface="Aharoni" pitchFamily="2" charset="-79"/>
              </a:rPr>
              <a:t>Net protein utilization (NPU) </a:t>
            </a:r>
          </a:p>
        </p:txBody>
      </p:sp>
      <p:sp>
        <p:nvSpPr>
          <p:cNvPr id="5" name="Rectangle 4"/>
          <p:cNvSpPr/>
          <p:nvPr/>
        </p:nvSpPr>
        <p:spPr>
          <a:xfrm>
            <a:off x="2743200" y="4191000"/>
            <a:ext cx="4724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33CC"/>
                </a:solidFill>
                <a:latin typeface="Aharoni" pitchFamily="2" charset="-79"/>
                <a:cs typeface="Aharoni" pitchFamily="2" charset="-79"/>
              </a:rPr>
              <a:t>Nitrogen retained </a:t>
            </a:r>
          </a:p>
          <a:p>
            <a:pPr algn="ctr"/>
            <a:r>
              <a:rPr lang="en-US" sz="2000" dirty="0">
                <a:solidFill>
                  <a:srgbClr val="0033CC"/>
                </a:solidFill>
                <a:latin typeface="Aharoni" pitchFamily="2" charset="-79"/>
                <a:cs typeface="Aharoni" pitchFamily="2" charset="-79"/>
              </a:rPr>
              <a:t>_____________________  x100</a:t>
            </a:r>
          </a:p>
          <a:p>
            <a:pPr algn="ctr"/>
            <a:r>
              <a:rPr lang="en-US" sz="2000" dirty="0">
                <a:solidFill>
                  <a:srgbClr val="0033CC"/>
                </a:solidFill>
                <a:latin typeface="Aharoni" pitchFamily="2" charset="-79"/>
                <a:cs typeface="Aharoni" pitchFamily="2" charset="-79"/>
              </a:rPr>
              <a:t>Nitrogen absorbed</a:t>
            </a:r>
          </a:p>
        </p:txBody>
      </p:sp>
      <p:sp>
        <p:nvSpPr>
          <p:cNvPr id="6" name="Rectangle 5"/>
          <p:cNvSpPr/>
          <p:nvPr/>
        </p:nvSpPr>
        <p:spPr>
          <a:xfrm>
            <a:off x="1295400" y="4533900"/>
            <a:ext cx="1600200" cy="495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33CC"/>
                </a:solidFill>
                <a:latin typeface="Aharoni" pitchFamily="2" charset="-79"/>
                <a:cs typeface="Aharoni" pitchFamily="2" charset="-79"/>
              </a:rPr>
              <a:t>NPU = </a:t>
            </a:r>
          </a:p>
        </p:txBody>
      </p:sp>
    </p:spTree>
    <p:extLst>
      <p:ext uri="{BB962C8B-B14F-4D97-AF65-F5344CB8AC3E}">
        <p14:creationId xmlns:p14="http://schemas.microsoft.com/office/powerpoint/2010/main" val="2988326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610600" cy="5715000"/>
          </a:xfrm>
        </p:spPr>
        <p:txBody>
          <a:bodyPr>
            <a:noAutofit/>
          </a:bodyPr>
          <a:lstStyle/>
          <a:p>
            <a:pPr>
              <a:lnSpc>
                <a:spcPct val="160000"/>
              </a:lnSpc>
              <a:spcBef>
                <a:spcPts val="0"/>
              </a:spcBef>
            </a:pPr>
            <a:r>
              <a:rPr lang="en-US" sz="2800" dirty="0">
                <a:latin typeface="Aharoni" pitchFamily="2" charset="-79"/>
                <a:cs typeface="Aharoni" pitchFamily="2" charset="-79"/>
              </a:rPr>
              <a:t>This is </a:t>
            </a:r>
            <a:r>
              <a:rPr lang="en-US" sz="2800" dirty="0">
                <a:solidFill>
                  <a:srgbClr val="0033CC"/>
                </a:solidFill>
                <a:latin typeface="Aharoni" pitchFamily="2" charset="-79"/>
                <a:cs typeface="Aharoni" pitchFamily="2" charset="-79"/>
              </a:rPr>
              <a:t>based on the chemical analysis of protein for composition of essential amino acids which is then compared with a reference protein (egg protein). </a:t>
            </a:r>
          </a:p>
          <a:p>
            <a:pPr>
              <a:lnSpc>
                <a:spcPct val="160000"/>
              </a:lnSpc>
              <a:spcBef>
                <a:spcPts val="0"/>
              </a:spcBef>
            </a:pPr>
            <a:r>
              <a:rPr lang="en-US" sz="2800" dirty="0">
                <a:latin typeface="Aharoni" pitchFamily="2" charset="-79"/>
                <a:cs typeface="Aharoni" pitchFamily="2" charset="-79"/>
              </a:rPr>
              <a:t>The chemical score is </a:t>
            </a:r>
            <a:r>
              <a:rPr lang="en-US" sz="2800" dirty="0">
                <a:solidFill>
                  <a:srgbClr val="FF3399"/>
                </a:solidFill>
                <a:latin typeface="Aharoni" pitchFamily="2" charset="-79"/>
                <a:cs typeface="Aharoni" pitchFamily="2" charset="-79"/>
              </a:rPr>
              <a:t>defined as the ratio between the quantity of the most limiting essential amino acid in the test protein to the quantity of the same amino acid in egg protein.</a:t>
            </a:r>
          </a:p>
        </p:txBody>
      </p:sp>
      <p:sp>
        <p:nvSpPr>
          <p:cNvPr id="4" name="Title 1"/>
          <p:cNvSpPr>
            <a:spLocks noGrp="1"/>
          </p:cNvSpPr>
          <p:nvPr>
            <p:ph type="title"/>
          </p:nvPr>
        </p:nvSpPr>
        <p:spPr>
          <a:xfrm>
            <a:off x="2895600" y="238432"/>
            <a:ext cx="3429000" cy="752168"/>
          </a:xfrm>
        </p:spPr>
        <p:txBody>
          <a:bodyPr>
            <a:normAutofit/>
          </a:bodyPr>
          <a:lstStyle/>
          <a:p>
            <a:pPr marL="0" algn="ctr"/>
            <a:r>
              <a:rPr lang="en-US" sz="3200" dirty="0">
                <a:solidFill>
                  <a:srgbClr val="0033CC"/>
                </a:solidFill>
                <a:effectLst/>
                <a:latin typeface="Aharoni" pitchFamily="2" charset="-79"/>
                <a:cs typeface="Aharoni" pitchFamily="2" charset="-79"/>
              </a:rPr>
              <a:t>Chemical score </a:t>
            </a:r>
          </a:p>
        </p:txBody>
      </p:sp>
    </p:spTree>
    <p:extLst>
      <p:ext uri="{BB962C8B-B14F-4D97-AF65-F5344CB8AC3E}">
        <p14:creationId xmlns:p14="http://schemas.microsoft.com/office/powerpoint/2010/main" val="3767850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7800"/>
            <a:ext cx="8534400" cy="4800600"/>
          </a:xfrm>
        </p:spPr>
        <p:txBody>
          <a:bodyPr>
            <a:noAutofit/>
          </a:bodyPr>
          <a:lstStyle/>
          <a:p>
            <a:pPr>
              <a:lnSpc>
                <a:spcPct val="150000"/>
              </a:lnSpc>
              <a:spcBef>
                <a:spcPts val="0"/>
              </a:spcBef>
            </a:pPr>
            <a:r>
              <a:rPr lang="en-US" sz="2800" dirty="0">
                <a:solidFill>
                  <a:srgbClr val="0033CC"/>
                </a:solidFill>
                <a:latin typeface="Aharoni" pitchFamily="2" charset="-79"/>
                <a:cs typeface="Aharoni" pitchFamily="2" charset="-79"/>
              </a:rPr>
              <a:t>Fundamental basis of cell structure &amp; function.</a:t>
            </a:r>
          </a:p>
          <a:p>
            <a:pPr>
              <a:lnSpc>
                <a:spcPct val="150000"/>
              </a:lnSpc>
              <a:spcBef>
                <a:spcPts val="0"/>
              </a:spcBef>
            </a:pPr>
            <a:r>
              <a:rPr lang="en-US" sz="2800" dirty="0">
                <a:solidFill>
                  <a:srgbClr val="0033CC"/>
                </a:solidFill>
                <a:latin typeface="Aharoni" pitchFamily="2" charset="-79"/>
                <a:cs typeface="Aharoni" pitchFamily="2" charset="-79"/>
              </a:rPr>
              <a:t>All the enzymes, several hormones, transport carriers, </a:t>
            </a:r>
            <a:r>
              <a:rPr lang="en-US" sz="2800" dirty="0" err="1">
                <a:solidFill>
                  <a:srgbClr val="0033CC"/>
                </a:solidFill>
                <a:latin typeface="Aharoni" pitchFamily="2" charset="-79"/>
                <a:cs typeface="Aharoni" pitchFamily="2" charset="-79"/>
              </a:rPr>
              <a:t>immuno</a:t>
            </a:r>
            <a:r>
              <a:rPr lang="en-US" sz="2800" dirty="0">
                <a:solidFill>
                  <a:srgbClr val="0033CC"/>
                </a:solidFill>
                <a:latin typeface="Aharoni" pitchFamily="2" charset="-79"/>
                <a:cs typeface="Aharoni" pitchFamily="2" charset="-79"/>
              </a:rPr>
              <a:t>-globulins etc., are proteins.</a:t>
            </a:r>
          </a:p>
          <a:p>
            <a:pPr>
              <a:lnSpc>
                <a:spcPct val="150000"/>
              </a:lnSpc>
              <a:spcBef>
                <a:spcPts val="0"/>
              </a:spcBef>
            </a:pPr>
            <a:r>
              <a:rPr lang="en-US" sz="2800" dirty="0">
                <a:solidFill>
                  <a:srgbClr val="0033CC"/>
                </a:solidFill>
                <a:latin typeface="Aharoni" pitchFamily="2" charset="-79"/>
                <a:cs typeface="Aharoni" pitchFamily="2" charset="-79"/>
              </a:rPr>
              <a:t>Involved in the maintenance of osmotic pressure, clotting of blood, muscle contraction. </a:t>
            </a:r>
          </a:p>
          <a:p>
            <a:pPr>
              <a:lnSpc>
                <a:spcPct val="150000"/>
              </a:lnSpc>
              <a:spcBef>
                <a:spcPts val="0"/>
              </a:spcBef>
            </a:pPr>
            <a:r>
              <a:rPr lang="en-US" sz="2800" dirty="0">
                <a:solidFill>
                  <a:srgbClr val="0033CC"/>
                </a:solidFill>
                <a:latin typeface="Aharoni" pitchFamily="2" charset="-79"/>
                <a:cs typeface="Aharoni" pitchFamily="2" charset="-79"/>
              </a:rPr>
              <a:t>Serve as the major suppliers of energy in starvation</a:t>
            </a:r>
          </a:p>
        </p:txBody>
      </p:sp>
      <p:sp>
        <p:nvSpPr>
          <p:cNvPr id="4" name="Title 1"/>
          <p:cNvSpPr>
            <a:spLocks noGrp="1"/>
          </p:cNvSpPr>
          <p:nvPr>
            <p:ph type="title"/>
          </p:nvPr>
        </p:nvSpPr>
        <p:spPr>
          <a:xfrm>
            <a:off x="2209800" y="343694"/>
            <a:ext cx="4572000" cy="799306"/>
          </a:xfrm>
        </p:spPr>
        <p:txBody>
          <a:bodyPr>
            <a:normAutofit/>
          </a:bodyPr>
          <a:lstStyle/>
          <a:p>
            <a:pPr marL="0" algn="ctr"/>
            <a:r>
              <a:rPr lang="en-US" sz="3200" dirty="0">
                <a:solidFill>
                  <a:srgbClr val="0033CC"/>
                </a:solidFill>
                <a:effectLst/>
                <a:latin typeface="Aharoni" pitchFamily="2" charset="-79"/>
                <a:cs typeface="Aharoni" pitchFamily="2" charset="-79"/>
              </a:rPr>
              <a:t>Functions of proteins</a:t>
            </a:r>
          </a:p>
        </p:txBody>
      </p:sp>
    </p:spTree>
    <p:extLst>
      <p:ext uri="{BB962C8B-B14F-4D97-AF65-F5344CB8AC3E}">
        <p14:creationId xmlns:p14="http://schemas.microsoft.com/office/powerpoint/2010/main" val="30811589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9400" y="2590800"/>
            <a:ext cx="60960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33CC"/>
                </a:solidFill>
                <a:latin typeface="Aharoni" pitchFamily="2" charset="-79"/>
                <a:cs typeface="Aharoni" pitchFamily="2" charset="-79"/>
              </a:rPr>
              <a:t>Mg of limiting amino acid/g test protein</a:t>
            </a:r>
          </a:p>
          <a:p>
            <a:pPr algn="ctr"/>
            <a:r>
              <a:rPr lang="en-US" sz="2000" dirty="0">
                <a:solidFill>
                  <a:srgbClr val="0033CC"/>
                </a:solidFill>
                <a:latin typeface="Aharoni" pitchFamily="2" charset="-79"/>
                <a:cs typeface="Aharoni" pitchFamily="2" charset="-79"/>
              </a:rPr>
              <a:t>______________________________________      x100</a:t>
            </a:r>
          </a:p>
          <a:p>
            <a:pPr algn="ctr"/>
            <a:r>
              <a:rPr lang="en-US" sz="2000" dirty="0">
                <a:solidFill>
                  <a:srgbClr val="0033CC"/>
                </a:solidFill>
                <a:latin typeface="Aharoni" pitchFamily="2" charset="-79"/>
                <a:cs typeface="Aharoni" pitchFamily="2" charset="-79"/>
              </a:rPr>
              <a:t>Mg of same amino acid/g egg protein</a:t>
            </a:r>
          </a:p>
        </p:txBody>
      </p:sp>
      <p:sp>
        <p:nvSpPr>
          <p:cNvPr id="5" name="Rectangle 4"/>
          <p:cNvSpPr/>
          <p:nvPr/>
        </p:nvSpPr>
        <p:spPr>
          <a:xfrm>
            <a:off x="457200" y="2895600"/>
            <a:ext cx="2209800" cy="495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33CC"/>
                </a:solidFill>
                <a:latin typeface="Aharoni" pitchFamily="2" charset="-79"/>
                <a:cs typeface="Aharoni" pitchFamily="2" charset="-79"/>
              </a:rPr>
              <a:t>Chemical score = </a:t>
            </a:r>
          </a:p>
        </p:txBody>
      </p:sp>
    </p:spTree>
    <p:extLst>
      <p:ext uri="{BB962C8B-B14F-4D97-AF65-F5344CB8AC3E}">
        <p14:creationId xmlns:p14="http://schemas.microsoft.com/office/powerpoint/2010/main" val="1919276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04401140"/>
              </p:ext>
            </p:extLst>
          </p:nvPr>
        </p:nvGraphicFramePr>
        <p:xfrm>
          <a:off x="152400" y="1143000"/>
          <a:ext cx="8839200" cy="556260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1"/>
                    </a:ext>
                  </a:extLst>
                </a:gridCol>
                <a:gridCol w="914400">
                  <a:extLst>
                    <a:ext uri="{9D8B030D-6E8A-4147-A177-3AD203B41FA5}">
                      <a16:colId xmlns:a16="http://schemas.microsoft.com/office/drawing/2014/main" xmlns="" val="20002"/>
                    </a:ext>
                  </a:extLst>
                </a:gridCol>
                <a:gridCol w="914400">
                  <a:extLst>
                    <a:ext uri="{9D8B030D-6E8A-4147-A177-3AD203B41FA5}">
                      <a16:colId xmlns:a16="http://schemas.microsoft.com/office/drawing/2014/main" xmlns="" val="20003"/>
                    </a:ext>
                  </a:extLst>
                </a:gridCol>
                <a:gridCol w="2362200">
                  <a:extLst>
                    <a:ext uri="{9D8B030D-6E8A-4147-A177-3AD203B41FA5}">
                      <a16:colId xmlns:a16="http://schemas.microsoft.com/office/drawing/2014/main" xmlns="" val="20004"/>
                    </a:ext>
                  </a:extLst>
                </a:gridCol>
                <a:gridCol w="1828800">
                  <a:extLst>
                    <a:ext uri="{9D8B030D-6E8A-4147-A177-3AD203B41FA5}">
                      <a16:colId xmlns:a16="http://schemas.microsoft.com/office/drawing/2014/main" xmlns="" val="20005"/>
                    </a:ext>
                  </a:extLst>
                </a:gridCol>
              </a:tblGrid>
              <a:tr h="695325">
                <a:tc>
                  <a:txBody>
                    <a:bodyPr/>
                    <a:lstStyle/>
                    <a:p>
                      <a:r>
                        <a:rPr lang="en-US" dirty="0">
                          <a:latin typeface="Aharoni" pitchFamily="2" charset="-79"/>
                          <a:cs typeface="Aharoni" pitchFamily="2" charset="-79"/>
                        </a:rPr>
                        <a:t>Protein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h="50800" prst="divot"/>
                      <a:lightRig rig="flood" dir="t"/>
                    </a:cell3D>
                  </a:tcPr>
                </a:tc>
                <a:tc>
                  <a:txBody>
                    <a:bodyPr/>
                    <a:lstStyle/>
                    <a:p>
                      <a:r>
                        <a:rPr lang="en-US" dirty="0">
                          <a:latin typeface="Aharoni" pitchFamily="2" charset="-79"/>
                          <a:cs typeface="Aharoni" pitchFamily="2" charset="-79"/>
                        </a:rPr>
                        <a:t>PER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h="50800" prst="divot"/>
                      <a:lightRig rig="flood" dir="t"/>
                    </a:cell3D>
                  </a:tcPr>
                </a:tc>
                <a:tc>
                  <a:txBody>
                    <a:bodyPr/>
                    <a:lstStyle/>
                    <a:p>
                      <a:r>
                        <a:rPr lang="en-US" dirty="0">
                          <a:latin typeface="Aharoni" pitchFamily="2" charset="-79"/>
                          <a:cs typeface="Aharoni" pitchFamily="2" charset="-79"/>
                        </a:rPr>
                        <a:t>BV</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h="50800" prst="divot"/>
                      <a:lightRig rig="flood" dir="t"/>
                    </a:cell3D>
                  </a:tcPr>
                </a:tc>
                <a:tc>
                  <a:txBody>
                    <a:bodyPr/>
                    <a:lstStyle/>
                    <a:p>
                      <a:r>
                        <a:rPr lang="en-US" dirty="0">
                          <a:latin typeface="Aharoni" pitchFamily="2" charset="-79"/>
                          <a:cs typeface="Aharoni" pitchFamily="2" charset="-79"/>
                        </a:rPr>
                        <a:t>NPU</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h="50800" prst="divot"/>
                      <a:lightRig rig="flood" dir="t"/>
                    </a:cell3D>
                  </a:tcPr>
                </a:tc>
                <a:tc>
                  <a:txBody>
                    <a:bodyPr/>
                    <a:lstStyle/>
                    <a:p>
                      <a:r>
                        <a:rPr lang="en-US" dirty="0">
                          <a:latin typeface="Aharoni" pitchFamily="2" charset="-79"/>
                          <a:cs typeface="Aharoni" pitchFamily="2" charset="-79"/>
                        </a:rPr>
                        <a:t>Chemical score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h="50800" prst="divot"/>
                      <a:lightRig rig="flood" dir="t"/>
                    </a:cell3D>
                  </a:tcPr>
                </a:tc>
                <a:tc>
                  <a:txBody>
                    <a:bodyPr/>
                    <a:lstStyle/>
                    <a:p>
                      <a:r>
                        <a:rPr lang="en-US" dirty="0">
                          <a:latin typeface="Aharoni" pitchFamily="2" charset="-79"/>
                          <a:cs typeface="Aharoni" pitchFamily="2" charset="-79"/>
                        </a:rPr>
                        <a:t>Limiting AAs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h="50800" prst="divot"/>
                      <a:lightRig rig="flood" dir="t"/>
                    </a:cell3D>
                  </a:tcPr>
                </a:tc>
                <a:extLst>
                  <a:ext uri="{0D108BD9-81ED-4DB2-BD59-A6C34878D82A}">
                    <a16:rowId xmlns:a16="http://schemas.microsoft.com/office/drawing/2014/main" xmlns="" val="10000"/>
                  </a:ext>
                </a:extLst>
              </a:tr>
              <a:tr h="695325">
                <a:tc>
                  <a:txBody>
                    <a:bodyPr/>
                    <a:lstStyle/>
                    <a:p>
                      <a:pPr marL="117475" indent="0"/>
                      <a:r>
                        <a:rPr lang="en-US" dirty="0">
                          <a:latin typeface="Aharoni" pitchFamily="2" charset="-79"/>
                          <a:cs typeface="Aharoni" pitchFamily="2" charset="-79"/>
                        </a:rPr>
                        <a:t>Egg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h="50800" prst="divot"/>
                      <a:lightRig rig="flood" dir="t"/>
                    </a:cell3D>
                  </a:tcPr>
                </a:tc>
                <a:tc>
                  <a:txBody>
                    <a:bodyPr/>
                    <a:lstStyle/>
                    <a:p>
                      <a:pPr algn="ctr"/>
                      <a:r>
                        <a:rPr lang="en-US" dirty="0">
                          <a:latin typeface="Aharoni" pitchFamily="2" charset="-79"/>
                          <a:cs typeface="Aharoni" pitchFamily="2" charset="-79"/>
                        </a:rPr>
                        <a:t>4.5</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h="50800" prst="divot"/>
                      <a:lightRig rig="flood" dir="t"/>
                    </a:cell3D>
                  </a:tcPr>
                </a:tc>
                <a:tc>
                  <a:txBody>
                    <a:bodyPr/>
                    <a:lstStyle/>
                    <a:p>
                      <a:pPr algn="ctr"/>
                      <a:r>
                        <a:rPr lang="en-US" dirty="0">
                          <a:latin typeface="Aharoni" pitchFamily="2" charset="-79"/>
                          <a:cs typeface="Aharoni" pitchFamily="2" charset="-79"/>
                        </a:rPr>
                        <a:t>94</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h="50800" prst="divot"/>
                      <a:lightRig rig="flood" dir="t"/>
                    </a:cell3D>
                  </a:tcPr>
                </a:tc>
                <a:tc>
                  <a:txBody>
                    <a:bodyPr/>
                    <a:lstStyle/>
                    <a:p>
                      <a:pPr algn="ctr"/>
                      <a:r>
                        <a:rPr lang="en-US" dirty="0">
                          <a:latin typeface="Aharoni" pitchFamily="2" charset="-79"/>
                          <a:cs typeface="Aharoni" pitchFamily="2" charset="-79"/>
                        </a:rPr>
                        <a:t>90</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h="50800" prst="divot"/>
                      <a:lightRig rig="flood" dir="t"/>
                    </a:cell3D>
                  </a:tcPr>
                </a:tc>
                <a:tc>
                  <a:txBody>
                    <a:bodyPr/>
                    <a:lstStyle/>
                    <a:p>
                      <a:pPr algn="ctr"/>
                      <a:r>
                        <a:rPr lang="en-US" dirty="0">
                          <a:latin typeface="Aharoni" pitchFamily="2" charset="-79"/>
                          <a:cs typeface="Aharoni" pitchFamily="2" charset="-79"/>
                        </a:rPr>
                        <a:t>100</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h="50800" prst="divot"/>
                      <a:lightRig rig="flood" dir="t"/>
                    </a:cell3D>
                  </a:tcPr>
                </a:tc>
                <a:tc>
                  <a:txBody>
                    <a:bodyPr/>
                    <a:lstStyle/>
                    <a:p>
                      <a:r>
                        <a:rPr lang="en-US" dirty="0">
                          <a:latin typeface="Aharoni" pitchFamily="2" charset="-79"/>
                          <a:cs typeface="Aharoni" pitchFamily="2" charset="-79"/>
                        </a:rPr>
                        <a:t>Nil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h="50800" prst="divot"/>
                      <a:lightRig rig="flood" dir="t"/>
                    </a:cell3D>
                  </a:tcPr>
                </a:tc>
                <a:extLst>
                  <a:ext uri="{0D108BD9-81ED-4DB2-BD59-A6C34878D82A}">
                    <a16:rowId xmlns:a16="http://schemas.microsoft.com/office/drawing/2014/main" xmlns="" val="10001"/>
                  </a:ext>
                </a:extLst>
              </a:tr>
              <a:tr h="695325">
                <a:tc>
                  <a:txBody>
                    <a:bodyPr/>
                    <a:lstStyle/>
                    <a:p>
                      <a:pPr marL="117475" indent="0"/>
                      <a:r>
                        <a:rPr lang="en-US" dirty="0">
                          <a:latin typeface="Aharoni" pitchFamily="2" charset="-79"/>
                          <a:cs typeface="Aharoni" pitchFamily="2" charset="-79"/>
                        </a:rPr>
                        <a:t>Milk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h="50800" prst="divot"/>
                      <a:lightRig rig="flood" dir="t"/>
                    </a:cell3D>
                  </a:tcPr>
                </a:tc>
                <a:tc>
                  <a:txBody>
                    <a:bodyPr/>
                    <a:lstStyle/>
                    <a:p>
                      <a:pPr algn="ctr"/>
                      <a:r>
                        <a:rPr lang="en-US" dirty="0">
                          <a:latin typeface="Aharoni" pitchFamily="2" charset="-79"/>
                          <a:cs typeface="Aharoni" pitchFamily="2" charset="-79"/>
                        </a:rPr>
                        <a:t>3.0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h="50800" prst="divot"/>
                      <a:lightRig rig="flood" dir="t"/>
                    </a:cell3D>
                  </a:tcPr>
                </a:tc>
                <a:tc>
                  <a:txBody>
                    <a:bodyPr/>
                    <a:lstStyle/>
                    <a:p>
                      <a:pPr algn="ctr"/>
                      <a:r>
                        <a:rPr lang="en-US" dirty="0">
                          <a:latin typeface="Aharoni" pitchFamily="2" charset="-79"/>
                          <a:cs typeface="Aharoni" pitchFamily="2" charset="-79"/>
                        </a:rPr>
                        <a:t>84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h="50800" prst="divot"/>
                      <a:lightRig rig="flood" dir="t"/>
                    </a:cell3D>
                  </a:tcPr>
                </a:tc>
                <a:tc>
                  <a:txBody>
                    <a:bodyPr/>
                    <a:lstStyle/>
                    <a:p>
                      <a:pPr algn="ctr"/>
                      <a:r>
                        <a:rPr lang="en-US" dirty="0">
                          <a:latin typeface="Aharoni" pitchFamily="2" charset="-79"/>
                          <a:cs typeface="Aharoni" pitchFamily="2" charset="-79"/>
                        </a:rPr>
                        <a:t>75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h="50800" prst="divot"/>
                      <a:lightRig rig="flood" dir="t"/>
                    </a:cell3D>
                  </a:tcPr>
                </a:tc>
                <a:tc>
                  <a:txBody>
                    <a:bodyPr/>
                    <a:lstStyle/>
                    <a:p>
                      <a:pPr algn="ctr"/>
                      <a:r>
                        <a:rPr lang="en-US" dirty="0">
                          <a:latin typeface="Aharoni" pitchFamily="2" charset="-79"/>
                          <a:cs typeface="Aharoni" pitchFamily="2" charset="-79"/>
                        </a:rPr>
                        <a:t>65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h="50800" prst="divot"/>
                      <a:lightRig rig="flood" dir="t"/>
                    </a:cell3D>
                  </a:tcPr>
                </a:tc>
                <a:tc>
                  <a:txBody>
                    <a:bodyPr/>
                    <a:lstStyle/>
                    <a:p>
                      <a:r>
                        <a:rPr lang="en-US" dirty="0">
                          <a:latin typeface="Aharoni" pitchFamily="2" charset="-79"/>
                          <a:cs typeface="Aharoni" pitchFamily="2" charset="-79"/>
                        </a:rPr>
                        <a:t>Sulfur AAs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h="50800" prst="divot"/>
                      <a:lightRig rig="flood" dir="t"/>
                    </a:cell3D>
                  </a:tcPr>
                </a:tc>
                <a:extLst>
                  <a:ext uri="{0D108BD9-81ED-4DB2-BD59-A6C34878D82A}">
                    <a16:rowId xmlns:a16="http://schemas.microsoft.com/office/drawing/2014/main" xmlns="" val="10002"/>
                  </a:ext>
                </a:extLst>
              </a:tr>
              <a:tr h="695325">
                <a:tc>
                  <a:txBody>
                    <a:bodyPr/>
                    <a:lstStyle/>
                    <a:p>
                      <a:pPr marL="117475" indent="0"/>
                      <a:r>
                        <a:rPr lang="en-US" dirty="0">
                          <a:latin typeface="Aharoni" pitchFamily="2" charset="-79"/>
                          <a:cs typeface="Aharoni" pitchFamily="2" charset="-79"/>
                        </a:rPr>
                        <a:t>Fish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h="50800" prst="divot"/>
                      <a:lightRig rig="flood" dir="t"/>
                    </a:cell3D>
                  </a:tcPr>
                </a:tc>
                <a:tc>
                  <a:txBody>
                    <a:bodyPr/>
                    <a:lstStyle/>
                    <a:p>
                      <a:pPr algn="ctr"/>
                      <a:r>
                        <a:rPr lang="en-US" dirty="0">
                          <a:latin typeface="Aharoni" pitchFamily="2" charset="-79"/>
                          <a:cs typeface="Aharoni" pitchFamily="2" charset="-79"/>
                        </a:rPr>
                        <a:t>3.0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h="50800" prst="divot"/>
                      <a:lightRig rig="flood" dir="t"/>
                    </a:cell3D>
                  </a:tcPr>
                </a:tc>
                <a:tc>
                  <a:txBody>
                    <a:bodyPr/>
                    <a:lstStyle/>
                    <a:p>
                      <a:pPr algn="ctr"/>
                      <a:r>
                        <a:rPr lang="en-US" dirty="0">
                          <a:latin typeface="Aharoni" pitchFamily="2" charset="-79"/>
                          <a:cs typeface="Aharoni" pitchFamily="2" charset="-79"/>
                        </a:rPr>
                        <a:t>85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h="50800" prst="divot"/>
                      <a:lightRig rig="flood" dir="t"/>
                    </a:cell3D>
                  </a:tcPr>
                </a:tc>
                <a:tc>
                  <a:txBody>
                    <a:bodyPr/>
                    <a:lstStyle/>
                    <a:p>
                      <a:pPr algn="ctr"/>
                      <a:r>
                        <a:rPr lang="en-US" dirty="0">
                          <a:latin typeface="Aharoni" pitchFamily="2" charset="-79"/>
                          <a:cs typeface="Aharoni" pitchFamily="2" charset="-79"/>
                        </a:rPr>
                        <a:t>70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h="50800" prst="divot"/>
                      <a:lightRig rig="flood" dir="t"/>
                    </a:cell3D>
                  </a:tcPr>
                </a:tc>
                <a:tc>
                  <a:txBody>
                    <a:bodyPr/>
                    <a:lstStyle/>
                    <a:p>
                      <a:pPr algn="ctr"/>
                      <a:r>
                        <a:rPr lang="en-US" dirty="0">
                          <a:latin typeface="Aharoni" pitchFamily="2" charset="-79"/>
                          <a:cs typeface="Aharoni" pitchFamily="2" charset="-79"/>
                        </a:rPr>
                        <a:t>60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h="50800" prst="divot"/>
                      <a:lightRig rig="flood" dir="t"/>
                    </a:cell3D>
                  </a:tcPr>
                </a:tc>
                <a:tc>
                  <a:txBody>
                    <a:bodyPr/>
                    <a:lstStyle/>
                    <a:p>
                      <a:r>
                        <a:rPr lang="en-US" dirty="0">
                          <a:latin typeface="Aharoni" pitchFamily="2" charset="-79"/>
                          <a:cs typeface="Aharoni" pitchFamily="2" charset="-79"/>
                        </a:rPr>
                        <a:t>Tryptophan</a:t>
                      </a:r>
                      <a:r>
                        <a:rPr lang="en-US" baseline="0" dirty="0">
                          <a:latin typeface="Aharoni" pitchFamily="2" charset="-79"/>
                          <a:cs typeface="Aharoni" pitchFamily="2" charset="-79"/>
                        </a:rPr>
                        <a:t> </a:t>
                      </a:r>
                      <a:endParaRPr lang="en-US" dirty="0">
                        <a:latin typeface="Aharoni" pitchFamily="2" charset="-79"/>
                        <a:cs typeface="Aharoni" pitchFamily="2" charset="-79"/>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h="50800" prst="divot"/>
                      <a:lightRig rig="flood" dir="t"/>
                    </a:cell3D>
                  </a:tcPr>
                </a:tc>
                <a:extLst>
                  <a:ext uri="{0D108BD9-81ED-4DB2-BD59-A6C34878D82A}">
                    <a16:rowId xmlns:a16="http://schemas.microsoft.com/office/drawing/2014/main" xmlns="" val="10003"/>
                  </a:ext>
                </a:extLst>
              </a:tr>
              <a:tr h="695325">
                <a:tc>
                  <a:txBody>
                    <a:bodyPr/>
                    <a:lstStyle/>
                    <a:p>
                      <a:pPr marL="117475" indent="0"/>
                      <a:r>
                        <a:rPr lang="en-US" dirty="0">
                          <a:latin typeface="Aharoni" pitchFamily="2" charset="-79"/>
                          <a:cs typeface="Aharoni" pitchFamily="2" charset="-79"/>
                        </a:rPr>
                        <a:t>Meat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h="50800" prst="divot"/>
                      <a:lightRig rig="flood" dir="t"/>
                    </a:cell3D>
                  </a:tcPr>
                </a:tc>
                <a:tc>
                  <a:txBody>
                    <a:bodyPr/>
                    <a:lstStyle/>
                    <a:p>
                      <a:pPr algn="ctr"/>
                      <a:r>
                        <a:rPr lang="en-US" dirty="0">
                          <a:latin typeface="Aharoni" pitchFamily="2" charset="-79"/>
                          <a:cs typeface="Aharoni" pitchFamily="2" charset="-79"/>
                        </a:rPr>
                        <a:t>2.7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h="50800" prst="divot"/>
                      <a:lightRig rig="flood" dir="t"/>
                    </a:cell3D>
                  </a:tcPr>
                </a:tc>
                <a:tc>
                  <a:txBody>
                    <a:bodyPr/>
                    <a:lstStyle/>
                    <a:p>
                      <a:pPr algn="ctr"/>
                      <a:r>
                        <a:rPr lang="en-US" dirty="0">
                          <a:latin typeface="Aharoni" pitchFamily="2" charset="-79"/>
                          <a:cs typeface="Aharoni" pitchFamily="2" charset="-79"/>
                        </a:rPr>
                        <a:t>75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h="50800" prst="divot"/>
                      <a:lightRig rig="flood" dir="t"/>
                    </a:cell3D>
                  </a:tcPr>
                </a:tc>
                <a:tc>
                  <a:txBody>
                    <a:bodyPr/>
                    <a:lstStyle/>
                    <a:p>
                      <a:pPr algn="ctr"/>
                      <a:r>
                        <a:rPr lang="en-US" dirty="0">
                          <a:latin typeface="Aharoni" pitchFamily="2" charset="-79"/>
                          <a:cs typeface="Aharoni" pitchFamily="2" charset="-79"/>
                        </a:rPr>
                        <a:t>76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h="50800" prst="divot"/>
                      <a:lightRig rig="flood" dir="t"/>
                    </a:cell3D>
                  </a:tcPr>
                </a:tc>
                <a:tc>
                  <a:txBody>
                    <a:bodyPr/>
                    <a:lstStyle/>
                    <a:p>
                      <a:pPr algn="ctr"/>
                      <a:r>
                        <a:rPr lang="en-US" dirty="0">
                          <a:latin typeface="Aharoni" pitchFamily="2" charset="-79"/>
                          <a:cs typeface="Aharoni" pitchFamily="2" charset="-79"/>
                        </a:rPr>
                        <a:t>70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h="50800" prst="divot"/>
                      <a:lightRig rig="flood" dir="t"/>
                    </a:cell3D>
                  </a:tcPr>
                </a:tc>
                <a:tc>
                  <a:txBody>
                    <a:bodyPr/>
                    <a:lstStyle/>
                    <a:p>
                      <a:r>
                        <a:rPr lang="en-US" dirty="0">
                          <a:latin typeface="Aharoni" pitchFamily="2" charset="-79"/>
                          <a:cs typeface="Aharoni" pitchFamily="2" charset="-79"/>
                        </a:rPr>
                        <a:t>Sulfur </a:t>
                      </a:r>
                      <a:r>
                        <a:rPr lang="en-US" dirty="0" err="1">
                          <a:latin typeface="Aharoni" pitchFamily="2" charset="-79"/>
                          <a:cs typeface="Aharoni" pitchFamily="2" charset="-79"/>
                        </a:rPr>
                        <a:t>Aas</a:t>
                      </a:r>
                      <a:endParaRPr lang="en-US" dirty="0">
                        <a:latin typeface="Aharoni" pitchFamily="2" charset="-79"/>
                        <a:cs typeface="Aharoni" pitchFamily="2" charset="-79"/>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h="50800" prst="divot"/>
                      <a:lightRig rig="flood" dir="t"/>
                    </a:cell3D>
                  </a:tcPr>
                </a:tc>
                <a:extLst>
                  <a:ext uri="{0D108BD9-81ED-4DB2-BD59-A6C34878D82A}">
                    <a16:rowId xmlns:a16="http://schemas.microsoft.com/office/drawing/2014/main" xmlns="" val="10004"/>
                  </a:ext>
                </a:extLst>
              </a:tr>
              <a:tr h="695325">
                <a:tc>
                  <a:txBody>
                    <a:bodyPr/>
                    <a:lstStyle/>
                    <a:p>
                      <a:pPr marL="117475" indent="0"/>
                      <a:r>
                        <a:rPr lang="en-US" dirty="0">
                          <a:latin typeface="Aharoni" pitchFamily="2" charset="-79"/>
                          <a:cs typeface="Aharoni" pitchFamily="2" charset="-79"/>
                        </a:rPr>
                        <a:t>Rice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h="50800" prst="divot"/>
                      <a:lightRig rig="flood" dir="t"/>
                    </a:cell3D>
                  </a:tcPr>
                </a:tc>
                <a:tc>
                  <a:txBody>
                    <a:bodyPr/>
                    <a:lstStyle/>
                    <a:p>
                      <a:pPr algn="ctr"/>
                      <a:r>
                        <a:rPr lang="en-US" dirty="0">
                          <a:latin typeface="Aharoni" pitchFamily="2" charset="-79"/>
                          <a:cs typeface="Aharoni" pitchFamily="2" charset="-79"/>
                        </a:rPr>
                        <a:t>2.2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h="50800" prst="divot"/>
                      <a:lightRig rig="flood" dir="t"/>
                    </a:cell3D>
                  </a:tcPr>
                </a:tc>
                <a:tc>
                  <a:txBody>
                    <a:bodyPr/>
                    <a:lstStyle/>
                    <a:p>
                      <a:pPr algn="ctr"/>
                      <a:r>
                        <a:rPr lang="en-US" dirty="0">
                          <a:latin typeface="Aharoni" pitchFamily="2" charset="-79"/>
                          <a:cs typeface="Aharoni" pitchFamily="2" charset="-79"/>
                        </a:rPr>
                        <a:t>68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h="50800" prst="divot"/>
                      <a:lightRig rig="flood" dir="t"/>
                    </a:cell3D>
                  </a:tcPr>
                </a:tc>
                <a:tc>
                  <a:txBody>
                    <a:bodyPr/>
                    <a:lstStyle/>
                    <a:p>
                      <a:pPr algn="ctr"/>
                      <a:r>
                        <a:rPr lang="en-US" dirty="0">
                          <a:latin typeface="Aharoni" pitchFamily="2" charset="-79"/>
                          <a:cs typeface="Aharoni" pitchFamily="2" charset="-79"/>
                        </a:rPr>
                        <a:t>60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h="50800" prst="divot"/>
                      <a:lightRig rig="flood" dir="t"/>
                    </a:cell3D>
                  </a:tcPr>
                </a:tc>
                <a:tc>
                  <a:txBody>
                    <a:bodyPr/>
                    <a:lstStyle/>
                    <a:p>
                      <a:pPr algn="ctr"/>
                      <a:r>
                        <a:rPr lang="en-US" dirty="0">
                          <a:latin typeface="Aharoni" pitchFamily="2" charset="-79"/>
                          <a:cs typeface="Aharoni" pitchFamily="2" charset="-79"/>
                        </a:rPr>
                        <a:t>60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h="50800" prst="divot"/>
                      <a:lightRig rig="flood" dir="t"/>
                    </a:cell3D>
                  </a:tcPr>
                </a:tc>
                <a:tc>
                  <a:txBody>
                    <a:bodyPr/>
                    <a:lstStyle/>
                    <a:p>
                      <a:r>
                        <a:rPr lang="en-US" dirty="0">
                          <a:latin typeface="Aharoni" pitchFamily="2" charset="-79"/>
                          <a:cs typeface="Aharoni" pitchFamily="2" charset="-79"/>
                        </a:rPr>
                        <a:t>Lys, threonine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h="50800" prst="divot"/>
                      <a:lightRig rig="flood" dir="t"/>
                    </a:cell3D>
                  </a:tcPr>
                </a:tc>
                <a:extLst>
                  <a:ext uri="{0D108BD9-81ED-4DB2-BD59-A6C34878D82A}">
                    <a16:rowId xmlns:a16="http://schemas.microsoft.com/office/drawing/2014/main" xmlns="" val="10005"/>
                  </a:ext>
                </a:extLst>
              </a:tr>
              <a:tr h="695325">
                <a:tc>
                  <a:txBody>
                    <a:bodyPr/>
                    <a:lstStyle/>
                    <a:p>
                      <a:pPr marL="117475" indent="0"/>
                      <a:r>
                        <a:rPr lang="en-US" dirty="0">
                          <a:latin typeface="Aharoni" pitchFamily="2" charset="-79"/>
                          <a:cs typeface="Aharoni" pitchFamily="2" charset="-79"/>
                        </a:rPr>
                        <a:t>Wheat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h="50800" prst="divot"/>
                      <a:lightRig rig="flood" dir="t"/>
                    </a:cell3D>
                  </a:tcPr>
                </a:tc>
                <a:tc>
                  <a:txBody>
                    <a:bodyPr/>
                    <a:lstStyle/>
                    <a:p>
                      <a:pPr algn="ctr"/>
                      <a:r>
                        <a:rPr lang="en-US" dirty="0">
                          <a:latin typeface="Aharoni" pitchFamily="2" charset="-79"/>
                          <a:cs typeface="Aharoni" pitchFamily="2" charset="-79"/>
                        </a:rPr>
                        <a:t>1.5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h="50800" prst="divot"/>
                      <a:lightRig rig="flood" dir="t"/>
                    </a:cell3D>
                  </a:tcPr>
                </a:tc>
                <a:tc>
                  <a:txBody>
                    <a:bodyPr/>
                    <a:lstStyle/>
                    <a:p>
                      <a:pPr algn="ctr"/>
                      <a:r>
                        <a:rPr lang="en-US" dirty="0">
                          <a:latin typeface="Aharoni" pitchFamily="2" charset="-79"/>
                          <a:cs typeface="Aharoni" pitchFamily="2" charset="-79"/>
                        </a:rPr>
                        <a:t>58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h="50800" prst="divot"/>
                      <a:lightRig rig="flood" dir="t"/>
                    </a:cell3D>
                  </a:tcPr>
                </a:tc>
                <a:tc>
                  <a:txBody>
                    <a:bodyPr/>
                    <a:lstStyle/>
                    <a:p>
                      <a:pPr algn="ctr"/>
                      <a:r>
                        <a:rPr lang="en-US" dirty="0">
                          <a:latin typeface="Aharoni" pitchFamily="2" charset="-79"/>
                          <a:cs typeface="Aharoni" pitchFamily="2" charset="-79"/>
                        </a:rPr>
                        <a:t>47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h="50800" prst="divot"/>
                      <a:lightRig rig="flood" dir="t"/>
                    </a:cell3D>
                  </a:tcPr>
                </a:tc>
                <a:tc>
                  <a:txBody>
                    <a:bodyPr/>
                    <a:lstStyle/>
                    <a:p>
                      <a:pPr algn="ctr"/>
                      <a:r>
                        <a:rPr lang="en-US" dirty="0">
                          <a:latin typeface="Aharoni" pitchFamily="2" charset="-79"/>
                          <a:cs typeface="Aharoni" pitchFamily="2" charset="-79"/>
                        </a:rPr>
                        <a:t>42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h="50800" prst="divot"/>
                      <a:lightRig rig="flood" dir="t"/>
                    </a:cell3D>
                  </a:tcPr>
                </a:tc>
                <a:tc>
                  <a:txBody>
                    <a:bodyPr/>
                    <a:lstStyle/>
                    <a:p>
                      <a:r>
                        <a:rPr lang="en-US" dirty="0">
                          <a:latin typeface="Aharoni" pitchFamily="2" charset="-79"/>
                          <a:cs typeface="Aharoni" pitchFamily="2" charset="-79"/>
                        </a:rPr>
                        <a:t>Lys, threonine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h="50800" prst="divot"/>
                      <a:lightRig rig="flood" dir="t"/>
                    </a:cell3D>
                  </a:tcPr>
                </a:tc>
                <a:extLst>
                  <a:ext uri="{0D108BD9-81ED-4DB2-BD59-A6C34878D82A}">
                    <a16:rowId xmlns:a16="http://schemas.microsoft.com/office/drawing/2014/main" xmlns="" val="10006"/>
                  </a:ext>
                </a:extLst>
              </a:tr>
              <a:tr h="695325">
                <a:tc>
                  <a:txBody>
                    <a:bodyPr/>
                    <a:lstStyle/>
                    <a:p>
                      <a:pPr marL="117475" indent="0"/>
                      <a:r>
                        <a:rPr lang="en-US" dirty="0">
                          <a:latin typeface="Aharoni" pitchFamily="2" charset="-79"/>
                          <a:cs typeface="Aharoni" pitchFamily="2" charset="-79"/>
                        </a:rPr>
                        <a:t>Bengal gram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h="50800" prst="divot"/>
                      <a:lightRig rig="flood" dir="t"/>
                    </a:cell3D>
                  </a:tcPr>
                </a:tc>
                <a:tc>
                  <a:txBody>
                    <a:bodyPr/>
                    <a:lstStyle/>
                    <a:p>
                      <a:pPr algn="ctr"/>
                      <a:r>
                        <a:rPr lang="en-US" dirty="0">
                          <a:latin typeface="Aharoni" pitchFamily="2" charset="-79"/>
                          <a:cs typeface="Aharoni" pitchFamily="2" charset="-79"/>
                        </a:rPr>
                        <a:t>1.7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h="50800" prst="divot"/>
                      <a:lightRig rig="flood" dir="t"/>
                    </a:cell3D>
                  </a:tcPr>
                </a:tc>
                <a:tc>
                  <a:txBody>
                    <a:bodyPr/>
                    <a:lstStyle/>
                    <a:p>
                      <a:pPr algn="ctr"/>
                      <a:r>
                        <a:rPr lang="en-US" dirty="0">
                          <a:latin typeface="Aharoni" pitchFamily="2" charset="-79"/>
                          <a:cs typeface="Aharoni" pitchFamily="2" charset="-79"/>
                        </a:rPr>
                        <a:t>58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h="50800" prst="divot"/>
                      <a:lightRig rig="flood" dir="t"/>
                    </a:cell3D>
                  </a:tcPr>
                </a:tc>
                <a:tc>
                  <a:txBody>
                    <a:bodyPr/>
                    <a:lstStyle/>
                    <a:p>
                      <a:pPr algn="ctr"/>
                      <a:r>
                        <a:rPr lang="en-US" dirty="0">
                          <a:latin typeface="Aharoni" pitchFamily="2" charset="-79"/>
                          <a:cs typeface="Aharoni" pitchFamily="2" charset="-79"/>
                        </a:rPr>
                        <a:t>47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h="50800" prst="divot"/>
                      <a:lightRig rig="flood" dir="t"/>
                    </a:cell3D>
                  </a:tcPr>
                </a:tc>
                <a:tc>
                  <a:txBody>
                    <a:bodyPr/>
                    <a:lstStyle/>
                    <a:p>
                      <a:pPr algn="ctr"/>
                      <a:r>
                        <a:rPr lang="en-US" dirty="0">
                          <a:latin typeface="Aharoni" pitchFamily="2" charset="-79"/>
                          <a:cs typeface="Aharoni" pitchFamily="2" charset="-79"/>
                        </a:rPr>
                        <a:t>45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h="50800" prst="divot"/>
                      <a:lightRig rig="flood" dir="t"/>
                    </a:cell3D>
                  </a:tcPr>
                </a:tc>
                <a:tc>
                  <a:txBody>
                    <a:bodyPr/>
                    <a:lstStyle/>
                    <a:p>
                      <a:r>
                        <a:rPr lang="en-US" dirty="0">
                          <a:latin typeface="Aharoni" pitchFamily="2" charset="-79"/>
                          <a:cs typeface="Aharoni" pitchFamily="2" charset="-79"/>
                        </a:rPr>
                        <a:t>Sulfur AAs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h="50800" prst="divot"/>
                      <a:lightRig rig="flood" dir="t"/>
                    </a:cell3D>
                  </a:tcPr>
                </a:tc>
                <a:extLst>
                  <a:ext uri="{0D108BD9-81ED-4DB2-BD59-A6C34878D82A}">
                    <a16:rowId xmlns:a16="http://schemas.microsoft.com/office/drawing/2014/main" xmlns="" val="10007"/>
                  </a:ext>
                </a:extLst>
              </a:tr>
            </a:tbl>
          </a:graphicData>
        </a:graphic>
      </p:graphicFrame>
      <p:sp>
        <p:nvSpPr>
          <p:cNvPr id="5" name="Title 1"/>
          <p:cNvSpPr>
            <a:spLocks noGrp="1"/>
          </p:cNvSpPr>
          <p:nvPr>
            <p:ph type="title"/>
          </p:nvPr>
        </p:nvSpPr>
        <p:spPr>
          <a:xfrm>
            <a:off x="1143000" y="314632"/>
            <a:ext cx="7010400" cy="599768"/>
          </a:xfrm>
        </p:spPr>
        <p:txBody>
          <a:bodyPr>
            <a:normAutofit/>
          </a:bodyPr>
          <a:lstStyle/>
          <a:p>
            <a:pPr marL="0" algn="ctr"/>
            <a:r>
              <a:rPr lang="en-US" sz="3200" dirty="0">
                <a:solidFill>
                  <a:srgbClr val="0033CC"/>
                </a:solidFill>
                <a:effectLst/>
                <a:latin typeface="Aharoni" pitchFamily="2" charset="-79"/>
                <a:cs typeface="Aharoni" pitchFamily="2" charset="-79"/>
              </a:rPr>
              <a:t>Nutritional value of food proteins</a:t>
            </a:r>
          </a:p>
        </p:txBody>
      </p:sp>
    </p:spTree>
    <p:extLst>
      <p:ext uri="{BB962C8B-B14F-4D97-AF65-F5344CB8AC3E}">
        <p14:creationId xmlns:p14="http://schemas.microsoft.com/office/powerpoint/2010/main" val="1532134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534400" cy="4876800"/>
          </a:xfrm>
        </p:spPr>
        <p:txBody>
          <a:bodyPr>
            <a:noAutofit/>
          </a:bodyPr>
          <a:lstStyle/>
          <a:p>
            <a:pPr>
              <a:lnSpc>
                <a:spcPct val="150000"/>
              </a:lnSpc>
              <a:spcBef>
                <a:spcPts val="0"/>
              </a:spcBef>
            </a:pPr>
            <a:r>
              <a:rPr lang="en-US" sz="2800" dirty="0">
                <a:latin typeface="Aharoni" pitchFamily="2" charset="-79"/>
                <a:cs typeface="Aharoni" pitchFamily="2" charset="-79"/>
              </a:rPr>
              <a:t>The </a:t>
            </a:r>
            <a:r>
              <a:rPr lang="en-US" sz="2800" dirty="0">
                <a:solidFill>
                  <a:srgbClr val="0033CC"/>
                </a:solidFill>
                <a:latin typeface="Aharoni" pitchFamily="2" charset="-79"/>
                <a:cs typeface="Aharoni" pitchFamily="2" charset="-79"/>
              </a:rPr>
              <a:t>protein content of foods is variable,</a:t>
            </a:r>
          </a:p>
          <a:p>
            <a:pPr>
              <a:lnSpc>
                <a:spcPct val="150000"/>
              </a:lnSpc>
              <a:spcBef>
                <a:spcPts val="0"/>
              </a:spcBef>
            </a:pPr>
            <a:r>
              <a:rPr lang="en-US" sz="2800" dirty="0">
                <a:latin typeface="Aharoni" pitchFamily="2" charset="-79"/>
                <a:cs typeface="Aharoni" pitchFamily="2" charset="-79"/>
              </a:rPr>
              <a:t>Cereals have </a:t>
            </a:r>
            <a:r>
              <a:rPr lang="en-US" sz="3600" dirty="0">
                <a:latin typeface="Aharoni" pitchFamily="2" charset="-79"/>
                <a:cs typeface="Aharoni" pitchFamily="2" charset="-79"/>
              </a:rPr>
              <a:t>6-12%; </a:t>
            </a:r>
            <a:r>
              <a:rPr lang="en-US" sz="2800" dirty="0">
                <a:latin typeface="Aharoni" pitchFamily="2" charset="-79"/>
                <a:cs typeface="Aharoni" pitchFamily="2" charset="-79"/>
              </a:rPr>
              <a:t>pulses </a:t>
            </a:r>
            <a:r>
              <a:rPr lang="en-US" sz="3200" dirty="0">
                <a:latin typeface="Aharoni" pitchFamily="2" charset="-79"/>
                <a:cs typeface="Aharoni" pitchFamily="2" charset="-79"/>
              </a:rPr>
              <a:t>18-22%; </a:t>
            </a:r>
            <a:r>
              <a:rPr lang="en-US" sz="2800" dirty="0">
                <a:latin typeface="Aharoni" pitchFamily="2" charset="-79"/>
                <a:cs typeface="Aharoni" pitchFamily="2" charset="-79"/>
              </a:rPr>
              <a:t>meat </a:t>
            </a:r>
            <a:r>
              <a:rPr lang="en-US" sz="3600" dirty="0">
                <a:latin typeface="Aharoni" pitchFamily="2" charset="-79"/>
                <a:cs typeface="Aharoni" pitchFamily="2" charset="-79"/>
              </a:rPr>
              <a:t>18-25%</a:t>
            </a:r>
            <a:r>
              <a:rPr lang="en-US" sz="2800" dirty="0">
                <a:latin typeface="Aharoni" pitchFamily="2" charset="-79"/>
                <a:cs typeface="Aharoni" pitchFamily="2" charset="-79"/>
              </a:rPr>
              <a:t>, egg </a:t>
            </a:r>
            <a:r>
              <a:rPr lang="en-US" sz="3200" dirty="0">
                <a:latin typeface="Aharoni" pitchFamily="2" charset="-79"/>
                <a:cs typeface="Aharoni" pitchFamily="2" charset="-79"/>
              </a:rPr>
              <a:t>10-14%</a:t>
            </a:r>
            <a:r>
              <a:rPr lang="en-US" sz="2800" dirty="0">
                <a:latin typeface="Aharoni" pitchFamily="2" charset="-79"/>
                <a:cs typeface="Aharoni" pitchFamily="2" charset="-79"/>
              </a:rPr>
              <a:t>; milk </a:t>
            </a:r>
            <a:r>
              <a:rPr lang="en-US" sz="4000" dirty="0">
                <a:latin typeface="Aharoni" pitchFamily="2" charset="-79"/>
                <a:cs typeface="Aharoni" pitchFamily="2" charset="-79"/>
              </a:rPr>
              <a:t>3-4%</a:t>
            </a:r>
            <a:r>
              <a:rPr lang="en-US" sz="2800" dirty="0">
                <a:latin typeface="Aharoni" pitchFamily="2" charset="-79"/>
                <a:cs typeface="Aharoni" pitchFamily="2" charset="-79"/>
              </a:rPr>
              <a:t> and leafy vegetables </a:t>
            </a:r>
            <a:r>
              <a:rPr lang="en-US" sz="4000" dirty="0">
                <a:latin typeface="Aharoni" pitchFamily="2" charset="-79"/>
                <a:cs typeface="Aharoni" pitchFamily="2" charset="-79"/>
              </a:rPr>
              <a:t>1-2%.</a:t>
            </a:r>
            <a:endParaRPr lang="en-US" sz="2800" dirty="0">
              <a:latin typeface="Aharoni" pitchFamily="2" charset="-79"/>
              <a:cs typeface="Aharoni" pitchFamily="2" charset="-79"/>
            </a:endParaRPr>
          </a:p>
          <a:p>
            <a:pPr>
              <a:lnSpc>
                <a:spcPct val="150000"/>
              </a:lnSpc>
              <a:spcBef>
                <a:spcPts val="0"/>
              </a:spcBef>
            </a:pPr>
            <a:r>
              <a:rPr lang="en-US" sz="2800" dirty="0">
                <a:latin typeface="Aharoni" pitchFamily="2" charset="-79"/>
                <a:cs typeface="Aharoni" pitchFamily="2" charset="-79"/>
              </a:rPr>
              <a:t>In general, </a:t>
            </a:r>
            <a:r>
              <a:rPr lang="en-US" sz="2800" dirty="0">
                <a:solidFill>
                  <a:srgbClr val="0033CC"/>
                </a:solidFill>
                <a:latin typeface="Aharoni" pitchFamily="2" charset="-79"/>
                <a:cs typeface="Aharoni" pitchFamily="2" charset="-79"/>
              </a:rPr>
              <a:t>the animal proteins are superior than vegetable proteins as the dietary source.</a:t>
            </a:r>
          </a:p>
        </p:txBody>
      </p:sp>
      <p:sp>
        <p:nvSpPr>
          <p:cNvPr id="4" name="Title 1"/>
          <p:cNvSpPr>
            <a:spLocks noGrp="1"/>
          </p:cNvSpPr>
          <p:nvPr>
            <p:ph type="title"/>
          </p:nvPr>
        </p:nvSpPr>
        <p:spPr>
          <a:xfrm>
            <a:off x="1752600" y="228600"/>
            <a:ext cx="5715000" cy="599768"/>
          </a:xfrm>
        </p:spPr>
        <p:txBody>
          <a:bodyPr>
            <a:normAutofit/>
          </a:bodyPr>
          <a:lstStyle/>
          <a:p>
            <a:pPr marL="0" algn="ctr"/>
            <a:r>
              <a:rPr lang="en-US" sz="3200" dirty="0">
                <a:solidFill>
                  <a:srgbClr val="0033CC"/>
                </a:solidFill>
                <a:effectLst/>
                <a:latin typeface="Aharoni" pitchFamily="2" charset="-79"/>
                <a:cs typeface="Aharoni" pitchFamily="2" charset="-79"/>
              </a:rPr>
              <a:t>Dietary sources of proteins</a:t>
            </a:r>
          </a:p>
        </p:txBody>
      </p:sp>
    </p:spTree>
    <p:extLst>
      <p:ext uri="{BB962C8B-B14F-4D97-AF65-F5344CB8AC3E}">
        <p14:creationId xmlns:p14="http://schemas.microsoft.com/office/powerpoint/2010/main" val="31939432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382000" cy="3352800"/>
          </a:xfrm>
        </p:spPr>
        <p:txBody>
          <a:bodyPr>
            <a:normAutofit/>
          </a:bodyPr>
          <a:lstStyle/>
          <a:p>
            <a:pPr>
              <a:lnSpc>
                <a:spcPct val="150000"/>
              </a:lnSpc>
              <a:spcBef>
                <a:spcPts val="0"/>
              </a:spcBef>
            </a:pPr>
            <a:r>
              <a:rPr lang="en-US" sz="2800" dirty="0">
                <a:latin typeface="Aharoni" pitchFamily="2" charset="-79"/>
                <a:cs typeface="Aharoni" pitchFamily="2" charset="-79"/>
              </a:rPr>
              <a:t>The recommended dietary/daily allowances (</a:t>
            </a:r>
            <a:r>
              <a:rPr lang="en-US" sz="2800" dirty="0">
                <a:solidFill>
                  <a:srgbClr val="0033CC"/>
                </a:solidFill>
                <a:latin typeface="Aharoni" pitchFamily="2" charset="-79"/>
                <a:cs typeface="Aharoni" pitchFamily="2" charset="-79"/>
              </a:rPr>
              <a:t>RDA) represents the quantities of the nutrients to be provided in the diet daily for maintaining good health &amp; physical efficiency of the body.</a:t>
            </a:r>
          </a:p>
          <a:p>
            <a:pPr>
              <a:lnSpc>
                <a:spcPct val="150000"/>
              </a:lnSpc>
              <a:spcBef>
                <a:spcPts val="0"/>
              </a:spcBef>
            </a:pPr>
            <a:endParaRPr lang="en-US" sz="2800" dirty="0">
              <a:latin typeface="Aharoni" pitchFamily="2" charset="-79"/>
              <a:cs typeface="Aharoni" pitchFamily="2" charset="-79"/>
            </a:endParaRPr>
          </a:p>
        </p:txBody>
      </p:sp>
      <p:sp>
        <p:nvSpPr>
          <p:cNvPr id="4" name="Title 1"/>
          <p:cNvSpPr>
            <a:spLocks noGrp="1"/>
          </p:cNvSpPr>
          <p:nvPr>
            <p:ph type="title"/>
          </p:nvPr>
        </p:nvSpPr>
        <p:spPr>
          <a:xfrm>
            <a:off x="609600" y="762000"/>
            <a:ext cx="8153400" cy="762000"/>
          </a:xfrm>
        </p:spPr>
        <p:txBody>
          <a:bodyPr>
            <a:normAutofit/>
          </a:bodyPr>
          <a:lstStyle/>
          <a:p>
            <a:pPr marL="0" algn="ctr"/>
            <a:r>
              <a:rPr lang="en-US" sz="3200" dirty="0">
                <a:solidFill>
                  <a:srgbClr val="0033CC"/>
                </a:solidFill>
                <a:effectLst/>
                <a:latin typeface="Aharoni" pitchFamily="2" charset="-79"/>
                <a:cs typeface="Aharoni" pitchFamily="2" charset="-79"/>
              </a:rPr>
              <a:t>Recommended dietary allowances (RDA) </a:t>
            </a:r>
          </a:p>
        </p:txBody>
      </p:sp>
    </p:spTree>
    <p:extLst>
      <p:ext uri="{BB962C8B-B14F-4D97-AF65-F5344CB8AC3E}">
        <p14:creationId xmlns:p14="http://schemas.microsoft.com/office/powerpoint/2010/main" val="21650441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07008"/>
          </a:xfrm>
        </p:spPr>
        <p:txBody>
          <a:bodyPr>
            <a:normAutofit fontScale="92500" lnSpcReduction="10000"/>
          </a:bodyPr>
          <a:lstStyle/>
          <a:p>
            <a:pPr>
              <a:lnSpc>
                <a:spcPct val="150000"/>
              </a:lnSpc>
              <a:spcBef>
                <a:spcPts val="0"/>
              </a:spcBef>
            </a:pPr>
            <a:r>
              <a:rPr lang="en-US" sz="2800" dirty="0">
                <a:solidFill>
                  <a:srgbClr val="C00000"/>
                </a:solidFill>
                <a:latin typeface="Aharoni" pitchFamily="2" charset="-79"/>
                <a:cs typeface="Aharoni" pitchFamily="2" charset="-79"/>
              </a:rPr>
              <a:t>Sex:</a:t>
            </a:r>
          </a:p>
          <a:p>
            <a:pPr>
              <a:lnSpc>
                <a:spcPct val="150000"/>
              </a:lnSpc>
              <a:spcBef>
                <a:spcPts val="0"/>
              </a:spcBef>
            </a:pPr>
            <a:r>
              <a:rPr lang="en-US" sz="2800" dirty="0">
                <a:latin typeface="Aharoni" pitchFamily="2" charset="-79"/>
                <a:cs typeface="Aharoni" pitchFamily="2" charset="-79"/>
              </a:rPr>
              <a:t>The </a:t>
            </a:r>
            <a:r>
              <a:rPr lang="en-US" sz="2800" dirty="0">
                <a:solidFill>
                  <a:srgbClr val="0033CC"/>
                </a:solidFill>
                <a:latin typeface="Aharoni" pitchFamily="2" charset="-79"/>
                <a:cs typeface="Aharoni" pitchFamily="2" charset="-79"/>
              </a:rPr>
              <a:t>RDA for men is about </a:t>
            </a:r>
            <a:r>
              <a:rPr lang="en-US" sz="3900" dirty="0">
                <a:solidFill>
                  <a:srgbClr val="0033CC"/>
                </a:solidFill>
                <a:latin typeface="Aharoni" pitchFamily="2" charset="-79"/>
                <a:cs typeface="Aharoni" pitchFamily="2" charset="-79"/>
              </a:rPr>
              <a:t>20%</a:t>
            </a:r>
            <a:r>
              <a:rPr lang="en-US" sz="2800" dirty="0">
                <a:solidFill>
                  <a:srgbClr val="0033CC"/>
                </a:solidFill>
                <a:latin typeface="Aharoni" pitchFamily="2" charset="-79"/>
                <a:cs typeface="Aharoni" pitchFamily="2" charset="-79"/>
              </a:rPr>
              <a:t> higher than that of women. </a:t>
            </a:r>
          </a:p>
          <a:p>
            <a:pPr>
              <a:lnSpc>
                <a:spcPct val="150000"/>
              </a:lnSpc>
              <a:spcBef>
                <a:spcPts val="0"/>
              </a:spcBef>
            </a:pPr>
            <a:r>
              <a:rPr lang="en-US" sz="2800" dirty="0">
                <a:solidFill>
                  <a:srgbClr val="FF3399"/>
                </a:solidFill>
                <a:latin typeface="Aharoni" pitchFamily="2" charset="-79"/>
                <a:cs typeface="Aharoni" pitchFamily="2" charset="-79"/>
              </a:rPr>
              <a:t>Iron is an exception as the requirement is greater in menstruating women. </a:t>
            </a:r>
          </a:p>
          <a:p>
            <a:pPr>
              <a:lnSpc>
                <a:spcPct val="150000"/>
              </a:lnSpc>
              <a:spcBef>
                <a:spcPts val="0"/>
              </a:spcBef>
            </a:pPr>
            <a:r>
              <a:rPr lang="en-US" sz="2800" dirty="0">
                <a:solidFill>
                  <a:srgbClr val="0033CC"/>
                </a:solidFill>
                <a:latin typeface="Aharoni" pitchFamily="2" charset="-79"/>
                <a:cs typeface="Aharoni" pitchFamily="2" charset="-79"/>
              </a:rPr>
              <a:t>Additional requirements </a:t>
            </a:r>
            <a:r>
              <a:rPr lang="en-US" sz="3900" dirty="0">
                <a:solidFill>
                  <a:srgbClr val="0033CC"/>
                </a:solidFill>
                <a:latin typeface="Aharoni" pitchFamily="2" charset="-79"/>
                <a:cs typeface="Aharoni" pitchFamily="2" charset="-79"/>
              </a:rPr>
              <a:t>(20-30% </a:t>
            </a:r>
            <a:r>
              <a:rPr lang="en-US" sz="2800" dirty="0">
                <a:solidFill>
                  <a:srgbClr val="0033CC"/>
                </a:solidFill>
                <a:latin typeface="Aharoni" pitchFamily="2" charset="-79"/>
                <a:cs typeface="Aharoni" pitchFamily="2" charset="-79"/>
              </a:rPr>
              <a:t>above normal) are needed for pregnant &amp; lactating women.</a:t>
            </a:r>
          </a:p>
        </p:txBody>
      </p:sp>
      <p:sp>
        <p:nvSpPr>
          <p:cNvPr id="4" name="Title 1"/>
          <p:cNvSpPr>
            <a:spLocks noGrp="1"/>
          </p:cNvSpPr>
          <p:nvPr>
            <p:ph type="title"/>
          </p:nvPr>
        </p:nvSpPr>
        <p:spPr>
          <a:xfrm>
            <a:off x="2209800" y="533400"/>
            <a:ext cx="4724400" cy="762000"/>
          </a:xfrm>
        </p:spPr>
        <p:txBody>
          <a:bodyPr>
            <a:normAutofit/>
          </a:bodyPr>
          <a:lstStyle/>
          <a:p>
            <a:pPr marL="0" algn="ctr"/>
            <a:r>
              <a:rPr lang="en-US" sz="3200" dirty="0">
                <a:solidFill>
                  <a:srgbClr val="0033CC"/>
                </a:solidFill>
                <a:effectLst/>
                <a:latin typeface="Aharoni" pitchFamily="2" charset="-79"/>
                <a:cs typeface="Aharoni" pitchFamily="2" charset="-79"/>
              </a:rPr>
              <a:t>Factors affecting RDA </a:t>
            </a:r>
          </a:p>
        </p:txBody>
      </p:sp>
    </p:spTree>
    <p:extLst>
      <p:ext uri="{BB962C8B-B14F-4D97-AF65-F5344CB8AC3E}">
        <p14:creationId xmlns:p14="http://schemas.microsoft.com/office/powerpoint/2010/main" val="12800190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267200"/>
          </a:xfrm>
        </p:spPr>
        <p:txBody>
          <a:bodyPr>
            <a:normAutofit fontScale="92500" lnSpcReduction="10000"/>
          </a:bodyPr>
          <a:lstStyle/>
          <a:p>
            <a:pPr>
              <a:lnSpc>
                <a:spcPct val="150000"/>
              </a:lnSpc>
              <a:spcBef>
                <a:spcPts val="0"/>
              </a:spcBef>
            </a:pPr>
            <a:r>
              <a:rPr lang="en-US" sz="2800" dirty="0">
                <a:solidFill>
                  <a:srgbClr val="C00000"/>
                </a:solidFill>
                <a:latin typeface="Aharoni" pitchFamily="2" charset="-79"/>
                <a:cs typeface="Aharoni" pitchFamily="2" charset="-79"/>
              </a:rPr>
              <a:t>Age: </a:t>
            </a:r>
          </a:p>
          <a:p>
            <a:pPr>
              <a:lnSpc>
                <a:spcPct val="150000"/>
              </a:lnSpc>
              <a:spcBef>
                <a:spcPts val="0"/>
              </a:spcBef>
            </a:pPr>
            <a:r>
              <a:rPr lang="en-US" sz="2800" dirty="0">
                <a:latin typeface="Aharoni" pitchFamily="2" charset="-79"/>
                <a:cs typeface="Aharoni" pitchFamily="2" charset="-79"/>
              </a:rPr>
              <a:t>In general, </a:t>
            </a:r>
            <a:r>
              <a:rPr lang="en-US" sz="2800" dirty="0">
                <a:solidFill>
                  <a:srgbClr val="0033CC"/>
                </a:solidFill>
                <a:latin typeface="Aharoni" pitchFamily="2" charset="-79"/>
                <a:cs typeface="Aharoni" pitchFamily="2" charset="-79"/>
              </a:rPr>
              <a:t>the nutrient requirement is much higher in the growing age.</a:t>
            </a:r>
          </a:p>
          <a:p>
            <a:pPr>
              <a:lnSpc>
                <a:spcPct val="150000"/>
              </a:lnSpc>
              <a:spcBef>
                <a:spcPts val="0"/>
              </a:spcBef>
            </a:pPr>
            <a:r>
              <a:rPr lang="en-US" sz="2800" dirty="0">
                <a:latin typeface="Aharoni" pitchFamily="2" charset="-79"/>
                <a:cs typeface="Aharoni" pitchFamily="2" charset="-79"/>
              </a:rPr>
              <a:t>For instance, </a:t>
            </a:r>
            <a:r>
              <a:rPr lang="en-US" sz="2800" dirty="0">
                <a:solidFill>
                  <a:srgbClr val="0033CC"/>
                </a:solidFill>
                <a:latin typeface="Aharoni" pitchFamily="2" charset="-79"/>
                <a:cs typeface="Aharoni" pitchFamily="2" charset="-79"/>
              </a:rPr>
              <a:t>the protein requirement for a growing child is about </a:t>
            </a:r>
            <a:r>
              <a:rPr lang="en-US" sz="4400" dirty="0">
                <a:solidFill>
                  <a:srgbClr val="0033CC"/>
                </a:solidFill>
                <a:latin typeface="Aharoni" pitchFamily="2" charset="-79"/>
                <a:cs typeface="Aharoni" pitchFamily="2" charset="-79"/>
              </a:rPr>
              <a:t>2</a:t>
            </a:r>
            <a:r>
              <a:rPr lang="en-US" sz="2800" dirty="0">
                <a:solidFill>
                  <a:srgbClr val="0033CC"/>
                </a:solidFill>
                <a:latin typeface="Aharoni" pitchFamily="2" charset="-79"/>
                <a:cs typeface="Aharoni" pitchFamily="2" charset="-79"/>
              </a:rPr>
              <a:t> g/kg body </a:t>
            </a:r>
            <a:r>
              <a:rPr lang="en-US" sz="2800" dirty="0" err="1">
                <a:solidFill>
                  <a:srgbClr val="0033CC"/>
                </a:solidFill>
                <a:latin typeface="Aharoni" pitchFamily="2" charset="-79"/>
                <a:cs typeface="Aharoni" pitchFamily="2" charset="-79"/>
              </a:rPr>
              <a:t>wt</a:t>
            </a:r>
            <a:r>
              <a:rPr lang="en-US" sz="2800" dirty="0">
                <a:solidFill>
                  <a:srgbClr val="0033CC"/>
                </a:solidFill>
                <a:latin typeface="Aharoni" pitchFamily="2" charset="-79"/>
                <a:cs typeface="Aharoni" pitchFamily="2" charset="-79"/>
              </a:rPr>
              <a:t>/day compared to </a:t>
            </a:r>
            <a:r>
              <a:rPr lang="en-US" sz="4300" dirty="0">
                <a:solidFill>
                  <a:srgbClr val="0033CC"/>
                </a:solidFill>
                <a:latin typeface="Aharoni" pitchFamily="2" charset="-79"/>
                <a:cs typeface="Aharoni" pitchFamily="2" charset="-79"/>
              </a:rPr>
              <a:t>1</a:t>
            </a:r>
            <a:r>
              <a:rPr lang="en-US" sz="2800" dirty="0">
                <a:solidFill>
                  <a:srgbClr val="0033CC"/>
                </a:solidFill>
                <a:latin typeface="Aharoni" pitchFamily="2" charset="-79"/>
                <a:cs typeface="Aharoni" pitchFamily="2" charset="-79"/>
              </a:rPr>
              <a:t> g/kg body </a:t>
            </a:r>
            <a:r>
              <a:rPr lang="en-US" sz="2800" dirty="0" err="1">
                <a:solidFill>
                  <a:srgbClr val="0033CC"/>
                </a:solidFill>
                <a:latin typeface="Aharoni" pitchFamily="2" charset="-79"/>
                <a:cs typeface="Aharoni" pitchFamily="2" charset="-79"/>
              </a:rPr>
              <a:t>wt</a:t>
            </a:r>
            <a:r>
              <a:rPr lang="en-US" sz="2800" dirty="0">
                <a:solidFill>
                  <a:srgbClr val="0033CC"/>
                </a:solidFill>
                <a:latin typeface="Aharoni" pitchFamily="2" charset="-79"/>
                <a:cs typeface="Aharoni" pitchFamily="2" charset="-79"/>
              </a:rPr>
              <a:t>/day for adults.</a:t>
            </a:r>
          </a:p>
        </p:txBody>
      </p:sp>
    </p:spTree>
    <p:extLst>
      <p:ext uri="{BB962C8B-B14F-4D97-AF65-F5344CB8AC3E}">
        <p14:creationId xmlns:p14="http://schemas.microsoft.com/office/powerpoint/2010/main" val="1435899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17592"/>
            <a:ext cx="8534400" cy="4778408"/>
          </a:xfrm>
        </p:spPr>
        <p:txBody>
          <a:bodyPr>
            <a:noAutofit/>
          </a:bodyPr>
          <a:lstStyle/>
          <a:p>
            <a:pPr>
              <a:lnSpc>
                <a:spcPct val="150000"/>
              </a:lnSpc>
              <a:spcBef>
                <a:spcPts val="0"/>
              </a:spcBef>
            </a:pPr>
            <a:r>
              <a:rPr lang="en-US" sz="2800" dirty="0">
                <a:latin typeface="Aharoni" pitchFamily="2" charset="-79"/>
                <a:cs typeface="Aharoni" pitchFamily="2" charset="-79"/>
              </a:rPr>
              <a:t>Protein-energy malnutrition (PEM)-</a:t>
            </a:r>
            <a:r>
              <a:rPr lang="en-US" sz="2800" dirty="0">
                <a:solidFill>
                  <a:srgbClr val="0033CC"/>
                </a:solidFill>
                <a:latin typeface="Aharoni" pitchFamily="2" charset="-79"/>
                <a:cs typeface="Aharoni" pitchFamily="2" charset="-79"/>
              </a:rPr>
              <a:t>sometimes called protein-calorie malnutrition (PCM)- is the most common nutritional disorder of the developing countries. </a:t>
            </a:r>
          </a:p>
          <a:p>
            <a:pPr>
              <a:lnSpc>
                <a:spcPct val="150000"/>
              </a:lnSpc>
              <a:spcBef>
                <a:spcPts val="0"/>
              </a:spcBef>
            </a:pPr>
            <a:r>
              <a:rPr lang="en-US" sz="2800" dirty="0">
                <a:latin typeface="Aharoni" pitchFamily="2" charset="-79"/>
                <a:cs typeface="Aharoni" pitchFamily="2" charset="-79"/>
              </a:rPr>
              <a:t>It is </a:t>
            </a:r>
            <a:r>
              <a:rPr lang="en-US" sz="2800" dirty="0">
                <a:solidFill>
                  <a:srgbClr val="FF3399"/>
                </a:solidFill>
                <a:latin typeface="Aharoni" pitchFamily="2" charset="-79"/>
                <a:cs typeface="Aharoni" pitchFamily="2" charset="-79"/>
              </a:rPr>
              <a:t>prevalent in infants &amp; pre-school children.</a:t>
            </a:r>
          </a:p>
          <a:p>
            <a:pPr>
              <a:lnSpc>
                <a:spcPct val="150000"/>
              </a:lnSpc>
              <a:spcBef>
                <a:spcPts val="0"/>
              </a:spcBef>
            </a:pPr>
            <a:r>
              <a:rPr lang="en-US" sz="2800" dirty="0">
                <a:solidFill>
                  <a:srgbClr val="FF3399"/>
                </a:solidFill>
                <a:latin typeface="Aharoni" pitchFamily="2" charset="-79"/>
                <a:cs typeface="Aharoni" pitchFamily="2" charset="-79"/>
              </a:rPr>
              <a:t>Kwashiorkor &amp; marasmus </a:t>
            </a:r>
            <a:r>
              <a:rPr lang="en-US" sz="2800" dirty="0">
                <a:latin typeface="Aharoni" pitchFamily="2" charset="-79"/>
                <a:cs typeface="Aharoni" pitchFamily="2" charset="-79"/>
              </a:rPr>
              <a:t>are the two extreme forms of protein-energy malnutrition</a:t>
            </a:r>
          </a:p>
        </p:txBody>
      </p:sp>
      <p:sp>
        <p:nvSpPr>
          <p:cNvPr id="4" name="Title 1"/>
          <p:cNvSpPr>
            <a:spLocks noGrp="1"/>
          </p:cNvSpPr>
          <p:nvPr>
            <p:ph type="title"/>
          </p:nvPr>
        </p:nvSpPr>
        <p:spPr>
          <a:xfrm>
            <a:off x="1066800" y="533400"/>
            <a:ext cx="7086600" cy="685800"/>
          </a:xfrm>
        </p:spPr>
        <p:txBody>
          <a:bodyPr>
            <a:normAutofit/>
          </a:bodyPr>
          <a:lstStyle/>
          <a:p>
            <a:pPr marL="0" algn="ctr"/>
            <a:r>
              <a:rPr lang="en-US" sz="3200" dirty="0">
                <a:solidFill>
                  <a:srgbClr val="0033CC"/>
                </a:solidFill>
                <a:effectLst/>
                <a:latin typeface="Aharoni" pitchFamily="2" charset="-79"/>
                <a:cs typeface="Aharoni" pitchFamily="2" charset="-79"/>
              </a:rPr>
              <a:t>Protein – energy malnutrition (PEM)</a:t>
            </a:r>
          </a:p>
        </p:txBody>
      </p:sp>
    </p:spTree>
    <p:extLst>
      <p:ext uri="{BB962C8B-B14F-4D97-AF65-F5344CB8AC3E}">
        <p14:creationId xmlns:p14="http://schemas.microsoft.com/office/powerpoint/2010/main" val="3914504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228600" y="457200"/>
            <a:ext cx="8229600" cy="1143000"/>
          </a:xfrm>
        </p:spPr>
        <p:txBody>
          <a:bodyPr/>
          <a:lstStyle/>
          <a:p>
            <a:r>
              <a:rPr lang="en-US" sz="4900" dirty="0" err="1"/>
              <a:t>Marasmus</a:t>
            </a:r>
            <a:endParaRPr lang="en-US" sz="4900" dirty="0"/>
          </a:p>
        </p:txBody>
      </p:sp>
      <p:sp>
        <p:nvSpPr>
          <p:cNvPr id="270339" name="Rectangle 3"/>
          <p:cNvSpPr>
            <a:spLocks noGrp="1" noChangeArrowheads="1"/>
          </p:cNvSpPr>
          <p:nvPr>
            <p:ph type="body" idx="1"/>
          </p:nvPr>
        </p:nvSpPr>
        <p:spPr>
          <a:xfrm>
            <a:off x="533400" y="1828800"/>
            <a:ext cx="8305800" cy="3810000"/>
          </a:xfrm>
        </p:spPr>
        <p:txBody>
          <a:bodyPr>
            <a:normAutofit/>
          </a:bodyPr>
          <a:lstStyle/>
          <a:p>
            <a:pPr>
              <a:lnSpc>
                <a:spcPct val="120000"/>
              </a:lnSpc>
              <a:buNone/>
            </a:pPr>
            <a:r>
              <a:rPr lang="en-US" sz="3200" b="1" dirty="0"/>
              <a:t>	At one end of the spectrum of malnutrition is </a:t>
            </a:r>
            <a:r>
              <a:rPr lang="en-US" sz="3200" b="1" dirty="0" err="1"/>
              <a:t>Marasmus</a:t>
            </a:r>
            <a:r>
              <a:rPr lang="en-US" sz="3200" b="1" dirty="0"/>
              <a:t> ("to waste"), which results from a continued severe deficiency of both dietary energy and proteins (primary calorie inadequacy and secondary protein deficiency).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8305800" cy="4648200"/>
          </a:xfrm>
        </p:spPr>
        <p:txBody>
          <a:bodyPr>
            <a:normAutofit/>
          </a:bodyPr>
          <a:lstStyle/>
          <a:p>
            <a:pPr>
              <a:lnSpc>
                <a:spcPct val="150000"/>
              </a:lnSpc>
              <a:spcBef>
                <a:spcPts val="0"/>
              </a:spcBef>
            </a:pPr>
            <a:r>
              <a:rPr lang="en-US" sz="2800" dirty="0">
                <a:latin typeface="Aharoni" pitchFamily="2" charset="-79"/>
                <a:cs typeface="Aharoni" pitchFamily="2" charset="-79"/>
              </a:rPr>
              <a:t>Marasmus </a:t>
            </a:r>
            <a:r>
              <a:rPr lang="en-US" sz="2800" dirty="0">
                <a:solidFill>
                  <a:srgbClr val="FF3399"/>
                </a:solidFill>
                <a:latin typeface="Aharoni" pitchFamily="2" charset="-79"/>
                <a:cs typeface="Aharoni" pitchFamily="2" charset="-79"/>
              </a:rPr>
              <a:t>literally means 'to waste'. </a:t>
            </a:r>
          </a:p>
          <a:p>
            <a:pPr>
              <a:lnSpc>
                <a:spcPct val="150000"/>
              </a:lnSpc>
              <a:spcBef>
                <a:spcPts val="0"/>
              </a:spcBef>
            </a:pPr>
            <a:r>
              <a:rPr lang="en-US" sz="2800" dirty="0">
                <a:latin typeface="Aharoni" pitchFamily="2" charset="-79"/>
                <a:cs typeface="Aharoni" pitchFamily="2" charset="-79"/>
              </a:rPr>
              <a:t>It mainly </a:t>
            </a:r>
            <a:r>
              <a:rPr lang="en-US" sz="2800" dirty="0">
                <a:solidFill>
                  <a:srgbClr val="0033CC"/>
                </a:solidFill>
                <a:latin typeface="Aharoni" pitchFamily="2" charset="-79"/>
                <a:cs typeface="Aharoni" pitchFamily="2" charset="-79"/>
              </a:rPr>
              <a:t>occurs in children under 1 year age.</a:t>
            </a:r>
          </a:p>
          <a:p>
            <a:pPr>
              <a:lnSpc>
                <a:spcPct val="150000"/>
              </a:lnSpc>
              <a:spcBef>
                <a:spcPts val="0"/>
              </a:spcBef>
            </a:pPr>
            <a:r>
              <a:rPr lang="en-US" sz="2800" dirty="0">
                <a:latin typeface="Aharoni" pitchFamily="2" charset="-79"/>
                <a:cs typeface="Aharoni" pitchFamily="2" charset="-79"/>
              </a:rPr>
              <a:t>Marasmus is </a:t>
            </a:r>
            <a:r>
              <a:rPr lang="en-US" sz="2800" dirty="0">
                <a:solidFill>
                  <a:srgbClr val="0033CC"/>
                </a:solidFill>
                <a:latin typeface="Aharoni" pitchFamily="2" charset="-79"/>
                <a:cs typeface="Aharoni" pitchFamily="2" charset="-79"/>
              </a:rPr>
              <a:t>predominantly due to the deficiency of calories. </a:t>
            </a:r>
          </a:p>
          <a:p>
            <a:pPr>
              <a:lnSpc>
                <a:spcPct val="150000"/>
              </a:lnSpc>
              <a:spcBef>
                <a:spcPts val="0"/>
              </a:spcBef>
            </a:pPr>
            <a:r>
              <a:rPr lang="en-US" sz="2800" dirty="0">
                <a:latin typeface="Aharoni" pitchFamily="2" charset="-79"/>
                <a:cs typeface="Aharoni" pitchFamily="2" charset="-79"/>
              </a:rPr>
              <a:t>This is usually </a:t>
            </a:r>
            <a:r>
              <a:rPr lang="en-US" sz="2800" dirty="0">
                <a:solidFill>
                  <a:srgbClr val="0033CC"/>
                </a:solidFill>
                <a:latin typeface="Aharoni" pitchFamily="2" charset="-79"/>
                <a:cs typeface="Aharoni" pitchFamily="2" charset="-79"/>
              </a:rPr>
              <a:t>observed in children given soup of cereals to supplement the mother's breast milk.</a:t>
            </a:r>
          </a:p>
        </p:txBody>
      </p:sp>
      <p:sp>
        <p:nvSpPr>
          <p:cNvPr id="4" name="Title 1"/>
          <p:cNvSpPr>
            <a:spLocks noGrp="1"/>
          </p:cNvSpPr>
          <p:nvPr>
            <p:ph type="title"/>
          </p:nvPr>
        </p:nvSpPr>
        <p:spPr>
          <a:xfrm>
            <a:off x="3276600" y="533400"/>
            <a:ext cx="2590800" cy="685800"/>
          </a:xfrm>
        </p:spPr>
        <p:txBody>
          <a:bodyPr>
            <a:normAutofit/>
          </a:bodyPr>
          <a:lstStyle/>
          <a:p>
            <a:pPr marL="0" algn="ctr"/>
            <a:r>
              <a:rPr lang="en-US" sz="3200" dirty="0">
                <a:solidFill>
                  <a:srgbClr val="0033CC"/>
                </a:solidFill>
                <a:effectLst/>
                <a:latin typeface="Aharoni" pitchFamily="2" charset="-79"/>
                <a:cs typeface="Aharoni" pitchFamily="2" charset="-79"/>
              </a:rPr>
              <a:t>Marasmus </a:t>
            </a:r>
          </a:p>
        </p:txBody>
      </p:sp>
    </p:spTree>
    <p:extLst>
      <p:ext uri="{BB962C8B-B14F-4D97-AF65-F5344CB8AC3E}">
        <p14:creationId xmlns:p14="http://schemas.microsoft.com/office/powerpoint/2010/main" val="19894434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3527392"/>
          </a:xfrm>
        </p:spPr>
        <p:txBody>
          <a:bodyPr>
            <a:normAutofit/>
          </a:bodyPr>
          <a:lstStyle/>
          <a:p>
            <a:pPr>
              <a:lnSpc>
                <a:spcPct val="150000"/>
              </a:lnSpc>
              <a:spcBef>
                <a:spcPts val="0"/>
              </a:spcBef>
            </a:pPr>
            <a:r>
              <a:rPr lang="en-US" sz="2800" dirty="0">
                <a:latin typeface="Aharoni" pitchFamily="2" charset="-79"/>
                <a:cs typeface="Aharoni" pitchFamily="2" charset="-79"/>
              </a:rPr>
              <a:t>The </a:t>
            </a:r>
            <a:r>
              <a:rPr lang="en-US" sz="2800" dirty="0">
                <a:solidFill>
                  <a:srgbClr val="C00000"/>
                </a:solidFill>
                <a:latin typeface="Aharoni" pitchFamily="2" charset="-79"/>
                <a:cs typeface="Aharoni" pitchFamily="2" charset="-79"/>
              </a:rPr>
              <a:t>symptoms of marasmus include </a:t>
            </a:r>
            <a:r>
              <a:rPr lang="en-US" sz="2800" dirty="0">
                <a:solidFill>
                  <a:srgbClr val="0033CC"/>
                </a:solidFill>
                <a:latin typeface="Aharoni" pitchFamily="2" charset="-79"/>
                <a:cs typeface="Aharoni" pitchFamily="2" charset="-79"/>
              </a:rPr>
              <a:t>growth retardation, muscle wasting (emaciation), anemia &amp; weakness. </a:t>
            </a:r>
          </a:p>
          <a:p>
            <a:pPr>
              <a:lnSpc>
                <a:spcPct val="150000"/>
              </a:lnSpc>
              <a:spcBef>
                <a:spcPts val="0"/>
              </a:spcBef>
            </a:pPr>
            <a:r>
              <a:rPr lang="en-US" sz="2800" dirty="0">
                <a:latin typeface="Aharoni" pitchFamily="2" charset="-79"/>
                <a:cs typeface="Aharoni" pitchFamily="2" charset="-79"/>
              </a:rPr>
              <a:t>A </a:t>
            </a:r>
            <a:r>
              <a:rPr lang="en-US" sz="2800" dirty="0" err="1">
                <a:solidFill>
                  <a:srgbClr val="FF3399"/>
                </a:solidFill>
                <a:latin typeface="Aharoni" pitchFamily="2" charset="-79"/>
                <a:cs typeface="Aharoni" pitchFamily="2" charset="-79"/>
              </a:rPr>
              <a:t>marasmic</a:t>
            </a:r>
            <a:r>
              <a:rPr lang="en-US" sz="2800" dirty="0">
                <a:solidFill>
                  <a:srgbClr val="FF3399"/>
                </a:solidFill>
                <a:latin typeface="Aharoni" pitchFamily="2" charset="-79"/>
                <a:cs typeface="Aharoni" pitchFamily="2" charset="-79"/>
              </a:rPr>
              <a:t> child does not show edema or decreased concentration of plasma albumin.</a:t>
            </a:r>
          </a:p>
        </p:txBody>
      </p:sp>
    </p:spTree>
    <p:extLst>
      <p:ext uri="{BB962C8B-B14F-4D97-AF65-F5344CB8AC3E}">
        <p14:creationId xmlns:p14="http://schemas.microsoft.com/office/powerpoint/2010/main" val="4260857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457200" y="381000"/>
            <a:ext cx="8229600" cy="914400"/>
          </a:xfrm>
        </p:spPr>
        <p:txBody>
          <a:bodyPr>
            <a:normAutofit fontScale="90000"/>
          </a:bodyPr>
          <a:lstStyle/>
          <a:p>
            <a:r>
              <a:rPr lang="en-US" sz="6200">
                <a:solidFill>
                  <a:srgbClr val="66FF33"/>
                </a:solidFill>
              </a:rPr>
              <a:t>Only when</a:t>
            </a:r>
          </a:p>
        </p:txBody>
      </p:sp>
      <p:sp>
        <p:nvSpPr>
          <p:cNvPr id="256003" name="Rectangle 3"/>
          <p:cNvSpPr>
            <a:spLocks noGrp="1" noChangeArrowheads="1"/>
          </p:cNvSpPr>
          <p:nvPr>
            <p:ph type="body" idx="1"/>
          </p:nvPr>
        </p:nvSpPr>
        <p:spPr>
          <a:xfrm>
            <a:off x="457200" y="1600200"/>
            <a:ext cx="8382000" cy="4114800"/>
          </a:xfrm>
        </p:spPr>
        <p:txBody>
          <a:bodyPr>
            <a:normAutofit fontScale="55000" lnSpcReduction="20000"/>
          </a:bodyPr>
          <a:lstStyle/>
          <a:p>
            <a:pPr>
              <a:lnSpc>
                <a:spcPct val="150000"/>
              </a:lnSpc>
            </a:pPr>
            <a:r>
              <a:rPr lang="en-US" sz="4600" b="1" dirty="0"/>
              <a:t>If, enough carbohydrates are not available  in diet, Amino Acid are then used for yielding energy--- protein sparing effect of Carbohydrates.</a:t>
            </a:r>
          </a:p>
          <a:p>
            <a:pPr>
              <a:lnSpc>
                <a:spcPct val="150000"/>
              </a:lnSpc>
              <a:buFont typeface="Wingdings" pitchFamily="2" charset="2"/>
              <a:buNone/>
            </a:pPr>
            <a:r>
              <a:rPr lang="en-US" sz="4600" b="1" dirty="0">
                <a:solidFill>
                  <a:srgbClr val="FF3300"/>
                </a:solidFill>
              </a:rPr>
              <a:t>					</a:t>
            </a:r>
            <a:r>
              <a:rPr lang="en-US" sz="4600" b="1" dirty="0"/>
              <a:t>OR</a:t>
            </a:r>
          </a:p>
          <a:p>
            <a:pPr>
              <a:lnSpc>
                <a:spcPct val="150000"/>
              </a:lnSpc>
            </a:pPr>
            <a:r>
              <a:rPr lang="en-US" sz="4600" b="1" dirty="0"/>
              <a:t>In starvation, when the glycogen and fats stores are exhausted amino acids may act as energy </a:t>
            </a:r>
            <a:r>
              <a:rPr lang="en-US" sz="5100" b="1" dirty="0"/>
              <a:t>source. </a:t>
            </a:r>
            <a:endParaRPr lang="en-US"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1295400" y="609600"/>
            <a:ext cx="6934200" cy="609600"/>
          </a:xfrm>
        </p:spPr>
        <p:txBody>
          <a:bodyPr>
            <a:normAutofit fontScale="90000"/>
          </a:bodyPr>
          <a:lstStyle/>
          <a:p>
            <a:pPr algn="ctr"/>
            <a:r>
              <a:rPr lang="en-US" sz="4400" b="1" dirty="0" err="1">
                <a:solidFill>
                  <a:schemeClr val="tx1"/>
                </a:solidFill>
              </a:rPr>
              <a:t>Marasmus</a:t>
            </a:r>
            <a:endParaRPr lang="en-US" sz="3600" b="1" dirty="0">
              <a:solidFill>
                <a:schemeClr val="tx1"/>
              </a:solidFill>
            </a:endParaRPr>
          </a:p>
        </p:txBody>
      </p:sp>
      <p:pic>
        <p:nvPicPr>
          <p:cNvPr id="271363" name="Picture 3" descr="marasmus"/>
          <p:cNvPicPr>
            <a:picLocks noGrp="1" noChangeAspect="1" noChangeArrowheads="1"/>
          </p:cNvPicPr>
          <p:nvPr>
            <p:ph idx="1"/>
          </p:nvPr>
        </p:nvPicPr>
        <p:blipFill>
          <a:blip r:embed="rId2" cstate="print"/>
          <a:srcRect/>
          <a:stretch>
            <a:fillRect/>
          </a:stretch>
        </p:blipFill>
        <p:spPr>
          <a:xfrm>
            <a:off x="3124200" y="1292591"/>
            <a:ext cx="3276600" cy="4955809"/>
          </a:xfrm>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457200" y="381000"/>
            <a:ext cx="8229600" cy="990600"/>
          </a:xfrm>
        </p:spPr>
        <p:txBody>
          <a:bodyPr/>
          <a:lstStyle/>
          <a:p>
            <a:r>
              <a:rPr lang="en-US" sz="4600"/>
              <a:t>Kwashiorkor</a:t>
            </a:r>
          </a:p>
        </p:txBody>
      </p:sp>
      <p:sp>
        <p:nvSpPr>
          <p:cNvPr id="272387" name="Rectangle 3"/>
          <p:cNvSpPr>
            <a:spLocks noGrp="1" noChangeArrowheads="1"/>
          </p:cNvSpPr>
          <p:nvPr>
            <p:ph type="body" sz="half" idx="1"/>
          </p:nvPr>
        </p:nvSpPr>
        <p:spPr>
          <a:xfrm>
            <a:off x="533400" y="1371600"/>
            <a:ext cx="8077200" cy="4648200"/>
          </a:xfrm>
        </p:spPr>
        <p:txBody>
          <a:bodyPr>
            <a:normAutofit fontScale="85000" lnSpcReduction="20000"/>
          </a:bodyPr>
          <a:lstStyle/>
          <a:p>
            <a:r>
              <a:rPr lang="en-US" b="1" dirty="0"/>
              <a:t>At the other end of the spectrum is</a:t>
            </a:r>
            <a:r>
              <a:rPr lang="en-US" b="1" dirty="0">
                <a:solidFill>
                  <a:srgbClr val="FF3300"/>
                </a:solidFill>
              </a:rPr>
              <a:t> </a:t>
            </a:r>
            <a:r>
              <a:rPr lang="en-US" b="1" dirty="0">
                <a:solidFill>
                  <a:srgbClr val="0000FF"/>
                </a:solidFill>
              </a:rPr>
              <a:t>kwashiorkor</a:t>
            </a:r>
            <a:r>
              <a:rPr lang="en-US" b="1" dirty="0"/>
              <a:t>, where isolated deficiency of proteins along with adequate calorie intake is seen.</a:t>
            </a:r>
          </a:p>
          <a:p>
            <a:endParaRPr lang="en-US" b="1" dirty="0"/>
          </a:p>
          <a:p>
            <a:r>
              <a:rPr lang="en-US" sz="3200" dirty="0">
                <a:latin typeface="Aharoni" pitchFamily="2" charset="-79"/>
                <a:cs typeface="Aharoni" pitchFamily="2" charset="-79"/>
              </a:rPr>
              <a:t>Kwashiorkor </a:t>
            </a:r>
            <a:r>
              <a:rPr lang="en-US" sz="3200" dirty="0">
                <a:solidFill>
                  <a:srgbClr val="FF3399"/>
                </a:solidFill>
                <a:latin typeface="Aharoni" pitchFamily="2" charset="-79"/>
                <a:cs typeface="Aharoni" pitchFamily="2" charset="-79"/>
              </a:rPr>
              <a:t>means sickness of the deposed child i.e. a disease the child gets when the next baby is born.</a:t>
            </a:r>
            <a:endParaRPr lang="en-US" b="1" dirty="0"/>
          </a:p>
          <a:p>
            <a:endParaRPr lang="en-US" b="1" dirty="0"/>
          </a:p>
          <a:p>
            <a:r>
              <a:rPr lang="en-US" b="1" dirty="0"/>
              <a:t>A classification by WHO is based on body weight as a percentage of standard body weight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382000" cy="5562600"/>
          </a:xfrm>
        </p:spPr>
        <p:txBody>
          <a:bodyPr>
            <a:normAutofit/>
          </a:bodyPr>
          <a:lstStyle/>
          <a:p>
            <a:pPr>
              <a:lnSpc>
                <a:spcPct val="150000"/>
              </a:lnSpc>
              <a:spcBef>
                <a:spcPts val="0"/>
              </a:spcBef>
            </a:pPr>
            <a:r>
              <a:rPr lang="en-US" sz="2800" dirty="0">
                <a:solidFill>
                  <a:srgbClr val="C00000"/>
                </a:solidFill>
                <a:latin typeface="Aharoni" pitchFamily="2" charset="-79"/>
                <a:cs typeface="Aharoni" pitchFamily="2" charset="-79"/>
              </a:rPr>
              <a:t>Occurrence and causes: </a:t>
            </a:r>
          </a:p>
          <a:p>
            <a:pPr>
              <a:lnSpc>
                <a:spcPct val="150000"/>
              </a:lnSpc>
              <a:spcBef>
                <a:spcPts val="0"/>
              </a:spcBef>
            </a:pPr>
            <a:r>
              <a:rPr lang="en-US" sz="2800" dirty="0">
                <a:solidFill>
                  <a:srgbClr val="0033CC"/>
                </a:solidFill>
                <a:latin typeface="Aharoni" pitchFamily="2" charset="-79"/>
                <a:cs typeface="Aharoni" pitchFamily="2" charset="-79"/>
              </a:rPr>
              <a:t>Kwashiorkor is predominantly found in children between 1-5 years of age. </a:t>
            </a:r>
          </a:p>
          <a:p>
            <a:pPr>
              <a:lnSpc>
                <a:spcPct val="150000"/>
              </a:lnSpc>
              <a:spcBef>
                <a:spcPts val="0"/>
              </a:spcBef>
            </a:pPr>
            <a:r>
              <a:rPr lang="en-US" sz="2800" dirty="0">
                <a:latin typeface="Aharoni" pitchFamily="2" charset="-79"/>
                <a:cs typeface="Aharoni" pitchFamily="2" charset="-79"/>
              </a:rPr>
              <a:t>This is primarily </a:t>
            </a:r>
            <a:r>
              <a:rPr lang="en-US" sz="2800" dirty="0">
                <a:solidFill>
                  <a:srgbClr val="0033CC"/>
                </a:solidFill>
                <a:latin typeface="Aharoni" pitchFamily="2" charset="-79"/>
                <a:cs typeface="Aharoni" pitchFamily="2" charset="-79"/>
              </a:rPr>
              <a:t>due to insufficient intake of proteins, as the diet of a weaning child mainly consists of carbohydrates.</a:t>
            </a:r>
          </a:p>
        </p:txBody>
      </p:sp>
      <p:sp>
        <p:nvSpPr>
          <p:cNvPr id="4" name="Title 1"/>
          <p:cNvSpPr>
            <a:spLocks noGrp="1"/>
          </p:cNvSpPr>
          <p:nvPr>
            <p:ph type="title"/>
          </p:nvPr>
        </p:nvSpPr>
        <p:spPr>
          <a:xfrm>
            <a:off x="2743200" y="381000"/>
            <a:ext cx="3276600" cy="685800"/>
          </a:xfrm>
        </p:spPr>
        <p:txBody>
          <a:bodyPr>
            <a:normAutofit/>
          </a:bodyPr>
          <a:lstStyle/>
          <a:p>
            <a:pPr marL="0" algn="ctr"/>
            <a:r>
              <a:rPr lang="en-US" sz="3200" dirty="0">
                <a:solidFill>
                  <a:srgbClr val="0033CC"/>
                </a:solidFill>
                <a:effectLst/>
                <a:latin typeface="Aharoni" pitchFamily="2" charset="-79"/>
                <a:cs typeface="Aharoni" pitchFamily="2" charset="-79"/>
              </a:rPr>
              <a:t>Kwashiorkor </a:t>
            </a:r>
          </a:p>
        </p:txBody>
      </p:sp>
    </p:spTree>
    <p:extLst>
      <p:ext uri="{BB962C8B-B14F-4D97-AF65-F5344CB8AC3E}">
        <p14:creationId xmlns:p14="http://schemas.microsoft.com/office/powerpoint/2010/main" val="28312221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534400" cy="5997608"/>
          </a:xfrm>
          <a:noFill/>
        </p:spPr>
        <p:txBody>
          <a:bodyPr>
            <a:normAutofit/>
          </a:bodyPr>
          <a:lstStyle/>
          <a:p>
            <a:pPr>
              <a:lnSpc>
                <a:spcPct val="150000"/>
              </a:lnSpc>
              <a:spcBef>
                <a:spcPts val="0"/>
              </a:spcBef>
            </a:pPr>
            <a:r>
              <a:rPr lang="en-US" sz="2800" dirty="0">
                <a:solidFill>
                  <a:srgbClr val="C00000"/>
                </a:solidFill>
                <a:latin typeface="Aharoni" pitchFamily="2" charset="-79"/>
                <a:cs typeface="Aharoni" pitchFamily="2" charset="-79"/>
              </a:rPr>
              <a:t>Clinical symptoms:</a:t>
            </a:r>
          </a:p>
          <a:p>
            <a:pPr>
              <a:lnSpc>
                <a:spcPct val="150000"/>
              </a:lnSpc>
              <a:spcBef>
                <a:spcPts val="0"/>
              </a:spcBef>
            </a:pPr>
            <a:r>
              <a:rPr lang="en-US" sz="2800" dirty="0">
                <a:latin typeface="Aharoni" pitchFamily="2" charset="-79"/>
                <a:cs typeface="Aharoni" pitchFamily="2" charset="-79"/>
              </a:rPr>
              <a:t>The clinical manifestations </a:t>
            </a:r>
            <a:r>
              <a:rPr lang="en-US" sz="2800" dirty="0">
                <a:solidFill>
                  <a:srgbClr val="0033CC"/>
                </a:solidFill>
                <a:latin typeface="Aharoni" pitchFamily="2" charset="-79"/>
                <a:cs typeface="Aharoni" pitchFamily="2" charset="-79"/>
              </a:rPr>
              <a:t>include stunted growth, edema (particularly on legs &amp; hands), diarrhea, discoloration of hair &amp; skin, anemia, apathy &amp; </a:t>
            </a:r>
            <a:r>
              <a:rPr lang="en-US" sz="2800" dirty="0" err="1">
                <a:solidFill>
                  <a:srgbClr val="0033CC"/>
                </a:solidFill>
                <a:latin typeface="Aharoni" pitchFamily="2" charset="-79"/>
                <a:cs typeface="Aharoni" pitchFamily="2" charset="-79"/>
              </a:rPr>
              <a:t>moonface</a:t>
            </a:r>
            <a:r>
              <a:rPr lang="en-US" sz="2800" dirty="0">
                <a:solidFill>
                  <a:srgbClr val="0033CC"/>
                </a:solidFill>
                <a:latin typeface="Aharoni" pitchFamily="2" charset="-79"/>
                <a:cs typeface="Aharoni" pitchFamily="2" charset="-79"/>
              </a:rPr>
              <a:t>.</a:t>
            </a:r>
          </a:p>
          <a:p>
            <a:pPr>
              <a:lnSpc>
                <a:spcPct val="150000"/>
              </a:lnSpc>
              <a:spcBef>
                <a:spcPts val="0"/>
              </a:spcBef>
            </a:pPr>
            <a:r>
              <a:rPr lang="en-US" sz="2800" dirty="0">
                <a:solidFill>
                  <a:srgbClr val="C00000"/>
                </a:solidFill>
                <a:latin typeface="Aharoni" pitchFamily="2" charset="-79"/>
                <a:cs typeface="Aharoni" pitchFamily="2" charset="-79"/>
              </a:rPr>
              <a:t>Biochemical manifestations:</a:t>
            </a:r>
          </a:p>
          <a:p>
            <a:pPr>
              <a:lnSpc>
                <a:spcPct val="150000"/>
              </a:lnSpc>
              <a:spcBef>
                <a:spcPts val="0"/>
              </a:spcBef>
            </a:pPr>
            <a:r>
              <a:rPr lang="en-US" sz="2800" dirty="0">
                <a:solidFill>
                  <a:srgbClr val="0033CC"/>
                </a:solidFill>
                <a:latin typeface="Aharoni" pitchFamily="2" charset="-79"/>
                <a:cs typeface="Aharoni" pitchFamily="2" charset="-79"/>
              </a:rPr>
              <a:t>Decreased plasma albumin concentration (&lt;2 g/dl against normal 3-4.5 g/dl), fatty liver, deficiency of K</a:t>
            </a:r>
            <a:r>
              <a:rPr lang="en-US" sz="2800" baseline="30000" dirty="0">
                <a:solidFill>
                  <a:srgbClr val="0033CC"/>
                </a:solidFill>
                <a:latin typeface="Aharoni" pitchFamily="2" charset="-79"/>
                <a:cs typeface="Aharoni" pitchFamily="2" charset="-79"/>
              </a:rPr>
              <a:t>+</a:t>
            </a:r>
            <a:r>
              <a:rPr lang="en-US" sz="2800" dirty="0">
                <a:solidFill>
                  <a:srgbClr val="0033CC"/>
                </a:solidFill>
                <a:latin typeface="Aharoni" pitchFamily="2" charset="-79"/>
                <a:cs typeface="Aharoni" pitchFamily="2" charset="-79"/>
              </a:rPr>
              <a:t> due to diarrhea.</a:t>
            </a:r>
          </a:p>
          <a:p>
            <a:pPr>
              <a:lnSpc>
                <a:spcPct val="150000"/>
              </a:lnSpc>
              <a:spcBef>
                <a:spcPts val="0"/>
              </a:spcBef>
            </a:pPr>
            <a:endParaRPr lang="en-US" sz="2800" dirty="0">
              <a:latin typeface="Aharoni" pitchFamily="2" charset="-79"/>
              <a:cs typeface="Aharoni" pitchFamily="2" charset="-79"/>
            </a:endParaRPr>
          </a:p>
        </p:txBody>
      </p:sp>
    </p:spTree>
    <p:extLst>
      <p:ext uri="{BB962C8B-B14F-4D97-AF65-F5344CB8AC3E}">
        <p14:creationId xmlns:p14="http://schemas.microsoft.com/office/powerpoint/2010/main" val="3967328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534400" cy="5867400"/>
          </a:xfrm>
        </p:spPr>
        <p:txBody>
          <a:bodyPr>
            <a:normAutofit/>
          </a:bodyPr>
          <a:lstStyle/>
          <a:p>
            <a:pPr>
              <a:lnSpc>
                <a:spcPct val="150000"/>
              </a:lnSpc>
              <a:spcBef>
                <a:spcPts val="0"/>
              </a:spcBef>
            </a:pPr>
            <a:r>
              <a:rPr lang="en-US" sz="2800" dirty="0">
                <a:solidFill>
                  <a:srgbClr val="0033CC"/>
                </a:solidFill>
                <a:latin typeface="Aharoni" pitchFamily="2" charset="-79"/>
                <a:cs typeface="Aharoni" pitchFamily="2" charset="-79"/>
              </a:rPr>
              <a:t>Edema occurs due to lack of adequate plasma proteins to maintain water distribution between blood &amp; tissues. </a:t>
            </a:r>
          </a:p>
          <a:p>
            <a:pPr>
              <a:lnSpc>
                <a:spcPct val="150000"/>
              </a:lnSpc>
              <a:spcBef>
                <a:spcPts val="0"/>
              </a:spcBef>
            </a:pPr>
            <a:r>
              <a:rPr lang="en-US" sz="2800" dirty="0">
                <a:solidFill>
                  <a:srgbClr val="0033CC"/>
                </a:solidFill>
                <a:latin typeface="Aharoni" pitchFamily="2" charset="-79"/>
                <a:cs typeface="Aharoni" pitchFamily="2" charset="-79"/>
              </a:rPr>
              <a:t>Disturbances in the metabolism of protein, carbohydrate &amp; fat.</a:t>
            </a:r>
          </a:p>
          <a:p>
            <a:pPr>
              <a:lnSpc>
                <a:spcPct val="150000"/>
              </a:lnSpc>
              <a:spcBef>
                <a:spcPts val="0"/>
              </a:spcBef>
            </a:pPr>
            <a:r>
              <a:rPr lang="en-US" sz="2800" dirty="0">
                <a:latin typeface="Aharoni" pitchFamily="2" charset="-79"/>
                <a:cs typeface="Aharoni" pitchFamily="2" charset="-79"/>
              </a:rPr>
              <a:t>Several </a:t>
            </a:r>
            <a:r>
              <a:rPr lang="en-US" sz="2800" dirty="0">
                <a:solidFill>
                  <a:srgbClr val="0033CC"/>
                </a:solidFill>
                <a:latin typeface="Aharoni" pitchFamily="2" charset="-79"/>
                <a:cs typeface="Aharoni" pitchFamily="2" charset="-79"/>
              </a:rPr>
              <a:t>vitamin deficiencies occur. </a:t>
            </a:r>
          </a:p>
          <a:p>
            <a:pPr>
              <a:lnSpc>
                <a:spcPct val="150000"/>
              </a:lnSpc>
              <a:spcBef>
                <a:spcPts val="0"/>
              </a:spcBef>
            </a:pPr>
            <a:r>
              <a:rPr lang="en-US" sz="2800" dirty="0">
                <a:solidFill>
                  <a:srgbClr val="0033CC"/>
                </a:solidFill>
                <a:latin typeface="Aharoni" pitchFamily="2" charset="-79"/>
                <a:cs typeface="Aharoni" pitchFamily="2" charset="-79"/>
              </a:rPr>
              <a:t>Plasma retinol binding protein is reduced. </a:t>
            </a:r>
          </a:p>
          <a:p>
            <a:pPr>
              <a:lnSpc>
                <a:spcPct val="150000"/>
              </a:lnSpc>
              <a:spcBef>
                <a:spcPts val="0"/>
              </a:spcBef>
            </a:pPr>
            <a:r>
              <a:rPr lang="en-US" sz="2800" dirty="0">
                <a:latin typeface="Aharoni" pitchFamily="2" charset="-79"/>
                <a:cs typeface="Aharoni" pitchFamily="2" charset="-79"/>
              </a:rPr>
              <a:t>The </a:t>
            </a:r>
            <a:r>
              <a:rPr lang="en-US" sz="2800" dirty="0">
                <a:solidFill>
                  <a:srgbClr val="0033CC"/>
                </a:solidFill>
                <a:latin typeface="Aharoni" pitchFamily="2" charset="-79"/>
                <a:cs typeface="Aharoni" pitchFamily="2" charset="-79"/>
              </a:rPr>
              <a:t>immunological response of the child to infection is very low.</a:t>
            </a:r>
          </a:p>
        </p:txBody>
      </p:sp>
    </p:spTree>
    <p:extLst>
      <p:ext uri="{BB962C8B-B14F-4D97-AF65-F5344CB8AC3E}">
        <p14:creationId xmlns:p14="http://schemas.microsoft.com/office/powerpoint/2010/main" val="42810401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410" name="Picture 2" descr="kwashiorkor1"/>
          <p:cNvPicPr>
            <a:picLocks noChangeAspect="1" noChangeArrowheads="1"/>
          </p:cNvPicPr>
          <p:nvPr/>
        </p:nvPicPr>
        <p:blipFill>
          <a:blip r:embed="rId2" cstate="print"/>
          <a:srcRect/>
          <a:stretch>
            <a:fillRect/>
          </a:stretch>
        </p:blipFill>
        <p:spPr bwMode="auto">
          <a:xfrm>
            <a:off x="2743200" y="1066800"/>
            <a:ext cx="3924300" cy="48768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434" name="Picture 2" descr="cassava8"/>
          <p:cNvPicPr>
            <a:picLocks noChangeAspect="1" noChangeArrowheads="1"/>
          </p:cNvPicPr>
          <p:nvPr/>
        </p:nvPicPr>
        <p:blipFill>
          <a:blip r:embed="rId2" cstate="print"/>
          <a:srcRect/>
          <a:stretch>
            <a:fillRect/>
          </a:stretch>
        </p:blipFill>
        <p:spPr bwMode="auto">
          <a:xfrm>
            <a:off x="2667000" y="685800"/>
            <a:ext cx="3805238" cy="5638800"/>
          </a:xfrm>
          <a:prstGeom prst="rect">
            <a:avLst/>
          </a:prstGeom>
          <a:noFill/>
        </p:spPr>
      </p:pic>
      <p:sp>
        <p:nvSpPr>
          <p:cNvPr id="3" name="Rectangle 2"/>
          <p:cNvSpPr/>
          <p:nvPr/>
        </p:nvSpPr>
        <p:spPr>
          <a:xfrm>
            <a:off x="4038600" y="4495800"/>
            <a:ext cx="457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458" name="Picture 2" descr="kwashiorkor"/>
          <p:cNvPicPr>
            <a:picLocks noChangeAspect="1" noChangeArrowheads="1"/>
          </p:cNvPicPr>
          <p:nvPr/>
        </p:nvPicPr>
        <p:blipFill>
          <a:blip r:embed="rId2" cstate="print"/>
          <a:srcRect/>
          <a:stretch>
            <a:fillRect/>
          </a:stretch>
        </p:blipFill>
        <p:spPr bwMode="auto">
          <a:xfrm>
            <a:off x="914400" y="914400"/>
            <a:ext cx="3573463" cy="5181600"/>
          </a:xfrm>
          <a:prstGeom prst="rect">
            <a:avLst/>
          </a:prstGeom>
          <a:noFill/>
        </p:spPr>
      </p:pic>
      <p:pic>
        <p:nvPicPr>
          <p:cNvPr id="275459" name="Picture 3" descr="infant"/>
          <p:cNvPicPr>
            <a:picLocks noChangeAspect="1" noChangeArrowheads="1"/>
          </p:cNvPicPr>
          <p:nvPr/>
        </p:nvPicPr>
        <p:blipFill>
          <a:blip r:embed="rId3" cstate="print"/>
          <a:srcRect/>
          <a:stretch>
            <a:fillRect/>
          </a:stretch>
        </p:blipFill>
        <p:spPr bwMode="auto">
          <a:xfrm>
            <a:off x="4648200" y="2590800"/>
            <a:ext cx="4038600" cy="24638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82" name="Picture 2" descr="scan0005"/>
          <p:cNvPicPr>
            <a:picLocks noChangeAspect="1" noChangeArrowheads="1"/>
          </p:cNvPicPr>
          <p:nvPr/>
        </p:nvPicPr>
        <p:blipFill>
          <a:blip r:embed="rId2" cstate="print"/>
          <a:srcRect l="50455" t="18462" r="3271" b="12408"/>
          <a:stretch>
            <a:fillRect/>
          </a:stretch>
        </p:blipFill>
        <p:spPr bwMode="auto">
          <a:xfrm>
            <a:off x="381000" y="1905000"/>
            <a:ext cx="8229600" cy="3657599"/>
          </a:xfrm>
          <a:prstGeom prst="rect">
            <a:avLst/>
          </a:prstGeom>
          <a:noFill/>
        </p:spPr>
      </p:pic>
      <p:sp>
        <p:nvSpPr>
          <p:cNvPr id="276483" name="Rectangle 3"/>
          <p:cNvSpPr>
            <a:spLocks noGrp="1" noChangeArrowheads="1"/>
          </p:cNvSpPr>
          <p:nvPr>
            <p:ph type="title"/>
          </p:nvPr>
        </p:nvSpPr>
        <p:spPr>
          <a:xfrm>
            <a:off x="228600" y="762000"/>
            <a:ext cx="8686800" cy="1066800"/>
          </a:xfrm>
        </p:spPr>
        <p:txBody>
          <a:bodyPr>
            <a:normAutofit fontScale="90000"/>
          </a:bodyPr>
          <a:lstStyle/>
          <a:p>
            <a:r>
              <a:rPr lang="en-US" dirty="0">
                <a:solidFill>
                  <a:srgbClr val="FFFF99"/>
                </a:solidFill>
              </a:rPr>
              <a:t>WHO Classification of malnutrition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endParaRPr lang="en-US"/>
          </a:p>
        </p:txBody>
      </p:sp>
      <p:pic>
        <p:nvPicPr>
          <p:cNvPr id="280579" name="Picture 3" descr="scan0009"/>
          <p:cNvPicPr>
            <a:picLocks noGrp="1" noChangeAspect="1" noChangeArrowheads="1"/>
          </p:cNvPicPr>
          <p:nvPr>
            <p:ph idx="1"/>
          </p:nvPr>
        </p:nvPicPr>
        <p:blipFill>
          <a:blip r:embed="rId2" cstate="print"/>
          <a:srcRect/>
          <a:stretch>
            <a:fillRect/>
          </a:stretch>
        </p:blipFill>
        <p:spPr>
          <a:xfrm>
            <a:off x="0" y="0"/>
            <a:ext cx="9144000" cy="6858000"/>
          </a:xfrm>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82000" cy="5410200"/>
          </a:xfrm>
        </p:spPr>
        <p:txBody>
          <a:bodyPr>
            <a:noAutofit/>
          </a:bodyPr>
          <a:lstStyle/>
          <a:p>
            <a:pPr>
              <a:lnSpc>
                <a:spcPct val="150000"/>
              </a:lnSpc>
              <a:spcBef>
                <a:spcPts val="0"/>
              </a:spcBef>
            </a:pPr>
            <a:r>
              <a:rPr lang="en-US" sz="2800" dirty="0">
                <a:latin typeface="Aharoni" pitchFamily="2" charset="-79"/>
                <a:cs typeface="Aharoni" pitchFamily="2" charset="-79"/>
              </a:rPr>
              <a:t>The </a:t>
            </a:r>
            <a:r>
              <a:rPr lang="en-US" sz="2800" dirty="0">
                <a:solidFill>
                  <a:srgbClr val="0033CC"/>
                </a:solidFill>
                <a:latin typeface="Aharoni" pitchFamily="2" charset="-79"/>
                <a:cs typeface="Aharoni" pitchFamily="2" charset="-79"/>
              </a:rPr>
              <a:t>requirement of protein is dependent on its nutritive value, caloric intake &amp; physiological states (growth, pregnancy lactation) of individual. </a:t>
            </a:r>
          </a:p>
          <a:p>
            <a:pPr>
              <a:lnSpc>
                <a:spcPct val="150000"/>
              </a:lnSpc>
              <a:spcBef>
                <a:spcPts val="0"/>
              </a:spcBef>
            </a:pPr>
            <a:r>
              <a:rPr lang="en-US" sz="2800" dirty="0">
                <a:solidFill>
                  <a:srgbClr val="C00000"/>
                </a:solidFill>
                <a:latin typeface="Aharoni" pitchFamily="2" charset="-79"/>
                <a:cs typeface="Aharoni" pitchFamily="2" charset="-79"/>
              </a:rPr>
              <a:t>For an adult, </a:t>
            </a:r>
            <a:r>
              <a:rPr lang="en-US" sz="4000" dirty="0">
                <a:solidFill>
                  <a:srgbClr val="0033CC"/>
                </a:solidFill>
                <a:latin typeface="Aharoni" pitchFamily="2" charset="-79"/>
                <a:cs typeface="Aharoni" pitchFamily="2" charset="-79"/>
              </a:rPr>
              <a:t>0.8-1.0 </a:t>
            </a:r>
            <a:r>
              <a:rPr lang="en-US" sz="2800" dirty="0">
                <a:solidFill>
                  <a:srgbClr val="0033CC"/>
                </a:solidFill>
                <a:latin typeface="Aharoni" pitchFamily="2" charset="-79"/>
                <a:cs typeface="Aharoni" pitchFamily="2" charset="-79"/>
              </a:rPr>
              <a:t>g protein/kg body weight/day is adequate. </a:t>
            </a:r>
          </a:p>
          <a:p>
            <a:pPr>
              <a:lnSpc>
                <a:spcPct val="150000"/>
              </a:lnSpc>
              <a:spcBef>
                <a:spcPts val="0"/>
              </a:spcBef>
            </a:pPr>
            <a:r>
              <a:rPr lang="en-US" sz="2800" dirty="0">
                <a:latin typeface="Aharoni" pitchFamily="2" charset="-79"/>
                <a:cs typeface="Aharoni" pitchFamily="2" charset="-79"/>
              </a:rPr>
              <a:t>The requirement is almost </a:t>
            </a:r>
            <a:r>
              <a:rPr lang="en-US" sz="2800" dirty="0">
                <a:solidFill>
                  <a:srgbClr val="0033CC"/>
                </a:solidFill>
                <a:latin typeface="Aharoni" pitchFamily="2" charset="-79"/>
                <a:cs typeface="Aharoni" pitchFamily="2" charset="-79"/>
              </a:rPr>
              <a:t>double for growing children, pregnant &amp; lactating women.</a:t>
            </a:r>
          </a:p>
          <a:p>
            <a:pPr>
              <a:lnSpc>
                <a:spcPct val="150000"/>
              </a:lnSpc>
              <a:spcBef>
                <a:spcPts val="0"/>
              </a:spcBef>
            </a:pPr>
            <a:endParaRPr lang="en-US" sz="2800" dirty="0">
              <a:latin typeface="Aharoni" pitchFamily="2" charset="-79"/>
              <a:cs typeface="Aharoni" pitchFamily="2" charset="-79"/>
            </a:endParaRPr>
          </a:p>
        </p:txBody>
      </p:sp>
      <p:sp>
        <p:nvSpPr>
          <p:cNvPr id="4" name="Title 1"/>
          <p:cNvSpPr>
            <a:spLocks noGrp="1"/>
          </p:cNvSpPr>
          <p:nvPr>
            <p:ph type="title"/>
          </p:nvPr>
        </p:nvSpPr>
        <p:spPr>
          <a:xfrm>
            <a:off x="1676400" y="390832"/>
            <a:ext cx="5562600" cy="599768"/>
          </a:xfrm>
        </p:spPr>
        <p:txBody>
          <a:bodyPr>
            <a:normAutofit fontScale="90000"/>
          </a:bodyPr>
          <a:lstStyle/>
          <a:p>
            <a:pPr marL="0" algn="ctr"/>
            <a:r>
              <a:rPr lang="en-US" sz="3600" dirty="0">
                <a:solidFill>
                  <a:srgbClr val="0033CC"/>
                </a:solidFill>
                <a:effectLst/>
                <a:latin typeface="Aharoni" pitchFamily="2" charset="-79"/>
                <a:cs typeface="Aharoni" pitchFamily="2" charset="-79"/>
              </a:rPr>
              <a:t>Requirement of protein</a:t>
            </a:r>
            <a:r>
              <a:rPr lang="en-US" sz="3200" dirty="0">
                <a:solidFill>
                  <a:srgbClr val="0033CC"/>
                </a:solidFill>
                <a:effectLst/>
                <a:latin typeface="Aharoni" pitchFamily="2" charset="-79"/>
                <a:cs typeface="Aharoni" pitchFamily="2" charset="-79"/>
              </a:rPr>
              <a:t>s</a:t>
            </a:r>
          </a:p>
        </p:txBody>
      </p:sp>
    </p:spTree>
    <p:extLst>
      <p:ext uri="{BB962C8B-B14F-4D97-AF65-F5344CB8AC3E}">
        <p14:creationId xmlns:p14="http://schemas.microsoft.com/office/powerpoint/2010/main" val="11686068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8458200" cy="5562600"/>
          </a:xfrm>
        </p:spPr>
        <p:txBody>
          <a:bodyPr>
            <a:normAutofit/>
          </a:bodyPr>
          <a:lstStyle/>
          <a:p>
            <a:pPr>
              <a:lnSpc>
                <a:spcPct val="150000"/>
              </a:lnSpc>
              <a:spcBef>
                <a:spcPts val="0"/>
              </a:spcBef>
            </a:pPr>
            <a:r>
              <a:rPr lang="en-US" sz="2800" dirty="0">
                <a:solidFill>
                  <a:srgbClr val="C00000"/>
                </a:solidFill>
                <a:latin typeface="Aharoni" pitchFamily="2" charset="-79"/>
                <a:cs typeface="Aharoni" pitchFamily="2" charset="-79"/>
              </a:rPr>
              <a:t>Treatment:</a:t>
            </a:r>
          </a:p>
          <a:p>
            <a:pPr>
              <a:lnSpc>
                <a:spcPct val="150000"/>
              </a:lnSpc>
              <a:spcBef>
                <a:spcPts val="0"/>
              </a:spcBef>
            </a:pPr>
            <a:r>
              <a:rPr lang="en-US" sz="2800" dirty="0">
                <a:solidFill>
                  <a:srgbClr val="0033CC"/>
                </a:solidFill>
                <a:latin typeface="Aharoni" pitchFamily="2" charset="-79"/>
                <a:cs typeface="Aharoni" pitchFamily="2" charset="-79"/>
              </a:rPr>
              <a:t>Ingestion of protein-rich foods or the dietary combinations to provide about 3-4 g of protein/kg body weight/day will control kwashiorkor. </a:t>
            </a:r>
          </a:p>
          <a:p>
            <a:pPr>
              <a:lnSpc>
                <a:spcPct val="150000"/>
              </a:lnSpc>
              <a:spcBef>
                <a:spcPts val="0"/>
              </a:spcBef>
            </a:pPr>
            <a:r>
              <a:rPr lang="en-US" sz="2800" dirty="0">
                <a:solidFill>
                  <a:srgbClr val="0033CC"/>
                </a:solidFill>
                <a:latin typeface="Aharoni" pitchFamily="2" charset="-79"/>
                <a:cs typeface="Aharoni" pitchFamily="2" charset="-79"/>
              </a:rPr>
              <a:t>The treatment can be monitored by measuring plasma albumin concentration, disappearance of edema &amp; gain in body weight.</a:t>
            </a:r>
          </a:p>
          <a:p>
            <a:pPr>
              <a:lnSpc>
                <a:spcPct val="150000"/>
              </a:lnSpc>
              <a:spcBef>
                <a:spcPts val="0"/>
              </a:spcBef>
            </a:pPr>
            <a:endParaRPr lang="en-US" sz="2800" dirty="0">
              <a:latin typeface="Aharoni" pitchFamily="2" charset="-79"/>
              <a:cs typeface="Aharoni" pitchFamily="2" charset="-79"/>
            </a:endParaRPr>
          </a:p>
        </p:txBody>
      </p:sp>
    </p:spTree>
    <p:extLst>
      <p:ext uri="{BB962C8B-B14F-4D97-AF65-F5344CB8AC3E}">
        <p14:creationId xmlns:p14="http://schemas.microsoft.com/office/powerpoint/2010/main" val="13366204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534400" cy="4876800"/>
          </a:xfrm>
        </p:spPr>
        <p:txBody>
          <a:bodyPr>
            <a:normAutofit/>
          </a:bodyPr>
          <a:lstStyle/>
          <a:p>
            <a:pPr>
              <a:lnSpc>
                <a:spcPct val="150000"/>
              </a:lnSpc>
              <a:spcBef>
                <a:spcPts val="0"/>
              </a:spcBef>
            </a:pPr>
            <a:r>
              <a:rPr lang="en-US" sz="2800" dirty="0">
                <a:solidFill>
                  <a:srgbClr val="FF0000"/>
                </a:solidFill>
                <a:latin typeface="Aharoni" pitchFamily="2" charset="-79"/>
                <a:cs typeface="Aharoni" pitchFamily="2" charset="-79"/>
              </a:rPr>
              <a:t>Microcytic </a:t>
            </a:r>
            <a:r>
              <a:rPr lang="en-US" sz="2800" dirty="0">
                <a:solidFill>
                  <a:srgbClr val="0033CC"/>
                </a:solidFill>
                <a:latin typeface="Aharoni" pitchFamily="2" charset="-79"/>
                <a:cs typeface="Aharoni" pitchFamily="2" charset="-79"/>
              </a:rPr>
              <a:t>anemia-most common, with reduced RBC size. Occurs due to the deficiency of iron, copper &amp; pyridoxine.</a:t>
            </a:r>
          </a:p>
          <a:p>
            <a:pPr>
              <a:lnSpc>
                <a:spcPct val="150000"/>
              </a:lnSpc>
              <a:spcBef>
                <a:spcPts val="0"/>
              </a:spcBef>
            </a:pPr>
            <a:r>
              <a:rPr lang="en-US" sz="2800" dirty="0">
                <a:solidFill>
                  <a:srgbClr val="FF0000"/>
                </a:solidFill>
                <a:latin typeface="Aharoni" pitchFamily="2" charset="-79"/>
                <a:cs typeface="Aharoni" pitchFamily="2" charset="-79"/>
              </a:rPr>
              <a:t>Macrocytic anemia</a:t>
            </a:r>
            <a:r>
              <a:rPr lang="en-US" sz="2800" dirty="0">
                <a:latin typeface="Aharoni" pitchFamily="2" charset="-79"/>
                <a:cs typeface="Aharoni" pitchFamily="2" charset="-79"/>
              </a:rPr>
              <a:t>-</a:t>
            </a:r>
            <a:r>
              <a:rPr lang="en-US" sz="2800" dirty="0">
                <a:solidFill>
                  <a:srgbClr val="0033CC"/>
                </a:solidFill>
                <a:latin typeface="Aharoni" pitchFamily="2" charset="-79"/>
                <a:cs typeface="Aharoni" pitchFamily="2" charset="-79"/>
              </a:rPr>
              <a:t>RBC are large &amp; immature. </a:t>
            </a:r>
          </a:p>
          <a:p>
            <a:pPr>
              <a:lnSpc>
                <a:spcPct val="150000"/>
              </a:lnSpc>
              <a:spcBef>
                <a:spcPts val="0"/>
              </a:spcBef>
              <a:buNone/>
            </a:pPr>
            <a:r>
              <a:rPr lang="en-US" sz="2800" dirty="0">
                <a:solidFill>
                  <a:srgbClr val="0033CC"/>
                </a:solidFill>
                <a:latin typeface="Aharoni" pitchFamily="2" charset="-79"/>
                <a:cs typeface="Aharoni" pitchFamily="2" charset="-79"/>
              </a:rPr>
              <a:t>	Mostly due to the deficiency of folic acid &amp; vitamin B12.</a:t>
            </a:r>
          </a:p>
        </p:txBody>
      </p:sp>
      <p:sp>
        <p:nvSpPr>
          <p:cNvPr id="4" name="Title 1"/>
          <p:cNvSpPr>
            <a:spLocks noGrp="1"/>
          </p:cNvSpPr>
          <p:nvPr>
            <p:ph type="title"/>
          </p:nvPr>
        </p:nvSpPr>
        <p:spPr>
          <a:xfrm>
            <a:off x="2286000" y="533400"/>
            <a:ext cx="4495800" cy="685800"/>
          </a:xfrm>
        </p:spPr>
        <p:txBody>
          <a:bodyPr>
            <a:normAutofit/>
          </a:bodyPr>
          <a:lstStyle/>
          <a:p>
            <a:pPr marL="0" algn="ctr"/>
            <a:r>
              <a:rPr lang="en-US" sz="3200" dirty="0">
                <a:solidFill>
                  <a:srgbClr val="0033CC"/>
                </a:solidFill>
                <a:effectLst/>
                <a:latin typeface="Aharoni" pitchFamily="2" charset="-79"/>
                <a:cs typeface="Aharoni" pitchFamily="2" charset="-79"/>
              </a:rPr>
              <a:t>Nutritional </a:t>
            </a:r>
            <a:r>
              <a:rPr lang="en-US" sz="3200" dirty="0" err="1">
                <a:solidFill>
                  <a:srgbClr val="0033CC"/>
                </a:solidFill>
                <a:effectLst/>
                <a:latin typeface="Aharoni" pitchFamily="2" charset="-79"/>
                <a:cs typeface="Aharoni" pitchFamily="2" charset="-79"/>
              </a:rPr>
              <a:t>anemias</a:t>
            </a:r>
            <a:r>
              <a:rPr lang="en-US" sz="3200" dirty="0">
                <a:solidFill>
                  <a:srgbClr val="0033CC"/>
                </a:solidFill>
                <a:effectLst/>
                <a:latin typeface="Aharoni" pitchFamily="2" charset="-79"/>
                <a:cs typeface="Aharoni" pitchFamily="2" charset="-79"/>
              </a:rPr>
              <a:t>  </a:t>
            </a:r>
          </a:p>
        </p:txBody>
      </p:sp>
    </p:spTree>
    <p:extLst>
      <p:ext uri="{BB962C8B-B14F-4D97-AF65-F5344CB8AC3E}">
        <p14:creationId xmlns:p14="http://schemas.microsoft.com/office/powerpoint/2010/main" val="9917328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2057400"/>
          </a:xfrm>
        </p:spPr>
        <p:txBody>
          <a:bodyPr>
            <a:normAutofit/>
          </a:bodyPr>
          <a:lstStyle/>
          <a:p>
            <a:pPr>
              <a:lnSpc>
                <a:spcPct val="150000"/>
              </a:lnSpc>
              <a:spcBef>
                <a:spcPts val="0"/>
              </a:spcBef>
            </a:pPr>
            <a:r>
              <a:rPr lang="en-US" sz="2800" dirty="0">
                <a:solidFill>
                  <a:srgbClr val="FF0000"/>
                </a:solidFill>
                <a:latin typeface="Aharoni" pitchFamily="2" charset="-79"/>
                <a:cs typeface="Aharoni" pitchFamily="2" charset="-79"/>
              </a:rPr>
              <a:t>Normocytic anemia</a:t>
            </a:r>
            <a:r>
              <a:rPr lang="en-US" sz="2800" dirty="0">
                <a:latin typeface="Aharoni" pitchFamily="2" charset="-79"/>
                <a:cs typeface="Aharoni" pitchFamily="2" charset="-79"/>
              </a:rPr>
              <a:t>-</a:t>
            </a:r>
            <a:r>
              <a:rPr lang="en-US" sz="2800" dirty="0">
                <a:solidFill>
                  <a:srgbClr val="0033CC"/>
                </a:solidFill>
                <a:latin typeface="Aharoni" pitchFamily="2" charset="-79"/>
                <a:cs typeface="Aharoni" pitchFamily="2" charset="-79"/>
              </a:rPr>
              <a:t>Size of the RBC is normal, but their quantity in blood is low. </a:t>
            </a:r>
          </a:p>
          <a:p>
            <a:pPr>
              <a:lnSpc>
                <a:spcPct val="150000"/>
              </a:lnSpc>
              <a:spcBef>
                <a:spcPts val="0"/>
              </a:spcBef>
            </a:pPr>
            <a:r>
              <a:rPr lang="en-US" sz="2800" dirty="0">
                <a:solidFill>
                  <a:srgbClr val="0033CC"/>
                </a:solidFill>
                <a:latin typeface="Aharoni" pitchFamily="2" charset="-79"/>
                <a:cs typeface="Aharoni" pitchFamily="2" charset="-79"/>
              </a:rPr>
              <a:t>Mostly found in protein-energy malnutrition.</a:t>
            </a:r>
          </a:p>
        </p:txBody>
      </p:sp>
    </p:spTree>
    <p:extLst>
      <p:ext uri="{BB962C8B-B14F-4D97-AF65-F5344CB8AC3E}">
        <p14:creationId xmlns:p14="http://schemas.microsoft.com/office/powerpoint/2010/main" val="29873298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76400" y="1447800"/>
            <a:ext cx="6400800" cy="2590800"/>
          </a:xfrm>
        </p:spPr>
        <p:txBody>
          <a:bodyPr>
            <a:noAutofit/>
          </a:bodyPr>
          <a:lstStyle/>
          <a:p>
            <a:pPr marL="0" algn="ctr"/>
            <a:r>
              <a:rPr lang="en-US" sz="8800" b="1" dirty="0">
                <a:solidFill>
                  <a:srgbClr val="0033CC"/>
                </a:solidFill>
                <a:effectLst/>
                <a:latin typeface="Aharoni" pitchFamily="2" charset="-79"/>
                <a:cs typeface="Aharoni" pitchFamily="2" charset="-79"/>
              </a:rPr>
              <a:t>Thank you</a:t>
            </a:r>
          </a:p>
        </p:txBody>
      </p:sp>
    </p:spTree>
    <p:extLst>
      <p:ext uri="{BB962C8B-B14F-4D97-AF65-F5344CB8AC3E}">
        <p14:creationId xmlns:p14="http://schemas.microsoft.com/office/powerpoint/2010/main" val="17808920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type="body" idx="1"/>
          </p:nvPr>
        </p:nvSpPr>
        <p:spPr>
          <a:xfrm>
            <a:off x="457200" y="1524000"/>
            <a:ext cx="8229600" cy="4572000"/>
          </a:xfrm>
        </p:spPr>
        <p:txBody>
          <a:bodyPr>
            <a:normAutofit fontScale="85000" lnSpcReduction="20000"/>
          </a:bodyPr>
          <a:lstStyle/>
          <a:p>
            <a:pPr>
              <a:lnSpc>
                <a:spcPct val="150000"/>
              </a:lnSpc>
              <a:buFont typeface="Wingdings" pitchFamily="2" charset="2"/>
              <a:buNone/>
            </a:pPr>
            <a:r>
              <a:rPr lang="en-US" sz="2000" b="1" dirty="0">
                <a:solidFill>
                  <a:srgbClr val="FF3399"/>
                </a:solidFill>
              </a:rPr>
              <a:t>1. Growth</a:t>
            </a:r>
          </a:p>
          <a:p>
            <a:pPr>
              <a:lnSpc>
                <a:spcPct val="150000"/>
              </a:lnSpc>
            </a:pPr>
            <a:r>
              <a:rPr lang="en-US" dirty="0"/>
              <a:t>In  period of active growth, a state of +</a:t>
            </a:r>
            <a:r>
              <a:rPr lang="en-US" dirty="0" err="1"/>
              <a:t>ive</a:t>
            </a:r>
            <a:r>
              <a:rPr lang="en-US" dirty="0"/>
              <a:t> N</a:t>
            </a:r>
            <a:r>
              <a:rPr lang="en-US" baseline="-25000" dirty="0"/>
              <a:t>2</a:t>
            </a:r>
            <a:r>
              <a:rPr lang="en-US" dirty="0"/>
              <a:t> balance exists. </a:t>
            </a:r>
          </a:p>
          <a:p>
            <a:pPr>
              <a:lnSpc>
                <a:spcPct val="150000"/>
              </a:lnSpc>
            </a:pPr>
            <a:r>
              <a:rPr lang="en-US" dirty="0"/>
              <a:t>On an average when a person gains 5 kg, about 1 kg proteins are added to the body. </a:t>
            </a:r>
          </a:p>
          <a:p>
            <a:pPr>
              <a:lnSpc>
                <a:spcPct val="150000"/>
              </a:lnSpc>
            </a:pPr>
            <a:r>
              <a:rPr lang="en-US" dirty="0"/>
              <a:t>For this, about 160 g of nitrogen has to be retained, so he / she has to be in positive nitrogen balance. </a:t>
            </a:r>
          </a:p>
        </p:txBody>
      </p:sp>
      <p:sp>
        <p:nvSpPr>
          <p:cNvPr id="96261" name="Rectangle 5"/>
          <p:cNvSpPr>
            <a:spLocks noChangeArrowheads="1"/>
          </p:cNvSpPr>
          <p:nvPr/>
        </p:nvSpPr>
        <p:spPr bwMode="auto">
          <a:xfrm>
            <a:off x="609600" y="533400"/>
            <a:ext cx="8229600" cy="838200"/>
          </a:xfrm>
          <a:prstGeom prst="rect">
            <a:avLst/>
          </a:prstGeom>
          <a:noFill/>
          <a:ln w="9525">
            <a:noFill/>
            <a:miter lim="800000"/>
            <a:headEnd/>
            <a:tailEnd/>
          </a:ln>
          <a:effectLst/>
        </p:spPr>
        <p:txBody>
          <a:bodyPr anchor="ctr"/>
          <a:lstStyle/>
          <a:p>
            <a:pPr algn="ctr" eaLnBrk="1" hangingPunct="1"/>
            <a:r>
              <a:rPr lang="en-US" sz="3000" b="1" dirty="0">
                <a:solidFill>
                  <a:srgbClr val="FF3399"/>
                </a:solidFill>
                <a:effectLst>
                  <a:outerShdw blurRad="38100" dist="38100" dir="2700000" algn="tl">
                    <a:srgbClr val="000000"/>
                  </a:outerShdw>
                </a:effectLst>
                <a:latin typeface="Comic Sans MS" pitchFamily="66" charset="0"/>
              </a:rPr>
              <a:t>Factors Affecting Nitrogen Balance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457200" y="381000"/>
            <a:ext cx="8229600" cy="990600"/>
          </a:xfrm>
        </p:spPr>
        <p:txBody>
          <a:bodyPr/>
          <a:lstStyle/>
          <a:p>
            <a:r>
              <a:rPr lang="en-US" sz="4900"/>
              <a:t>How to calculate BV</a:t>
            </a:r>
          </a:p>
        </p:txBody>
      </p:sp>
      <p:sp>
        <p:nvSpPr>
          <p:cNvPr id="317443" name="Rectangle 3"/>
          <p:cNvSpPr>
            <a:spLocks noGrp="1" noChangeArrowheads="1"/>
          </p:cNvSpPr>
          <p:nvPr>
            <p:ph type="body" idx="1"/>
          </p:nvPr>
        </p:nvSpPr>
        <p:spPr>
          <a:xfrm>
            <a:off x="457200" y="1524000"/>
            <a:ext cx="8229600" cy="4191000"/>
          </a:xfrm>
        </p:spPr>
        <p:txBody>
          <a:bodyPr/>
          <a:lstStyle/>
          <a:p>
            <a:pPr>
              <a:lnSpc>
                <a:spcPct val="120000"/>
              </a:lnSpc>
              <a:buFont typeface="Wingdings" pitchFamily="2" charset="2"/>
              <a:buNone/>
            </a:pPr>
            <a:r>
              <a:rPr lang="en-US" dirty="0">
                <a:solidFill>
                  <a:srgbClr val="66FF33"/>
                </a:solidFill>
              </a:rPr>
              <a:t>		</a:t>
            </a:r>
            <a:r>
              <a:rPr lang="en-US" sz="2800" dirty="0"/>
              <a:t>Amount ingested 	= 127 mg 	</a:t>
            </a:r>
          </a:p>
          <a:p>
            <a:pPr>
              <a:lnSpc>
                <a:spcPct val="120000"/>
              </a:lnSpc>
              <a:buFont typeface="Wingdings" pitchFamily="2" charset="2"/>
              <a:buNone/>
            </a:pPr>
            <a:r>
              <a:rPr lang="en-US" sz="2800" dirty="0"/>
              <a:t>		Amount absorbed 	= 127 - 4 = 123 mg 	</a:t>
            </a:r>
          </a:p>
          <a:p>
            <a:pPr>
              <a:lnSpc>
                <a:spcPct val="120000"/>
              </a:lnSpc>
              <a:buFont typeface="Wingdings" pitchFamily="2" charset="2"/>
              <a:buNone/>
            </a:pPr>
            <a:r>
              <a:rPr lang="en-US" sz="2800" dirty="0"/>
              <a:t>		Amount retained 	= 123 - 24 = 99 mg 	</a:t>
            </a:r>
          </a:p>
          <a:p>
            <a:pPr>
              <a:lnSpc>
                <a:spcPct val="120000"/>
              </a:lnSpc>
              <a:buFont typeface="Wingdings" pitchFamily="2" charset="2"/>
              <a:buNone/>
            </a:pPr>
            <a:r>
              <a:rPr lang="en-US" sz="2800" dirty="0"/>
              <a:t>		Therefore BV 	= 99 </a:t>
            </a:r>
            <a:r>
              <a:rPr lang="en-US" sz="2800" i="1" dirty="0"/>
              <a:t>/123 </a:t>
            </a:r>
            <a:r>
              <a:rPr lang="en-US" sz="2800" dirty="0"/>
              <a:t>x 100 = 81</a:t>
            </a:r>
            <a:r>
              <a:rPr lang="en-US" dirty="0"/>
              <a:t>% </a:t>
            </a:r>
          </a:p>
          <a:p>
            <a:endParaRPr lang="en-US" dirty="0">
              <a:solidFill>
                <a:srgbClr val="66FF33"/>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body" idx="1"/>
          </p:nvPr>
        </p:nvSpPr>
        <p:spPr>
          <a:xfrm>
            <a:off x="1219200" y="1524000"/>
            <a:ext cx="6705600" cy="4184650"/>
          </a:xfrm>
        </p:spPr>
        <p:txBody>
          <a:bodyPr>
            <a:normAutofit fontScale="85000" lnSpcReduction="20000"/>
          </a:bodyPr>
          <a:lstStyle/>
          <a:p>
            <a:pPr>
              <a:lnSpc>
                <a:spcPct val="150000"/>
              </a:lnSpc>
            </a:pPr>
            <a:r>
              <a:rPr lang="en-US" dirty="0"/>
              <a:t>Suppose amount ingested is 100 mg</a:t>
            </a:r>
          </a:p>
          <a:p>
            <a:pPr>
              <a:lnSpc>
                <a:spcPct val="150000"/>
              </a:lnSpc>
            </a:pPr>
            <a:r>
              <a:rPr lang="en-US" dirty="0"/>
              <a:t>Absorbed is 5 mg, and </a:t>
            </a:r>
          </a:p>
          <a:p>
            <a:pPr>
              <a:lnSpc>
                <a:spcPct val="150000"/>
              </a:lnSpc>
            </a:pPr>
            <a:r>
              <a:rPr lang="en-US" dirty="0"/>
              <a:t>Retained is 4.5 mg, then</a:t>
            </a:r>
          </a:p>
          <a:p>
            <a:pPr algn="ctr">
              <a:lnSpc>
                <a:spcPct val="150000"/>
              </a:lnSpc>
              <a:buFont typeface="Wingdings" pitchFamily="2" charset="2"/>
              <a:buNone/>
            </a:pPr>
            <a:r>
              <a:rPr lang="en-US" dirty="0"/>
              <a:t>BV = 4.5 </a:t>
            </a:r>
            <a:r>
              <a:rPr lang="en-US" i="1" dirty="0"/>
              <a:t>/  </a:t>
            </a:r>
            <a:r>
              <a:rPr lang="en-US" dirty="0"/>
              <a:t>5 x 100 = 90%.</a:t>
            </a:r>
          </a:p>
          <a:p>
            <a:pPr>
              <a:lnSpc>
                <a:spcPct val="150000"/>
              </a:lnSpc>
            </a:pPr>
            <a:r>
              <a:rPr lang="en-US" dirty="0"/>
              <a:t>The biological value is better in protein "B".</a:t>
            </a:r>
          </a:p>
          <a:p>
            <a:pPr>
              <a:lnSpc>
                <a:spcPct val="150000"/>
              </a:lnSpc>
            </a:pPr>
            <a:r>
              <a:rPr lang="en-US" dirty="0"/>
              <a:t>What common sense tells? </a:t>
            </a:r>
          </a:p>
        </p:txBody>
      </p:sp>
      <p:sp>
        <p:nvSpPr>
          <p:cNvPr id="318467" name="Rectangle 3"/>
          <p:cNvSpPr>
            <a:spLocks noGrp="1" noChangeArrowheads="1"/>
          </p:cNvSpPr>
          <p:nvPr>
            <p:ph type="title"/>
          </p:nvPr>
        </p:nvSpPr>
        <p:spPr>
          <a:xfrm>
            <a:off x="457200" y="304800"/>
            <a:ext cx="8229600" cy="1066800"/>
          </a:xfrm>
        </p:spPr>
        <p:txBody>
          <a:bodyPr/>
          <a:lstStyle/>
          <a:p>
            <a:r>
              <a:rPr lang="en-US" sz="3200" dirty="0">
                <a:solidFill>
                  <a:srgbClr val="00FAF4"/>
                </a:solidFill>
              </a:rPr>
              <a:t>Case of another protein "B“</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457200" y="381000"/>
            <a:ext cx="8229600" cy="685800"/>
          </a:xfrm>
        </p:spPr>
        <p:txBody>
          <a:bodyPr>
            <a:normAutofit/>
          </a:bodyPr>
          <a:lstStyle/>
          <a:p>
            <a:r>
              <a:rPr lang="en-US" sz="3200" dirty="0">
                <a:solidFill>
                  <a:srgbClr val="FFFF99"/>
                </a:solidFill>
              </a:rPr>
              <a:t>PROTEIN-ENERGY MALNUTRITION (PEM)</a:t>
            </a:r>
            <a:r>
              <a:rPr lang="en-US" sz="1800" dirty="0"/>
              <a:t> </a:t>
            </a:r>
          </a:p>
        </p:txBody>
      </p:sp>
      <p:sp>
        <p:nvSpPr>
          <p:cNvPr id="269315" name="Rectangle 3"/>
          <p:cNvSpPr>
            <a:spLocks noGrp="1" noChangeArrowheads="1"/>
          </p:cNvSpPr>
          <p:nvPr>
            <p:ph type="body" idx="1"/>
          </p:nvPr>
        </p:nvSpPr>
        <p:spPr>
          <a:xfrm>
            <a:off x="457200" y="1676400"/>
            <a:ext cx="8229600" cy="4343400"/>
          </a:xfrm>
        </p:spPr>
        <p:txBody>
          <a:bodyPr/>
          <a:lstStyle/>
          <a:p>
            <a:r>
              <a:rPr lang="en-US" sz="2800" dirty="0"/>
              <a:t>It is the most widespread nutritional problem in developing countries.</a:t>
            </a:r>
          </a:p>
          <a:p>
            <a:pPr lvl="1">
              <a:buFont typeface="Wingdings" pitchFamily="2" charset="2"/>
              <a:buNone/>
            </a:pPr>
            <a:endParaRPr lang="en-US" sz="2800" dirty="0"/>
          </a:p>
          <a:p>
            <a:r>
              <a:rPr lang="en-US" sz="2800" dirty="0"/>
              <a:t> It is predominantly affecting children. </a:t>
            </a:r>
          </a:p>
          <a:p>
            <a:pPr>
              <a:buFont typeface="Wingdings" pitchFamily="2" charset="2"/>
              <a:buNone/>
            </a:pPr>
            <a:endParaRPr lang="en-US" sz="2800" dirty="0">
              <a:solidFill>
                <a:srgbClr val="FFFF99"/>
              </a:solidFill>
            </a:endParaRPr>
          </a:p>
          <a:p>
            <a:r>
              <a:rPr lang="en-US" sz="2800" dirty="0"/>
              <a:t>The prevalence rate varies from 20-50% in different areas depending on socio-economic status and level of education and awareness.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533400" y="228600"/>
            <a:ext cx="8229600" cy="914400"/>
          </a:xfrm>
        </p:spPr>
        <p:txBody>
          <a:bodyPr/>
          <a:lstStyle/>
          <a:p>
            <a:r>
              <a:rPr lang="en-US" sz="3800" dirty="0">
                <a:solidFill>
                  <a:srgbClr val="FFFF99"/>
                </a:solidFill>
              </a:rPr>
              <a:t>Biochemical Alterations</a:t>
            </a:r>
            <a:r>
              <a:rPr lang="en-US" dirty="0"/>
              <a:t> </a:t>
            </a:r>
          </a:p>
        </p:txBody>
      </p:sp>
      <p:sp>
        <p:nvSpPr>
          <p:cNvPr id="277507" name="Rectangle 3"/>
          <p:cNvSpPr>
            <a:spLocks noGrp="1" noChangeArrowheads="1"/>
          </p:cNvSpPr>
          <p:nvPr>
            <p:ph type="body" idx="1"/>
          </p:nvPr>
        </p:nvSpPr>
        <p:spPr>
          <a:xfrm>
            <a:off x="304800" y="1371600"/>
            <a:ext cx="8382000" cy="4572000"/>
          </a:xfrm>
        </p:spPr>
        <p:txBody>
          <a:bodyPr>
            <a:normAutofit fontScale="92500" lnSpcReduction="20000"/>
          </a:bodyPr>
          <a:lstStyle/>
          <a:p>
            <a:r>
              <a:rPr lang="en-US" dirty="0"/>
              <a:t>Metabolic rate is decreased.</a:t>
            </a:r>
          </a:p>
          <a:p>
            <a:pPr>
              <a:buFont typeface="Wingdings" pitchFamily="2" charset="2"/>
              <a:buNone/>
            </a:pPr>
            <a:endParaRPr lang="en-US" dirty="0"/>
          </a:p>
          <a:p>
            <a:r>
              <a:rPr lang="en-US" dirty="0"/>
              <a:t>Hypo-</a:t>
            </a:r>
            <a:r>
              <a:rPr lang="en-US" dirty="0" err="1"/>
              <a:t>albuminemia</a:t>
            </a:r>
            <a:r>
              <a:rPr lang="en-US" dirty="0"/>
              <a:t> is a characteristic feature, especially in kwashiorkor.</a:t>
            </a:r>
          </a:p>
          <a:p>
            <a:endParaRPr lang="en-US" dirty="0"/>
          </a:p>
          <a:p>
            <a:r>
              <a:rPr lang="en-US" dirty="0"/>
              <a:t>Values less than 2 g/dl is a biochemical marker in cases of kwashiorkor, though in </a:t>
            </a:r>
            <a:r>
              <a:rPr lang="en-US" dirty="0" err="1"/>
              <a:t>marasmus</a:t>
            </a:r>
            <a:r>
              <a:rPr lang="en-US" dirty="0"/>
              <a:t>, </a:t>
            </a:r>
            <a:r>
              <a:rPr lang="en-US" sz="2200" dirty="0"/>
              <a:t>this need not be so low. </a:t>
            </a:r>
          </a:p>
          <a:p>
            <a:endParaRPr lang="en-US" sz="2200" dirty="0"/>
          </a:p>
          <a:p>
            <a:r>
              <a:rPr lang="en-US" dirty="0"/>
              <a:t>The level of Retinol Binding Protein (RBP) is also lowered.</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body" idx="1"/>
          </p:nvPr>
        </p:nvSpPr>
        <p:spPr>
          <a:xfrm>
            <a:off x="381000" y="1676400"/>
            <a:ext cx="8763000" cy="4191000"/>
          </a:xfrm>
        </p:spPr>
        <p:txBody>
          <a:bodyPr>
            <a:normAutofit fontScale="92500" lnSpcReduction="20000"/>
          </a:bodyPr>
          <a:lstStyle/>
          <a:p>
            <a:r>
              <a:rPr lang="en-US" dirty="0" err="1"/>
              <a:t>lgG</a:t>
            </a:r>
            <a:r>
              <a:rPr lang="en-US" dirty="0"/>
              <a:t> increases due to associated infections. </a:t>
            </a:r>
          </a:p>
          <a:p>
            <a:pPr>
              <a:buFont typeface="Wingdings" pitchFamily="2" charset="2"/>
              <a:buNone/>
            </a:pPr>
            <a:endParaRPr lang="en-US" dirty="0"/>
          </a:p>
          <a:p>
            <a:r>
              <a:rPr lang="en-US" dirty="0"/>
              <a:t>Fatty liver may be an associated feature in some cases of kwashiorkor, but not in </a:t>
            </a:r>
            <a:r>
              <a:rPr lang="en-US" dirty="0" err="1"/>
              <a:t>marasmus</a:t>
            </a:r>
            <a:r>
              <a:rPr lang="en-US" dirty="0"/>
              <a:t>.</a:t>
            </a:r>
          </a:p>
          <a:p>
            <a:pPr>
              <a:buFont typeface="Wingdings" pitchFamily="2" charset="2"/>
              <a:buNone/>
            </a:pPr>
            <a:r>
              <a:rPr lang="en-US" dirty="0"/>
              <a:t> </a:t>
            </a:r>
          </a:p>
          <a:p>
            <a:r>
              <a:rPr lang="en-US" dirty="0"/>
              <a:t>Fatty liver is due to decreased lipoprotein synthesis and decreased availability of VLDL. </a:t>
            </a:r>
          </a:p>
          <a:p>
            <a:pPr>
              <a:buFont typeface="Wingdings" pitchFamily="2" charset="2"/>
              <a:buNone/>
            </a:pPr>
            <a:endParaRPr lang="en-US" dirty="0"/>
          </a:p>
          <a:p>
            <a:r>
              <a:rPr lang="en-US" dirty="0"/>
              <a:t>FFA in blood tends to be high.</a:t>
            </a:r>
          </a:p>
        </p:txBody>
      </p:sp>
      <p:sp>
        <p:nvSpPr>
          <p:cNvPr id="278531" name="Rectangle 3"/>
          <p:cNvSpPr>
            <a:spLocks noChangeArrowheads="1"/>
          </p:cNvSpPr>
          <p:nvPr/>
        </p:nvSpPr>
        <p:spPr bwMode="auto">
          <a:xfrm>
            <a:off x="1600200" y="304800"/>
            <a:ext cx="5503863" cy="366713"/>
          </a:xfrm>
          <a:prstGeom prst="rect">
            <a:avLst/>
          </a:prstGeom>
          <a:noFill/>
          <a:ln w="9525">
            <a:noFill/>
            <a:miter lim="800000"/>
            <a:headEnd/>
            <a:tailEnd/>
          </a:ln>
          <a:effectLst/>
        </p:spPr>
        <p:txBody>
          <a:bodyPr>
            <a:spAutoFit/>
          </a:bodyPr>
          <a:lstStyle/>
          <a:p>
            <a:endParaRPr lang="en-US" b="1">
              <a:solidFill>
                <a:srgbClr val="89FFFF"/>
              </a:solidFill>
              <a:effectLst>
                <a:outerShdw blurRad="38100" dist="38100" dir="2700000" algn="tl">
                  <a:srgbClr val="000000"/>
                </a:outerShdw>
              </a:effectLst>
            </a:endParaRPr>
          </a:p>
        </p:txBody>
      </p:sp>
      <p:sp>
        <p:nvSpPr>
          <p:cNvPr id="278532" name="Rectangle 4"/>
          <p:cNvSpPr>
            <a:spLocks noGrp="1" noChangeArrowheads="1"/>
          </p:cNvSpPr>
          <p:nvPr>
            <p:ph type="title"/>
          </p:nvPr>
        </p:nvSpPr>
        <p:spPr>
          <a:xfrm>
            <a:off x="533400" y="228600"/>
            <a:ext cx="8229600" cy="990600"/>
          </a:xfrm>
          <a:noFill/>
          <a:ln/>
        </p:spPr>
        <p:txBody>
          <a:bodyPr/>
          <a:lstStyle/>
          <a:p>
            <a:r>
              <a:rPr lang="en-US" sz="3800">
                <a:solidFill>
                  <a:srgbClr val="FFFF99"/>
                </a:solidFill>
              </a:rPr>
              <a:t>Biochemical Alterations</a:t>
            </a:r>
            <a:r>
              <a:rPr lang="en-US"/>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271838" y="274638"/>
            <a:ext cx="25368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800" b="1">
                <a:solidFill>
                  <a:schemeClr val="bg2"/>
                </a:solidFill>
              </a:rPr>
              <a:t>Crude Protein</a:t>
            </a:r>
          </a:p>
        </p:txBody>
      </p:sp>
      <p:sp>
        <p:nvSpPr>
          <p:cNvPr id="26627" name="Text Box 4"/>
          <p:cNvSpPr txBox="1">
            <a:spLocks noChangeArrowheads="1"/>
          </p:cNvSpPr>
          <p:nvPr/>
        </p:nvSpPr>
        <p:spPr bwMode="auto">
          <a:xfrm>
            <a:off x="5334000" y="1235075"/>
            <a:ext cx="18621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2400"/>
              <a:t>Non-protein</a:t>
            </a:r>
          </a:p>
          <a:p>
            <a:pPr algn="ctr"/>
            <a:r>
              <a:rPr lang="en-US" sz="2400"/>
              <a:t>nitrogen</a:t>
            </a:r>
            <a:endParaRPr lang="en-US" sz="2400">
              <a:latin typeface="Times New Roman" pitchFamily="18" charset="0"/>
            </a:endParaRPr>
          </a:p>
        </p:txBody>
      </p:sp>
      <p:sp>
        <p:nvSpPr>
          <p:cNvPr id="26628" name="Text Box 5"/>
          <p:cNvSpPr txBox="1">
            <a:spLocks noChangeArrowheads="1"/>
          </p:cNvSpPr>
          <p:nvPr/>
        </p:nvSpPr>
        <p:spPr bwMode="auto">
          <a:xfrm>
            <a:off x="1566863" y="1235075"/>
            <a:ext cx="18621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2400"/>
              <a:t>True protein</a:t>
            </a:r>
          </a:p>
          <a:p>
            <a:pPr algn="ctr"/>
            <a:r>
              <a:rPr lang="en-US" sz="2400"/>
              <a:t>(60 to 80%)</a:t>
            </a:r>
            <a:endParaRPr lang="en-US" sz="2400">
              <a:latin typeface="Times New Roman" pitchFamily="18" charset="0"/>
            </a:endParaRPr>
          </a:p>
        </p:txBody>
      </p:sp>
      <p:sp>
        <p:nvSpPr>
          <p:cNvPr id="26629" name="Text Box 7"/>
          <p:cNvSpPr txBox="1">
            <a:spLocks noChangeArrowheads="1"/>
          </p:cNvSpPr>
          <p:nvPr/>
        </p:nvSpPr>
        <p:spPr bwMode="auto">
          <a:xfrm>
            <a:off x="228600" y="2438400"/>
            <a:ext cx="26416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a:t>Essential amino acids</a:t>
            </a:r>
          </a:p>
          <a:p>
            <a:r>
              <a:rPr lang="en-US" sz="2000"/>
              <a:t>Arginine (Arg)</a:t>
            </a:r>
          </a:p>
          <a:p>
            <a:r>
              <a:rPr lang="en-US" sz="2000"/>
              <a:t>Histidine (His)</a:t>
            </a:r>
          </a:p>
          <a:p>
            <a:r>
              <a:rPr lang="en-US" sz="2000"/>
              <a:t>Isoleucine (Ile)</a:t>
            </a:r>
          </a:p>
          <a:p>
            <a:r>
              <a:rPr lang="en-US" sz="2000"/>
              <a:t>Leucine (Leu)</a:t>
            </a:r>
          </a:p>
          <a:p>
            <a:r>
              <a:rPr lang="en-US" sz="2000"/>
              <a:t>Lysine (Lys)</a:t>
            </a:r>
          </a:p>
          <a:p>
            <a:r>
              <a:rPr lang="en-US" sz="2000"/>
              <a:t>Methionine (Met)</a:t>
            </a:r>
          </a:p>
          <a:p>
            <a:r>
              <a:rPr lang="en-US" sz="2000"/>
              <a:t>Phenylalanine (Phe)</a:t>
            </a:r>
          </a:p>
          <a:p>
            <a:r>
              <a:rPr lang="en-US" sz="2000"/>
              <a:t>Threonine (Thr)</a:t>
            </a:r>
          </a:p>
          <a:p>
            <a:r>
              <a:rPr lang="en-US" sz="2000"/>
              <a:t>Tryptophan (Trp)</a:t>
            </a:r>
          </a:p>
          <a:p>
            <a:r>
              <a:rPr lang="en-US" sz="2000"/>
              <a:t>Valine (Val)</a:t>
            </a:r>
          </a:p>
        </p:txBody>
      </p:sp>
      <p:sp>
        <p:nvSpPr>
          <p:cNvPr id="26630" name="Text Box 8"/>
          <p:cNvSpPr txBox="1">
            <a:spLocks noChangeArrowheads="1"/>
          </p:cNvSpPr>
          <p:nvPr/>
        </p:nvSpPr>
        <p:spPr bwMode="auto">
          <a:xfrm>
            <a:off x="2901950" y="2438400"/>
            <a:ext cx="235585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a:t>Non-essential</a:t>
            </a:r>
          </a:p>
          <a:p>
            <a:r>
              <a:rPr lang="en-US" sz="2000"/>
              <a:t>amino acids</a:t>
            </a:r>
          </a:p>
          <a:p>
            <a:r>
              <a:rPr lang="en-US" sz="2000"/>
              <a:t>Alanine (Ala)</a:t>
            </a:r>
          </a:p>
          <a:p>
            <a:r>
              <a:rPr lang="en-US" sz="2000"/>
              <a:t>Asparagine (Asn)</a:t>
            </a:r>
          </a:p>
          <a:p>
            <a:r>
              <a:rPr lang="en-US" sz="2000"/>
              <a:t>Aspartic acid (Asp)</a:t>
            </a:r>
          </a:p>
          <a:p>
            <a:r>
              <a:rPr lang="en-US" sz="2000"/>
              <a:t>Cysteine (Cys)</a:t>
            </a:r>
          </a:p>
          <a:p>
            <a:r>
              <a:rPr lang="en-US" sz="2000"/>
              <a:t>Glutamic acid (Glu)</a:t>
            </a:r>
          </a:p>
          <a:p>
            <a:r>
              <a:rPr lang="en-US" sz="2000"/>
              <a:t>Glutamine (Gln)</a:t>
            </a:r>
          </a:p>
          <a:p>
            <a:r>
              <a:rPr lang="en-US" sz="2000"/>
              <a:t>Glycine (Gly)</a:t>
            </a:r>
          </a:p>
          <a:p>
            <a:r>
              <a:rPr lang="en-US" sz="2000"/>
              <a:t>Proline (Pro)</a:t>
            </a:r>
          </a:p>
          <a:p>
            <a:r>
              <a:rPr lang="en-US" sz="2000"/>
              <a:t>Serine (Ser)</a:t>
            </a:r>
          </a:p>
          <a:p>
            <a:r>
              <a:rPr lang="en-US" sz="2000"/>
              <a:t>Tyrosine (Tyr)</a:t>
            </a:r>
          </a:p>
        </p:txBody>
      </p:sp>
      <p:sp>
        <p:nvSpPr>
          <p:cNvPr id="26631" name="Text Box 11"/>
          <p:cNvSpPr txBox="1">
            <a:spLocks noChangeArrowheads="1"/>
          </p:cNvSpPr>
          <p:nvPr/>
        </p:nvSpPr>
        <p:spPr bwMode="auto">
          <a:xfrm>
            <a:off x="5715000" y="2514600"/>
            <a:ext cx="168275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a:t>Amides</a:t>
            </a:r>
          </a:p>
          <a:p>
            <a:r>
              <a:rPr lang="en-US" sz="2000"/>
              <a:t>Amines</a:t>
            </a:r>
          </a:p>
          <a:p>
            <a:r>
              <a:rPr lang="en-US" sz="2000"/>
              <a:t>Amino acids</a:t>
            </a:r>
          </a:p>
          <a:p>
            <a:r>
              <a:rPr lang="en-US" sz="2000"/>
              <a:t>Peptides</a:t>
            </a:r>
          </a:p>
          <a:p>
            <a:r>
              <a:rPr lang="en-US" sz="2000"/>
              <a:t>Nucleic acids</a:t>
            </a:r>
          </a:p>
          <a:p>
            <a:r>
              <a:rPr lang="en-US" sz="2000"/>
              <a:t>Nitrates</a:t>
            </a:r>
          </a:p>
          <a:p>
            <a:endParaRPr lang="en-US" sz="2000"/>
          </a:p>
          <a:p>
            <a:r>
              <a:rPr lang="en-US" sz="2000"/>
              <a:t>Ammonia</a:t>
            </a:r>
          </a:p>
          <a:p>
            <a:r>
              <a:rPr lang="en-US" sz="2000"/>
              <a:t>Urea</a:t>
            </a:r>
          </a:p>
          <a:p>
            <a:endParaRPr lang="en-US" sz="2000"/>
          </a:p>
        </p:txBody>
      </p:sp>
      <p:sp>
        <p:nvSpPr>
          <p:cNvPr id="26632" name="Text Box 12"/>
          <p:cNvSpPr txBox="1">
            <a:spLocks noChangeArrowheads="1"/>
          </p:cNvSpPr>
          <p:nvPr/>
        </p:nvSpPr>
        <p:spPr bwMode="auto">
          <a:xfrm>
            <a:off x="7543800" y="1235075"/>
            <a:ext cx="1600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2400"/>
              <a:t>Lignified</a:t>
            </a:r>
          </a:p>
          <a:p>
            <a:pPr algn="ctr"/>
            <a:r>
              <a:rPr lang="en-US" sz="2400"/>
              <a:t>nitrogen</a:t>
            </a:r>
            <a:endParaRPr lang="en-US" sz="2400">
              <a:latin typeface="Times New Roman" pitchFamily="18" charset="0"/>
            </a:endParaRPr>
          </a:p>
        </p:txBody>
      </p:sp>
      <p:sp>
        <p:nvSpPr>
          <p:cNvPr id="26633" name="Line 13"/>
          <p:cNvSpPr>
            <a:spLocks noChangeShapeType="1"/>
          </p:cNvSpPr>
          <p:nvPr/>
        </p:nvSpPr>
        <p:spPr bwMode="auto">
          <a:xfrm>
            <a:off x="2514600" y="914400"/>
            <a:ext cx="5791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4" name="Line 15"/>
          <p:cNvSpPr>
            <a:spLocks noChangeShapeType="1"/>
          </p:cNvSpPr>
          <p:nvPr/>
        </p:nvSpPr>
        <p:spPr bwMode="auto">
          <a:xfrm>
            <a:off x="2514600" y="914400"/>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35" name="Line 17"/>
          <p:cNvSpPr>
            <a:spLocks noChangeShapeType="1"/>
          </p:cNvSpPr>
          <p:nvPr/>
        </p:nvSpPr>
        <p:spPr bwMode="auto">
          <a:xfrm>
            <a:off x="6248400" y="914400"/>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36" name="Line 18"/>
          <p:cNvSpPr>
            <a:spLocks noChangeShapeType="1"/>
          </p:cNvSpPr>
          <p:nvPr/>
        </p:nvSpPr>
        <p:spPr bwMode="auto">
          <a:xfrm>
            <a:off x="8305800" y="914400"/>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37" name="Line 20"/>
          <p:cNvSpPr>
            <a:spLocks noChangeShapeType="1"/>
          </p:cNvSpPr>
          <p:nvPr/>
        </p:nvSpPr>
        <p:spPr bwMode="auto">
          <a:xfrm>
            <a:off x="4267200" y="762000"/>
            <a:ext cx="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8" name="Line 23"/>
          <p:cNvSpPr>
            <a:spLocks noChangeShapeType="1"/>
          </p:cNvSpPr>
          <p:nvPr/>
        </p:nvSpPr>
        <p:spPr bwMode="auto">
          <a:xfrm>
            <a:off x="1295400" y="2209800"/>
            <a:ext cx="2438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9" name="Line 25"/>
          <p:cNvSpPr>
            <a:spLocks noChangeShapeType="1"/>
          </p:cNvSpPr>
          <p:nvPr/>
        </p:nvSpPr>
        <p:spPr bwMode="auto">
          <a:xfrm>
            <a:off x="1295400" y="2209800"/>
            <a:ext cx="0" cy="228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40" name="Line 26"/>
          <p:cNvSpPr>
            <a:spLocks noChangeShapeType="1"/>
          </p:cNvSpPr>
          <p:nvPr/>
        </p:nvSpPr>
        <p:spPr bwMode="auto">
          <a:xfrm>
            <a:off x="3733800" y="2209800"/>
            <a:ext cx="0" cy="228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41" name="Line 27"/>
          <p:cNvSpPr>
            <a:spLocks noChangeShapeType="1"/>
          </p:cNvSpPr>
          <p:nvPr/>
        </p:nvSpPr>
        <p:spPr bwMode="auto">
          <a:xfrm>
            <a:off x="6248400" y="2209800"/>
            <a:ext cx="0" cy="228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2591840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body" idx="1"/>
          </p:nvPr>
        </p:nvSpPr>
        <p:spPr>
          <a:xfrm>
            <a:off x="609600" y="1295400"/>
            <a:ext cx="8229600" cy="4648200"/>
          </a:xfrm>
        </p:spPr>
        <p:txBody>
          <a:bodyPr>
            <a:normAutofit fontScale="92500" lnSpcReduction="20000"/>
          </a:bodyPr>
          <a:lstStyle/>
          <a:p>
            <a:r>
              <a:rPr lang="en-US" dirty="0"/>
              <a:t>Glucose tolerance is often normal, but hypoglycemia may be seen in </a:t>
            </a:r>
            <a:r>
              <a:rPr lang="en-US" dirty="0" err="1"/>
              <a:t>marasmus</a:t>
            </a:r>
            <a:r>
              <a:rPr lang="en-US" dirty="0"/>
              <a:t> children.</a:t>
            </a:r>
            <a:endParaRPr lang="en-US" sz="2000" dirty="0"/>
          </a:p>
          <a:p>
            <a:endParaRPr lang="en-US" sz="2000" dirty="0"/>
          </a:p>
          <a:p>
            <a:r>
              <a:rPr lang="en-US" dirty="0" err="1"/>
              <a:t>Hypokalemia</a:t>
            </a:r>
            <a:r>
              <a:rPr lang="en-US" dirty="0"/>
              <a:t> and dehydration may be seen when there is </a:t>
            </a:r>
            <a:r>
              <a:rPr lang="en-US" dirty="0" err="1"/>
              <a:t>diarrhoea</a:t>
            </a:r>
            <a:r>
              <a:rPr lang="en-US" dirty="0"/>
              <a:t>. </a:t>
            </a:r>
          </a:p>
          <a:p>
            <a:endParaRPr lang="en-US" dirty="0"/>
          </a:p>
          <a:p>
            <a:r>
              <a:rPr lang="en-US" dirty="0" err="1"/>
              <a:t>Hypomagnesemia</a:t>
            </a:r>
            <a:r>
              <a:rPr lang="en-US" dirty="0"/>
              <a:t> is a usual finding. </a:t>
            </a:r>
          </a:p>
          <a:p>
            <a:endParaRPr lang="en-US" dirty="0"/>
          </a:p>
          <a:p>
            <a:r>
              <a:rPr lang="en-US" dirty="0"/>
              <a:t>Total body water content increases in kwashiorkor, to an extent of </a:t>
            </a:r>
            <a:r>
              <a:rPr lang="en-US" dirty="0" err="1"/>
              <a:t>upto</a:t>
            </a:r>
            <a:r>
              <a:rPr lang="en-US" dirty="0"/>
              <a:t> 60% weight. </a:t>
            </a:r>
          </a:p>
        </p:txBody>
      </p:sp>
      <p:sp>
        <p:nvSpPr>
          <p:cNvPr id="279555" name="Rectangle 3"/>
          <p:cNvSpPr>
            <a:spLocks noGrp="1" noChangeArrowheads="1"/>
          </p:cNvSpPr>
          <p:nvPr>
            <p:ph type="title"/>
          </p:nvPr>
        </p:nvSpPr>
        <p:spPr>
          <a:xfrm>
            <a:off x="533400" y="228600"/>
            <a:ext cx="8229600" cy="1066800"/>
          </a:xfrm>
          <a:noFill/>
          <a:ln/>
        </p:spPr>
        <p:txBody>
          <a:bodyPr/>
          <a:lstStyle/>
          <a:p>
            <a:r>
              <a:rPr lang="en-US" sz="3800">
                <a:solidFill>
                  <a:srgbClr val="FFFF99"/>
                </a:solidFill>
              </a:rPr>
              <a:t>Biochemical Alterations</a:t>
            </a:r>
            <a:r>
              <a:rPr lang="en-US"/>
              <a:t>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533400" y="228600"/>
            <a:ext cx="8229600" cy="838200"/>
          </a:xfrm>
        </p:spPr>
        <p:txBody>
          <a:bodyPr/>
          <a:lstStyle/>
          <a:p>
            <a:r>
              <a:rPr lang="en-US" sz="2600"/>
              <a:t>Effects of Protein Calorie Malnutrition </a:t>
            </a:r>
          </a:p>
        </p:txBody>
      </p:sp>
      <p:sp>
        <p:nvSpPr>
          <p:cNvPr id="282627" name="Rectangle 3"/>
          <p:cNvSpPr>
            <a:spLocks noGrp="1" noChangeArrowheads="1"/>
          </p:cNvSpPr>
          <p:nvPr>
            <p:ph type="body" idx="1"/>
          </p:nvPr>
        </p:nvSpPr>
        <p:spPr>
          <a:xfrm>
            <a:off x="609600" y="1371600"/>
            <a:ext cx="8229600" cy="4419600"/>
          </a:xfrm>
        </p:spPr>
        <p:txBody>
          <a:bodyPr/>
          <a:lstStyle/>
          <a:p>
            <a:r>
              <a:rPr lang="en-US" sz="2000" dirty="0"/>
              <a:t>It is monitored by disappearance of edema, rise in serum albumin level and gain in weight </a:t>
            </a:r>
          </a:p>
          <a:p>
            <a:endParaRPr lang="en-US" sz="2000" dirty="0"/>
          </a:p>
          <a:p>
            <a:r>
              <a:rPr lang="en-US" sz="2000" dirty="0"/>
              <a:t>Severe malnutrition in early life can lead to permanent and irreversible physical and functional deficits. </a:t>
            </a:r>
          </a:p>
          <a:p>
            <a:endParaRPr lang="en-US" sz="2000" dirty="0"/>
          </a:p>
          <a:p>
            <a:r>
              <a:rPr lang="en-US" sz="2000" dirty="0"/>
              <a:t>The changes in mental function and intellectual potential due to childhood malnutrition is a controversial topic.</a:t>
            </a:r>
          </a:p>
          <a:p>
            <a:endParaRPr lang="en-US" sz="2000" dirty="0">
              <a:solidFill>
                <a:srgbClr val="0000FF"/>
              </a:solidFill>
            </a:endParaRPr>
          </a:p>
          <a:p>
            <a:r>
              <a:rPr lang="en-US" sz="2000" dirty="0"/>
              <a:t>Severe persistent malnutrition may have deleterious effects on the intellectual capacity in later life.</a:t>
            </a:r>
          </a:p>
          <a:p>
            <a:pPr>
              <a:buFont typeface="Wingdings" pitchFamily="2" charset="2"/>
              <a:buNone/>
            </a:pPr>
            <a:r>
              <a:rPr lang="en-US" sz="2000" dirty="0"/>
              <a:t> </a:t>
            </a:r>
          </a:p>
          <a:p>
            <a:endParaRPr lang="en-US" sz="2000" dirty="0">
              <a:solidFill>
                <a:srgbClr val="FFFF99"/>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457200" y="381000"/>
            <a:ext cx="8229600" cy="838200"/>
          </a:xfrm>
        </p:spPr>
        <p:txBody>
          <a:bodyPr/>
          <a:lstStyle/>
          <a:p>
            <a:r>
              <a:rPr lang="en-US" sz="4100">
                <a:solidFill>
                  <a:srgbClr val="FFFF99"/>
                </a:solidFill>
              </a:rPr>
              <a:t>Prolonged deficiency</a:t>
            </a:r>
          </a:p>
        </p:txBody>
      </p:sp>
      <p:sp>
        <p:nvSpPr>
          <p:cNvPr id="286723" name="Rectangle 3"/>
          <p:cNvSpPr>
            <a:spLocks noGrp="1" noChangeArrowheads="1"/>
          </p:cNvSpPr>
          <p:nvPr>
            <p:ph type="body" idx="1"/>
          </p:nvPr>
        </p:nvSpPr>
        <p:spPr>
          <a:xfrm>
            <a:off x="457200" y="1295400"/>
            <a:ext cx="8229600" cy="3886200"/>
          </a:xfrm>
        </p:spPr>
        <p:txBody>
          <a:bodyPr>
            <a:normAutofit fontScale="85000" lnSpcReduction="20000"/>
          </a:bodyPr>
          <a:lstStyle/>
          <a:p>
            <a:r>
              <a:rPr lang="en-US" sz="2800" dirty="0"/>
              <a:t>Prolonged deficiency may result in inadequate synthesis of plasma proteins-specially albumin and fibrinogen. Fibrinogen deficiency may lead to bleeding disorders. </a:t>
            </a:r>
          </a:p>
          <a:p>
            <a:pPr>
              <a:lnSpc>
                <a:spcPct val="150000"/>
              </a:lnSpc>
            </a:pPr>
            <a:endParaRPr lang="en-US" sz="2800" dirty="0"/>
          </a:p>
          <a:p>
            <a:pPr>
              <a:lnSpc>
                <a:spcPct val="150000"/>
              </a:lnSpc>
            </a:pPr>
            <a:r>
              <a:rPr lang="en-US" sz="2800" dirty="0"/>
              <a:t>If the deficiency progresses to the point of significant decrease in plasma albumin concentration, edema may develop, and also increased susceptibility to shock.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body" idx="1"/>
          </p:nvPr>
        </p:nvSpPr>
        <p:spPr>
          <a:xfrm>
            <a:off x="533400" y="838200"/>
            <a:ext cx="8229600" cy="4876800"/>
          </a:xfrm>
        </p:spPr>
        <p:txBody>
          <a:bodyPr>
            <a:normAutofit fontScale="92500" lnSpcReduction="20000"/>
          </a:bodyPr>
          <a:lstStyle/>
          <a:p>
            <a:pPr>
              <a:lnSpc>
                <a:spcPct val="120000"/>
              </a:lnSpc>
            </a:pPr>
            <a:r>
              <a:rPr lang="en-US" dirty="0"/>
              <a:t>Resistance to infections may be diminished as a result of impaired capacity for forming </a:t>
            </a:r>
            <a:r>
              <a:rPr lang="en-US" dirty="0" err="1"/>
              <a:t>gama</a:t>
            </a:r>
            <a:r>
              <a:rPr lang="en-US" dirty="0"/>
              <a:t>-globulins antibodies (</a:t>
            </a:r>
            <a:r>
              <a:rPr lang="en-US" dirty="0" err="1"/>
              <a:t>IgGs</a:t>
            </a:r>
            <a:r>
              <a:rPr lang="en-US" dirty="0"/>
              <a:t>). </a:t>
            </a:r>
          </a:p>
          <a:p>
            <a:pPr>
              <a:lnSpc>
                <a:spcPct val="120000"/>
              </a:lnSpc>
              <a:buNone/>
            </a:pPr>
            <a:endParaRPr lang="en-US" dirty="0"/>
          </a:p>
          <a:p>
            <a:pPr>
              <a:lnSpc>
                <a:spcPct val="120000"/>
              </a:lnSpc>
            </a:pPr>
            <a:r>
              <a:rPr lang="en-US" dirty="0"/>
              <a:t>In severe protein restrictions, certain hormones, protein in nature, such as those of anterior pituitary may not be synthesized in adequate amounts and endocrine abnormalities may appear viz., </a:t>
            </a:r>
            <a:r>
              <a:rPr lang="en-US" dirty="0" err="1"/>
              <a:t>amenorrhoea</a:t>
            </a:r>
            <a:r>
              <a:rPr lang="en-US" dirty="0"/>
              <a:t> (</a:t>
            </a:r>
            <a:r>
              <a:rPr lang="en-US" dirty="0" err="1"/>
              <a:t>gonadotropin</a:t>
            </a:r>
            <a:r>
              <a:rPr lang="en-US" dirty="0"/>
              <a:t> deficienc</a:t>
            </a:r>
            <a:r>
              <a:rPr lang="en-US" dirty="0">
                <a:solidFill>
                  <a:srgbClr val="FFFF99"/>
                </a:solidFill>
              </a:rPr>
              <a:t>y).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body" idx="1"/>
          </p:nvPr>
        </p:nvSpPr>
        <p:spPr>
          <a:xfrm>
            <a:off x="457200" y="914400"/>
            <a:ext cx="8229600" cy="5029200"/>
          </a:xfrm>
        </p:spPr>
        <p:txBody>
          <a:bodyPr>
            <a:normAutofit fontScale="85000" lnSpcReduction="10000"/>
          </a:bodyPr>
          <a:lstStyle/>
          <a:p>
            <a:pPr>
              <a:lnSpc>
                <a:spcPct val="140000"/>
              </a:lnSpc>
            </a:pPr>
            <a:r>
              <a:rPr lang="en-US" dirty="0"/>
              <a:t>Since enzymes are proteins and must be synthesized in the body, the enzyme content of certain tissues viz. liver cholinesterase, </a:t>
            </a:r>
            <a:r>
              <a:rPr lang="en-US" dirty="0" err="1"/>
              <a:t>ornithine</a:t>
            </a:r>
            <a:r>
              <a:rPr lang="en-US" dirty="0"/>
              <a:t> </a:t>
            </a:r>
            <a:r>
              <a:rPr lang="en-US" dirty="0" err="1"/>
              <a:t>carbamoyl</a:t>
            </a:r>
            <a:r>
              <a:rPr lang="en-US" dirty="0"/>
              <a:t> </a:t>
            </a:r>
            <a:r>
              <a:rPr lang="en-US" dirty="0" err="1"/>
              <a:t>transferase</a:t>
            </a:r>
            <a:r>
              <a:rPr lang="en-US" dirty="0"/>
              <a:t> (OCT) etc. and enzymes in secretions viz. </a:t>
            </a:r>
            <a:r>
              <a:rPr lang="en-US" dirty="0" err="1"/>
              <a:t>pepsinogen</a:t>
            </a:r>
            <a:r>
              <a:rPr lang="en-US" dirty="0"/>
              <a:t> in gastric juice etc, falls in advanced deficiency stage. </a:t>
            </a:r>
          </a:p>
          <a:p>
            <a:pPr>
              <a:lnSpc>
                <a:spcPct val="140000"/>
              </a:lnSpc>
            </a:pPr>
            <a:endParaRPr lang="en-US" dirty="0"/>
          </a:p>
          <a:p>
            <a:pPr>
              <a:lnSpc>
                <a:spcPct val="140000"/>
              </a:lnSpc>
            </a:pPr>
            <a:r>
              <a:rPr lang="en-US" dirty="0"/>
              <a:t>This may result in disturbances of functions of various affected organs.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457200" y="381000"/>
            <a:ext cx="8229600" cy="838200"/>
          </a:xfrm>
        </p:spPr>
        <p:txBody>
          <a:bodyPr/>
          <a:lstStyle/>
          <a:p>
            <a:r>
              <a:rPr lang="en-US" sz="4200"/>
              <a:t>Human body composition</a:t>
            </a:r>
          </a:p>
        </p:txBody>
      </p:sp>
      <p:sp>
        <p:nvSpPr>
          <p:cNvPr id="322563" name="Rectangle 3"/>
          <p:cNvSpPr>
            <a:spLocks noGrp="1" noChangeArrowheads="1"/>
          </p:cNvSpPr>
          <p:nvPr>
            <p:ph type="body" idx="1"/>
          </p:nvPr>
        </p:nvSpPr>
        <p:spPr>
          <a:xfrm>
            <a:off x="457200" y="1371600"/>
            <a:ext cx="8229600" cy="4495800"/>
          </a:xfrm>
        </p:spPr>
        <p:txBody>
          <a:bodyPr>
            <a:normAutofit fontScale="92500" lnSpcReduction="20000"/>
          </a:bodyPr>
          <a:lstStyle/>
          <a:p>
            <a:endParaRPr lang="en-US">
              <a:effectLst/>
            </a:endParaRPr>
          </a:p>
          <a:p>
            <a:r>
              <a:rPr lang="en-US">
                <a:effectLst/>
              </a:rPr>
              <a:t>The average human body, weighing 65 </a:t>
            </a:r>
            <a:r>
              <a:rPr lang="en-US">
                <a:effectLst/>
                <a:hlinkClick r:id="rId2"/>
              </a:rPr>
              <a:t>kilograms</a:t>
            </a:r>
            <a:r>
              <a:rPr lang="en-US">
                <a:effectLst/>
              </a:rPr>
              <a:t>, contains about 11 kilograms of protein, 40 kilograms of water, and 9 kilograms of fat. </a:t>
            </a:r>
          </a:p>
          <a:p>
            <a:pPr>
              <a:buFont typeface="Wingdings" pitchFamily="2" charset="2"/>
              <a:buNone/>
            </a:pPr>
            <a:endParaRPr lang="en-US">
              <a:effectLst/>
            </a:endParaRPr>
          </a:p>
          <a:p>
            <a:r>
              <a:rPr lang="en-US">
                <a:effectLst/>
              </a:rPr>
              <a:t>The protein provides the "machinery" of the body, including not only the voluntary muscles and the heart muscles, but also the walls of the </a:t>
            </a:r>
            <a:r>
              <a:rPr lang="en-US">
                <a:effectLst/>
                <a:hlinkClick r:id="rId3"/>
              </a:rPr>
              <a:t>gut</a:t>
            </a:r>
            <a:r>
              <a:rPr lang="en-US">
                <a:effectLst/>
              </a:rPr>
              <a:t> and the blood vessels, as well as the enzymes, the skin, and the hair.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9" name="Rectangle 3"/>
          <p:cNvSpPr>
            <a:spLocks noGrp="1" noChangeArrowheads="1"/>
          </p:cNvSpPr>
          <p:nvPr>
            <p:ph type="body" idx="1"/>
          </p:nvPr>
        </p:nvSpPr>
        <p:spPr>
          <a:xfrm>
            <a:off x="457200" y="685800"/>
            <a:ext cx="8229600" cy="3886200"/>
          </a:xfrm>
        </p:spPr>
        <p:txBody>
          <a:bodyPr/>
          <a:lstStyle/>
          <a:p>
            <a:r>
              <a:rPr lang="en-US">
                <a:effectLst/>
              </a:rPr>
              <a:t>There has been a great deal of research and controversy about how serious partial deficiencies of individual amino acids are in human diets. In poor communities in North Africa wheat has been the traditional staple food, with only small quantities of supplementary foods. </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4"/>
          <p:cNvSpPr>
            <a:spLocks noGrp="1" noChangeArrowheads="1"/>
          </p:cNvSpPr>
          <p:nvPr>
            <p:ph type="title"/>
          </p:nvPr>
        </p:nvSpPr>
        <p:spPr>
          <a:xfrm>
            <a:off x="304800" y="228600"/>
            <a:ext cx="8305800" cy="1295400"/>
          </a:xfrm>
        </p:spPr>
        <p:txBody>
          <a:bodyPr>
            <a:normAutofit fontScale="90000"/>
          </a:bodyPr>
          <a:lstStyle/>
          <a:p>
            <a:r>
              <a:rPr lang="en-US" dirty="0">
                <a:solidFill>
                  <a:schemeClr val="folHlink"/>
                </a:solidFill>
              </a:rPr>
              <a:t>RDA FOR Protein</a:t>
            </a:r>
            <a:r>
              <a:rPr lang="en-US" b="0" dirty="0">
                <a:solidFill>
                  <a:schemeClr val="tx1"/>
                </a:solidFill>
              </a:rPr>
              <a:t> </a:t>
            </a:r>
            <a:br>
              <a:rPr lang="en-US" b="0" dirty="0">
                <a:solidFill>
                  <a:schemeClr val="tx1"/>
                </a:solidFill>
              </a:rPr>
            </a:br>
            <a:r>
              <a:rPr lang="en-US" sz="3600" b="0" dirty="0">
                <a:solidFill>
                  <a:schemeClr val="tx1"/>
                </a:solidFill>
              </a:rPr>
              <a:t>Different for different individuals/groups</a:t>
            </a:r>
            <a:r>
              <a:rPr lang="en-US" sz="3600" dirty="0"/>
              <a:t> </a:t>
            </a:r>
            <a:endParaRPr lang="en-US" dirty="0"/>
          </a:p>
        </p:txBody>
      </p:sp>
      <p:graphicFrame>
        <p:nvGraphicFramePr>
          <p:cNvPr id="91176" name="Group 40"/>
          <p:cNvGraphicFramePr>
            <a:graphicFrameLocks noGrp="1"/>
          </p:cNvGraphicFramePr>
          <p:nvPr>
            <p:ph sz="half" idx="1"/>
          </p:nvPr>
        </p:nvGraphicFramePr>
        <p:xfrm>
          <a:off x="762000" y="1514346"/>
          <a:ext cx="7467600" cy="4650665"/>
        </p:xfrm>
        <a:graphic>
          <a:graphicData uri="http://schemas.openxmlformats.org/drawingml/2006/table">
            <a:tbl>
              <a:tblPr/>
              <a:tblGrid>
                <a:gridCol w="3733800">
                  <a:extLst>
                    <a:ext uri="{9D8B030D-6E8A-4147-A177-3AD203B41FA5}">
                      <a16:colId xmlns:a16="http://schemas.microsoft.com/office/drawing/2014/main" xmlns="" val="20000"/>
                    </a:ext>
                  </a:extLst>
                </a:gridCol>
                <a:gridCol w="3733800">
                  <a:extLst>
                    <a:ext uri="{9D8B030D-6E8A-4147-A177-3AD203B41FA5}">
                      <a16:colId xmlns:a16="http://schemas.microsoft.com/office/drawing/2014/main" xmlns="" val="20001"/>
                    </a:ext>
                  </a:extLst>
                </a:gridCol>
              </a:tblGrid>
              <a:tr h="70116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Infants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2.4 </a:t>
                      </a: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g/kg body wt/day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0116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Children up to 10 Yrs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1.75</a:t>
                      </a: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 g/kg body wt/day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02776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Adolescent 	</a:t>
                      </a:r>
                      <a:r>
                        <a:rPr kumimoji="0" lang="en-US" sz="2400" b="0" i="0" u="none" strike="noStrike" cap="none" normalizeH="0" baseline="0">
                          <a:ln>
                            <a:noFill/>
                          </a:ln>
                          <a:solidFill>
                            <a:srgbClr val="66FF33"/>
                          </a:solidFill>
                          <a:effectLst>
                            <a:outerShdw blurRad="38100" dist="38100" dir="2700000" algn="tl">
                              <a:srgbClr val="000000"/>
                            </a:outerShdw>
                          </a:effectLst>
                          <a:latin typeface="Tahoma" pitchFamily="34" charset="0"/>
                        </a:rPr>
                        <a:t>Boys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		</a:t>
                      </a:r>
                      <a:r>
                        <a:rPr kumimoji="0" lang="en-US" sz="2400" b="0" i="0" u="none" strike="noStrike" cap="none" normalizeH="0" baseline="0">
                          <a:ln>
                            <a:noFill/>
                          </a:ln>
                          <a:solidFill>
                            <a:srgbClr val="66FF33"/>
                          </a:solidFill>
                          <a:effectLst>
                            <a:outerShdw blurRad="38100" dist="38100" dir="2700000" algn="tl">
                              <a:srgbClr val="000000"/>
                            </a:outerShdw>
                          </a:effectLst>
                          <a:latin typeface="Tahoma" pitchFamily="34" charset="0"/>
                        </a:rPr>
                        <a:t>Girls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1.6 </a:t>
                      </a: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g/kg body wt/day</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1.4</a:t>
                      </a: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 g/kg body wt/day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81576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Adults     </a:t>
                      </a:r>
                      <a:r>
                        <a:rPr kumimoji="0" lang="en-US" sz="2400" b="0" i="0" u="none" strike="noStrike" cap="none" normalizeH="0" baseline="0">
                          <a:ln>
                            <a:noFill/>
                          </a:ln>
                          <a:solidFill>
                            <a:srgbClr val="66FF33"/>
                          </a:solidFill>
                          <a:effectLst>
                            <a:outerShdw blurRad="38100" dist="38100" dir="2700000" algn="tl">
                              <a:srgbClr val="000000"/>
                            </a:outerShdw>
                          </a:effectLst>
                          <a:latin typeface="Tahoma" pitchFamily="34" charset="0"/>
                        </a:rPr>
                        <a:t>(Men &amp; Women)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1.0</a:t>
                      </a: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 g/kg body wt/day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70116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Pregnancy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2.0</a:t>
                      </a: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 g/kg body wt/day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70116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Lactation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Tahoma" pitchFamily="34" charset="0"/>
                        </a:rPr>
                        <a:t>2.5</a:t>
                      </a:r>
                      <a:r>
                        <a:rPr kumimoji="0" lang="en-US" sz="2400" b="0" i="0" u="none" strike="noStrike" cap="none" normalizeH="0" baseline="0" dirty="0">
                          <a:ln>
                            <a:noFill/>
                          </a:ln>
                          <a:solidFill>
                            <a:schemeClr val="tx1"/>
                          </a:solidFill>
                          <a:effectLst>
                            <a:outerShdw blurRad="38100" dist="38100" dir="2700000" algn="tl">
                              <a:srgbClr val="000000"/>
                            </a:outerShdw>
                          </a:effectLst>
                          <a:latin typeface="Tahoma" pitchFamily="34" charset="0"/>
                        </a:rPr>
                        <a:t> g/kg body wt/day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457200" y="381000"/>
            <a:ext cx="8229600" cy="685800"/>
          </a:xfrm>
        </p:spPr>
        <p:txBody>
          <a:bodyPr/>
          <a:lstStyle/>
          <a:p>
            <a:r>
              <a:rPr lang="en-US" sz="3800">
                <a:solidFill>
                  <a:srgbClr val="66FF33"/>
                </a:solidFill>
              </a:rPr>
              <a:t>RDA FOR Proteins</a:t>
            </a:r>
          </a:p>
        </p:txBody>
      </p:sp>
      <p:sp>
        <p:nvSpPr>
          <p:cNvPr id="253955" name="Rectangle 3"/>
          <p:cNvSpPr>
            <a:spLocks noGrp="1" noChangeArrowheads="1"/>
          </p:cNvSpPr>
          <p:nvPr>
            <p:ph type="body" idx="1"/>
          </p:nvPr>
        </p:nvSpPr>
        <p:spPr>
          <a:xfrm>
            <a:off x="457200" y="1143000"/>
            <a:ext cx="8229600" cy="4953000"/>
          </a:xfrm>
        </p:spPr>
        <p:txBody>
          <a:bodyPr/>
          <a:lstStyle/>
          <a:p>
            <a:pPr>
              <a:lnSpc>
                <a:spcPct val="120000"/>
              </a:lnSpc>
            </a:pPr>
            <a:r>
              <a:rPr lang="en-US" sz="2800" dirty="0"/>
              <a:t>WHO / FAO recommends the safe levels of protein intake for an adult as  </a:t>
            </a:r>
            <a:r>
              <a:rPr lang="en-US" sz="2400" b="1" u="sng" dirty="0">
                <a:solidFill>
                  <a:schemeClr val="accent1">
                    <a:lumMod val="75000"/>
                  </a:schemeClr>
                </a:solidFill>
              </a:rPr>
              <a:t>0.75 g/kg/day</a:t>
            </a:r>
            <a:r>
              <a:rPr lang="en-US" sz="2400" dirty="0">
                <a:solidFill>
                  <a:schemeClr val="accent1">
                    <a:lumMod val="75000"/>
                  </a:schemeClr>
                </a:solidFill>
              </a:rPr>
              <a:t>.</a:t>
            </a:r>
            <a:r>
              <a:rPr lang="en-US" sz="2000" dirty="0">
                <a:solidFill>
                  <a:schemeClr val="accent1">
                    <a:lumMod val="75000"/>
                  </a:schemeClr>
                </a:solidFill>
              </a:rPr>
              <a:t> </a:t>
            </a:r>
            <a:endParaRPr lang="en-US" sz="2800" dirty="0">
              <a:solidFill>
                <a:schemeClr val="accent1">
                  <a:lumMod val="75000"/>
                </a:schemeClr>
              </a:solidFill>
            </a:endParaRPr>
          </a:p>
          <a:p>
            <a:pPr>
              <a:lnSpc>
                <a:spcPct val="120000"/>
              </a:lnSpc>
              <a:buFont typeface="Wingdings" pitchFamily="2" charset="2"/>
              <a:buNone/>
            </a:pPr>
            <a:endParaRPr lang="en-US" sz="2800" dirty="0"/>
          </a:p>
          <a:p>
            <a:pPr>
              <a:lnSpc>
                <a:spcPct val="120000"/>
              </a:lnSpc>
            </a:pPr>
            <a:r>
              <a:rPr lang="en-US" sz="2800" dirty="0"/>
              <a:t>For the synthesis of body proteins, all the </a:t>
            </a:r>
            <a:r>
              <a:rPr lang="en-US" sz="3600" dirty="0"/>
              <a:t>essential amino acids</a:t>
            </a:r>
            <a:r>
              <a:rPr lang="en-US" sz="2800" dirty="0"/>
              <a:t> should be supplied in adequate quantities at the same time.</a:t>
            </a:r>
          </a:p>
          <a:p>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3" name="Rectangle 7"/>
          <p:cNvSpPr>
            <a:spLocks noGrp="1" noChangeArrowheads="1"/>
          </p:cNvSpPr>
          <p:nvPr>
            <p:ph type="title"/>
          </p:nvPr>
        </p:nvSpPr>
        <p:spPr>
          <a:xfrm>
            <a:off x="381000" y="381000"/>
            <a:ext cx="8305800" cy="838200"/>
          </a:xfrm>
        </p:spPr>
        <p:txBody>
          <a:bodyPr/>
          <a:lstStyle/>
          <a:p>
            <a:pPr algn="ctr"/>
            <a:r>
              <a:rPr lang="en-US" sz="2700" b="1" dirty="0">
                <a:solidFill>
                  <a:schemeClr val="tx1"/>
                </a:solidFill>
              </a:rPr>
              <a:t>Minimum requirements of</a:t>
            </a:r>
            <a:r>
              <a:rPr lang="en-US" sz="2700" b="1" dirty="0">
                <a:solidFill>
                  <a:srgbClr val="99FFFD"/>
                </a:solidFill>
              </a:rPr>
              <a:t> </a:t>
            </a:r>
            <a:r>
              <a:rPr lang="en-US" sz="3200" b="1" dirty="0">
                <a:solidFill>
                  <a:schemeClr val="tx1"/>
                </a:solidFill>
              </a:rPr>
              <a:t>EAA</a:t>
            </a:r>
            <a:endParaRPr lang="en-US" sz="2700" b="1" dirty="0">
              <a:solidFill>
                <a:schemeClr val="tx1"/>
              </a:solidFill>
            </a:endParaRPr>
          </a:p>
        </p:txBody>
      </p:sp>
      <p:graphicFrame>
        <p:nvGraphicFramePr>
          <p:cNvPr id="188451" name="Group 35"/>
          <p:cNvGraphicFramePr>
            <a:graphicFrameLocks noGrp="1"/>
          </p:cNvGraphicFramePr>
          <p:nvPr>
            <p:ph sz="half" idx="1"/>
          </p:nvPr>
        </p:nvGraphicFramePr>
        <p:xfrm>
          <a:off x="838200" y="1828800"/>
          <a:ext cx="7772400" cy="4597908"/>
        </p:xfrm>
        <a:graphic>
          <a:graphicData uri="http://schemas.openxmlformats.org/drawingml/2006/table">
            <a:tbl>
              <a:tblPr/>
              <a:tblGrid>
                <a:gridCol w="4419600">
                  <a:extLst>
                    <a:ext uri="{9D8B030D-6E8A-4147-A177-3AD203B41FA5}">
                      <a16:colId xmlns:a16="http://schemas.microsoft.com/office/drawing/2014/main" xmlns="" val="20000"/>
                    </a:ext>
                  </a:extLst>
                </a:gridCol>
                <a:gridCol w="3352800">
                  <a:extLst>
                    <a:ext uri="{9D8B030D-6E8A-4147-A177-3AD203B41FA5}">
                      <a16:colId xmlns:a16="http://schemas.microsoft.com/office/drawing/2014/main" xmlns="" val="20001"/>
                    </a:ext>
                  </a:extLst>
                </a:gridCol>
              </a:tblGrid>
              <a:tr h="4953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a:ln>
                            <a:noFill/>
                          </a:ln>
                          <a:solidFill>
                            <a:schemeClr val="folHlink"/>
                          </a:solidFill>
                          <a:effectLst>
                            <a:outerShdw blurRad="38100" dist="38100" dir="2700000" algn="tl">
                              <a:srgbClr val="000000"/>
                            </a:outerShdw>
                          </a:effectLst>
                          <a:latin typeface="Tahoma" pitchFamily="34" charset="0"/>
                        </a:rPr>
                        <a:t>Essential Amino Acid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a:ln>
                            <a:noFill/>
                          </a:ln>
                          <a:solidFill>
                            <a:schemeClr val="folHlink"/>
                          </a:solidFill>
                          <a:effectLst>
                            <a:outerShdw blurRad="38100" dist="38100" dir="2700000" algn="tl">
                              <a:srgbClr val="000000"/>
                            </a:outerShdw>
                          </a:effectLst>
                          <a:latin typeface="Tahoma" pitchFamily="34" charset="0"/>
                        </a:rPr>
                        <a:t>Requirement </a:t>
                      </a:r>
                      <a:r>
                        <a:rPr kumimoji="0" lang="en-US" sz="1800" b="0" i="0" u="none" strike="noStrike" cap="none" normalizeH="0" baseline="0" dirty="0">
                          <a:ln>
                            <a:noFill/>
                          </a:ln>
                          <a:solidFill>
                            <a:schemeClr val="folHlink"/>
                          </a:solidFill>
                          <a:effectLst>
                            <a:outerShdw blurRad="38100" dist="38100" dir="2700000" algn="tl">
                              <a:srgbClr val="000000"/>
                            </a:outerShdw>
                          </a:effectLst>
                          <a:latin typeface="Tahoma" pitchFamily="34" charset="0"/>
                        </a:rPr>
                        <a:t>(mg/kg/day)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95300">
                <a:tc>
                  <a:txBody>
                    <a:bodyPr/>
                    <a:lstStyle/>
                    <a:p>
                      <a:pPr marL="381000" marR="0" lvl="0" indent="-381000" algn="l" defTabSz="914400" rtl="0" eaLnBrk="1" fontAlgn="base" latinLnBrk="0" hangingPunct="1">
                        <a:lnSpc>
                          <a:spcPct val="100000"/>
                        </a:lnSpc>
                        <a:spcBef>
                          <a:spcPct val="20000"/>
                        </a:spcBef>
                        <a:spcAft>
                          <a:spcPct val="0"/>
                        </a:spcAft>
                        <a:buClr>
                          <a:srgbClr val="FFFF00"/>
                        </a:buClr>
                        <a:buSzPct val="75000"/>
                        <a:buFont typeface="Wingdings" pitchFamily="2" charset="2"/>
                        <a:buAutoNum type="arabicPeriod"/>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Phenylalanine</a:t>
                      </a:r>
                    </a:p>
                    <a:p>
                      <a:pPr marL="381000" marR="0" lvl="0" indent="-381000" algn="l" defTabSz="914400" rtl="0" eaLnBrk="1" fontAlgn="base" latinLnBrk="0" hangingPunct="1">
                        <a:lnSpc>
                          <a:spcPct val="100000"/>
                        </a:lnSpc>
                        <a:spcBef>
                          <a:spcPct val="20000"/>
                        </a:spcBef>
                        <a:spcAft>
                          <a:spcPct val="0"/>
                        </a:spcAft>
                        <a:buClr>
                          <a:srgbClr val="FFFF00"/>
                        </a:buClr>
                        <a:buSzPct val="75000"/>
                        <a:buFont typeface="Wingdings" pitchFamily="2" charset="2"/>
                        <a:buAutoNum type="arabicPeriod"/>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Valine </a:t>
                      </a:r>
                    </a:p>
                    <a:p>
                      <a:pPr marL="381000" marR="0" lvl="0" indent="-381000" algn="l" defTabSz="914400" rtl="0" eaLnBrk="1" fontAlgn="base" latinLnBrk="0" hangingPunct="1">
                        <a:lnSpc>
                          <a:spcPct val="100000"/>
                        </a:lnSpc>
                        <a:spcBef>
                          <a:spcPct val="20000"/>
                        </a:spcBef>
                        <a:spcAft>
                          <a:spcPct val="0"/>
                        </a:spcAft>
                        <a:buClr>
                          <a:srgbClr val="FFFF00"/>
                        </a:buClr>
                        <a:buSzPct val="75000"/>
                        <a:buFont typeface="Wingdings" pitchFamily="2" charset="2"/>
                        <a:buAutoNum type="arabicPeriod"/>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Methionine </a:t>
                      </a:r>
                    </a:p>
                    <a:p>
                      <a:pPr marL="381000" marR="0" lvl="0" indent="-381000" algn="l" defTabSz="914400" rtl="0" eaLnBrk="1" fontAlgn="base" latinLnBrk="0" hangingPunct="1">
                        <a:lnSpc>
                          <a:spcPct val="100000"/>
                        </a:lnSpc>
                        <a:spcBef>
                          <a:spcPct val="20000"/>
                        </a:spcBef>
                        <a:spcAft>
                          <a:spcPct val="0"/>
                        </a:spcAft>
                        <a:buClr>
                          <a:srgbClr val="FFFF00"/>
                        </a:buClr>
                        <a:buSzPct val="75000"/>
                        <a:buFont typeface="Wingdings" pitchFamily="2" charset="2"/>
                        <a:buAutoNum type="arabicPeriod"/>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Leucine</a:t>
                      </a:r>
                    </a:p>
                    <a:p>
                      <a:pPr marL="381000" marR="0" lvl="0" indent="-381000" algn="l" defTabSz="914400" rtl="0" eaLnBrk="1" fontAlgn="base" latinLnBrk="0" hangingPunct="1">
                        <a:lnSpc>
                          <a:spcPct val="100000"/>
                        </a:lnSpc>
                        <a:spcBef>
                          <a:spcPct val="20000"/>
                        </a:spcBef>
                        <a:spcAft>
                          <a:spcPct val="0"/>
                        </a:spcAft>
                        <a:buClr>
                          <a:srgbClr val="FFFF00"/>
                        </a:buClr>
                        <a:buSzPct val="75000"/>
                        <a:buFont typeface="Wingdings" pitchFamily="2" charset="2"/>
                        <a:buAutoNum type="arabicPeriod"/>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Isoleucine</a:t>
                      </a:r>
                    </a:p>
                    <a:p>
                      <a:pPr marL="381000" marR="0" lvl="0" indent="-381000" algn="l" defTabSz="914400" rtl="0" eaLnBrk="1" fontAlgn="base" latinLnBrk="0" hangingPunct="1">
                        <a:lnSpc>
                          <a:spcPct val="100000"/>
                        </a:lnSpc>
                        <a:spcBef>
                          <a:spcPct val="20000"/>
                        </a:spcBef>
                        <a:spcAft>
                          <a:spcPct val="0"/>
                        </a:spcAft>
                        <a:buClr>
                          <a:srgbClr val="FFFF00"/>
                        </a:buClr>
                        <a:buSzPct val="75000"/>
                        <a:buFont typeface="Wingdings" pitchFamily="2" charset="2"/>
                        <a:buAutoNum type="arabicPeriod"/>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Lysine</a:t>
                      </a:r>
                    </a:p>
                    <a:p>
                      <a:pPr marL="381000" marR="0" lvl="0" indent="-381000" algn="l" defTabSz="914400" rtl="0" eaLnBrk="1" fontAlgn="base" latinLnBrk="0" hangingPunct="1">
                        <a:lnSpc>
                          <a:spcPct val="100000"/>
                        </a:lnSpc>
                        <a:spcBef>
                          <a:spcPct val="20000"/>
                        </a:spcBef>
                        <a:spcAft>
                          <a:spcPct val="0"/>
                        </a:spcAft>
                        <a:buClr>
                          <a:srgbClr val="FFFF00"/>
                        </a:buClr>
                        <a:buSzPct val="75000"/>
                        <a:buFont typeface="Wingdings" pitchFamily="2" charset="2"/>
                        <a:buAutoNum type="arabicPeriod"/>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Theronine</a:t>
                      </a:r>
                    </a:p>
                    <a:p>
                      <a:pPr marL="381000" marR="0" lvl="0" indent="-381000" algn="l" defTabSz="914400" rtl="0" eaLnBrk="1" fontAlgn="base" latinLnBrk="0" hangingPunct="1">
                        <a:lnSpc>
                          <a:spcPct val="100000"/>
                        </a:lnSpc>
                        <a:spcBef>
                          <a:spcPct val="20000"/>
                        </a:spcBef>
                        <a:spcAft>
                          <a:spcPct val="0"/>
                        </a:spcAft>
                        <a:buClr>
                          <a:srgbClr val="FFFF00"/>
                        </a:buClr>
                        <a:buSzPct val="75000"/>
                        <a:buFont typeface="Wingdings" pitchFamily="2" charset="2"/>
                        <a:buAutoNum type="arabicPeriod"/>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Tryptophan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14</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14</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14</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11</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10</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9</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6</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519</TotalTime>
  <Words>2898</Words>
  <Application>Microsoft Office PowerPoint</Application>
  <PresentationFormat>On-screen Show (4:3)</PresentationFormat>
  <Paragraphs>421</Paragraphs>
  <Slides>66</Slides>
  <Notes>1</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Verve</vt:lpstr>
      <vt:lpstr>Nutritional Importance of Proteins</vt:lpstr>
      <vt:lpstr>PowerPoint Presentation</vt:lpstr>
      <vt:lpstr>Functions of proteins</vt:lpstr>
      <vt:lpstr>Only when</vt:lpstr>
      <vt:lpstr>Requirement of proteins</vt:lpstr>
      <vt:lpstr>PowerPoint Presentation</vt:lpstr>
      <vt:lpstr>RDA FOR Protein  Different for different individuals/groups </vt:lpstr>
      <vt:lpstr>RDA FOR Proteins</vt:lpstr>
      <vt:lpstr>Minimum requirements of EAA</vt:lpstr>
      <vt:lpstr>Nutrients:  Protein</vt:lpstr>
      <vt:lpstr>Nutrients:  Protein</vt:lpstr>
      <vt:lpstr>Nutrients:  Protein</vt:lpstr>
      <vt:lpstr>Nutrients:  Protein</vt:lpstr>
      <vt:lpstr>Nutrients:  Protein - Digestion and absorption of proteins</vt:lpstr>
      <vt:lpstr>Nutrients:  Protein - Digestion and absorption of proteins</vt:lpstr>
      <vt:lpstr>Nutrients:  Protein</vt:lpstr>
      <vt:lpstr>Nutrients:  Protein</vt:lpstr>
      <vt:lpstr>PowerPoint Presentation</vt:lpstr>
      <vt:lpstr>Nitrogen Balance </vt:lpstr>
      <vt:lpstr>PowerPoint Presentation</vt:lpstr>
      <vt:lpstr>PowerPoint Presentation</vt:lpstr>
      <vt:lpstr>Assessment of nutritional value of proteins </vt:lpstr>
      <vt:lpstr>Protein efficiency ratio (PER)</vt:lpstr>
      <vt:lpstr>Biological Value (BV)</vt:lpstr>
      <vt:lpstr>PowerPoint Presentation</vt:lpstr>
      <vt:lpstr>PowerPoint Presentation</vt:lpstr>
      <vt:lpstr>PowerPoint Presentation</vt:lpstr>
      <vt:lpstr>Net protein utilization (NPU) </vt:lpstr>
      <vt:lpstr>Chemical score </vt:lpstr>
      <vt:lpstr>PowerPoint Presentation</vt:lpstr>
      <vt:lpstr>Nutritional value of food proteins</vt:lpstr>
      <vt:lpstr>Dietary sources of proteins</vt:lpstr>
      <vt:lpstr>Recommended dietary allowances (RDA) </vt:lpstr>
      <vt:lpstr>Factors affecting RDA </vt:lpstr>
      <vt:lpstr>PowerPoint Presentation</vt:lpstr>
      <vt:lpstr>Protein – energy malnutrition (PEM)</vt:lpstr>
      <vt:lpstr>Marasmus</vt:lpstr>
      <vt:lpstr>Marasmus </vt:lpstr>
      <vt:lpstr>PowerPoint Presentation</vt:lpstr>
      <vt:lpstr>Marasmus</vt:lpstr>
      <vt:lpstr>Kwashiorkor</vt:lpstr>
      <vt:lpstr>Kwashiorkor </vt:lpstr>
      <vt:lpstr>PowerPoint Presentation</vt:lpstr>
      <vt:lpstr>PowerPoint Presentation</vt:lpstr>
      <vt:lpstr>PowerPoint Presentation</vt:lpstr>
      <vt:lpstr>PowerPoint Presentation</vt:lpstr>
      <vt:lpstr>PowerPoint Presentation</vt:lpstr>
      <vt:lpstr>WHO Classification of malnutrition</vt:lpstr>
      <vt:lpstr>PowerPoint Presentation</vt:lpstr>
      <vt:lpstr>PowerPoint Presentation</vt:lpstr>
      <vt:lpstr>Nutritional anemias  </vt:lpstr>
      <vt:lpstr>PowerPoint Presentation</vt:lpstr>
      <vt:lpstr>Thank you</vt:lpstr>
      <vt:lpstr>PowerPoint Presentation</vt:lpstr>
      <vt:lpstr>How to calculate BV</vt:lpstr>
      <vt:lpstr>Case of another protein "B“</vt:lpstr>
      <vt:lpstr>PROTEIN-ENERGY MALNUTRITION (PEM) </vt:lpstr>
      <vt:lpstr>Biochemical Alterations </vt:lpstr>
      <vt:lpstr>Biochemical Alterations </vt:lpstr>
      <vt:lpstr>Biochemical Alterations </vt:lpstr>
      <vt:lpstr>Effects of Protein Calorie Malnutrition </vt:lpstr>
      <vt:lpstr>Prolonged deficiency</vt:lpstr>
      <vt:lpstr>PowerPoint Presentation</vt:lpstr>
      <vt:lpstr>PowerPoint Presentation</vt:lpstr>
      <vt:lpstr>Human body composition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Osman</dc:creator>
  <cp:lastModifiedBy>Dr.Muhammad Arif</cp:lastModifiedBy>
  <cp:revision>95</cp:revision>
  <dcterms:created xsi:type="dcterms:W3CDTF">2006-08-16T00:00:00Z</dcterms:created>
  <dcterms:modified xsi:type="dcterms:W3CDTF">2020-12-09T05:53:07Z</dcterms:modified>
</cp:coreProperties>
</file>