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7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7BB8A-551A-42CF-B589-8D4E3EDEF97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FDD5-CAFC-405E-B4CD-275C684E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0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6A224-E444-403A-AEF7-857F3BCAB6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04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6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0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56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77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2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2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7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6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6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6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84F5172-D278-4E31-9711-B8E2A3739717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75BB52E-581A-4787-BBB3-906D4B892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22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8C52-19A0-4873-861F-7549E0163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093304"/>
            <a:ext cx="9966960" cy="2913305"/>
          </a:xfrm>
        </p:spPr>
        <p:txBody>
          <a:bodyPr/>
          <a:lstStyle/>
          <a:p>
            <a:pPr algn="ctr"/>
            <a:r>
              <a:rPr lang="en-GB" sz="48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Reference Sources</a:t>
            </a:r>
            <a:br>
              <a:rPr lang="en-GB" sz="48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(LIS-5104)</a:t>
            </a:r>
            <a:br>
              <a:rPr lang="en-GB" sz="36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0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(Reference Sources &amp; Its Types)</a:t>
            </a:r>
            <a:endParaRPr lang="en-GB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AB503-7665-4154-B695-8A438D24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951" y="4006610"/>
            <a:ext cx="7469943" cy="2295715"/>
          </a:xfrm>
        </p:spPr>
        <p:txBody>
          <a:bodyPr>
            <a:normAutofit fontScale="92500" lnSpcReduction="20000"/>
          </a:bodyPr>
          <a:lstStyle/>
          <a:p>
            <a:pPr lvl="0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1800" b="1" dirty="0">
                <a:solidFill>
                  <a:prstClr val="black"/>
                </a:solidFill>
                <a:latin typeface="Century Gothic" panose="020B0502020202020204"/>
              </a:rPr>
              <a:t>Course Instructor:</a:t>
            </a:r>
          </a:p>
          <a:p>
            <a:pPr lvl="0" algn="ctr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3200" b="1" i="1" dirty="0">
                <a:solidFill>
                  <a:prstClr val="black"/>
                </a:solidFill>
                <a:latin typeface="Bradley Hand ITC" panose="03070402050302030203" pitchFamily="66" charset="0"/>
              </a:rPr>
              <a:t>Asim Mehmood Khan</a:t>
            </a:r>
          </a:p>
          <a:p>
            <a:pPr lvl="0" algn="ctr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20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Lecturer,</a:t>
            </a:r>
          </a:p>
          <a:p>
            <a:pPr lvl="0" algn="ctr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20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Department of Library &amp; Information Sciences</a:t>
            </a:r>
          </a:p>
          <a:p>
            <a:pPr lvl="0" algn="ctr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20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University of Sargodha</a:t>
            </a:r>
          </a:p>
          <a:p>
            <a:pPr lvl="0" algn="ctr" defTabSz="457200">
              <a:lnSpc>
                <a:spcPct val="100000"/>
              </a:lnSpc>
              <a:spcBef>
                <a:spcPts val="1000"/>
              </a:spcBef>
              <a:buClr>
                <a:srgbClr val="A53010"/>
              </a:buClr>
              <a:buSzTx/>
            </a:pPr>
            <a:r>
              <a:rPr lang="en-GB" sz="20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Pakistan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635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F3A9-A866-46AC-B243-C4B9810D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83925"/>
          </a:xfrm>
        </p:spPr>
        <p:txBody>
          <a:bodyPr/>
          <a:lstStyle/>
          <a:p>
            <a:r>
              <a:rPr lang="en-GB" cap="none" dirty="0"/>
              <a:t>Reference 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4FA04-86FC-4BFD-ABEB-91ED22029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09531"/>
            <a:ext cx="10058400" cy="446267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</a:t>
            </a:r>
          </a:p>
          <a:p>
            <a:pPr marL="27432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sources include: </a:t>
            </a:r>
          </a:p>
          <a:p>
            <a:pPr marL="274320" lvl="1" indent="0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323B4DF-A256-44AB-A3A9-A510BE91D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342638"/>
              </p:ext>
            </p:extLst>
          </p:nvPr>
        </p:nvGraphicFramePr>
        <p:xfrm>
          <a:off x="1370818" y="2683565"/>
          <a:ext cx="9244173" cy="360002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081391">
                  <a:extLst>
                    <a:ext uri="{9D8B030D-6E8A-4147-A177-3AD203B41FA5}">
                      <a16:colId xmlns:a16="http://schemas.microsoft.com/office/drawing/2014/main" val="4132103848"/>
                    </a:ext>
                  </a:extLst>
                </a:gridCol>
                <a:gridCol w="3081391">
                  <a:extLst>
                    <a:ext uri="{9D8B030D-6E8A-4147-A177-3AD203B41FA5}">
                      <a16:colId xmlns:a16="http://schemas.microsoft.com/office/drawing/2014/main" val="2055032456"/>
                    </a:ext>
                  </a:extLst>
                </a:gridCol>
                <a:gridCol w="3081391">
                  <a:extLst>
                    <a:ext uri="{9D8B030D-6E8A-4147-A177-3AD203B41FA5}">
                      <a16:colId xmlns:a16="http://schemas.microsoft.com/office/drawing/2014/main" val="3197239296"/>
                    </a:ext>
                  </a:extLst>
                </a:gridCol>
              </a:tblGrid>
              <a:tr h="71157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monographs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11086"/>
                  </a:ext>
                </a:extLst>
              </a:tr>
              <a:tr h="94179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reports of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Thesis/dissertations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153511"/>
                  </a:ext>
                </a:extLst>
              </a:tr>
              <a:tr h="917635">
                <a:tc gridSpan="3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Trade literature about products and their development (e.g. company profiles, annual reports)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46612"/>
                  </a:ext>
                </a:extLst>
              </a:tr>
              <a:tr h="917635">
                <a:tc gridSpan="3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Unpublished sources (memoranda, diaries, letters, internal files, portraits etc.)</a:t>
                      </a:r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01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03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F49D-8EF2-478C-9422-C66CF017E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84533"/>
          </a:xfrm>
        </p:spPr>
        <p:txBody>
          <a:bodyPr/>
          <a:lstStyle/>
          <a:p>
            <a:r>
              <a:rPr lang="en-GB" cap="none" dirty="0"/>
              <a:t>Reference Sources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00C2-F8AE-4D56-BBC9-7C19855BB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69165"/>
            <a:ext cx="10058400" cy="4403035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Sources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Interpreted or condensed primary sources. 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Modified and rearrange primary sources in order to satisfy the information needs of users. They include;</a:t>
            </a:r>
          </a:p>
          <a:p>
            <a:pPr marL="274320" lvl="1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EA3055-E5FA-424C-9458-77D0360CA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650157"/>
              </p:ext>
            </p:extLst>
          </p:nvPr>
        </p:nvGraphicFramePr>
        <p:xfrm>
          <a:off x="1553697" y="3603542"/>
          <a:ext cx="8942025" cy="277398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980675">
                  <a:extLst>
                    <a:ext uri="{9D8B030D-6E8A-4147-A177-3AD203B41FA5}">
                      <a16:colId xmlns:a16="http://schemas.microsoft.com/office/drawing/2014/main" val="3975739574"/>
                    </a:ext>
                  </a:extLst>
                </a:gridCol>
                <a:gridCol w="2980675">
                  <a:extLst>
                    <a:ext uri="{9D8B030D-6E8A-4147-A177-3AD203B41FA5}">
                      <a16:colId xmlns:a16="http://schemas.microsoft.com/office/drawing/2014/main" val="1489594449"/>
                    </a:ext>
                  </a:extLst>
                </a:gridCol>
                <a:gridCol w="2980675">
                  <a:extLst>
                    <a:ext uri="{9D8B030D-6E8A-4147-A177-3AD203B41FA5}">
                      <a16:colId xmlns:a16="http://schemas.microsoft.com/office/drawing/2014/main" val="1225187061"/>
                    </a:ext>
                  </a:extLst>
                </a:gridCol>
              </a:tblGrid>
              <a:tr h="50307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Periodicals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Bibliographies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55987"/>
                  </a:ext>
                </a:extLst>
              </a:tr>
              <a:tr h="881842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Indexing periodicals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55269"/>
                  </a:ext>
                </a:extLst>
              </a:tr>
              <a:tr h="50307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Monographs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 books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655549"/>
                  </a:ext>
                </a:extLst>
              </a:tr>
              <a:tr h="881842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Handbooks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Tables and translations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69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49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BB75-B315-4346-BACE-A63D691C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64046"/>
          </a:xfrm>
        </p:spPr>
        <p:txBody>
          <a:bodyPr/>
          <a:lstStyle/>
          <a:p>
            <a:r>
              <a:rPr lang="en-GB" cap="none" dirty="0"/>
              <a:t>Reference 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DAA3E-223B-4D93-B9B7-48D455B3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48678"/>
            <a:ext cx="10058400" cy="432352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Sources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produced after the distillation and filtration of primary and secondary sources. 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reference sources used in the library falls under this category.</a:t>
            </a:r>
          </a:p>
          <a:p>
            <a:pPr lvl="1"/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E61CB6B-1650-4BD8-8454-ED43A277B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37554"/>
              </p:ext>
            </p:extLst>
          </p:nvPr>
        </p:nvGraphicFramePr>
        <p:xfrm>
          <a:off x="1411357" y="4010439"/>
          <a:ext cx="9402417" cy="19729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134139">
                  <a:extLst>
                    <a:ext uri="{9D8B030D-6E8A-4147-A177-3AD203B41FA5}">
                      <a16:colId xmlns:a16="http://schemas.microsoft.com/office/drawing/2014/main" val="533504696"/>
                    </a:ext>
                  </a:extLst>
                </a:gridCol>
                <a:gridCol w="3134139">
                  <a:extLst>
                    <a:ext uri="{9D8B030D-6E8A-4147-A177-3AD203B41FA5}">
                      <a16:colId xmlns:a16="http://schemas.microsoft.com/office/drawing/2014/main" val="1191137333"/>
                    </a:ext>
                  </a:extLst>
                </a:gridCol>
                <a:gridCol w="3134139">
                  <a:extLst>
                    <a:ext uri="{9D8B030D-6E8A-4147-A177-3AD203B41FA5}">
                      <a16:colId xmlns:a16="http://schemas.microsoft.com/office/drawing/2014/main" val="3684343887"/>
                    </a:ext>
                  </a:extLst>
                </a:gridCol>
              </a:tblGrid>
              <a:tr h="979655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Bibliography of bibliographies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to literature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907561"/>
                  </a:ext>
                </a:extLst>
              </a:tr>
              <a:tr h="993263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 books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2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Indexes, abstracts, bibliographies used to locate primary and secondary sources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665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38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5CE3-F6EE-4966-846A-5CA5157D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574" y="872196"/>
            <a:ext cx="6555545" cy="47830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8E0B0D-9CEE-43C9-B4B9-AABD31355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499" y="478302"/>
            <a:ext cx="9509759" cy="6049107"/>
          </a:xfrm>
        </p:spPr>
      </p:pic>
    </p:spTree>
    <p:extLst>
      <p:ext uri="{BB962C8B-B14F-4D97-AF65-F5344CB8AC3E}">
        <p14:creationId xmlns:p14="http://schemas.microsoft.com/office/powerpoint/2010/main" val="3315133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A011-6C29-4A5B-AB8B-8819AB47D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76954"/>
            <a:ext cx="10058400" cy="704732"/>
          </a:xfrm>
        </p:spPr>
        <p:txBody>
          <a:bodyPr>
            <a:noAutofit/>
          </a:bodyPr>
          <a:lstStyle/>
          <a:p>
            <a:r>
              <a:rPr lang="en-GB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questions and sources of answering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DB9AAC-360D-4DFB-A687-1CED8735F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697503"/>
              </p:ext>
            </p:extLst>
          </p:nvPr>
        </p:nvGraphicFramePr>
        <p:xfrm>
          <a:off x="1252379" y="1181686"/>
          <a:ext cx="9481270" cy="5371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876">
                  <a:extLst>
                    <a:ext uri="{9D8B030D-6E8A-4147-A177-3AD203B41FA5}">
                      <a16:colId xmlns:a16="http://schemas.microsoft.com/office/drawing/2014/main" val="2645078752"/>
                    </a:ext>
                  </a:extLst>
                </a:gridCol>
                <a:gridCol w="4939414">
                  <a:extLst>
                    <a:ext uri="{9D8B030D-6E8A-4147-A177-3AD203B41FA5}">
                      <a16:colId xmlns:a16="http://schemas.microsoft.com/office/drawing/2014/main" val="509349724"/>
                    </a:ext>
                  </a:extLst>
                </a:gridCol>
                <a:gridCol w="2596980">
                  <a:extLst>
                    <a:ext uri="{9D8B030D-6E8A-4147-A177-3AD203B41FA5}">
                      <a16:colId xmlns:a16="http://schemas.microsoft.com/office/drawing/2014/main" val="458423299"/>
                    </a:ext>
                  </a:extLst>
                </a:gridCol>
              </a:tblGrid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Question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1582238843"/>
                  </a:ext>
                </a:extLst>
              </a:tr>
              <a:tr h="6289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Delimitations, spellings, abbreviations, symbols, foreign terms, usage, etc.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Dictionary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3553715742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Background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 general information self-education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Encyclopedia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3166366320"/>
                  </a:ext>
                </a:extLst>
              </a:tr>
              <a:tr h="6289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Trends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events, past year’s developments, recent happenings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Yearbooks Almanacs Serials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1309991864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People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Notables, specialists, socialites, and others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Biographical Dictionaries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3278272032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Locations, descriptions, distances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Gazetteer, Atlases, Globes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1516002483"/>
                  </a:ext>
                </a:extLst>
              </a:tr>
              <a:tr h="2043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Addresses, purposes, etc.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Directories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2243445527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Curiosities, statistics, events, formulas, allusions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Handbooks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4212769017"/>
                  </a:ext>
                </a:extLst>
              </a:tr>
              <a:tr h="2043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Activities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to do, how to make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Manuals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266734092"/>
                  </a:ext>
                </a:extLst>
              </a:tr>
              <a:tr h="6289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Bibliography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Reviews, best books, subject literature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National, Trade, Subject, Bibliographies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1298788799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 Wide Web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Databases, world literature and information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3393573562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Pictures, cartoons, slides, films, recordings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S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Audio-Visual material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11" marR="61711" marT="0" marB="0"/>
                </a:tc>
                <a:extLst>
                  <a:ext uri="{0D108BD9-81ED-4DB2-BD59-A6C34878D82A}">
                    <a16:rowId xmlns:a16="http://schemas.microsoft.com/office/drawing/2014/main" val="280753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64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6D8A5-335C-4C21-B820-CEC0213F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64950"/>
          </a:xfrm>
        </p:spPr>
        <p:txBody>
          <a:bodyPr/>
          <a:lstStyle/>
          <a:p>
            <a:r>
              <a:rPr lang="en-GB" cap="none" dirty="0"/>
              <a:t>Characteristics of Reference Materials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5E250-E7AA-4A7A-A28D-D49F380B5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49582"/>
            <a:ext cx="10058400" cy="432261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definitions given by authors have the following characteristics: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Designed to be consulted or referred to for some definite piece of information rather than being read thorough.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Housed in a separate section of the library.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Usually, libraries do not buy multiple copies of reference books.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Revised / updated on a regular basis to keep them current.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expensive than other types of books</a:t>
            </a:r>
          </a:p>
        </p:txBody>
      </p:sp>
    </p:spTree>
    <p:extLst>
      <p:ext uri="{BB962C8B-B14F-4D97-AF65-F5344CB8AC3E}">
        <p14:creationId xmlns:p14="http://schemas.microsoft.com/office/powerpoint/2010/main" val="3380757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A4B9-B23B-41E5-B2A7-8404BAF53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47220"/>
          </a:xfrm>
        </p:spPr>
        <p:txBody>
          <a:bodyPr/>
          <a:lstStyle/>
          <a:p>
            <a:r>
              <a:rPr lang="en-GB" cap="none" dirty="0"/>
              <a:t>Characteristics of Reference Materials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10BEF-890A-4F68-98C1-2B9926B79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31852"/>
            <a:ext cx="10058400" cy="4741516"/>
          </a:xfrm>
        </p:spPr>
        <p:txBody>
          <a:bodyPr>
            <a:normAutofit/>
          </a:bodyPr>
          <a:lstStyle/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 in nature.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Consistently useful for answering reference questions.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provided with detailed indexes and cross references.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to facilitate accurate, quick and easy usage in searching information.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Concentrates on facts, often of a miscellaneous nature.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in scope, but condensed in treatment.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Follows an alphabetical, tabular, classified, geographical, chronological, or topical arrangement or some special plan to facilitate the ready and accurate finding of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6450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00A5-54D2-4669-BDA9-9D4E2C53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9776343" cy="45719"/>
          </a:xfrm>
        </p:spPr>
        <p:txBody>
          <a:bodyPr>
            <a:noAutofit/>
          </a:bodyPr>
          <a:lstStyle/>
          <a:p>
            <a:endParaRPr lang="en-GB" sz="7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E689F8-1564-472A-A6E5-86242A680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45" y="484632"/>
            <a:ext cx="9106838" cy="5814393"/>
          </a:xfrm>
        </p:spPr>
      </p:pic>
    </p:spTree>
    <p:extLst>
      <p:ext uri="{BB962C8B-B14F-4D97-AF65-F5344CB8AC3E}">
        <p14:creationId xmlns:p14="http://schemas.microsoft.com/office/powerpoint/2010/main" val="259584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C5627-AB17-4F2C-A94A-3EBE778E9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30100"/>
          </a:xfrm>
        </p:spPr>
        <p:txBody>
          <a:bodyPr/>
          <a:lstStyle/>
          <a:p>
            <a:pPr algn="ctr"/>
            <a:r>
              <a:rPr lang="en-GB" cap="non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DB4C9-BB1B-47B7-8B0A-B217FF3C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27274"/>
            <a:ext cx="10058400" cy="4244926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Sources: introduction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Department</a:t>
            </a:r>
          </a:p>
          <a:p>
            <a:pPr lvl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Transaction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Reference (Reference Material)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Reference Material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Reference Sources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Reference Materials</a:t>
            </a:r>
          </a:p>
        </p:txBody>
      </p:sp>
    </p:spTree>
    <p:extLst>
      <p:ext uri="{BB962C8B-B14F-4D97-AF65-F5344CB8AC3E}">
        <p14:creationId xmlns:p14="http://schemas.microsoft.com/office/powerpoint/2010/main" val="251121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B6E5-7303-4465-9B82-0398CC573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44168"/>
          </a:xfrm>
        </p:spPr>
        <p:txBody>
          <a:bodyPr/>
          <a:lstStyle/>
          <a:p>
            <a:r>
              <a:rPr lang="en-GB" cap="none" dirty="0"/>
              <a:t>Reference Sources: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1F12-9B94-409D-961D-5F3903B4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88123"/>
            <a:ext cx="10058400" cy="468524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service is defined as an information service, which involves the knowledge, use, recommendations, interpretation, or instruction in the use of one or more information sources by a member of the library staff. </a:t>
            </a:r>
          </a:p>
          <a:p>
            <a:pPr>
              <a:lnSpc>
                <a:spcPct val="110000"/>
              </a:lnSpc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reference services to take place there must be sources from which information is extracted.</a:t>
            </a:r>
          </a:p>
          <a:p>
            <a:pPr>
              <a:lnSpc>
                <a:spcPct val="110000"/>
              </a:lnSpc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sources are documents that contain miscellaneous information on any topic whether about an event or individual.</a:t>
            </a:r>
          </a:p>
          <a:p>
            <a:pPr>
              <a:lnSpc>
                <a:spcPct val="110000"/>
              </a:lnSpc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reference and information sources are not meant to be read from cover to cover.</a:t>
            </a:r>
          </a:p>
        </p:txBody>
      </p:sp>
    </p:spTree>
    <p:extLst>
      <p:ext uri="{BB962C8B-B14F-4D97-AF65-F5344CB8AC3E}">
        <p14:creationId xmlns:p14="http://schemas.microsoft.com/office/powerpoint/2010/main" val="38475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ED00F-FCBF-4C65-A69E-CAA5B1C9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24290"/>
          </a:xfrm>
        </p:spPr>
        <p:txBody>
          <a:bodyPr/>
          <a:lstStyle/>
          <a:p>
            <a:r>
              <a:rPr lang="en-GB" cap="none" dirty="0"/>
              <a:t>Reference Sources: Reference Department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A2057-9AAD-4EAF-A365-5E761A9B9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08922"/>
            <a:ext cx="10058400" cy="436327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important functions of a library is the use of its resources such as reference and information sources to provide information to users on request. 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request could range from the specific to general information. 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form of information desired by a user, can be made available if the library has adequate reference and information sources in its collection</a:t>
            </a:r>
          </a:p>
        </p:txBody>
      </p:sp>
    </p:spTree>
    <p:extLst>
      <p:ext uri="{BB962C8B-B14F-4D97-AF65-F5344CB8AC3E}">
        <p14:creationId xmlns:p14="http://schemas.microsoft.com/office/powerpoint/2010/main" val="8916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4463-D615-4C15-BABF-19C6B085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24290"/>
          </a:xfrm>
        </p:spPr>
        <p:txBody>
          <a:bodyPr/>
          <a:lstStyle/>
          <a:p>
            <a:r>
              <a:rPr lang="en-GB" cap="none" dirty="0"/>
              <a:t>Reference Sources: Reference Department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B2E52-65E5-4941-BB40-A450C9FAD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08922"/>
            <a:ext cx="10058400" cy="43632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 department is the part of the library where reference transactions take place.</a:t>
            </a:r>
          </a:p>
          <a:p>
            <a:pPr>
              <a:lnSpc>
                <a:spcPct val="100000"/>
              </a:lnSpc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transaction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information contact that involves the knowledge, use, recommendations, interpretation, or instruction in the use of one or more information sources by a member of the library staff.</a:t>
            </a:r>
          </a:p>
          <a:p>
            <a:pPr>
              <a:lnSpc>
                <a:spcPct val="100000"/>
              </a:lnSpc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services include information and referral services.</a:t>
            </a:r>
          </a:p>
        </p:txBody>
      </p:sp>
    </p:spTree>
    <p:extLst>
      <p:ext uri="{BB962C8B-B14F-4D97-AF65-F5344CB8AC3E}">
        <p14:creationId xmlns:p14="http://schemas.microsoft.com/office/powerpoint/2010/main" val="61973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A08DA-3B13-4381-964A-52D27BDA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24290"/>
          </a:xfrm>
        </p:spPr>
        <p:txBody>
          <a:bodyPr/>
          <a:lstStyle/>
          <a:p>
            <a:r>
              <a:rPr lang="en-GB" cap="none" dirty="0"/>
              <a:t>Reference 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35D71-DF84-4F93-9B0C-4ABDC908C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08922"/>
            <a:ext cx="10058400" cy="4564446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include: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printed and non-printed material;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machine-readable databases (including computer-assisted instruction);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library's own catalogues and other holdings records;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libraries and institutions through communication or referral; and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Persons both inside and outside the library.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 department provides basic and in-depth information sources in all academic disciplines comprising the curriculum in the overarching institution.</a:t>
            </a:r>
          </a:p>
        </p:txBody>
      </p:sp>
    </p:spTree>
    <p:extLst>
      <p:ext uri="{BB962C8B-B14F-4D97-AF65-F5344CB8AC3E}">
        <p14:creationId xmlns:p14="http://schemas.microsoft.com/office/powerpoint/2010/main" val="51286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E6165-8EB7-48E6-BDB1-E7D993ED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24290"/>
          </a:xfrm>
        </p:spPr>
        <p:txBody>
          <a:bodyPr/>
          <a:lstStyle/>
          <a:p>
            <a:r>
              <a:rPr lang="en-GB" cap="none" dirty="0"/>
              <a:t>Reference 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E435F-F839-4762-8F76-10260F8CD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49896"/>
            <a:ext cx="10058400" cy="4723472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Sources are specially compiled to provide answers to any type of queries that might be raised by the user of a library. 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only contains facts and rarely does a reference source contain opinions.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generally based on universally accepted knowledge.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reference information can be categorised mainly into three: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Sources;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Sources; and</a:t>
            </a:r>
          </a:p>
          <a:p>
            <a:pPr lvl="1"/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Sources</a:t>
            </a:r>
          </a:p>
        </p:txBody>
      </p:sp>
    </p:spTree>
    <p:extLst>
      <p:ext uri="{BB962C8B-B14F-4D97-AF65-F5344CB8AC3E}">
        <p14:creationId xmlns:p14="http://schemas.microsoft.com/office/powerpoint/2010/main" val="174699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33E4B-AC50-46D9-93B3-7F32217C7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44168"/>
          </a:xfrm>
        </p:spPr>
        <p:txBody>
          <a:bodyPr/>
          <a:lstStyle/>
          <a:p>
            <a:r>
              <a:rPr lang="en-GB" cap="none" dirty="0"/>
              <a:t>Reference 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427B4-7AEF-44D1-BBAD-829B211C1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28800"/>
            <a:ext cx="10058400" cy="434340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</a:t>
            </a: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 are original materials. </a:t>
            </a: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formal appearance of results in physical, print or electronic format. </a:t>
            </a: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original thinking, report a discovery, or share new information.</a:t>
            </a:r>
          </a:p>
          <a:p>
            <a:pPr lvl="1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Technically, primary sources cannot be categorised as reference sources because primary sources are supposed to be original sources which have not been interpreted or condensed by other workers/ compilers. </a:t>
            </a:r>
          </a:p>
        </p:txBody>
      </p:sp>
    </p:spTree>
    <p:extLst>
      <p:ext uri="{BB962C8B-B14F-4D97-AF65-F5344CB8AC3E}">
        <p14:creationId xmlns:p14="http://schemas.microsoft.com/office/powerpoint/2010/main" val="2529969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936</Words>
  <Application>Microsoft Office PowerPoint</Application>
  <PresentationFormat>Widescreen</PresentationFormat>
  <Paragraphs>139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Bradley Hand ITC</vt:lpstr>
      <vt:lpstr>Calibri</vt:lpstr>
      <vt:lpstr>Century Gothic</vt:lpstr>
      <vt:lpstr>Rockwell</vt:lpstr>
      <vt:lpstr>Rockwell Condensed</vt:lpstr>
      <vt:lpstr>Times New Roman</vt:lpstr>
      <vt:lpstr>Wingdings</vt:lpstr>
      <vt:lpstr>Wood Type</vt:lpstr>
      <vt:lpstr>Basic Reference Sources (LIS-5104)  (Reference Sources &amp; Its Types)</vt:lpstr>
      <vt:lpstr>PowerPoint Presentation</vt:lpstr>
      <vt:lpstr>Outline</vt:lpstr>
      <vt:lpstr>Reference Sources: introduction</vt:lpstr>
      <vt:lpstr>Reference Sources: Reference Department</vt:lpstr>
      <vt:lpstr>Reference Sources: Reference Department</vt:lpstr>
      <vt:lpstr>Reference Sources</vt:lpstr>
      <vt:lpstr>Reference Sources</vt:lpstr>
      <vt:lpstr>Reference Sources</vt:lpstr>
      <vt:lpstr>Reference Sources</vt:lpstr>
      <vt:lpstr>Reference Sources </vt:lpstr>
      <vt:lpstr>Reference Sources</vt:lpstr>
      <vt:lpstr>PowerPoint Presentation</vt:lpstr>
      <vt:lpstr>Types of questions and sources of answering</vt:lpstr>
      <vt:lpstr>Characteristics of Reference Materials</vt:lpstr>
      <vt:lpstr>Characteristics of Reference Materials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Reference Sources (LIS-5104)</dc:title>
  <dc:creator>Asim Khan</dc:creator>
  <cp:lastModifiedBy>Asim Khan</cp:lastModifiedBy>
  <cp:revision>31</cp:revision>
  <dcterms:created xsi:type="dcterms:W3CDTF">2020-04-01T03:44:16Z</dcterms:created>
  <dcterms:modified xsi:type="dcterms:W3CDTF">2020-04-09T03:52:07Z</dcterms:modified>
</cp:coreProperties>
</file>