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1411D0-00A6-489F-8961-2681899BA220}" type="datetimeFigureOut">
              <a:rPr lang="en-US" smtClean="0"/>
              <a:t>4/18/2020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3C3568-81A6-4783-954B-47E3C1BBF8B5}" type="slidenum">
              <a:rPr lang="en-US" smtClean="0"/>
              <a:t>‹#›</a:t>
            </a:fld>
            <a:endParaRPr lang="en-US"/>
          </a:p>
        </p:txBody>
      </p:sp>
    </p:spTree>
    <p:extLst>
      <p:ext uri="{BB962C8B-B14F-4D97-AF65-F5344CB8AC3E}">
        <p14:creationId xmlns:p14="http://schemas.microsoft.com/office/powerpoint/2010/main" val="4236781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7A53BBF8-3FED-4AAF-9F12-9A7436D14C45}" type="datetimeFigureOut">
              <a:rPr lang="en-US" smtClean="0"/>
              <a:t>4/18/2020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F1C1A40C-AAC5-4030-8D8C-A6D843C0FC73}"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53BBF8-3FED-4AAF-9F12-9A7436D14C45}"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53BBF8-3FED-4AAF-9F12-9A7436D14C45}"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53BBF8-3FED-4AAF-9F12-9A7436D14C45}"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A53BBF8-3FED-4AAF-9F12-9A7436D14C45}"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F1C1A40C-AAC5-4030-8D8C-A6D843C0FC7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A53BBF8-3FED-4AAF-9F12-9A7436D14C45}" type="datetimeFigureOut">
              <a:rPr lang="en-US" smtClean="0"/>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A53BBF8-3FED-4AAF-9F12-9A7436D14C45}" type="datetimeFigureOut">
              <a:rPr lang="en-US" smtClean="0"/>
              <a:t>4/18/2020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A53BBF8-3FED-4AAF-9F12-9A7436D14C45}" type="datetimeFigureOut">
              <a:rPr lang="en-US" smtClean="0"/>
              <a:t>4/18/2020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53BBF8-3FED-4AAF-9F12-9A7436D14C45}" type="datetimeFigureOut">
              <a:rPr lang="en-US" smtClean="0"/>
              <a:t>4/18/2020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A53BBF8-3FED-4AAF-9F12-9A7436D14C45}" type="datetimeFigureOut">
              <a:rPr lang="en-US" smtClean="0"/>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A53BBF8-3FED-4AAF-9F12-9A7436D14C45}" type="datetimeFigureOut">
              <a:rPr lang="en-US" smtClean="0"/>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7A53BBF8-3FED-4AAF-9F12-9A7436D14C45}" type="datetimeFigureOut">
              <a:rPr lang="en-US" smtClean="0"/>
              <a:t>4/18/2020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F1C1A40C-AAC5-4030-8D8C-A6D843C0FC7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cropchemicals.co.in/herbicides-weedicides.php"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Weed management </a:t>
            </a:r>
          </a:p>
        </p:txBody>
      </p:sp>
      <p:sp>
        <p:nvSpPr>
          <p:cNvPr id="3" name="Content Placeholder 2"/>
          <p:cNvSpPr>
            <a:spLocks noGrp="1"/>
          </p:cNvSpPr>
          <p:nvPr>
            <p:ph idx="1"/>
          </p:nvPr>
        </p:nvSpPr>
        <p:spPr/>
        <p:txBody>
          <a:bodyPr>
            <a:normAutofit fontScale="92500" lnSpcReduction="20000"/>
          </a:bodyPr>
          <a:lstStyle/>
          <a:p>
            <a:pPr marL="514350" indent="-514350" algn="just">
              <a:buNone/>
            </a:pPr>
            <a:r>
              <a:rPr lang="en-US" dirty="0"/>
              <a:t>It is  difficult  to define weed precisely, but one of the most useful is </a:t>
            </a:r>
          </a:p>
          <a:p>
            <a:pPr marL="514350" indent="-514350" algn="just">
              <a:buNone/>
            </a:pPr>
            <a:r>
              <a:rPr lang="en-US" dirty="0"/>
              <a:t> 'a plant growing where  it  is  not wanted'. In general, any plant which  is  out of place  is  called weed.</a:t>
            </a:r>
          </a:p>
          <a:p>
            <a:pPr algn="just">
              <a:buNone/>
            </a:pPr>
            <a:r>
              <a:rPr lang="en-US" dirty="0"/>
              <a:t> Plants are classified as weeds because they compete for moisture, soil  nutrients,  and  light.</a:t>
            </a:r>
          </a:p>
          <a:p>
            <a:pPr algn="just">
              <a:buNone/>
            </a:pPr>
            <a:r>
              <a:rPr lang="en-US" dirty="0"/>
              <a:t>  It is  quite possible  for  a plant  to be considered a weed  in  one situation but a desirable plant in  another. </a:t>
            </a:r>
          </a:p>
          <a:p>
            <a:pPr algn="just">
              <a:buNone/>
            </a:pPr>
            <a:r>
              <a:rPr lang="en-US" dirty="0"/>
              <a:t>Certain plants such as  pigweed are essentially always weeds, but others such as Bermuda grass, which  is  a very undesirable weed  in  a vegetable field,  can be  cultivated as a turf and pasture crop. </a:t>
            </a:r>
          </a:p>
          <a:p>
            <a:endParaRPr lang="en-US" dirty="0"/>
          </a:p>
        </p:txBody>
      </p:sp>
    </p:spTree>
    <p:extLst>
      <p:ext uri="{BB962C8B-B14F-4D97-AF65-F5344CB8AC3E}">
        <p14:creationId xmlns:p14="http://schemas.microsoft.com/office/powerpoint/2010/main" val="13359150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  KHARIF SEASON WEEDS:</a:t>
            </a:r>
          </a:p>
        </p:txBody>
      </p:sp>
      <p:sp>
        <p:nvSpPr>
          <p:cNvPr id="3" name="Content Placeholder 2"/>
          <p:cNvSpPr>
            <a:spLocks noGrp="1"/>
          </p:cNvSpPr>
          <p:nvPr>
            <p:ph idx="1"/>
          </p:nvPr>
        </p:nvSpPr>
        <p:spPr/>
        <p:txBody>
          <a:bodyPr>
            <a:normAutofit fontScale="77500" lnSpcReduction="20000"/>
          </a:bodyPr>
          <a:lstStyle/>
          <a:p>
            <a:r>
              <a:rPr lang="en-US" dirty="0" err="1"/>
              <a:t>Tribulus</a:t>
            </a:r>
            <a:r>
              <a:rPr lang="en-US" dirty="0"/>
              <a:t> </a:t>
            </a:r>
            <a:r>
              <a:rPr lang="en-US" dirty="0" err="1"/>
              <a:t>terrestris</a:t>
            </a:r>
            <a:r>
              <a:rPr lang="en-US" dirty="0"/>
              <a:t> (</a:t>
            </a:r>
            <a:r>
              <a:rPr lang="en-US" dirty="0" err="1"/>
              <a:t>bhakra</a:t>
            </a:r>
            <a:r>
              <a:rPr lang="en-US" dirty="0"/>
              <a:t>), </a:t>
            </a:r>
            <a:r>
              <a:rPr lang="en-US" dirty="0" err="1"/>
              <a:t>Cyperus</a:t>
            </a:r>
            <a:r>
              <a:rPr lang="en-US" dirty="0"/>
              <a:t> </a:t>
            </a:r>
            <a:r>
              <a:rPr lang="en-US" dirty="0" err="1"/>
              <a:t>rotundus</a:t>
            </a:r>
            <a:r>
              <a:rPr lang="en-US" dirty="0"/>
              <a:t> (</a:t>
            </a:r>
            <a:r>
              <a:rPr lang="en-US" dirty="0" err="1"/>
              <a:t>deela</a:t>
            </a:r>
            <a:r>
              <a:rPr lang="en-US" dirty="0"/>
              <a:t>),  Euphorbia  </a:t>
            </a:r>
            <a:r>
              <a:rPr lang="en-US" dirty="0" err="1"/>
              <a:t>h,rta</a:t>
            </a:r>
            <a:r>
              <a:rPr lang="en-US" dirty="0"/>
              <a:t>  (</a:t>
            </a:r>
            <a:r>
              <a:rPr lang="en-US" dirty="0" err="1"/>
              <a:t>dodhak</a:t>
            </a:r>
            <a:r>
              <a:rPr lang="en-US" dirty="0"/>
              <a:t>),  </a:t>
            </a:r>
            <a:r>
              <a:rPr lang="en-US" dirty="0" err="1"/>
              <a:t>Trianthema</a:t>
            </a:r>
            <a:r>
              <a:rPr lang="en-US" dirty="0"/>
              <a:t>  </a:t>
            </a:r>
            <a:r>
              <a:rPr lang="en-US" dirty="0" err="1"/>
              <a:t>porthlacastrum</a:t>
            </a:r>
            <a:r>
              <a:rPr lang="en-US" dirty="0"/>
              <a:t>  (It-sit), </a:t>
            </a:r>
            <a:r>
              <a:rPr lang="en-US" dirty="0" err="1"/>
              <a:t>Dactyloctenium</a:t>
            </a:r>
            <a:r>
              <a:rPr lang="en-US" dirty="0"/>
              <a:t> </a:t>
            </a:r>
            <a:r>
              <a:rPr lang="en-US" dirty="0" err="1"/>
              <a:t>aegyptica</a:t>
            </a:r>
            <a:r>
              <a:rPr lang="en-US" dirty="0"/>
              <a:t>  (</a:t>
            </a:r>
            <a:r>
              <a:rPr lang="en-US" dirty="0" err="1"/>
              <a:t>madhana</a:t>
            </a:r>
            <a:r>
              <a:rPr lang="en-US" dirty="0"/>
              <a:t> grass),  </a:t>
            </a:r>
            <a:r>
              <a:rPr lang="en-US" dirty="0" err="1"/>
              <a:t>Solanum</a:t>
            </a:r>
            <a:r>
              <a:rPr lang="en-US" dirty="0"/>
              <a:t>  </a:t>
            </a:r>
            <a:r>
              <a:rPr lang="en-US" dirty="0" err="1"/>
              <a:t>nigrum</a:t>
            </a:r>
            <a:r>
              <a:rPr lang="en-US" dirty="0"/>
              <a:t>  (</a:t>
            </a:r>
            <a:r>
              <a:rPr lang="en-US" dirty="0" err="1"/>
              <a:t>makku</a:t>
            </a:r>
            <a:r>
              <a:rPr lang="en-US" dirty="0"/>
              <a:t>), </a:t>
            </a:r>
            <a:r>
              <a:rPr lang="en-US" dirty="0" err="1"/>
              <a:t>Ehinochloa</a:t>
            </a:r>
            <a:r>
              <a:rPr lang="en-US" dirty="0"/>
              <a:t> </a:t>
            </a:r>
            <a:r>
              <a:rPr lang="en-US" dirty="0" err="1"/>
              <a:t>colonum</a:t>
            </a:r>
            <a:r>
              <a:rPr lang="en-US" dirty="0"/>
              <a:t> Swank, </a:t>
            </a:r>
            <a:r>
              <a:rPr lang="en-US" dirty="0" err="1"/>
              <a:t>Heliotropium</a:t>
            </a:r>
            <a:r>
              <a:rPr lang="en-US" dirty="0"/>
              <a:t> </a:t>
            </a:r>
            <a:r>
              <a:rPr lang="en-US" dirty="0" err="1"/>
              <a:t>supinum</a:t>
            </a:r>
            <a:r>
              <a:rPr lang="en-US" dirty="0"/>
              <a:t> (</a:t>
            </a:r>
            <a:r>
              <a:rPr lang="en-US" dirty="0" err="1"/>
              <a:t>oant</a:t>
            </a:r>
            <a:r>
              <a:rPr lang="en-US" dirty="0"/>
              <a:t> char  a  ), </a:t>
            </a:r>
            <a:r>
              <a:rPr lang="en-US" dirty="0" err="1"/>
              <a:t>Datura</a:t>
            </a:r>
            <a:r>
              <a:rPr lang="en-US" dirty="0"/>
              <a:t> </a:t>
            </a:r>
            <a:r>
              <a:rPr lang="en-US" dirty="0" err="1"/>
              <a:t>indica</a:t>
            </a:r>
            <a:r>
              <a:rPr lang="en-US" dirty="0"/>
              <a:t>  (</a:t>
            </a:r>
            <a:r>
              <a:rPr lang="en-US" dirty="0" err="1"/>
              <a:t>dhatura</a:t>
            </a:r>
            <a:r>
              <a:rPr lang="en-US" dirty="0"/>
              <a:t>),  and Euphorbia </a:t>
            </a:r>
            <a:r>
              <a:rPr lang="en-US" dirty="0" err="1"/>
              <a:t>pilulifera</a:t>
            </a:r>
            <a:r>
              <a:rPr lang="en-US" dirty="0"/>
              <a:t>  (</a:t>
            </a:r>
            <a:r>
              <a:rPr lang="en-US" dirty="0" err="1"/>
              <a:t>hazardani</a:t>
            </a:r>
            <a:r>
              <a:rPr lang="en-US" dirty="0"/>
              <a:t>). </a:t>
            </a:r>
          </a:p>
          <a:p>
            <a:pPr>
              <a:buNone/>
            </a:pPr>
            <a:r>
              <a:rPr lang="en-US" b="1" dirty="0"/>
              <a:t>Biennial weeds. </a:t>
            </a:r>
          </a:p>
          <a:p>
            <a:pPr>
              <a:buNone/>
            </a:pPr>
            <a:r>
              <a:rPr lang="en-US" b="1" dirty="0"/>
              <a:t>      </a:t>
            </a:r>
            <a:r>
              <a:rPr lang="en-US" dirty="0"/>
              <a:t>These weeds grow for  two seasons. They germinate in late summer or fall, overwinter, and then resume growth and flower the next spring. They are an especially serious weed problem in  the following spring. Typical  examples  are </a:t>
            </a:r>
            <a:r>
              <a:rPr lang="en-US" dirty="0" err="1"/>
              <a:t>Capsella</a:t>
            </a:r>
            <a:r>
              <a:rPr lang="en-US" dirty="0"/>
              <a:t>  </a:t>
            </a:r>
            <a:r>
              <a:rPr lang="en-US" dirty="0" err="1"/>
              <a:t>bursapastoris</a:t>
            </a:r>
            <a:r>
              <a:rPr lang="en-US" dirty="0"/>
              <a:t>  (shepherd's  purse), </a:t>
            </a:r>
            <a:r>
              <a:rPr lang="en-US" dirty="0" err="1"/>
              <a:t>Lepidium</a:t>
            </a:r>
            <a:r>
              <a:rPr lang="en-US" dirty="0"/>
              <a:t> </a:t>
            </a:r>
            <a:r>
              <a:rPr lang="en-US" dirty="0" err="1"/>
              <a:t>virginucum</a:t>
            </a:r>
            <a:r>
              <a:rPr lang="en-US" dirty="0"/>
              <a:t> (peppergrass  ),</a:t>
            </a:r>
            <a:r>
              <a:rPr lang="en-US" dirty="0" err="1"/>
              <a:t>Stellaria</a:t>
            </a:r>
            <a:r>
              <a:rPr lang="en-US" dirty="0"/>
              <a:t> media (chickweed), and </a:t>
            </a:r>
            <a:r>
              <a:rPr lang="en-US" dirty="0" err="1"/>
              <a:t>Hordeum</a:t>
            </a:r>
            <a:r>
              <a:rPr lang="en-US" dirty="0"/>
              <a:t>  </a:t>
            </a:r>
            <a:r>
              <a:rPr lang="en-US" dirty="0" err="1"/>
              <a:t>jubatum</a:t>
            </a:r>
            <a:r>
              <a:rPr lang="en-US" dirty="0"/>
              <a:t> (squirrel-tail grass). </a:t>
            </a:r>
          </a:p>
          <a:p>
            <a:endParaRPr lang="en-US" dirty="0"/>
          </a:p>
        </p:txBody>
      </p:sp>
    </p:spTree>
    <p:extLst>
      <p:ext uri="{BB962C8B-B14F-4D97-AF65-F5344CB8AC3E}">
        <p14:creationId xmlns:p14="http://schemas.microsoft.com/office/powerpoint/2010/main" val="390810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Perennial weeds.</a:t>
            </a:r>
          </a:p>
        </p:txBody>
      </p:sp>
      <p:sp>
        <p:nvSpPr>
          <p:cNvPr id="3" name="Content Placeholder 2"/>
          <p:cNvSpPr>
            <a:spLocks noGrp="1"/>
          </p:cNvSpPr>
          <p:nvPr>
            <p:ph idx="1"/>
          </p:nvPr>
        </p:nvSpPr>
        <p:spPr>
          <a:xfrm>
            <a:off x="457200" y="1219200"/>
            <a:ext cx="8229600" cy="4525963"/>
          </a:xfrm>
        </p:spPr>
        <p:txBody>
          <a:bodyPr>
            <a:normAutofit fontScale="85000" lnSpcReduction="20000"/>
          </a:bodyPr>
          <a:lstStyle/>
          <a:p>
            <a:pPr>
              <a:buNone/>
            </a:pPr>
            <a:r>
              <a:rPr lang="en-US" dirty="0"/>
              <a:t>     Perennial weeds live for many years and are a serious problem for many horticultural crops, especially perennials. Many perennial weeds can propagate  themselves both by  seed  and vegetatively. They are often deep-rooted, very persistent, and able  to withstand many efforts  to eliminate them.  In some cases an entire crop season is  lost reclaiming land infested by perennial weeds. Some of them become extremely competitive as  individual  plants.  They  include  Sorghum  </a:t>
            </a:r>
            <a:r>
              <a:rPr lang="en-US" dirty="0" err="1"/>
              <a:t>halepense</a:t>
            </a:r>
            <a:r>
              <a:rPr lang="en-US" dirty="0"/>
              <a:t>  (</a:t>
            </a:r>
            <a:r>
              <a:rPr lang="en-US" dirty="0" err="1"/>
              <a:t>baru</a:t>
            </a:r>
            <a:r>
              <a:rPr lang="en-US" dirty="0"/>
              <a:t>  grass), </a:t>
            </a:r>
            <a:r>
              <a:rPr lang="en-US" dirty="0" err="1"/>
              <a:t>Desmostachya</a:t>
            </a:r>
            <a:r>
              <a:rPr lang="en-US" dirty="0"/>
              <a:t> </a:t>
            </a:r>
            <a:r>
              <a:rPr lang="en-US" dirty="0" err="1"/>
              <a:t>bipinnata</a:t>
            </a:r>
            <a:r>
              <a:rPr lang="en-US" dirty="0"/>
              <a:t> (</a:t>
            </a:r>
            <a:r>
              <a:rPr lang="en-US" dirty="0" err="1"/>
              <a:t>dhabb</a:t>
            </a:r>
            <a:r>
              <a:rPr lang="en-US" dirty="0"/>
              <a:t>  ),</a:t>
            </a:r>
            <a:r>
              <a:rPr lang="en-US" dirty="0" err="1"/>
              <a:t>Achryanthes</a:t>
            </a:r>
            <a:r>
              <a:rPr lang="en-US" dirty="0"/>
              <a:t>  </a:t>
            </a:r>
            <a:r>
              <a:rPr lang="en-US" dirty="0" err="1"/>
              <a:t>aspera</a:t>
            </a:r>
            <a:r>
              <a:rPr lang="en-US" dirty="0"/>
              <a:t> (</a:t>
            </a:r>
            <a:r>
              <a:rPr lang="en-US" dirty="0" err="1"/>
              <a:t>puth</a:t>
            </a:r>
            <a:r>
              <a:rPr lang="en-US" dirty="0"/>
              <a:t> </a:t>
            </a:r>
            <a:r>
              <a:rPr lang="en-US" dirty="0" err="1"/>
              <a:t>kanda</a:t>
            </a:r>
            <a:r>
              <a:rPr lang="en-US" dirty="0"/>
              <a:t>), </a:t>
            </a:r>
            <a:r>
              <a:rPr lang="en-US" dirty="0" err="1"/>
              <a:t>CalotTOpis</a:t>
            </a:r>
            <a:r>
              <a:rPr lang="en-US" dirty="0"/>
              <a:t> </a:t>
            </a:r>
            <a:r>
              <a:rPr lang="en-US" dirty="0" err="1"/>
              <a:t>procera</a:t>
            </a:r>
            <a:r>
              <a:rPr lang="en-US" dirty="0"/>
              <a:t> (</a:t>
            </a:r>
            <a:r>
              <a:rPr lang="en-US" dirty="0" err="1"/>
              <a:t>ak</a:t>
            </a:r>
            <a:r>
              <a:rPr lang="en-US" dirty="0"/>
              <a:t>), </a:t>
            </a:r>
            <a:r>
              <a:rPr lang="en-US" dirty="0" err="1"/>
              <a:t>Cynodon</a:t>
            </a:r>
            <a:r>
              <a:rPr lang="en-US" dirty="0"/>
              <a:t> </a:t>
            </a:r>
            <a:r>
              <a:rPr lang="en-US" dirty="0" err="1"/>
              <a:t>dactylon</a:t>
            </a:r>
            <a:r>
              <a:rPr lang="en-US" dirty="0"/>
              <a:t>  (</a:t>
            </a:r>
            <a:r>
              <a:rPr lang="en-US" dirty="0" err="1"/>
              <a:t>khabal</a:t>
            </a:r>
            <a:r>
              <a:rPr lang="en-US" dirty="0"/>
              <a:t> grass) and </a:t>
            </a:r>
            <a:r>
              <a:rPr lang="en-US" dirty="0" err="1"/>
              <a:t>Cyperus</a:t>
            </a:r>
            <a:r>
              <a:rPr lang="en-US" dirty="0"/>
              <a:t> </a:t>
            </a:r>
            <a:r>
              <a:rPr lang="en-US" dirty="0" err="1"/>
              <a:t>rotundus</a:t>
            </a:r>
            <a:r>
              <a:rPr lang="en-US" dirty="0"/>
              <a:t> (</a:t>
            </a:r>
            <a:r>
              <a:rPr lang="en-US" dirty="0" err="1"/>
              <a:t>deela</a:t>
            </a:r>
            <a:r>
              <a:rPr lang="en-US" dirty="0"/>
              <a:t>)</a:t>
            </a:r>
          </a:p>
        </p:txBody>
      </p:sp>
    </p:spTree>
    <p:extLst>
      <p:ext uri="{BB962C8B-B14F-4D97-AF65-F5344CB8AC3E}">
        <p14:creationId xmlns:p14="http://schemas.microsoft.com/office/powerpoint/2010/main" val="19083944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dirty="0"/>
              <a:t>MANAGEMENT  PRACTICES</a:t>
            </a:r>
            <a:br>
              <a:rPr lang="en-US" dirty="0"/>
            </a:br>
            <a:r>
              <a:rPr lang="en-US" dirty="0"/>
              <a:t>Weed control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a:t>      Weeds  can  be  controlled  mechanically,  competitively,  biologically,  and chemically.  A combination of one or more of these methods can often be more effective than a single one in  eradicating weeds in horticultural crops. </a:t>
            </a:r>
          </a:p>
          <a:p>
            <a:pPr>
              <a:buNone/>
            </a:pPr>
            <a:r>
              <a:rPr lang="en-US" b="1" dirty="0"/>
              <a:t>      1.Mechanical.  </a:t>
            </a:r>
          </a:p>
          <a:p>
            <a:pPr>
              <a:buNone/>
            </a:pPr>
            <a:r>
              <a:rPr lang="en-US" b="1" dirty="0"/>
              <a:t>      </a:t>
            </a:r>
            <a:r>
              <a:rPr lang="en-US" dirty="0"/>
              <a:t>Pulling by hand, hoeing, </a:t>
            </a:r>
            <a:r>
              <a:rPr lang="en-US" dirty="0" err="1"/>
              <a:t>ploughing</a:t>
            </a:r>
            <a:r>
              <a:rPr lang="en-US" dirty="0"/>
              <a:t>, and mowing are methods of mechanical weed control. With many  crops,  hoeing  is  the  standard practice, but where possible it is being replaced by </a:t>
            </a:r>
            <a:r>
              <a:rPr lang="en-US" dirty="0" err="1"/>
              <a:t>ploughing</a:t>
            </a:r>
            <a:r>
              <a:rPr lang="en-US" dirty="0"/>
              <a:t>, either by draft animals  or  recently with  garden  tractors. Mulches  such  as  straw,  sawdust dried  sugar  cane  leaves  not  only  provide  excellent weed  control  but offer  other  benefits  such  as  stabilizing  soil  temperature  and  conserving moisture. Black plastic sheets (polyethylene) are also very effective in weed control. </a:t>
            </a:r>
          </a:p>
          <a:p>
            <a:endParaRPr lang="en-US" dirty="0"/>
          </a:p>
        </p:txBody>
      </p:sp>
    </p:spTree>
    <p:extLst>
      <p:ext uri="{BB962C8B-B14F-4D97-AF65-F5344CB8AC3E}">
        <p14:creationId xmlns:p14="http://schemas.microsoft.com/office/powerpoint/2010/main" val="4935123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2.Competitive.</a:t>
            </a:r>
          </a:p>
        </p:txBody>
      </p:sp>
      <p:sp>
        <p:nvSpPr>
          <p:cNvPr id="3" name="Content Placeholder 2"/>
          <p:cNvSpPr>
            <a:spLocks noGrp="1"/>
          </p:cNvSpPr>
          <p:nvPr>
            <p:ph idx="1"/>
          </p:nvPr>
        </p:nvSpPr>
        <p:spPr/>
        <p:txBody>
          <a:bodyPr>
            <a:normAutofit fontScale="70000" lnSpcReduction="20000"/>
          </a:bodyPr>
          <a:lstStyle/>
          <a:p>
            <a:pPr>
              <a:buNone/>
            </a:pPr>
            <a:r>
              <a:rPr lang="en-US" dirty="0"/>
              <a:t>     </a:t>
            </a:r>
            <a:r>
              <a:rPr lang="en-US" sz="4400" dirty="0">
                <a:solidFill>
                  <a:prstClr val="black"/>
                </a:solidFill>
                <a:ea typeface="+mj-ea"/>
                <a:cs typeface="+mj-cs"/>
              </a:rPr>
              <a:t>Competitive</a:t>
            </a:r>
          </a:p>
          <a:p>
            <a:pPr>
              <a:buNone/>
            </a:pPr>
            <a:r>
              <a:rPr lang="en-US" dirty="0"/>
              <a:t>This  is  the  least expensive method of weed control,  but it  is  only  possible  in  a  few  circumstances.  For  example, by  maintaining a good  stand  of grass  in  a  lawn,  weed  problems  are  reduced  because  the germinating weeds are not able  to compete with  the established grass. </a:t>
            </a:r>
          </a:p>
          <a:p>
            <a:pPr>
              <a:buNone/>
            </a:pPr>
            <a:endParaRPr lang="en-US" b="1" dirty="0"/>
          </a:p>
          <a:p>
            <a:pPr>
              <a:buNone/>
            </a:pPr>
            <a:r>
              <a:rPr lang="en-US" b="1" dirty="0"/>
              <a:t>Biological. </a:t>
            </a:r>
          </a:p>
          <a:p>
            <a:pPr>
              <a:buNone/>
            </a:pPr>
            <a:r>
              <a:rPr lang="en-US" b="1" dirty="0"/>
              <a:t> </a:t>
            </a:r>
            <a:r>
              <a:rPr lang="en-US" dirty="0"/>
              <a:t>As  the  use  of  chemical  pesticides  is  very  controversial, suitable  biological  control  is  very much  needed.  In  some  instances  it  has been  found  very  successful.  For  example,  prickly  pear was  a very  serious weed problem  in  Australia, but was  controlled by  the  introduction  of the Argentine moth. Great care must be  taken that  the  insect or the pathogen introduced will  not harm desirable plants, animals, or the environment. </a:t>
            </a:r>
          </a:p>
          <a:p>
            <a:endParaRPr lang="en-US" dirty="0"/>
          </a:p>
        </p:txBody>
      </p:sp>
    </p:spTree>
    <p:extLst>
      <p:ext uri="{BB962C8B-B14F-4D97-AF65-F5344CB8AC3E}">
        <p14:creationId xmlns:p14="http://schemas.microsoft.com/office/powerpoint/2010/main" val="19954537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www.herbalextractsplus.com/images/herbs/pricklypear-cactus-is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990441"/>
            <a:ext cx="3086595" cy="462065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762000" y="381000"/>
            <a:ext cx="37338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prstClr val="black"/>
                </a:solidFill>
              </a:rPr>
              <a:t>prickly  pear </a:t>
            </a:r>
            <a:endParaRPr lang="en-US" dirty="0"/>
          </a:p>
        </p:txBody>
      </p:sp>
      <p:pic>
        <p:nvPicPr>
          <p:cNvPr id="5124" name="Picture 4" descr="http://upload.wikimedia.org/wikipedia/commons/thumb/6/64/Larvaefeedingoncacti.jpg/220px-Larvaefeedingoncacti.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1112322"/>
            <a:ext cx="2616489" cy="3853376"/>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4813444" y="5000334"/>
            <a:ext cx="28956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argentine cactus moth</a:t>
            </a:r>
          </a:p>
        </p:txBody>
      </p:sp>
    </p:spTree>
    <p:extLst>
      <p:ext uri="{BB962C8B-B14F-4D97-AF65-F5344CB8AC3E}">
        <p14:creationId xmlns:p14="http://schemas.microsoft.com/office/powerpoint/2010/main" val="32140598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3.Chemical.</a:t>
            </a:r>
          </a:p>
        </p:txBody>
      </p:sp>
      <p:sp>
        <p:nvSpPr>
          <p:cNvPr id="3" name="Content Placeholder 2"/>
          <p:cNvSpPr>
            <a:spLocks noGrp="1"/>
          </p:cNvSpPr>
          <p:nvPr>
            <p:ph idx="1"/>
          </p:nvPr>
        </p:nvSpPr>
        <p:spPr/>
        <p:txBody>
          <a:bodyPr>
            <a:normAutofit fontScale="85000" lnSpcReduction="20000"/>
          </a:bodyPr>
          <a:lstStyle/>
          <a:p>
            <a:pPr>
              <a:buNone/>
            </a:pPr>
            <a:r>
              <a:rPr lang="en-US" dirty="0"/>
              <a:t>    The most widely  used  technique of modern weed  control involves  chemicals called herbicides, or weed killers. They may kill  by  con-tact or systemic action. Contact herbicides  kill  the  tissue  on contact, while systemic herbicides, which  are readily </a:t>
            </a:r>
            <a:r>
              <a:rPr lang="en-US" dirty="0" err="1"/>
              <a:t>translocated</a:t>
            </a:r>
            <a:r>
              <a:rPr lang="en-US" dirty="0"/>
              <a:t>, affect  the entire plant. With small weeds the entire plant dies; with large weeds, the foliage dies but the stem usually remains and new shoots may arise later from  axillary buds. </a:t>
            </a:r>
          </a:p>
          <a:p>
            <a:pPr>
              <a:buNone/>
            </a:pPr>
            <a:r>
              <a:rPr lang="en-US" dirty="0"/>
              <a:t>Discovery of selective herbicides was  a milestone because  they can be  applied  in  a  mixed  stand  of plants  and  kill  the  undesirable  plants without harming the others. </a:t>
            </a:r>
          </a:p>
          <a:p>
            <a:endParaRPr lang="en-US" dirty="0"/>
          </a:p>
        </p:txBody>
      </p:sp>
    </p:spTree>
    <p:extLst>
      <p:ext uri="{BB962C8B-B14F-4D97-AF65-F5344CB8AC3E}">
        <p14:creationId xmlns:p14="http://schemas.microsoft.com/office/powerpoint/2010/main" val="17234251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166895045"/>
              </p:ext>
            </p:extLst>
          </p:nvPr>
        </p:nvGraphicFramePr>
        <p:xfrm>
          <a:off x="381000" y="533400"/>
          <a:ext cx="8229600" cy="4766056"/>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xmlns="" val="20000"/>
                    </a:ext>
                  </a:extLst>
                </a:gridCol>
                <a:gridCol w="2743200">
                  <a:extLst>
                    <a:ext uri="{9D8B030D-6E8A-4147-A177-3AD203B41FA5}">
                      <a16:colId xmlns:a16="http://schemas.microsoft.com/office/drawing/2014/main" xmlns="" val="20001"/>
                    </a:ext>
                  </a:extLst>
                </a:gridCol>
                <a:gridCol w="2743200">
                  <a:extLst>
                    <a:ext uri="{9D8B030D-6E8A-4147-A177-3AD203B41FA5}">
                      <a16:colId xmlns:a16="http://schemas.microsoft.com/office/drawing/2014/main" xmlns="" val="20002"/>
                    </a:ext>
                  </a:extLst>
                </a:gridCol>
              </a:tblGrid>
              <a:tr h="370840">
                <a:tc>
                  <a:txBody>
                    <a:bodyPr/>
                    <a:lstStyle/>
                    <a:p>
                      <a:pPr marL="0" marR="0">
                        <a:lnSpc>
                          <a:spcPct val="115000"/>
                        </a:lnSpc>
                        <a:spcBef>
                          <a:spcPts val="0"/>
                        </a:spcBef>
                        <a:spcAft>
                          <a:spcPts val="0"/>
                        </a:spcAft>
                      </a:pPr>
                      <a:r>
                        <a:rPr lang="en-US" sz="1400" dirty="0">
                          <a:effectLst/>
                          <a:latin typeface="Calibri"/>
                          <a:ea typeface="Calibri"/>
                          <a:cs typeface="Times New Roman"/>
                        </a:rPr>
                        <a:t>Sr. No</a:t>
                      </a:r>
                    </a:p>
                  </a:txBody>
                  <a:tcPr marL="71755" marR="71755" marT="19050" marB="19050" anchor="ctr"/>
                </a:tc>
                <a:tc>
                  <a:txBody>
                    <a:bodyPr/>
                    <a:lstStyle/>
                    <a:p>
                      <a:pPr marL="0" marR="0">
                        <a:lnSpc>
                          <a:spcPct val="115000"/>
                        </a:lnSpc>
                        <a:spcBef>
                          <a:spcPts val="0"/>
                        </a:spcBef>
                        <a:spcAft>
                          <a:spcPts val="0"/>
                        </a:spcAft>
                      </a:pPr>
                      <a:r>
                        <a:rPr lang="en-US" sz="1400" dirty="0">
                          <a:effectLst/>
                          <a:latin typeface="Calibri"/>
                          <a:ea typeface="Calibri"/>
                          <a:cs typeface="Times New Roman"/>
                        </a:rPr>
                        <a:t>Herbicides &amp; Weedicides</a:t>
                      </a:r>
                    </a:p>
                  </a:txBody>
                  <a:tcPr marL="71755" marR="71755" marT="19050" marB="19050" anchor="ctr"/>
                </a:tc>
                <a:tc>
                  <a:txBody>
                    <a:bodyPr/>
                    <a:lstStyle/>
                    <a:p>
                      <a:pPr marL="0" marR="0">
                        <a:lnSpc>
                          <a:spcPct val="115000"/>
                        </a:lnSpc>
                        <a:spcBef>
                          <a:spcPts val="0"/>
                        </a:spcBef>
                        <a:spcAft>
                          <a:spcPts val="0"/>
                        </a:spcAft>
                      </a:pPr>
                      <a:r>
                        <a:rPr lang="en-US" sz="1400">
                          <a:effectLst/>
                          <a:latin typeface="Calibri"/>
                          <a:ea typeface="Calibri"/>
                          <a:cs typeface="Times New Roman"/>
                        </a:rPr>
                        <a:t>Trade Name</a:t>
                      </a:r>
                    </a:p>
                  </a:txBody>
                  <a:tcPr marL="71755" marR="71755" marT="19050" marB="19050" anchor="b"/>
                </a:tc>
                <a:extLst>
                  <a:ext uri="{0D108BD9-81ED-4DB2-BD59-A6C34878D82A}">
                    <a16:rowId xmlns:a16="http://schemas.microsoft.com/office/drawing/2014/main" xmlns="" val="10000"/>
                  </a:ext>
                </a:extLst>
              </a:tr>
              <a:tr h="370840">
                <a:tc>
                  <a:txBody>
                    <a:bodyPr/>
                    <a:lstStyle/>
                    <a:p>
                      <a:pPr marL="0" marR="0">
                        <a:lnSpc>
                          <a:spcPct val="115000"/>
                        </a:lnSpc>
                        <a:spcBef>
                          <a:spcPts val="0"/>
                        </a:spcBef>
                        <a:spcAft>
                          <a:spcPts val="0"/>
                        </a:spcAft>
                      </a:pPr>
                      <a:r>
                        <a:rPr lang="en-US" sz="1400" dirty="0">
                          <a:solidFill>
                            <a:srgbClr val="222222"/>
                          </a:solidFill>
                          <a:effectLst/>
                          <a:latin typeface="Calibri"/>
                          <a:ea typeface="Calibri"/>
                          <a:cs typeface="Times New Roman"/>
                        </a:rPr>
                        <a:t>1</a:t>
                      </a:r>
                      <a:endParaRPr lang="en-US" sz="1400" dirty="0">
                        <a:effectLst/>
                        <a:latin typeface="Calibri"/>
                        <a:ea typeface="Calibri"/>
                        <a:cs typeface="Times New Roman"/>
                      </a:endParaRPr>
                    </a:p>
                  </a:txBody>
                  <a:tcPr marL="71755" marR="71755" marT="19050" marB="19050" anchor="b"/>
                </a:tc>
                <a:tc>
                  <a:txBody>
                    <a:bodyPr/>
                    <a:lstStyle/>
                    <a:p>
                      <a:pPr marL="0" marR="0">
                        <a:lnSpc>
                          <a:spcPct val="115000"/>
                        </a:lnSpc>
                        <a:spcBef>
                          <a:spcPts val="0"/>
                        </a:spcBef>
                        <a:spcAft>
                          <a:spcPts val="0"/>
                        </a:spcAft>
                      </a:pPr>
                      <a:r>
                        <a:rPr lang="en-US" sz="1400">
                          <a:solidFill>
                            <a:srgbClr val="222222"/>
                          </a:solidFill>
                          <a:effectLst/>
                          <a:latin typeface="Calibri"/>
                          <a:ea typeface="Calibri"/>
                          <a:cs typeface="Times New Roman"/>
                        </a:rPr>
                        <a:t>2,4-D Amine Salt 58% SL</a:t>
                      </a:r>
                      <a:endParaRPr lang="en-US" sz="1400">
                        <a:effectLst/>
                        <a:latin typeface="Calibri"/>
                        <a:ea typeface="Calibri"/>
                        <a:cs typeface="Times New Roman"/>
                      </a:endParaRPr>
                    </a:p>
                  </a:txBody>
                  <a:tcPr marL="71755" marR="71755" marT="19050" marB="19050" anchor="b"/>
                </a:tc>
                <a:tc>
                  <a:txBody>
                    <a:bodyPr/>
                    <a:lstStyle/>
                    <a:p>
                      <a:pPr marL="0" marR="0">
                        <a:lnSpc>
                          <a:spcPct val="115000"/>
                        </a:lnSpc>
                        <a:spcBef>
                          <a:spcPts val="0"/>
                        </a:spcBef>
                        <a:spcAft>
                          <a:spcPts val="0"/>
                        </a:spcAft>
                      </a:pPr>
                      <a:r>
                        <a:rPr lang="en-US" sz="1400" b="1" u="none" strike="noStrike">
                          <a:solidFill>
                            <a:srgbClr val="95C12B"/>
                          </a:solidFill>
                          <a:effectLst/>
                          <a:latin typeface="Calibri"/>
                          <a:ea typeface="Calibri"/>
                          <a:cs typeface="Times New Roman"/>
                          <a:hlinkClick r:id="rId2"/>
                        </a:rPr>
                        <a:t>SULTAN</a:t>
                      </a:r>
                      <a:endParaRPr lang="en-US" sz="1400">
                        <a:effectLst/>
                        <a:latin typeface="Calibri"/>
                        <a:ea typeface="Calibri"/>
                        <a:cs typeface="Times New Roman"/>
                      </a:endParaRPr>
                    </a:p>
                  </a:txBody>
                  <a:tcPr marL="71755" marR="71755" marT="19050" marB="19050" anchor="b"/>
                </a:tc>
                <a:extLst>
                  <a:ext uri="{0D108BD9-81ED-4DB2-BD59-A6C34878D82A}">
                    <a16:rowId xmlns:a16="http://schemas.microsoft.com/office/drawing/2014/main" xmlns="" val="10001"/>
                  </a:ext>
                </a:extLst>
              </a:tr>
              <a:tr h="370840">
                <a:tc>
                  <a:txBody>
                    <a:bodyPr/>
                    <a:lstStyle/>
                    <a:p>
                      <a:pPr marL="0" marR="0">
                        <a:lnSpc>
                          <a:spcPct val="115000"/>
                        </a:lnSpc>
                        <a:spcBef>
                          <a:spcPts val="0"/>
                        </a:spcBef>
                        <a:spcAft>
                          <a:spcPts val="0"/>
                        </a:spcAft>
                      </a:pPr>
                      <a:r>
                        <a:rPr lang="en-US" sz="1400" dirty="0">
                          <a:solidFill>
                            <a:srgbClr val="222222"/>
                          </a:solidFill>
                          <a:effectLst/>
                          <a:latin typeface="Calibri"/>
                          <a:ea typeface="Calibri"/>
                          <a:cs typeface="Times New Roman"/>
                        </a:rPr>
                        <a:t>2</a:t>
                      </a:r>
                      <a:endParaRPr lang="en-US" sz="1400" dirty="0">
                        <a:effectLst/>
                        <a:latin typeface="Calibri"/>
                        <a:ea typeface="Calibri"/>
                        <a:cs typeface="Times New Roman"/>
                      </a:endParaRPr>
                    </a:p>
                  </a:txBody>
                  <a:tcPr marL="71755" marR="71755" marT="19050" marB="19050" anchor="b"/>
                </a:tc>
                <a:tc>
                  <a:txBody>
                    <a:bodyPr/>
                    <a:lstStyle/>
                    <a:p>
                      <a:pPr marL="0" marR="0">
                        <a:lnSpc>
                          <a:spcPct val="115000"/>
                        </a:lnSpc>
                        <a:spcBef>
                          <a:spcPts val="0"/>
                        </a:spcBef>
                        <a:spcAft>
                          <a:spcPts val="0"/>
                        </a:spcAft>
                      </a:pPr>
                      <a:r>
                        <a:rPr lang="en-US" sz="1400">
                          <a:solidFill>
                            <a:srgbClr val="222222"/>
                          </a:solidFill>
                          <a:effectLst/>
                          <a:latin typeface="Calibri"/>
                          <a:ea typeface="Calibri"/>
                          <a:cs typeface="Times New Roman"/>
                        </a:rPr>
                        <a:t>2,4-D Ethyl Ester 20% WP</a:t>
                      </a:r>
                      <a:endParaRPr lang="en-US" sz="1400">
                        <a:effectLst/>
                        <a:latin typeface="Calibri"/>
                        <a:ea typeface="Calibri"/>
                        <a:cs typeface="Times New Roman"/>
                      </a:endParaRPr>
                    </a:p>
                  </a:txBody>
                  <a:tcPr marL="71755" marR="71755" marT="19050" marB="19050" anchor="b"/>
                </a:tc>
                <a:tc>
                  <a:txBody>
                    <a:bodyPr/>
                    <a:lstStyle/>
                    <a:p>
                      <a:pPr marL="0" marR="0">
                        <a:lnSpc>
                          <a:spcPct val="115000"/>
                        </a:lnSpc>
                        <a:spcBef>
                          <a:spcPts val="0"/>
                        </a:spcBef>
                        <a:spcAft>
                          <a:spcPts val="0"/>
                        </a:spcAft>
                      </a:pPr>
                      <a:r>
                        <a:rPr lang="en-US" sz="1400" b="1" u="none" strike="noStrike">
                          <a:solidFill>
                            <a:srgbClr val="95C12B"/>
                          </a:solidFill>
                          <a:effectLst/>
                          <a:latin typeface="Calibri"/>
                          <a:ea typeface="Calibri"/>
                          <a:cs typeface="Times New Roman"/>
                          <a:hlinkClick r:id="rId2"/>
                        </a:rPr>
                        <a:t>BULL FIGHTER</a:t>
                      </a:r>
                      <a:endParaRPr lang="en-US" sz="1400">
                        <a:effectLst/>
                        <a:latin typeface="Calibri"/>
                        <a:ea typeface="Calibri"/>
                        <a:cs typeface="Times New Roman"/>
                      </a:endParaRPr>
                    </a:p>
                  </a:txBody>
                  <a:tcPr marL="71755" marR="71755" marT="19050" marB="19050" anchor="b"/>
                </a:tc>
                <a:extLst>
                  <a:ext uri="{0D108BD9-81ED-4DB2-BD59-A6C34878D82A}">
                    <a16:rowId xmlns:a16="http://schemas.microsoft.com/office/drawing/2014/main" xmlns="" val="10002"/>
                  </a:ext>
                </a:extLst>
              </a:tr>
              <a:tr h="370840">
                <a:tc>
                  <a:txBody>
                    <a:bodyPr/>
                    <a:lstStyle/>
                    <a:p>
                      <a:pPr marL="0" marR="0">
                        <a:lnSpc>
                          <a:spcPct val="115000"/>
                        </a:lnSpc>
                        <a:spcBef>
                          <a:spcPts val="0"/>
                        </a:spcBef>
                        <a:spcAft>
                          <a:spcPts val="0"/>
                        </a:spcAft>
                      </a:pPr>
                      <a:r>
                        <a:rPr lang="en-US" sz="1400" dirty="0">
                          <a:solidFill>
                            <a:srgbClr val="222222"/>
                          </a:solidFill>
                          <a:effectLst/>
                          <a:latin typeface="Calibri"/>
                          <a:ea typeface="Calibri"/>
                          <a:cs typeface="Times New Roman"/>
                        </a:rPr>
                        <a:t>3</a:t>
                      </a:r>
                      <a:endParaRPr lang="en-US" sz="1400" dirty="0">
                        <a:effectLst/>
                        <a:latin typeface="Calibri"/>
                        <a:ea typeface="Calibri"/>
                        <a:cs typeface="Times New Roman"/>
                      </a:endParaRPr>
                    </a:p>
                  </a:txBody>
                  <a:tcPr marL="71755" marR="71755" marT="19050" marB="19050" anchor="b"/>
                </a:tc>
                <a:tc>
                  <a:txBody>
                    <a:bodyPr/>
                    <a:lstStyle/>
                    <a:p>
                      <a:pPr marL="0" marR="0">
                        <a:lnSpc>
                          <a:spcPct val="115000"/>
                        </a:lnSpc>
                        <a:spcBef>
                          <a:spcPts val="0"/>
                        </a:spcBef>
                        <a:spcAft>
                          <a:spcPts val="0"/>
                        </a:spcAft>
                      </a:pPr>
                      <a:r>
                        <a:rPr lang="en-US" sz="1400">
                          <a:solidFill>
                            <a:srgbClr val="222222"/>
                          </a:solidFill>
                          <a:effectLst/>
                          <a:latin typeface="Calibri"/>
                          <a:ea typeface="Calibri"/>
                          <a:cs typeface="Times New Roman"/>
                        </a:rPr>
                        <a:t>2,4-D Ethylester 38% EC</a:t>
                      </a:r>
                      <a:endParaRPr lang="en-US" sz="1400">
                        <a:effectLst/>
                        <a:latin typeface="Calibri"/>
                        <a:ea typeface="Calibri"/>
                        <a:cs typeface="Times New Roman"/>
                      </a:endParaRPr>
                    </a:p>
                  </a:txBody>
                  <a:tcPr marL="71755" marR="71755" marT="19050" marB="19050" anchor="b"/>
                </a:tc>
                <a:tc>
                  <a:txBody>
                    <a:bodyPr/>
                    <a:lstStyle/>
                    <a:p>
                      <a:pPr marL="0" marR="0">
                        <a:lnSpc>
                          <a:spcPct val="115000"/>
                        </a:lnSpc>
                        <a:spcBef>
                          <a:spcPts val="0"/>
                        </a:spcBef>
                        <a:spcAft>
                          <a:spcPts val="0"/>
                        </a:spcAft>
                      </a:pPr>
                      <a:r>
                        <a:rPr lang="en-US" sz="1400" b="1" u="none" strike="noStrike">
                          <a:solidFill>
                            <a:srgbClr val="95C12B"/>
                          </a:solidFill>
                          <a:effectLst/>
                          <a:latin typeface="Calibri"/>
                          <a:ea typeface="Calibri"/>
                          <a:cs typeface="Times New Roman"/>
                          <a:hlinkClick r:id="rId2"/>
                        </a:rPr>
                        <a:t>FIGHTER</a:t>
                      </a:r>
                      <a:endParaRPr lang="en-US" sz="1400">
                        <a:effectLst/>
                        <a:latin typeface="Calibri"/>
                        <a:ea typeface="Calibri"/>
                        <a:cs typeface="Times New Roman"/>
                      </a:endParaRPr>
                    </a:p>
                  </a:txBody>
                  <a:tcPr marL="71755" marR="71755" marT="19050" marB="19050" anchor="b"/>
                </a:tc>
                <a:extLst>
                  <a:ext uri="{0D108BD9-81ED-4DB2-BD59-A6C34878D82A}">
                    <a16:rowId xmlns:a16="http://schemas.microsoft.com/office/drawing/2014/main" xmlns="" val="10003"/>
                  </a:ext>
                </a:extLst>
              </a:tr>
              <a:tr h="370840">
                <a:tc>
                  <a:txBody>
                    <a:bodyPr/>
                    <a:lstStyle/>
                    <a:p>
                      <a:pPr marL="0" marR="0">
                        <a:lnSpc>
                          <a:spcPct val="115000"/>
                        </a:lnSpc>
                        <a:spcBef>
                          <a:spcPts val="0"/>
                        </a:spcBef>
                        <a:spcAft>
                          <a:spcPts val="0"/>
                        </a:spcAft>
                      </a:pPr>
                      <a:r>
                        <a:rPr lang="en-US" sz="1400" dirty="0">
                          <a:solidFill>
                            <a:srgbClr val="222222"/>
                          </a:solidFill>
                          <a:effectLst/>
                          <a:latin typeface="Calibri"/>
                          <a:ea typeface="Calibri"/>
                          <a:cs typeface="Times New Roman"/>
                        </a:rPr>
                        <a:t>4</a:t>
                      </a:r>
                      <a:endParaRPr lang="en-US" sz="1400" dirty="0">
                        <a:effectLst/>
                        <a:latin typeface="Calibri"/>
                        <a:ea typeface="Calibri"/>
                        <a:cs typeface="Times New Roman"/>
                      </a:endParaRPr>
                    </a:p>
                  </a:txBody>
                  <a:tcPr marL="71755" marR="71755" marT="19050" marB="19050" anchor="b"/>
                </a:tc>
                <a:tc>
                  <a:txBody>
                    <a:bodyPr/>
                    <a:lstStyle/>
                    <a:p>
                      <a:pPr marL="0" marR="0">
                        <a:lnSpc>
                          <a:spcPct val="115000"/>
                        </a:lnSpc>
                        <a:spcBef>
                          <a:spcPts val="0"/>
                        </a:spcBef>
                        <a:spcAft>
                          <a:spcPts val="0"/>
                        </a:spcAft>
                      </a:pPr>
                      <a:r>
                        <a:rPr lang="en-US" sz="1400">
                          <a:solidFill>
                            <a:srgbClr val="222222"/>
                          </a:solidFill>
                          <a:effectLst/>
                          <a:latin typeface="Calibri"/>
                          <a:ea typeface="Calibri"/>
                          <a:cs typeface="Times New Roman"/>
                        </a:rPr>
                        <a:t>2,4-D Sodium Salt 80% WP</a:t>
                      </a:r>
                      <a:endParaRPr lang="en-US" sz="1400">
                        <a:effectLst/>
                        <a:latin typeface="Calibri"/>
                        <a:ea typeface="Calibri"/>
                        <a:cs typeface="Times New Roman"/>
                      </a:endParaRPr>
                    </a:p>
                  </a:txBody>
                  <a:tcPr marL="71755" marR="71755" marT="19050" marB="19050" anchor="b"/>
                </a:tc>
                <a:tc>
                  <a:txBody>
                    <a:bodyPr/>
                    <a:lstStyle/>
                    <a:p>
                      <a:pPr marL="0" marR="0">
                        <a:lnSpc>
                          <a:spcPct val="115000"/>
                        </a:lnSpc>
                        <a:spcBef>
                          <a:spcPts val="0"/>
                        </a:spcBef>
                        <a:spcAft>
                          <a:spcPts val="0"/>
                        </a:spcAft>
                      </a:pPr>
                      <a:r>
                        <a:rPr lang="en-US" sz="1400" b="1" u="none" strike="noStrike">
                          <a:solidFill>
                            <a:srgbClr val="95C12B"/>
                          </a:solidFill>
                          <a:effectLst/>
                          <a:latin typeface="Calibri"/>
                          <a:ea typeface="Calibri"/>
                          <a:cs typeface="Times New Roman"/>
                          <a:hlinkClick r:id="rId2"/>
                        </a:rPr>
                        <a:t>FIGHTER SS</a:t>
                      </a:r>
                      <a:endParaRPr lang="en-US" sz="1400">
                        <a:effectLst/>
                        <a:latin typeface="Calibri"/>
                        <a:ea typeface="Calibri"/>
                        <a:cs typeface="Times New Roman"/>
                      </a:endParaRPr>
                    </a:p>
                  </a:txBody>
                  <a:tcPr marL="71755" marR="71755" marT="19050" marB="19050" anchor="b"/>
                </a:tc>
                <a:extLst>
                  <a:ext uri="{0D108BD9-81ED-4DB2-BD59-A6C34878D82A}">
                    <a16:rowId xmlns:a16="http://schemas.microsoft.com/office/drawing/2014/main" xmlns="" val="10004"/>
                  </a:ext>
                </a:extLst>
              </a:tr>
              <a:tr h="370840">
                <a:tc>
                  <a:txBody>
                    <a:bodyPr/>
                    <a:lstStyle/>
                    <a:p>
                      <a:pPr marL="0" marR="0">
                        <a:lnSpc>
                          <a:spcPct val="115000"/>
                        </a:lnSpc>
                        <a:spcBef>
                          <a:spcPts val="0"/>
                        </a:spcBef>
                        <a:spcAft>
                          <a:spcPts val="0"/>
                        </a:spcAft>
                      </a:pPr>
                      <a:r>
                        <a:rPr lang="en-US" sz="1400" dirty="0">
                          <a:solidFill>
                            <a:srgbClr val="222222"/>
                          </a:solidFill>
                          <a:effectLst/>
                          <a:latin typeface="Calibri"/>
                          <a:ea typeface="Calibri"/>
                          <a:cs typeface="Times New Roman"/>
                        </a:rPr>
                        <a:t>5</a:t>
                      </a:r>
                      <a:endParaRPr lang="en-US" sz="1400" dirty="0">
                        <a:effectLst/>
                        <a:latin typeface="Calibri"/>
                        <a:ea typeface="Calibri"/>
                        <a:cs typeface="Times New Roman"/>
                      </a:endParaRPr>
                    </a:p>
                  </a:txBody>
                  <a:tcPr marL="71755" marR="71755" marT="19050" marB="19050" anchor="b"/>
                </a:tc>
                <a:tc>
                  <a:txBody>
                    <a:bodyPr/>
                    <a:lstStyle/>
                    <a:p>
                      <a:pPr marL="0" marR="0">
                        <a:lnSpc>
                          <a:spcPct val="115000"/>
                        </a:lnSpc>
                        <a:spcBef>
                          <a:spcPts val="0"/>
                        </a:spcBef>
                        <a:spcAft>
                          <a:spcPts val="0"/>
                        </a:spcAft>
                      </a:pPr>
                      <a:r>
                        <a:rPr lang="en-US" sz="1400">
                          <a:solidFill>
                            <a:srgbClr val="222222"/>
                          </a:solidFill>
                          <a:effectLst/>
                          <a:latin typeface="Calibri"/>
                          <a:ea typeface="Calibri"/>
                          <a:cs typeface="Times New Roman"/>
                        </a:rPr>
                        <a:t>Ammonium Salt of Glyphosate 71% SG</a:t>
                      </a:r>
                      <a:endParaRPr lang="en-US" sz="1400">
                        <a:effectLst/>
                        <a:latin typeface="Calibri"/>
                        <a:ea typeface="Calibri"/>
                        <a:cs typeface="Times New Roman"/>
                      </a:endParaRPr>
                    </a:p>
                  </a:txBody>
                  <a:tcPr marL="71755" marR="71755" marT="19050" marB="19050" anchor="b"/>
                </a:tc>
                <a:tc>
                  <a:txBody>
                    <a:bodyPr/>
                    <a:lstStyle/>
                    <a:p>
                      <a:pPr marL="0" marR="0">
                        <a:lnSpc>
                          <a:spcPct val="115000"/>
                        </a:lnSpc>
                        <a:spcBef>
                          <a:spcPts val="0"/>
                        </a:spcBef>
                        <a:spcAft>
                          <a:spcPts val="0"/>
                        </a:spcAft>
                      </a:pPr>
                      <a:r>
                        <a:rPr lang="en-US" sz="1400" b="1" u="none" strike="noStrike">
                          <a:solidFill>
                            <a:srgbClr val="95C12B"/>
                          </a:solidFill>
                          <a:effectLst/>
                          <a:latin typeface="Calibri"/>
                          <a:ea typeface="Calibri"/>
                          <a:cs typeface="Times New Roman"/>
                          <a:hlinkClick r:id="rId2"/>
                        </a:rPr>
                        <a:t>GAJA-71</a:t>
                      </a:r>
                      <a:endParaRPr lang="en-US" sz="1400">
                        <a:effectLst/>
                        <a:latin typeface="Calibri"/>
                        <a:ea typeface="Calibri"/>
                        <a:cs typeface="Times New Roman"/>
                      </a:endParaRPr>
                    </a:p>
                  </a:txBody>
                  <a:tcPr marL="71755" marR="71755" marT="19050" marB="19050" anchor="b"/>
                </a:tc>
                <a:extLst>
                  <a:ext uri="{0D108BD9-81ED-4DB2-BD59-A6C34878D82A}">
                    <a16:rowId xmlns:a16="http://schemas.microsoft.com/office/drawing/2014/main" xmlns="" val="10005"/>
                  </a:ext>
                </a:extLst>
              </a:tr>
              <a:tr h="370840">
                <a:tc>
                  <a:txBody>
                    <a:bodyPr/>
                    <a:lstStyle/>
                    <a:p>
                      <a:pPr marL="0" marR="0">
                        <a:lnSpc>
                          <a:spcPct val="115000"/>
                        </a:lnSpc>
                        <a:spcBef>
                          <a:spcPts val="0"/>
                        </a:spcBef>
                        <a:spcAft>
                          <a:spcPts val="0"/>
                        </a:spcAft>
                      </a:pPr>
                      <a:r>
                        <a:rPr lang="en-US" sz="1400" dirty="0">
                          <a:solidFill>
                            <a:srgbClr val="222222"/>
                          </a:solidFill>
                          <a:effectLst/>
                          <a:latin typeface="Calibri"/>
                          <a:ea typeface="Calibri"/>
                          <a:cs typeface="Times New Roman"/>
                        </a:rPr>
                        <a:t>6</a:t>
                      </a:r>
                      <a:endParaRPr lang="en-US" sz="1400" dirty="0">
                        <a:effectLst/>
                        <a:latin typeface="Calibri"/>
                        <a:ea typeface="Calibri"/>
                        <a:cs typeface="Times New Roman"/>
                      </a:endParaRPr>
                    </a:p>
                  </a:txBody>
                  <a:tcPr marL="71755" marR="71755" marT="19050" marB="19050" anchor="b"/>
                </a:tc>
                <a:tc>
                  <a:txBody>
                    <a:bodyPr/>
                    <a:lstStyle/>
                    <a:p>
                      <a:pPr marL="0" marR="0">
                        <a:lnSpc>
                          <a:spcPct val="115000"/>
                        </a:lnSpc>
                        <a:spcBef>
                          <a:spcPts val="0"/>
                        </a:spcBef>
                        <a:spcAft>
                          <a:spcPts val="0"/>
                        </a:spcAft>
                      </a:pPr>
                      <a:r>
                        <a:rPr lang="en-US" sz="1400">
                          <a:solidFill>
                            <a:srgbClr val="222222"/>
                          </a:solidFill>
                          <a:effectLst/>
                          <a:latin typeface="Calibri"/>
                          <a:ea typeface="Calibri"/>
                          <a:cs typeface="Times New Roman"/>
                        </a:rPr>
                        <a:t>Anilofos 24% + 2, 4-D Ethyl Ester 32% EC</a:t>
                      </a:r>
                      <a:endParaRPr lang="en-US" sz="1400">
                        <a:effectLst/>
                        <a:latin typeface="Calibri"/>
                        <a:ea typeface="Calibri"/>
                        <a:cs typeface="Times New Roman"/>
                      </a:endParaRPr>
                    </a:p>
                  </a:txBody>
                  <a:tcPr marL="71755" marR="71755" marT="19050" marB="19050" anchor="b"/>
                </a:tc>
                <a:tc>
                  <a:txBody>
                    <a:bodyPr/>
                    <a:lstStyle/>
                    <a:p>
                      <a:pPr marL="0" marR="0">
                        <a:lnSpc>
                          <a:spcPct val="115000"/>
                        </a:lnSpc>
                        <a:spcBef>
                          <a:spcPts val="0"/>
                        </a:spcBef>
                        <a:spcAft>
                          <a:spcPts val="0"/>
                        </a:spcAft>
                      </a:pPr>
                      <a:r>
                        <a:rPr lang="en-US" sz="1400">
                          <a:solidFill>
                            <a:srgbClr val="222222"/>
                          </a:solidFill>
                          <a:effectLst/>
                          <a:latin typeface="Calibri"/>
                          <a:ea typeface="Calibri"/>
                          <a:cs typeface="Times New Roman"/>
                        </a:rPr>
                        <a:t> </a:t>
                      </a:r>
                      <a:endParaRPr lang="en-US" sz="1400">
                        <a:effectLst/>
                        <a:latin typeface="Calibri"/>
                        <a:ea typeface="Calibri"/>
                        <a:cs typeface="Times New Roman"/>
                      </a:endParaRPr>
                    </a:p>
                  </a:txBody>
                  <a:tcPr marL="71755" marR="71755" marT="19050" marB="19050" anchor="b"/>
                </a:tc>
                <a:extLst>
                  <a:ext uri="{0D108BD9-81ED-4DB2-BD59-A6C34878D82A}">
                    <a16:rowId xmlns:a16="http://schemas.microsoft.com/office/drawing/2014/main" xmlns="" val="10006"/>
                  </a:ext>
                </a:extLst>
              </a:tr>
              <a:tr h="370840">
                <a:tc>
                  <a:txBody>
                    <a:bodyPr/>
                    <a:lstStyle/>
                    <a:p>
                      <a:pPr marL="0" marR="0">
                        <a:lnSpc>
                          <a:spcPct val="115000"/>
                        </a:lnSpc>
                        <a:spcBef>
                          <a:spcPts val="0"/>
                        </a:spcBef>
                        <a:spcAft>
                          <a:spcPts val="0"/>
                        </a:spcAft>
                      </a:pPr>
                      <a:r>
                        <a:rPr lang="en-US" sz="1400" dirty="0">
                          <a:solidFill>
                            <a:srgbClr val="222222"/>
                          </a:solidFill>
                          <a:effectLst/>
                          <a:latin typeface="Calibri"/>
                          <a:ea typeface="Calibri"/>
                          <a:cs typeface="Times New Roman"/>
                        </a:rPr>
                        <a:t>7</a:t>
                      </a:r>
                      <a:endParaRPr lang="en-US" sz="1400" dirty="0">
                        <a:effectLst/>
                        <a:latin typeface="Calibri"/>
                        <a:ea typeface="Calibri"/>
                        <a:cs typeface="Times New Roman"/>
                      </a:endParaRPr>
                    </a:p>
                  </a:txBody>
                  <a:tcPr marL="71755" marR="71755" marT="19050" marB="19050" anchor="b"/>
                </a:tc>
                <a:tc>
                  <a:txBody>
                    <a:bodyPr/>
                    <a:lstStyle/>
                    <a:p>
                      <a:pPr marL="0" marR="0">
                        <a:lnSpc>
                          <a:spcPct val="115000"/>
                        </a:lnSpc>
                        <a:spcBef>
                          <a:spcPts val="0"/>
                        </a:spcBef>
                        <a:spcAft>
                          <a:spcPts val="0"/>
                        </a:spcAft>
                      </a:pPr>
                      <a:r>
                        <a:rPr lang="en-US" sz="1400">
                          <a:solidFill>
                            <a:srgbClr val="222222"/>
                          </a:solidFill>
                          <a:effectLst/>
                          <a:latin typeface="Calibri"/>
                          <a:ea typeface="Calibri"/>
                          <a:cs typeface="Times New Roman"/>
                        </a:rPr>
                        <a:t>Anilofos 30% EC</a:t>
                      </a:r>
                      <a:endParaRPr lang="en-US" sz="1400">
                        <a:effectLst/>
                        <a:latin typeface="Calibri"/>
                        <a:ea typeface="Calibri"/>
                        <a:cs typeface="Times New Roman"/>
                      </a:endParaRPr>
                    </a:p>
                  </a:txBody>
                  <a:tcPr marL="71755" marR="71755" marT="19050" marB="19050" anchor="b"/>
                </a:tc>
                <a:tc>
                  <a:txBody>
                    <a:bodyPr/>
                    <a:lstStyle/>
                    <a:p>
                      <a:pPr marL="0" marR="0">
                        <a:lnSpc>
                          <a:spcPct val="115000"/>
                        </a:lnSpc>
                        <a:spcBef>
                          <a:spcPts val="0"/>
                        </a:spcBef>
                        <a:spcAft>
                          <a:spcPts val="0"/>
                        </a:spcAft>
                      </a:pPr>
                      <a:r>
                        <a:rPr lang="en-US" sz="1400" b="1" u="none" strike="noStrike">
                          <a:solidFill>
                            <a:srgbClr val="95C12B"/>
                          </a:solidFill>
                          <a:effectLst/>
                          <a:latin typeface="Calibri"/>
                          <a:ea typeface="Calibri"/>
                          <a:cs typeface="Times New Roman"/>
                          <a:hlinkClick r:id="rId2"/>
                        </a:rPr>
                        <a:t>ANILOGOLD-30</a:t>
                      </a:r>
                      <a:endParaRPr lang="en-US" sz="1400">
                        <a:effectLst/>
                        <a:latin typeface="Calibri"/>
                        <a:ea typeface="Calibri"/>
                        <a:cs typeface="Times New Roman"/>
                      </a:endParaRPr>
                    </a:p>
                  </a:txBody>
                  <a:tcPr marL="71755" marR="71755" marT="19050" marB="19050" anchor="b"/>
                </a:tc>
                <a:extLst>
                  <a:ext uri="{0D108BD9-81ED-4DB2-BD59-A6C34878D82A}">
                    <a16:rowId xmlns:a16="http://schemas.microsoft.com/office/drawing/2014/main" xmlns="" val="10007"/>
                  </a:ext>
                </a:extLst>
              </a:tr>
              <a:tr h="370840">
                <a:tc>
                  <a:txBody>
                    <a:bodyPr/>
                    <a:lstStyle/>
                    <a:p>
                      <a:pPr marL="0" marR="0">
                        <a:lnSpc>
                          <a:spcPct val="115000"/>
                        </a:lnSpc>
                        <a:spcBef>
                          <a:spcPts val="0"/>
                        </a:spcBef>
                        <a:spcAft>
                          <a:spcPts val="0"/>
                        </a:spcAft>
                      </a:pPr>
                      <a:r>
                        <a:rPr lang="en-US" sz="1400" dirty="0">
                          <a:solidFill>
                            <a:srgbClr val="222222"/>
                          </a:solidFill>
                          <a:effectLst/>
                          <a:latin typeface="Calibri"/>
                          <a:ea typeface="Calibri"/>
                          <a:cs typeface="Times New Roman"/>
                        </a:rPr>
                        <a:t>8</a:t>
                      </a:r>
                      <a:endParaRPr lang="en-US" sz="1400" dirty="0">
                        <a:effectLst/>
                        <a:latin typeface="Calibri"/>
                        <a:ea typeface="Calibri"/>
                        <a:cs typeface="Times New Roman"/>
                      </a:endParaRPr>
                    </a:p>
                  </a:txBody>
                  <a:tcPr marL="71755" marR="71755" marT="19050" marB="19050" anchor="b"/>
                </a:tc>
                <a:tc>
                  <a:txBody>
                    <a:bodyPr/>
                    <a:lstStyle/>
                    <a:p>
                      <a:pPr marL="0" marR="0">
                        <a:lnSpc>
                          <a:spcPct val="115000"/>
                        </a:lnSpc>
                        <a:spcBef>
                          <a:spcPts val="0"/>
                        </a:spcBef>
                        <a:spcAft>
                          <a:spcPts val="0"/>
                        </a:spcAft>
                      </a:pPr>
                      <a:r>
                        <a:rPr lang="en-US" sz="1400">
                          <a:solidFill>
                            <a:srgbClr val="222222"/>
                          </a:solidFill>
                          <a:effectLst/>
                          <a:latin typeface="Calibri"/>
                          <a:ea typeface="Calibri"/>
                          <a:cs typeface="Times New Roman"/>
                        </a:rPr>
                        <a:t>Atrazine 50% WP</a:t>
                      </a:r>
                      <a:endParaRPr lang="en-US" sz="1400">
                        <a:effectLst/>
                        <a:latin typeface="Calibri"/>
                        <a:ea typeface="Calibri"/>
                        <a:cs typeface="Times New Roman"/>
                      </a:endParaRPr>
                    </a:p>
                  </a:txBody>
                  <a:tcPr marL="71755" marR="71755" marT="19050" marB="19050" anchor="b"/>
                </a:tc>
                <a:tc>
                  <a:txBody>
                    <a:bodyPr/>
                    <a:lstStyle/>
                    <a:p>
                      <a:pPr marL="0" marR="0">
                        <a:lnSpc>
                          <a:spcPct val="115000"/>
                        </a:lnSpc>
                        <a:spcBef>
                          <a:spcPts val="0"/>
                        </a:spcBef>
                        <a:spcAft>
                          <a:spcPts val="0"/>
                        </a:spcAft>
                      </a:pPr>
                      <a:r>
                        <a:rPr lang="en-US" sz="1400" b="1" u="none" strike="noStrike">
                          <a:solidFill>
                            <a:srgbClr val="95C12B"/>
                          </a:solidFill>
                          <a:effectLst/>
                          <a:latin typeface="Calibri"/>
                          <a:ea typeface="Calibri"/>
                          <a:cs typeface="Times New Roman"/>
                          <a:hlinkClick r:id="rId2"/>
                        </a:rPr>
                        <a:t>ATRAGOLD-50%</a:t>
                      </a:r>
                      <a:endParaRPr lang="en-US" sz="1400">
                        <a:effectLst/>
                        <a:latin typeface="Calibri"/>
                        <a:ea typeface="Calibri"/>
                        <a:cs typeface="Times New Roman"/>
                      </a:endParaRPr>
                    </a:p>
                  </a:txBody>
                  <a:tcPr marL="71755" marR="71755" marT="19050" marB="19050" anchor="b"/>
                </a:tc>
                <a:extLst>
                  <a:ext uri="{0D108BD9-81ED-4DB2-BD59-A6C34878D82A}">
                    <a16:rowId xmlns:a16="http://schemas.microsoft.com/office/drawing/2014/main" xmlns="" val="10008"/>
                  </a:ext>
                </a:extLst>
              </a:tr>
              <a:tr h="370840">
                <a:tc>
                  <a:txBody>
                    <a:bodyPr/>
                    <a:lstStyle/>
                    <a:p>
                      <a:pPr marL="0" marR="0">
                        <a:lnSpc>
                          <a:spcPct val="115000"/>
                        </a:lnSpc>
                        <a:spcBef>
                          <a:spcPts val="0"/>
                        </a:spcBef>
                        <a:spcAft>
                          <a:spcPts val="0"/>
                        </a:spcAft>
                      </a:pPr>
                      <a:r>
                        <a:rPr lang="en-US" sz="1400" dirty="0">
                          <a:solidFill>
                            <a:srgbClr val="222222"/>
                          </a:solidFill>
                          <a:effectLst/>
                          <a:latin typeface="Calibri"/>
                          <a:ea typeface="Calibri"/>
                          <a:cs typeface="Times New Roman"/>
                        </a:rPr>
                        <a:t>9</a:t>
                      </a:r>
                      <a:endParaRPr lang="en-US" sz="1400" dirty="0">
                        <a:effectLst/>
                        <a:latin typeface="Calibri"/>
                        <a:ea typeface="Calibri"/>
                        <a:cs typeface="Times New Roman"/>
                      </a:endParaRPr>
                    </a:p>
                  </a:txBody>
                  <a:tcPr marL="71755" marR="71755" marT="19050" marB="19050" anchor="b"/>
                </a:tc>
                <a:tc>
                  <a:txBody>
                    <a:bodyPr/>
                    <a:lstStyle/>
                    <a:p>
                      <a:pPr marL="0" marR="0">
                        <a:lnSpc>
                          <a:spcPct val="115000"/>
                        </a:lnSpc>
                        <a:spcBef>
                          <a:spcPts val="0"/>
                        </a:spcBef>
                        <a:spcAft>
                          <a:spcPts val="0"/>
                        </a:spcAft>
                      </a:pPr>
                      <a:r>
                        <a:rPr lang="en-US" sz="1400">
                          <a:solidFill>
                            <a:srgbClr val="222222"/>
                          </a:solidFill>
                          <a:effectLst/>
                          <a:latin typeface="Calibri"/>
                          <a:ea typeface="Calibri"/>
                          <a:cs typeface="Times New Roman"/>
                        </a:rPr>
                        <a:t>Butachlor 5% GR</a:t>
                      </a:r>
                      <a:endParaRPr lang="en-US" sz="1400">
                        <a:effectLst/>
                        <a:latin typeface="Calibri"/>
                        <a:ea typeface="Calibri"/>
                        <a:cs typeface="Times New Roman"/>
                      </a:endParaRPr>
                    </a:p>
                  </a:txBody>
                  <a:tcPr marL="71755" marR="71755" marT="19050" marB="19050" anchor="b"/>
                </a:tc>
                <a:tc>
                  <a:txBody>
                    <a:bodyPr/>
                    <a:lstStyle/>
                    <a:p>
                      <a:pPr marL="0" marR="0">
                        <a:lnSpc>
                          <a:spcPct val="115000"/>
                        </a:lnSpc>
                        <a:spcBef>
                          <a:spcPts val="0"/>
                        </a:spcBef>
                        <a:spcAft>
                          <a:spcPts val="0"/>
                        </a:spcAft>
                      </a:pPr>
                      <a:r>
                        <a:rPr lang="en-US" sz="1400">
                          <a:solidFill>
                            <a:srgbClr val="222222"/>
                          </a:solidFill>
                          <a:effectLst/>
                          <a:latin typeface="Calibri"/>
                          <a:ea typeface="Calibri"/>
                          <a:cs typeface="Times New Roman"/>
                        </a:rPr>
                        <a:t> </a:t>
                      </a:r>
                      <a:endParaRPr lang="en-US" sz="1400">
                        <a:effectLst/>
                        <a:latin typeface="Calibri"/>
                        <a:ea typeface="Calibri"/>
                        <a:cs typeface="Times New Roman"/>
                      </a:endParaRPr>
                    </a:p>
                  </a:txBody>
                  <a:tcPr marL="71755" marR="71755" marT="19050" marB="19050" anchor="b"/>
                </a:tc>
                <a:extLst>
                  <a:ext uri="{0D108BD9-81ED-4DB2-BD59-A6C34878D82A}">
                    <a16:rowId xmlns:a16="http://schemas.microsoft.com/office/drawing/2014/main" xmlns="" val="10009"/>
                  </a:ext>
                </a:extLst>
              </a:tr>
              <a:tr h="370840">
                <a:tc>
                  <a:txBody>
                    <a:bodyPr/>
                    <a:lstStyle/>
                    <a:p>
                      <a:pPr marL="0" marR="0">
                        <a:lnSpc>
                          <a:spcPct val="115000"/>
                        </a:lnSpc>
                        <a:spcBef>
                          <a:spcPts val="0"/>
                        </a:spcBef>
                        <a:spcAft>
                          <a:spcPts val="0"/>
                        </a:spcAft>
                      </a:pPr>
                      <a:r>
                        <a:rPr lang="en-US" sz="1400" dirty="0">
                          <a:solidFill>
                            <a:srgbClr val="222222"/>
                          </a:solidFill>
                          <a:effectLst/>
                          <a:latin typeface="Calibri"/>
                          <a:ea typeface="Calibri"/>
                          <a:cs typeface="Times New Roman"/>
                        </a:rPr>
                        <a:t>10</a:t>
                      </a:r>
                      <a:endParaRPr lang="en-US" sz="1400" dirty="0">
                        <a:effectLst/>
                        <a:latin typeface="Calibri"/>
                        <a:ea typeface="Calibri"/>
                        <a:cs typeface="Times New Roman"/>
                      </a:endParaRPr>
                    </a:p>
                  </a:txBody>
                  <a:tcPr marL="71755" marR="71755" marT="19050" marB="19050" anchor="b"/>
                </a:tc>
                <a:tc>
                  <a:txBody>
                    <a:bodyPr/>
                    <a:lstStyle/>
                    <a:p>
                      <a:pPr marL="0" marR="0">
                        <a:lnSpc>
                          <a:spcPct val="115000"/>
                        </a:lnSpc>
                        <a:spcBef>
                          <a:spcPts val="0"/>
                        </a:spcBef>
                        <a:spcAft>
                          <a:spcPts val="0"/>
                        </a:spcAft>
                      </a:pPr>
                      <a:r>
                        <a:rPr lang="en-US" sz="1400">
                          <a:solidFill>
                            <a:srgbClr val="222222"/>
                          </a:solidFill>
                          <a:effectLst/>
                          <a:latin typeface="Calibri"/>
                          <a:ea typeface="Calibri"/>
                          <a:cs typeface="Times New Roman"/>
                        </a:rPr>
                        <a:t>Butachlor 50% EC</a:t>
                      </a:r>
                      <a:endParaRPr lang="en-US" sz="1400">
                        <a:effectLst/>
                        <a:latin typeface="Calibri"/>
                        <a:ea typeface="Calibri"/>
                        <a:cs typeface="Times New Roman"/>
                      </a:endParaRPr>
                    </a:p>
                  </a:txBody>
                  <a:tcPr marL="71755" marR="71755" marT="19050" marB="19050" anchor="b"/>
                </a:tc>
                <a:tc>
                  <a:txBody>
                    <a:bodyPr/>
                    <a:lstStyle/>
                    <a:p>
                      <a:pPr marL="0" marR="0">
                        <a:lnSpc>
                          <a:spcPct val="115000"/>
                        </a:lnSpc>
                        <a:spcBef>
                          <a:spcPts val="0"/>
                        </a:spcBef>
                        <a:spcAft>
                          <a:spcPts val="0"/>
                        </a:spcAft>
                      </a:pPr>
                      <a:r>
                        <a:rPr lang="en-US" sz="1400" b="1" u="none" strike="noStrike">
                          <a:solidFill>
                            <a:srgbClr val="95C12B"/>
                          </a:solidFill>
                          <a:effectLst/>
                          <a:latin typeface="Calibri"/>
                          <a:ea typeface="Calibri"/>
                          <a:cs typeface="Times New Roman"/>
                          <a:hlinkClick r:id="rId2"/>
                        </a:rPr>
                        <a:t>CHEMCHLOR</a:t>
                      </a:r>
                      <a:endParaRPr lang="en-US" sz="1400">
                        <a:effectLst/>
                        <a:latin typeface="Calibri"/>
                        <a:ea typeface="Calibri"/>
                        <a:cs typeface="Times New Roman"/>
                      </a:endParaRPr>
                    </a:p>
                  </a:txBody>
                  <a:tcPr marL="71755" marR="71755" marT="19050" marB="19050" anchor="b"/>
                </a:tc>
                <a:extLst>
                  <a:ext uri="{0D108BD9-81ED-4DB2-BD59-A6C34878D82A}">
                    <a16:rowId xmlns:a16="http://schemas.microsoft.com/office/drawing/2014/main" xmlns="" val="10010"/>
                  </a:ext>
                </a:extLst>
              </a:tr>
              <a:tr h="370840">
                <a:tc>
                  <a:txBody>
                    <a:bodyPr/>
                    <a:lstStyle/>
                    <a:p>
                      <a:pPr marL="0" marR="0">
                        <a:lnSpc>
                          <a:spcPct val="115000"/>
                        </a:lnSpc>
                        <a:spcBef>
                          <a:spcPts val="0"/>
                        </a:spcBef>
                        <a:spcAft>
                          <a:spcPts val="0"/>
                        </a:spcAft>
                      </a:pPr>
                      <a:r>
                        <a:rPr lang="en-US" sz="1400" dirty="0">
                          <a:solidFill>
                            <a:srgbClr val="222222"/>
                          </a:solidFill>
                          <a:effectLst/>
                          <a:latin typeface="Calibri"/>
                          <a:ea typeface="Calibri"/>
                          <a:cs typeface="Times New Roman"/>
                        </a:rPr>
                        <a:t>11</a:t>
                      </a:r>
                      <a:endParaRPr lang="en-US" sz="1400" dirty="0">
                        <a:effectLst/>
                        <a:latin typeface="Calibri"/>
                        <a:ea typeface="Calibri"/>
                        <a:cs typeface="Times New Roman"/>
                      </a:endParaRPr>
                    </a:p>
                  </a:txBody>
                  <a:tcPr marL="71755" marR="71755" marT="19050" marB="19050" anchor="b"/>
                </a:tc>
                <a:tc>
                  <a:txBody>
                    <a:bodyPr/>
                    <a:lstStyle/>
                    <a:p>
                      <a:pPr marL="0" marR="0">
                        <a:lnSpc>
                          <a:spcPct val="115000"/>
                        </a:lnSpc>
                        <a:spcBef>
                          <a:spcPts val="0"/>
                        </a:spcBef>
                        <a:spcAft>
                          <a:spcPts val="0"/>
                        </a:spcAft>
                      </a:pPr>
                      <a:r>
                        <a:rPr lang="en-US" sz="1400" dirty="0" err="1">
                          <a:solidFill>
                            <a:srgbClr val="222222"/>
                          </a:solidFill>
                          <a:effectLst/>
                          <a:latin typeface="Calibri"/>
                          <a:ea typeface="Calibri"/>
                          <a:cs typeface="Times New Roman"/>
                        </a:rPr>
                        <a:t>Butachlor</a:t>
                      </a:r>
                      <a:r>
                        <a:rPr lang="en-US" sz="1400" dirty="0">
                          <a:solidFill>
                            <a:srgbClr val="222222"/>
                          </a:solidFill>
                          <a:effectLst/>
                          <a:latin typeface="Calibri"/>
                          <a:ea typeface="Calibri"/>
                          <a:cs typeface="Times New Roman"/>
                        </a:rPr>
                        <a:t> 50% EW</a:t>
                      </a:r>
                      <a:endParaRPr lang="en-US" sz="1400" dirty="0">
                        <a:effectLst/>
                        <a:latin typeface="Calibri"/>
                        <a:ea typeface="Calibri"/>
                        <a:cs typeface="Times New Roman"/>
                      </a:endParaRPr>
                    </a:p>
                  </a:txBody>
                  <a:tcPr marL="71755" marR="71755" marT="19050" marB="19050" anchor="b"/>
                </a:tc>
                <a:tc>
                  <a:txBody>
                    <a:bodyPr/>
                    <a:lstStyle/>
                    <a:p>
                      <a:pPr marL="0" marR="0">
                        <a:lnSpc>
                          <a:spcPct val="115000"/>
                        </a:lnSpc>
                        <a:spcBef>
                          <a:spcPts val="0"/>
                        </a:spcBef>
                        <a:spcAft>
                          <a:spcPts val="0"/>
                        </a:spcAft>
                      </a:pPr>
                      <a:r>
                        <a:rPr lang="en-US" sz="1400" b="1" u="none" strike="noStrike" dirty="0">
                          <a:solidFill>
                            <a:srgbClr val="95C12B"/>
                          </a:solidFill>
                          <a:effectLst/>
                          <a:latin typeface="Calibri"/>
                          <a:ea typeface="Calibri"/>
                          <a:cs typeface="Times New Roman"/>
                          <a:hlinkClick r:id="rId2"/>
                        </a:rPr>
                        <a:t>QUICKMIX</a:t>
                      </a:r>
                      <a:endParaRPr lang="en-US" sz="1400" dirty="0">
                        <a:effectLst/>
                        <a:latin typeface="Calibri"/>
                        <a:ea typeface="Calibri"/>
                        <a:cs typeface="Times New Roman"/>
                      </a:endParaRPr>
                    </a:p>
                  </a:txBody>
                  <a:tcPr marL="71755" marR="71755" marT="19050" marB="19050" anchor="b"/>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val="40849436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Special practices</a:t>
            </a:r>
          </a:p>
        </p:txBody>
      </p:sp>
      <p:sp>
        <p:nvSpPr>
          <p:cNvPr id="3" name="Content Placeholder 2"/>
          <p:cNvSpPr>
            <a:spLocks noGrp="1"/>
          </p:cNvSpPr>
          <p:nvPr>
            <p:ph idx="1"/>
          </p:nvPr>
        </p:nvSpPr>
        <p:spPr>
          <a:xfrm>
            <a:off x="457200" y="1295400"/>
            <a:ext cx="8229600" cy="4525963"/>
          </a:xfrm>
        </p:spPr>
        <p:txBody>
          <a:bodyPr/>
          <a:lstStyle/>
          <a:p>
            <a:r>
              <a:rPr lang="en-US" dirty="0"/>
              <a:t>Dehorning: Severe cutting back of trees and shrubs to keep them from becoming too tall</a:t>
            </a:r>
          </a:p>
          <a:p>
            <a:r>
              <a:rPr lang="en-US" dirty="0"/>
              <a:t>Pinching: removal of a plant part that is soft enough to be readily broken with fingers</a:t>
            </a:r>
          </a:p>
          <a:p>
            <a:r>
              <a:rPr lang="en-US" dirty="0"/>
              <a:t>Disbudding: Removal of bud</a:t>
            </a:r>
          </a:p>
          <a:p>
            <a:r>
              <a:rPr lang="en-US" dirty="0"/>
              <a:t>Stripping, notching, ringing</a:t>
            </a:r>
          </a:p>
          <a:p>
            <a:endParaRPr lang="en-US" dirty="0"/>
          </a:p>
        </p:txBody>
      </p:sp>
    </p:spTree>
    <p:extLst>
      <p:ext uri="{BB962C8B-B14F-4D97-AF65-F5344CB8AC3E}">
        <p14:creationId xmlns:p14="http://schemas.microsoft.com/office/powerpoint/2010/main" val="1223922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s://encrypted-tbn2.gstatic.com/images?q=tbn:ANd9GcSoNbJqcs86LFP6mZD1qxwKAkc_3EDHE7Lj78_tO6_Qd3-mSCt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716809"/>
            <a:ext cx="2819400" cy="3193538"/>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s://encrypted-tbn2.gstatic.com/images?q=tbn:ANd9GcS2ovCqh0ngE6E7XwvTdssDZL-vXICSCukt68UOhKRQoHW570R4k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1716809"/>
            <a:ext cx="2305050" cy="3077361"/>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133600" y="457200"/>
            <a:ext cx="4038600" cy="369332"/>
          </a:xfrm>
          <a:prstGeom prst="rect">
            <a:avLst/>
          </a:prstGeom>
          <a:noFill/>
        </p:spPr>
        <p:txBody>
          <a:bodyPr wrap="square" rtlCol="0">
            <a:spAutoFit/>
          </a:bodyPr>
          <a:lstStyle/>
          <a:p>
            <a:r>
              <a:rPr lang="en-US" b="1" dirty="0"/>
              <a:t>Pigweed</a:t>
            </a:r>
          </a:p>
        </p:txBody>
      </p:sp>
    </p:spTree>
    <p:extLst>
      <p:ext uri="{BB962C8B-B14F-4D97-AF65-F5344CB8AC3E}">
        <p14:creationId xmlns:p14="http://schemas.microsoft.com/office/powerpoint/2010/main" val="3022115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62000"/>
          </a:xfrm>
        </p:spPr>
        <p:txBody>
          <a:bodyPr>
            <a:normAutofit fontScale="90000"/>
          </a:bodyPr>
          <a:lstStyle/>
          <a:p>
            <a:r>
              <a:rPr lang="en-US" dirty="0"/>
              <a:t>Damage  from weeds </a:t>
            </a:r>
            <a:br>
              <a:rPr lang="en-US" dirty="0"/>
            </a:br>
            <a:endParaRPr lang="en-US" dirty="0"/>
          </a:p>
        </p:txBody>
      </p:sp>
      <p:sp>
        <p:nvSpPr>
          <p:cNvPr id="3" name="Content Placeholder 2"/>
          <p:cNvSpPr>
            <a:spLocks noGrp="1"/>
          </p:cNvSpPr>
          <p:nvPr>
            <p:ph idx="1"/>
          </p:nvPr>
        </p:nvSpPr>
        <p:spPr>
          <a:xfrm>
            <a:off x="457200" y="914400"/>
            <a:ext cx="8229600" cy="5211763"/>
          </a:xfrm>
        </p:spPr>
        <p:txBody>
          <a:bodyPr>
            <a:normAutofit fontScale="70000" lnSpcReduction="20000"/>
          </a:bodyPr>
          <a:lstStyle/>
          <a:p>
            <a:pPr lvl="0" algn="just">
              <a:buNone/>
            </a:pPr>
            <a:r>
              <a:rPr lang="en-US" sz="5100" dirty="0">
                <a:solidFill>
                  <a:prstClr val="black"/>
                </a:solidFill>
              </a:rPr>
              <a:t>Weeds can cause damage  in various ways,  but the damage can be grouped </a:t>
            </a:r>
          </a:p>
          <a:p>
            <a:pPr lvl="0" algn="just">
              <a:buNone/>
            </a:pPr>
            <a:r>
              <a:rPr lang="en-US" sz="5100" dirty="0">
                <a:solidFill>
                  <a:prstClr val="black"/>
                </a:solidFill>
              </a:rPr>
              <a:t>into  the  following  five main categories</a:t>
            </a:r>
            <a:r>
              <a:rPr lang="en-US" sz="3300" dirty="0">
                <a:solidFill>
                  <a:prstClr val="black"/>
                </a:solidFill>
              </a:rPr>
              <a:t>. </a:t>
            </a:r>
          </a:p>
          <a:p>
            <a:pPr marL="742950" indent="-742950" algn="just">
              <a:buFont typeface="+mj-lt"/>
              <a:buAutoNum type="arabicPeriod"/>
            </a:pPr>
            <a:r>
              <a:rPr lang="en-US" sz="6000" dirty="0"/>
              <a:t>Reduction in crop yield</a:t>
            </a:r>
          </a:p>
          <a:p>
            <a:pPr marL="742950" indent="-742950" algn="just">
              <a:buFont typeface="+mj-lt"/>
              <a:buAutoNum type="arabicPeriod"/>
            </a:pPr>
            <a:r>
              <a:rPr lang="en-US" sz="6000" dirty="0"/>
              <a:t>Crop contamination</a:t>
            </a:r>
          </a:p>
          <a:p>
            <a:pPr marL="742950" indent="-742950" algn="just">
              <a:buFont typeface="+mj-lt"/>
              <a:buAutoNum type="arabicPeriod"/>
            </a:pPr>
            <a:r>
              <a:rPr lang="en-US" sz="6000" dirty="0"/>
              <a:t>Host of insects and pests</a:t>
            </a:r>
          </a:p>
          <a:p>
            <a:pPr marL="742950" indent="-742950" algn="just">
              <a:buFont typeface="+mj-lt"/>
              <a:buAutoNum type="arabicPeriod"/>
            </a:pPr>
            <a:r>
              <a:rPr lang="en-US" sz="6000" dirty="0"/>
              <a:t>Poisonous  weeds</a:t>
            </a:r>
          </a:p>
          <a:p>
            <a:pPr marL="742950" indent="-742950" algn="just">
              <a:buFont typeface="+mj-lt"/>
              <a:buAutoNum type="arabicPeriod"/>
            </a:pPr>
            <a:r>
              <a:rPr lang="en-US" sz="6000" dirty="0"/>
              <a:t>Lack of  aesthetic value</a:t>
            </a:r>
          </a:p>
          <a:p>
            <a:pPr algn="just">
              <a:buNone/>
            </a:pPr>
            <a:endParaRPr lang="en-US" dirty="0"/>
          </a:p>
          <a:p>
            <a:pPr algn="just">
              <a:buNone/>
            </a:pPr>
            <a:endParaRPr lang="en-US" dirty="0"/>
          </a:p>
          <a:p>
            <a:pPr algn="just">
              <a:buNone/>
            </a:pPr>
            <a:endParaRPr lang="en-US" dirty="0"/>
          </a:p>
          <a:p>
            <a:pPr algn="just">
              <a:buNone/>
            </a:pPr>
            <a:endParaRPr lang="en-US" dirty="0"/>
          </a:p>
        </p:txBody>
      </p:sp>
    </p:spTree>
    <p:extLst>
      <p:ext uri="{BB962C8B-B14F-4D97-AF65-F5344CB8AC3E}">
        <p14:creationId xmlns:p14="http://schemas.microsoft.com/office/powerpoint/2010/main" val="159677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4343399"/>
          </a:xfrm>
        </p:spPr>
        <p:txBody>
          <a:bodyPr>
            <a:normAutofit/>
          </a:bodyPr>
          <a:lstStyle/>
          <a:p>
            <a:pPr lvl="0" algn="just">
              <a:buNone/>
            </a:pPr>
            <a:r>
              <a:rPr lang="en-US" sz="2000" b="1" dirty="0">
                <a:solidFill>
                  <a:prstClr val="black"/>
                </a:solidFill>
              </a:rPr>
              <a:t>Reduction  in crop yield</a:t>
            </a:r>
          </a:p>
          <a:p>
            <a:pPr lvl="0" algn="just">
              <a:buNone/>
            </a:pPr>
            <a:r>
              <a:rPr lang="en-US" sz="2000" b="1" dirty="0">
                <a:solidFill>
                  <a:prstClr val="black"/>
                </a:solidFill>
              </a:rPr>
              <a:t>  </a:t>
            </a:r>
            <a:r>
              <a:rPr lang="en-US" sz="2000" dirty="0">
                <a:solidFill>
                  <a:prstClr val="black"/>
                </a:solidFill>
              </a:rPr>
              <a:t>Because of their great number and rapid growth  rate, weeds effectively compete with crop plants for moisture, nutrients,  and  light,  causing  costly  direct  damage  in  the  form  of reduced crop yields. </a:t>
            </a:r>
          </a:p>
          <a:p>
            <a:pPr lvl="0" algn="just">
              <a:buNone/>
            </a:pPr>
            <a:r>
              <a:rPr lang="en-US" sz="2000" dirty="0">
                <a:solidFill>
                  <a:prstClr val="black"/>
                </a:solidFill>
              </a:rPr>
              <a:t>weeds produce large numbers  of seeds which  remain viable  for  a  long  time, making  them very hard  to  eradicate. </a:t>
            </a:r>
          </a:p>
          <a:p>
            <a:endParaRPr lang="en-US" dirty="0"/>
          </a:p>
        </p:txBody>
      </p:sp>
    </p:spTree>
    <p:extLst>
      <p:ext uri="{BB962C8B-B14F-4D97-AF65-F5344CB8AC3E}">
        <p14:creationId xmlns:p14="http://schemas.microsoft.com/office/powerpoint/2010/main" val="1468211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Crop contamination. </a:t>
            </a:r>
          </a:p>
        </p:txBody>
      </p:sp>
      <p:sp>
        <p:nvSpPr>
          <p:cNvPr id="3" name="Content Placeholder 2"/>
          <p:cNvSpPr>
            <a:spLocks noGrp="1"/>
          </p:cNvSpPr>
          <p:nvPr>
            <p:ph idx="1"/>
          </p:nvPr>
        </p:nvSpPr>
        <p:spPr/>
        <p:txBody>
          <a:bodyPr>
            <a:normAutofit lnSpcReduction="10000"/>
          </a:bodyPr>
          <a:lstStyle/>
          <a:p>
            <a:pPr>
              <a:buNone/>
            </a:pPr>
            <a:r>
              <a:rPr lang="en-US" dirty="0"/>
              <a:t>    The leaves or seeds of weeds can contaminate food  crops.  Contamination  is  minimal with  tree fruits  but  is  particularly serious in  leafy vegetables. Contamination of  grass seed with weed seeds can be  troublesome when grass  is  raised from seed. </a:t>
            </a:r>
          </a:p>
          <a:p>
            <a:pPr>
              <a:buNone/>
            </a:pPr>
            <a:r>
              <a:rPr lang="en-US" b="1" dirty="0"/>
              <a:t>3. Hosts for pests. </a:t>
            </a:r>
            <a:r>
              <a:rPr lang="en-US" dirty="0"/>
              <a:t>Weeds also </a:t>
            </a:r>
            <a:r>
              <a:rPr lang="en-US" dirty="0" err="1"/>
              <a:t>harbour</a:t>
            </a:r>
            <a:r>
              <a:rPr lang="en-US" dirty="0"/>
              <a:t> insect pests and disease-causing organisms, encouraging their reproduction. </a:t>
            </a:r>
          </a:p>
          <a:p>
            <a:endParaRPr lang="en-US" dirty="0"/>
          </a:p>
        </p:txBody>
      </p:sp>
    </p:spTree>
    <p:extLst>
      <p:ext uri="{BB962C8B-B14F-4D97-AF65-F5344CB8AC3E}">
        <p14:creationId xmlns:p14="http://schemas.microsoft.com/office/powerpoint/2010/main" val="2790967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4.  Poisonous  weeds.</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a:t>    Sometimes  poisonous  species  of weeds  cause problems. With horticultural crops, poison ivy  can cause serious discomfort  to people who are allergic to it. Some species of mushrooms are also deadly poison. </a:t>
            </a:r>
          </a:p>
          <a:p>
            <a:pPr>
              <a:buNone/>
            </a:pPr>
            <a:r>
              <a:rPr lang="en-US" b="1" dirty="0"/>
              <a:t>5. Lack of  aesthetic value.  </a:t>
            </a:r>
            <a:r>
              <a:rPr lang="en-US" dirty="0"/>
              <a:t>Weeds are very undesirable from an </a:t>
            </a:r>
            <a:r>
              <a:rPr lang="en-US" dirty="0" err="1"/>
              <a:t>aesthet-ic</a:t>
            </a:r>
            <a:r>
              <a:rPr lang="en-US" dirty="0"/>
              <a:t> point of view because they detract from  the appearance of areas such as lawns,  gardens,  and golf courses.  In  addition,. when weeds become  larger they  interfere with  gardening operations. With  trees,  sometimes climbing weeds shade the leaves and cause great damage. </a:t>
            </a:r>
          </a:p>
          <a:p>
            <a:endParaRPr lang="en-US" dirty="0"/>
          </a:p>
        </p:txBody>
      </p:sp>
    </p:spTree>
    <p:extLst>
      <p:ext uri="{BB962C8B-B14F-4D97-AF65-F5344CB8AC3E}">
        <p14:creationId xmlns:p14="http://schemas.microsoft.com/office/powerpoint/2010/main" val="40387221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campingwithgus.com/wp-content/uploads/2012/07/poisonplant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768631"/>
            <a:ext cx="3962400" cy="57711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9093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Types of weeds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a:t>    Weeds can be grouped into annuals, winter annuals or biennials, and perennial's.  Those which  are very  difficult  to  control  and  are  extremely  serious pests are called noxious weeds. These  types of weeds are explained below. </a:t>
            </a:r>
          </a:p>
          <a:p>
            <a:pPr>
              <a:buNone/>
            </a:pPr>
            <a:r>
              <a:rPr lang="en-US" b="1" dirty="0"/>
              <a:t>     Annual weeds.</a:t>
            </a:r>
          </a:p>
          <a:p>
            <a:pPr>
              <a:buNone/>
            </a:pPr>
            <a:r>
              <a:rPr lang="en-US" b="1" dirty="0"/>
              <a:t>     </a:t>
            </a:r>
            <a:r>
              <a:rPr lang="en-US" dirty="0"/>
              <a:t>These weeds are propagated by  seeds and can easily be controlled by  cultivation  and  specific  herbicides during  their early growth. They become more difficult to eliminate if permitted  to seed. They generally produce many seeds and unless controlled will disperse seeds many-fold for succeeding seasons. In Pakistan,  they fall  into  two groups. </a:t>
            </a:r>
          </a:p>
          <a:p>
            <a:endParaRPr lang="en-US" dirty="0"/>
          </a:p>
        </p:txBody>
      </p:sp>
    </p:spTree>
    <p:extLst>
      <p:ext uri="{BB962C8B-B14F-4D97-AF65-F5344CB8AC3E}">
        <p14:creationId xmlns:p14="http://schemas.microsoft.com/office/powerpoint/2010/main" val="3161160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RABI SEASON WEEDS:</a:t>
            </a:r>
          </a:p>
        </p:txBody>
      </p:sp>
      <p:sp>
        <p:nvSpPr>
          <p:cNvPr id="3" name="Content Placeholder 2"/>
          <p:cNvSpPr>
            <a:spLocks noGrp="1"/>
          </p:cNvSpPr>
          <p:nvPr>
            <p:ph idx="1"/>
          </p:nvPr>
        </p:nvSpPr>
        <p:spPr/>
        <p:txBody>
          <a:bodyPr>
            <a:normAutofit/>
          </a:bodyPr>
          <a:lstStyle/>
          <a:p>
            <a:pPr>
              <a:buNone/>
            </a:pPr>
            <a:r>
              <a:rPr lang="en-US" dirty="0"/>
              <a:t>    </a:t>
            </a:r>
            <a:r>
              <a:rPr lang="en-US" dirty="0" err="1"/>
              <a:t>Poa</a:t>
            </a:r>
            <a:r>
              <a:rPr lang="en-US" dirty="0"/>
              <a:t> </a:t>
            </a:r>
            <a:r>
              <a:rPr lang="en-US" dirty="0" err="1"/>
              <a:t>annua</a:t>
            </a:r>
            <a:r>
              <a:rPr lang="en-US" dirty="0"/>
              <a:t>  (</a:t>
            </a:r>
            <a:r>
              <a:rPr lang="en-US" dirty="0" err="1"/>
              <a:t>Poa</a:t>
            </a:r>
            <a:r>
              <a:rPr lang="en-US" dirty="0"/>
              <a:t> grass), </a:t>
            </a:r>
            <a:r>
              <a:rPr lang="en-US" dirty="0" err="1"/>
              <a:t>Phalaris</a:t>
            </a:r>
            <a:r>
              <a:rPr lang="en-US" dirty="0"/>
              <a:t> minor (</a:t>
            </a:r>
            <a:r>
              <a:rPr lang="en-US" dirty="0" err="1"/>
              <a:t>dumbisitti</a:t>
            </a:r>
            <a:r>
              <a:rPr lang="en-US" dirty="0"/>
              <a:t>),</a:t>
            </a:r>
            <a:r>
              <a:rPr lang="en-US" dirty="0" err="1"/>
              <a:t>Avena</a:t>
            </a:r>
            <a:r>
              <a:rPr lang="en-US" dirty="0"/>
              <a:t>  </a:t>
            </a:r>
            <a:r>
              <a:rPr lang="en-US" dirty="0" err="1"/>
              <a:t>fatua</a:t>
            </a:r>
            <a:r>
              <a:rPr lang="en-US" dirty="0"/>
              <a:t> (</a:t>
            </a:r>
            <a:r>
              <a:rPr lang="en-US" dirty="0" err="1"/>
              <a:t>jang</a:t>
            </a:r>
            <a:r>
              <a:rPr lang="en-US" dirty="0"/>
              <a:t>/</a:t>
            </a:r>
            <a:r>
              <a:rPr lang="en-US" dirty="0" err="1"/>
              <a:t>i</a:t>
            </a:r>
            <a:r>
              <a:rPr lang="en-US" dirty="0"/>
              <a:t>  </a:t>
            </a:r>
            <a:r>
              <a:rPr lang="en-US" dirty="0" err="1"/>
              <a:t>jawi</a:t>
            </a:r>
            <a:r>
              <a:rPr lang="en-US" dirty="0"/>
              <a:t>), </a:t>
            </a:r>
            <a:r>
              <a:rPr lang="en-US" dirty="0" err="1"/>
              <a:t>Chenopodium</a:t>
            </a:r>
            <a:r>
              <a:rPr lang="en-US" dirty="0"/>
              <a:t> album (</a:t>
            </a:r>
            <a:r>
              <a:rPr lang="en-US" dirty="0" err="1"/>
              <a:t>bathu</a:t>
            </a:r>
            <a:r>
              <a:rPr lang="en-US" dirty="0"/>
              <a:t>), </a:t>
            </a:r>
            <a:r>
              <a:rPr lang="en-US" dirty="0" err="1"/>
              <a:t>Chenopodi</a:t>
            </a:r>
            <a:r>
              <a:rPr lang="en-US" dirty="0"/>
              <a:t>-um  </a:t>
            </a:r>
            <a:r>
              <a:rPr lang="en-US" dirty="0" err="1"/>
              <a:t>murale</a:t>
            </a:r>
            <a:r>
              <a:rPr lang="en-US" dirty="0"/>
              <a:t>  (</a:t>
            </a:r>
            <a:r>
              <a:rPr lang="en-US" dirty="0" err="1"/>
              <a:t>krund</a:t>
            </a:r>
            <a:r>
              <a:rPr lang="en-US" dirty="0"/>
              <a:t>),  </a:t>
            </a:r>
            <a:r>
              <a:rPr lang="en-US" dirty="0" err="1"/>
              <a:t>Fumaria</a:t>
            </a:r>
            <a:r>
              <a:rPr lang="en-US" dirty="0"/>
              <a:t>  </a:t>
            </a:r>
            <a:r>
              <a:rPr lang="en-US" dirty="0" err="1"/>
              <a:t>indica</a:t>
            </a:r>
            <a:r>
              <a:rPr lang="en-US" dirty="0"/>
              <a:t>  (</a:t>
            </a:r>
            <a:r>
              <a:rPr lang="en-US" dirty="0" err="1"/>
              <a:t>shahtra</a:t>
            </a:r>
            <a:r>
              <a:rPr lang="en-US" dirty="0"/>
              <a:t>),  </a:t>
            </a:r>
            <a:r>
              <a:rPr lang="en-US" dirty="0" err="1"/>
              <a:t>Rumex</a:t>
            </a:r>
            <a:r>
              <a:rPr lang="en-US" dirty="0"/>
              <a:t>  </a:t>
            </a:r>
            <a:r>
              <a:rPr lang="en-US" dirty="0" err="1"/>
              <a:t>acutus</a:t>
            </a:r>
            <a:r>
              <a:rPr lang="en-US" dirty="0"/>
              <a:t>  (</a:t>
            </a:r>
            <a:r>
              <a:rPr lang="en-US" dirty="0" err="1"/>
              <a:t>jangli</a:t>
            </a:r>
            <a:r>
              <a:rPr lang="en-US" dirty="0"/>
              <a:t> </a:t>
            </a:r>
            <a:r>
              <a:rPr lang="en-US" dirty="0" err="1"/>
              <a:t>palak</a:t>
            </a:r>
            <a:r>
              <a:rPr lang="en-US" dirty="0"/>
              <a:t>),  </a:t>
            </a:r>
            <a:r>
              <a:rPr lang="en-US" dirty="0" err="1"/>
              <a:t>Asphodelus</a:t>
            </a:r>
            <a:r>
              <a:rPr lang="en-US" dirty="0"/>
              <a:t>  </a:t>
            </a:r>
            <a:r>
              <a:rPr lang="en-US" dirty="0" err="1"/>
              <a:t>tenuifolius</a:t>
            </a:r>
            <a:r>
              <a:rPr lang="en-US" dirty="0"/>
              <a:t>  (</a:t>
            </a:r>
            <a:r>
              <a:rPr lang="en-US" dirty="0" err="1"/>
              <a:t>piazi</a:t>
            </a:r>
            <a:r>
              <a:rPr lang="en-US" dirty="0"/>
              <a:t>)  , </a:t>
            </a:r>
            <a:r>
              <a:rPr lang="en-US" dirty="0" err="1"/>
              <a:t>Anagallis</a:t>
            </a:r>
            <a:r>
              <a:rPr lang="en-US" dirty="0"/>
              <a:t>  </a:t>
            </a:r>
            <a:r>
              <a:rPr lang="en-US" dirty="0" err="1"/>
              <a:t>arvensis</a:t>
            </a:r>
            <a:r>
              <a:rPr lang="en-US" dirty="0"/>
              <a:t>  (</a:t>
            </a:r>
            <a:r>
              <a:rPr lang="en-US" dirty="0" err="1"/>
              <a:t>billi</a:t>
            </a:r>
            <a:r>
              <a:rPr lang="en-US" dirty="0"/>
              <a:t>  </a:t>
            </a:r>
            <a:r>
              <a:rPr lang="en-US" dirty="0" err="1"/>
              <a:t>booti</a:t>
            </a:r>
            <a:r>
              <a:rPr lang="en-US" dirty="0"/>
              <a:t>), Convolvulus  </a:t>
            </a:r>
            <a:r>
              <a:rPr lang="en-US" dirty="0" err="1"/>
              <a:t>arvensis</a:t>
            </a:r>
            <a:r>
              <a:rPr lang="en-US" dirty="0"/>
              <a:t>  (</a:t>
            </a:r>
            <a:r>
              <a:rPr lang="en-US" dirty="0" err="1"/>
              <a:t>lehli</a:t>
            </a:r>
            <a:r>
              <a:rPr lang="en-US" dirty="0"/>
              <a:t>),  </a:t>
            </a:r>
            <a:r>
              <a:rPr lang="en-US" dirty="0" err="1"/>
              <a:t>Coniopus</a:t>
            </a:r>
            <a:r>
              <a:rPr lang="en-US" dirty="0"/>
              <a:t>  </a:t>
            </a:r>
            <a:r>
              <a:rPr lang="en-US" dirty="0" err="1"/>
              <a:t>didymus</a:t>
            </a:r>
            <a:r>
              <a:rPr lang="en-US" dirty="0"/>
              <a:t>  (</a:t>
            </a:r>
            <a:r>
              <a:rPr lang="en-US" dirty="0" err="1"/>
              <a:t>jangli</a:t>
            </a:r>
            <a:r>
              <a:rPr lang="en-US" dirty="0"/>
              <a:t>  </a:t>
            </a:r>
            <a:r>
              <a:rPr lang="en-US" dirty="0" err="1"/>
              <a:t>haloon</a:t>
            </a:r>
            <a:r>
              <a:rPr lang="en-US" dirty="0"/>
              <a:t>),  and </a:t>
            </a:r>
            <a:r>
              <a:rPr lang="en-US" dirty="0" err="1"/>
              <a:t>Sisymbrium</a:t>
            </a:r>
            <a:r>
              <a:rPr lang="en-US" dirty="0"/>
              <a:t>  </a:t>
            </a:r>
            <a:r>
              <a:rPr lang="en-US" dirty="0" err="1"/>
              <a:t>irio</a:t>
            </a:r>
            <a:r>
              <a:rPr lang="en-US" dirty="0"/>
              <a:t>, (</a:t>
            </a:r>
            <a:r>
              <a:rPr lang="en-US" dirty="0" err="1"/>
              <a:t>khub</a:t>
            </a:r>
            <a:r>
              <a:rPr lang="en-US" dirty="0"/>
              <a:t> </a:t>
            </a:r>
            <a:r>
              <a:rPr lang="en-US" dirty="0" err="1"/>
              <a:t>kalan</a:t>
            </a:r>
            <a:r>
              <a:rPr lang="en-US" dirty="0"/>
              <a:t>). </a:t>
            </a:r>
          </a:p>
          <a:p>
            <a:endParaRPr lang="en-US" dirty="0"/>
          </a:p>
        </p:txBody>
      </p:sp>
    </p:spTree>
    <p:extLst>
      <p:ext uri="{BB962C8B-B14F-4D97-AF65-F5344CB8AC3E}">
        <p14:creationId xmlns:p14="http://schemas.microsoft.com/office/powerpoint/2010/main" val="28097292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35</TotalTime>
  <Words>1341</Words>
  <Application>Microsoft Office PowerPoint</Application>
  <PresentationFormat>On-screen Show (4:3)</PresentationFormat>
  <Paragraphs>94</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Apex</vt:lpstr>
      <vt:lpstr>Weed management </vt:lpstr>
      <vt:lpstr>PowerPoint Presentation</vt:lpstr>
      <vt:lpstr>Damage  from weeds  </vt:lpstr>
      <vt:lpstr>PowerPoint Presentation</vt:lpstr>
      <vt:lpstr>2. Crop contamination. </vt:lpstr>
      <vt:lpstr>4.  Poisonous  weeds.</vt:lpstr>
      <vt:lpstr>PowerPoint Presentation</vt:lpstr>
      <vt:lpstr>Types of weeds  </vt:lpstr>
      <vt:lpstr>A.  RABI SEASON WEEDS:</vt:lpstr>
      <vt:lpstr>B.  KHARIF SEASON WEEDS:</vt:lpstr>
      <vt:lpstr>Perennial weeds.</vt:lpstr>
      <vt:lpstr> MANAGEMENT  PRACTICES Weed control  </vt:lpstr>
      <vt:lpstr>2.Competitive.</vt:lpstr>
      <vt:lpstr>PowerPoint Presentation</vt:lpstr>
      <vt:lpstr>3.Chemical.</vt:lpstr>
      <vt:lpstr>PowerPoint Presentation</vt:lpstr>
      <vt:lpstr>Special practices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HORT 308</dc:title>
  <dc:creator>Hp</dc:creator>
  <cp:lastModifiedBy>Hp</cp:lastModifiedBy>
  <cp:revision>7</cp:revision>
  <dcterms:created xsi:type="dcterms:W3CDTF">2020-04-16T15:20:31Z</dcterms:created>
  <dcterms:modified xsi:type="dcterms:W3CDTF">2020-04-18T09:00:09Z</dcterms:modified>
</cp:coreProperties>
</file>