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10"/>
  </p:notesMasterIdLst>
  <p:sldIdLst>
    <p:sldId id="256" r:id="rId3"/>
    <p:sldId id="262" r:id="rId4"/>
    <p:sldId id="288" r:id="rId5"/>
    <p:sldId id="284" r:id="rId6"/>
    <p:sldId id="261" r:id="rId7"/>
    <p:sldId id="259" r:id="rId8"/>
    <p:sldId id="28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1382" autoAdjust="0"/>
  </p:normalViewPr>
  <p:slideViewPr>
    <p:cSldViewPr snapToGrid="0">
      <p:cViewPr varScale="1">
        <p:scale>
          <a:sx n="64" d="100"/>
          <a:sy n="64" d="100"/>
        </p:scale>
        <p:origin x="90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3E150-1A82-4051-B0EF-6F60E4EC875A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E67CA2-1C37-4084-9D09-8916F9369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848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5447095/#B116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ncbi.nlm.nih.gov/pmc/articles/PMC5447095/#B56" TargetMode="External"/><Relationship Id="rId4" Type="http://schemas.openxmlformats.org/officeDocument/2006/relationships/hyperlink" Target="https://www.ncbi.nlm.nih.gov/pmc/articles/PMC5447095/#B159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Multifactorial</a:t>
            </a:r>
            <a:r>
              <a:rPr lang="en-US" baseline="0" dirty="0" smtClean="0"/>
              <a:t> and heterogeneous disorder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67CA2-1C37-4084-9D09-8916F9369A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656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borderline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67CA2-1C37-4084-9D09-8916F9369A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97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DASH (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Dietary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Approaches to Stop 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A6A6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Hypertension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4545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67CA2-1C37-4084-9D09-8916F9369A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42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67CA2-1C37-4084-9D09-8916F9369AA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377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Verapamil was initially considered as a </a:t>
            </a:r>
            <a:r>
              <a:rPr lang="el-GR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β-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blocker (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Kaltenbach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and Zimmerman, </a:t>
            </a:r>
            <a:r>
              <a:rPr lang="en-US" b="0" i="0" dirty="0" smtClean="0">
                <a:solidFill>
                  <a:srgbClr val="642A8F"/>
                </a:solidFill>
                <a:effectLst/>
                <a:latin typeface="Times New Roman" panose="02020603050405020304" pitchFamily="18" charset="0"/>
                <a:hlinkClick r:id="rId3"/>
              </a:rPr>
              <a:t>1968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; </a:t>
            </a:r>
            <a:r>
              <a:rPr lang="en-US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Nayler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et al., </a:t>
            </a:r>
            <a:r>
              <a:rPr lang="en-US" b="0" i="0" dirty="0" smtClean="0">
                <a:solidFill>
                  <a:srgbClr val="642A8F"/>
                </a:solidFill>
                <a:effectLst/>
                <a:latin typeface="Times New Roman" panose="02020603050405020304" pitchFamily="18" charset="0"/>
                <a:hlinkClick r:id="rId4"/>
              </a:rPr>
              <a:t>1968</a:t>
            </a:r>
            <a:r>
              <a:rPr lang="en-US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), but was later characterized as a calcium antagonist by Fleckenstein et al. </a:t>
            </a:r>
            <a:r>
              <a:rPr lang="en-US" b="0" i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</a:t>
            </a:r>
            <a:r>
              <a:rPr lang="en-US" b="0" i="0" smtClean="0">
                <a:solidFill>
                  <a:srgbClr val="642A8F"/>
                </a:solidFill>
                <a:effectLst/>
                <a:latin typeface="Times New Roman" panose="02020603050405020304" pitchFamily="18" charset="0"/>
                <a:hlinkClick r:id="rId5"/>
              </a:rPr>
              <a:t>1969</a:t>
            </a:r>
            <a:r>
              <a:rPr lang="en-US" b="0" i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E67CA2-1C37-4084-9D09-8916F9369A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95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Arterial (hydralazine, </a:t>
            </a:r>
            <a:r>
              <a:rPr lang="en-US" dirty="0" err="1" smtClean="0"/>
              <a:t>minoxidil</a:t>
            </a:r>
            <a:r>
              <a:rPr lang="en-US" dirty="0" smtClean="0"/>
              <a:t>, </a:t>
            </a:r>
            <a:r>
              <a:rPr lang="en-US" dirty="0" err="1" smtClean="0"/>
              <a:t>diazoxide</a:t>
            </a:r>
            <a:r>
              <a:rPr lang="en-US" dirty="0" smtClean="0"/>
              <a:t>, </a:t>
            </a:r>
            <a:r>
              <a:rPr lang="en-US" dirty="0" err="1" smtClean="0"/>
              <a:t>fenoldopam</a:t>
            </a:r>
            <a:r>
              <a:rPr lang="en-US" dirty="0" smtClean="0"/>
              <a:t>)    Centrally acting </a:t>
            </a:r>
            <a:r>
              <a:rPr lang="el-GR" dirty="0" smtClean="0"/>
              <a:t>α</a:t>
            </a:r>
            <a:r>
              <a:rPr lang="en-US" baseline="-22000" dirty="0" smtClean="0"/>
              <a:t>2</a:t>
            </a:r>
            <a:r>
              <a:rPr lang="en-US" dirty="0" smtClean="0"/>
              <a:t> adrenergic agents </a:t>
            </a:r>
          </a:p>
          <a:p>
            <a:r>
              <a:rPr lang="en-US" dirty="0" smtClean="0"/>
              <a:t>2. Arterial and venous (nitroprusside)</a:t>
            </a:r>
          </a:p>
          <a:p>
            <a:r>
              <a:rPr lang="en-US" dirty="0" smtClean="0"/>
              <a:t>The mechanism by which </a:t>
            </a:r>
            <a:r>
              <a:rPr lang="en-US" dirty="0" err="1" smtClean="0"/>
              <a:t>minoxidil</a:t>
            </a:r>
            <a:r>
              <a:rPr lang="en-US" dirty="0" smtClean="0"/>
              <a:t> promotes hair growth is not fully understood. Minoxidil is a potassium channel opener, causing hyperpolarization of cell membranes. Theoretically, by widening blood vessels and opening potassium channels, it allows more oxygen, blood, and nutrients to the follicles.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6C2122-4720-4A71-8EB4-A0732E8C1552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148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0A0D7-FF5A-445C-8BDA-739DBAD5E54A}" type="datetime1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F12A0C8-FC38-4624-838E-A8541677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46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E9EAA-9DE2-42DF-B1F3-AE371C6376EC}" type="datetime1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F12A0C8-FC38-4624-838E-A8541677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884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16414-65B5-4F3B-9022-9EAB6F76E8F2}" type="datetime1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F12A0C8-FC38-4624-838E-A8541677BBA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703310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A1A0C-A1EF-40C0-8A58-8C568A3E039F}" type="datetime1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F12A0C8-FC38-4624-838E-A8541677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115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897D-DED3-46FA-A196-6873D043AECA}" type="datetime1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F12A0C8-FC38-4624-838E-A8541677BBA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55312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7FCAD-BF60-4248-B989-391102D29B26}" type="datetime1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F12A0C8-FC38-4624-838E-A8541677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91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49F47-C1BF-47A5-B5D3-6CDEFB6D1EE0}" type="datetime1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A0C8-FC38-4624-838E-A8541677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620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9D6F8-5C91-4348-93DA-97F00AB8BFB4}" type="datetime1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A0C8-FC38-4624-838E-A8541677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3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97591-8D8A-401B-9B5B-923BDDC932A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B0C95-B1CF-4816-9CAA-A7203672F2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9910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73E6F-7267-4535-8337-33BC0EAEBC8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B0C95-B1CF-4816-9CAA-A7203672F2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289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685FC-B100-41AD-A6BC-F9F07B9C5F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B0C95-B1CF-4816-9CAA-A7203672F2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46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394C4-24BE-404F-85A1-4A9A9F49BD7A}" type="datetime1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A0C8-FC38-4624-838E-A8541677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642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0A072-254A-45AB-99CD-222CA77677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B0C95-B1CF-4816-9CAA-A7203672F2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192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5C752-A8BC-4C0F-BDA5-E43968BD890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B0C95-B1CF-4816-9CAA-A7203672F2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2950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FEA7A9-EA17-40F9-A3CF-203A8FB367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B0C95-B1CF-4816-9CAA-A7203672F2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4049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CAF7B-8CF5-4764-876E-F6C8A2EF688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B0C95-B1CF-4816-9CAA-A7203672F2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1891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45FFF-C6B5-494D-B907-D46EDF8333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B0C95-B1CF-4816-9CAA-A7203672F2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4592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B0F80-34FF-4CB5-A4FD-9E71490DF32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B0C95-B1CF-4816-9CAA-A7203672F2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7718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8A4C7-517D-4FE5-95CB-66E1945C96D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B0C95-B1CF-4816-9CAA-A7203672F2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9260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6CD3-722F-487E-A94A-C20A2C82361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B0C95-B1CF-4816-9CAA-A7203672F2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51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86657-8CAB-4A82-9323-9ED57752808E}" type="datetime1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0F12A0C8-FC38-4624-838E-A8541677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835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7536C-3358-43B3-A46E-1EFA8BBBD369}" type="datetime1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F12A0C8-FC38-4624-838E-A8541677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074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7E65A-DAFE-4F4D-80F5-59474E5DD305}" type="datetime1">
              <a:rPr lang="en-US" smtClean="0"/>
              <a:t>4/7/2020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0F12A0C8-FC38-4624-838E-A8541677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10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EAFD0-61DD-42BA-B592-C89A8A7E9859}" type="datetime1">
              <a:rPr lang="en-US" smtClean="0"/>
              <a:t>4/7/2020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A0C8-FC38-4624-838E-A8541677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88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D7213-A31A-47E7-9886-0E05F5BCBA15}" type="datetime1">
              <a:rPr lang="en-US" smtClean="0"/>
              <a:t>4/7/2020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A0C8-FC38-4624-838E-A8541677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087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2A87A-DCB4-4374-A670-CFBCB5CA6782}" type="datetime1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A0C8-FC38-4624-838E-A8541677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5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AA900-E8DF-4BEC-9D0A-CFE728CC5753}" type="datetime1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0F12A0C8-FC38-4624-838E-A8541677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952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B8CC2-D4F7-4125-AFF7-C548D4CBB4D7}" type="datetime1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0F12A0C8-FC38-4624-838E-A8541677BB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20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A39E8-D3F4-4AEC-AE8B-AEBEB1DE97F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2B0C95-B1CF-4816-9CAA-A7203672F2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733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6.emf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em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3686" y="1129145"/>
            <a:ext cx="8915399" cy="2262781"/>
          </a:xfrm>
        </p:spPr>
        <p:txBody>
          <a:bodyPr/>
          <a:lstStyle/>
          <a:p>
            <a:r>
              <a:rPr lang="en-US" b="1" dirty="0" smtClean="0"/>
              <a:t>ANTI-HYPERTENSIVE DRUGS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3686" y="3752142"/>
            <a:ext cx="8915399" cy="1126283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DR.TASEER AHMAD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3144" y="2591301"/>
            <a:ext cx="4869781" cy="405815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A0C8-FC38-4624-838E-A8541677BBA2}" type="slidenum">
              <a:rPr lang="en-US" smtClean="0"/>
              <a:t>1</a:t>
            </a:fld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54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" y="1742826"/>
            <a:ext cx="11079480" cy="53437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0200" y="542497"/>
            <a:ext cx="10271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Hypertension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results from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increased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peripheral vascular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arteriolar smooth muscle tone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which leads to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increased arteriolar resistance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reduced capacitance of the venous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A0C8-FC38-4624-838E-A8541677BBA2}" type="slidenum">
              <a:rPr lang="en-US" smtClean="0"/>
              <a:t>2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3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8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A0C8-FC38-4624-838E-A8541677BBA2}" type="slidenum">
              <a:rPr lang="en-US" smtClean="0"/>
              <a:t>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0"/>
            <a:ext cx="7566212" cy="68580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7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863" y="1"/>
            <a:ext cx="102489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A0C8-FC38-4624-838E-A8541677BBA2}" type="slidenum">
              <a:rPr lang="en-US" smtClean="0"/>
              <a:t>4</a:t>
            </a:fld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5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43" y="111417"/>
            <a:ext cx="11834948" cy="674658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A0C8-FC38-4624-838E-A8541677BBA2}" type="slidenum">
              <a:rPr lang="en-US" smtClean="0"/>
              <a:t>5</a:t>
            </a:fld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1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5144996" cy="68655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4995" y="0"/>
            <a:ext cx="5988225" cy="34386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5837" y="3432767"/>
            <a:ext cx="4982528" cy="339622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2A0C8-FC38-4624-838E-A8541677BBA2}" type="slidenum">
              <a:rPr lang="en-US" smtClean="0"/>
              <a:t>6</a:t>
            </a:fld>
            <a:endParaRPr lang="en-US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4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7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96766" y="1129983"/>
            <a:ext cx="7924800" cy="541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Diuretics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Furosemide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Spironolactone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β-blockers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Propranolol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Atenolol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ACE inhibitors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Captopril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Enalapril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ARBs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Valsartan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Losartan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78023" y="5446555"/>
            <a:ext cx="4389120" cy="1168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(Harvey et al., 2005; </a:t>
            </a: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Pfeffer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et al., 2006; Goodman et al., 2018)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077200" y="6400801"/>
            <a:ext cx="2133600" cy="288925"/>
          </a:xfrm>
        </p:spPr>
        <p:txBody>
          <a:bodyPr/>
          <a:lstStyle/>
          <a:p>
            <a:fld id="{AD2B0C95-B1CF-4816-9CAA-A7203672F2F6}" type="slidenum">
              <a:rPr lang="en-US" sz="14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pPr/>
              <a:t>7</a:t>
            </a:fld>
            <a:endParaRPr lang="en-US" sz="1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83152" y="1068427"/>
            <a:ext cx="493776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Renin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inhibitor</a:t>
            </a:r>
          </a:p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Aliskiren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Enalkiren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CCBs</a:t>
            </a:r>
          </a:p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Verapamil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Diltiazem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α-blockers</a:t>
            </a:r>
          </a:p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Prazosin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Terazosin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Vasodilators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Hydralazine</a:t>
            </a:r>
          </a:p>
          <a:p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Minoxidil </a:t>
            </a:r>
          </a:p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Nitroprusside</a:t>
            </a:r>
          </a:p>
          <a:p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3298" y="21987"/>
            <a:ext cx="7217617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Introduction: 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Management of Hypertension</a:t>
            </a:r>
          </a:p>
          <a:p>
            <a:endParaRPr lang="en-US" sz="3000" b="1" dirty="0">
              <a:solidFill>
                <a:prstClr val="black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797342"/>
            <a:ext cx="12192000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810366" y="109819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Centrally acting </a:t>
            </a:r>
          </a:p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Methyldopa, </a:t>
            </a:r>
          </a:p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Clonidine</a:t>
            </a:r>
          </a:p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9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5_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3433</TotalTime>
  <Words>222</Words>
  <Application>Microsoft Office PowerPoint</Application>
  <PresentationFormat>Widescreen</PresentationFormat>
  <Paragraphs>58</Paragraphs>
  <Slides>7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Arial</vt:lpstr>
      <vt:lpstr>Calibri</vt:lpstr>
      <vt:lpstr>Century Gothic</vt:lpstr>
      <vt:lpstr>Times New Roman</vt:lpstr>
      <vt:lpstr>Wingdings 3</vt:lpstr>
      <vt:lpstr>Wisp</vt:lpstr>
      <vt:lpstr>5_Office Theme</vt:lpstr>
      <vt:lpstr>ANTI-HYPERTENSIVE DRUGS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ANTI-HYPERTENSIVE GRUGS</dc:title>
  <dc:creator>TASEER</dc:creator>
  <cp:lastModifiedBy>Administrator</cp:lastModifiedBy>
  <cp:revision>70</cp:revision>
  <dcterms:created xsi:type="dcterms:W3CDTF">2015-08-07T07:04:24Z</dcterms:created>
  <dcterms:modified xsi:type="dcterms:W3CDTF">2020-04-07T06:05:50Z</dcterms:modified>
</cp:coreProperties>
</file>