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Georgia" pitchFamily="18" charset="0"/>
      <p:regular r:id="rId38"/>
      <p:bold r:id="rId39"/>
      <p:italic r:id="rId40"/>
      <p:boldItalic r:id="rId41"/>
    </p:embeddedFont>
    <p:embeddedFont>
      <p:font typeface="Wingdings 2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1276730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700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87"/>
                </a:lnTo>
                <a:lnTo>
                  <a:pt x="208483" y="15532"/>
                </a:lnTo>
                <a:lnTo>
                  <a:pt x="164753" y="34008"/>
                </a:lnTo>
                <a:lnTo>
                  <a:pt x="124815" y="58789"/>
                </a:lnTo>
                <a:lnTo>
                  <a:pt x="89296" y="89249"/>
                </a:lnTo>
                <a:lnTo>
                  <a:pt x="58826" y="124760"/>
                </a:lnTo>
                <a:lnTo>
                  <a:pt x="34032" y="164697"/>
                </a:lnTo>
                <a:lnTo>
                  <a:pt x="15544" y="208434"/>
                </a:lnTo>
                <a:lnTo>
                  <a:pt x="3990" y="255343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43"/>
                </a:lnTo>
                <a:lnTo>
                  <a:pt x="594055" y="208434"/>
                </a:lnTo>
                <a:lnTo>
                  <a:pt x="575567" y="164697"/>
                </a:lnTo>
                <a:lnTo>
                  <a:pt x="550773" y="124760"/>
                </a:lnTo>
                <a:lnTo>
                  <a:pt x="520303" y="89249"/>
                </a:lnTo>
                <a:lnTo>
                  <a:pt x="484784" y="58789"/>
                </a:lnTo>
                <a:lnTo>
                  <a:pt x="444846" y="34008"/>
                </a:lnTo>
                <a:lnTo>
                  <a:pt x="401116" y="15532"/>
                </a:lnTo>
                <a:lnTo>
                  <a:pt x="354225" y="398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61688" y="1050544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1"/>
                </a:lnTo>
                <a:lnTo>
                  <a:pt x="5551" y="258511"/>
                </a:lnTo>
                <a:lnTo>
                  <a:pt x="21367" y="302769"/>
                </a:lnTo>
                <a:lnTo>
                  <a:pt x="46186" y="341820"/>
                </a:lnTo>
                <a:lnTo>
                  <a:pt x="78750" y="374397"/>
                </a:lnTo>
                <a:lnTo>
                  <a:pt x="117798" y="399234"/>
                </a:lnTo>
                <a:lnTo>
                  <a:pt x="162072" y="415065"/>
                </a:lnTo>
                <a:lnTo>
                  <a:pt x="210312" y="420623"/>
                </a:lnTo>
                <a:lnTo>
                  <a:pt x="258551" y="415065"/>
                </a:lnTo>
                <a:lnTo>
                  <a:pt x="302825" y="399234"/>
                </a:lnTo>
                <a:lnTo>
                  <a:pt x="341873" y="374397"/>
                </a:lnTo>
                <a:lnTo>
                  <a:pt x="374437" y="341820"/>
                </a:lnTo>
                <a:lnTo>
                  <a:pt x="399256" y="302769"/>
                </a:lnTo>
                <a:lnTo>
                  <a:pt x="415072" y="258511"/>
                </a:lnTo>
                <a:lnTo>
                  <a:pt x="420624" y="210311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1393825"/>
          </a:xfrm>
          <a:custGeom>
            <a:avLst/>
            <a:gdLst/>
            <a:ahLst/>
            <a:cxnLst/>
            <a:rect l="l" t="t" r="r" b="b"/>
            <a:pathLst>
              <a:path w="9144000" h="1393825">
                <a:moveTo>
                  <a:pt x="9144000" y="0"/>
                </a:moveTo>
                <a:lnTo>
                  <a:pt x="0" y="0"/>
                </a:lnTo>
                <a:lnTo>
                  <a:pt x="0" y="1393316"/>
                </a:lnTo>
                <a:lnTo>
                  <a:pt x="9144000" y="139331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6730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700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87"/>
                </a:lnTo>
                <a:lnTo>
                  <a:pt x="208483" y="15532"/>
                </a:lnTo>
                <a:lnTo>
                  <a:pt x="164753" y="34008"/>
                </a:lnTo>
                <a:lnTo>
                  <a:pt x="124815" y="58789"/>
                </a:lnTo>
                <a:lnTo>
                  <a:pt x="89296" y="89249"/>
                </a:lnTo>
                <a:lnTo>
                  <a:pt x="58826" y="124760"/>
                </a:lnTo>
                <a:lnTo>
                  <a:pt x="34032" y="164697"/>
                </a:lnTo>
                <a:lnTo>
                  <a:pt x="15544" y="208434"/>
                </a:lnTo>
                <a:lnTo>
                  <a:pt x="3990" y="255343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43"/>
                </a:lnTo>
                <a:lnTo>
                  <a:pt x="594055" y="208434"/>
                </a:lnTo>
                <a:lnTo>
                  <a:pt x="575567" y="164697"/>
                </a:lnTo>
                <a:lnTo>
                  <a:pt x="550773" y="124760"/>
                </a:lnTo>
                <a:lnTo>
                  <a:pt x="520303" y="89249"/>
                </a:lnTo>
                <a:lnTo>
                  <a:pt x="484784" y="58789"/>
                </a:lnTo>
                <a:lnTo>
                  <a:pt x="444846" y="34008"/>
                </a:lnTo>
                <a:lnTo>
                  <a:pt x="401116" y="15532"/>
                </a:lnTo>
                <a:lnTo>
                  <a:pt x="354225" y="398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361688" y="1050544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1"/>
                </a:lnTo>
                <a:lnTo>
                  <a:pt x="5551" y="258511"/>
                </a:lnTo>
                <a:lnTo>
                  <a:pt x="21367" y="302769"/>
                </a:lnTo>
                <a:lnTo>
                  <a:pt x="46186" y="341820"/>
                </a:lnTo>
                <a:lnTo>
                  <a:pt x="78750" y="374397"/>
                </a:lnTo>
                <a:lnTo>
                  <a:pt x="117798" y="399234"/>
                </a:lnTo>
                <a:lnTo>
                  <a:pt x="162072" y="415065"/>
                </a:lnTo>
                <a:lnTo>
                  <a:pt x="210312" y="420623"/>
                </a:lnTo>
                <a:lnTo>
                  <a:pt x="258551" y="415065"/>
                </a:lnTo>
                <a:lnTo>
                  <a:pt x="302825" y="399234"/>
                </a:lnTo>
                <a:lnTo>
                  <a:pt x="341873" y="374397"/>
                </a:lnTo>
                <a:lnTo>
                  <a:pt x="374437" y="341820"/>
                </a:lnTo>
                <a:lnTo>
                  <a:pt x="399256" y="302769"/>
                </a:lnTo>
                <a:lnTo>
                  <a:pt x="415072" y="258511"/>
                </a:lnTo>
                <a:lnTo>
                  <a:pt x="420624" y="210311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048" y="2137994"/>
            <a:ext cx="8267903" cy="161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720" y="1560321"/>
            <a:ext cx="7782559" cy="418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ehr.com/8284-organization-development-vs-organization-behaviour.html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" y="6701218"/>
            <a:ext cx="8839200" cy="4445"/>
          </a:xfrm>
          <a:custGeom>
            <a:avLst/>
            <a:gdLst/>
            <a:ahLst/>
            <a:cxnLst/>
            <a:rect l="l" t="t" r="r" b="b"/>
            <a:pathLst>
              <a:path w="8839200" h="4445">
                <a:moveTo>
                  <a:pt x="0" y="4381"/>
                </a:moveTo>
                <a:lnTo>
                  <a:pt x="8839200" y="4381"/>
                </a:lnTo>
                <a:lnTo>
                  <a:pt x="8839200" y="0"/>
                </a:lnTo>
                <a:lnTo>
                  <a:pt x="0" y="0"/>
                </a:lnTo>
                <a:lnTo>
                  <a:pt x="0" y="438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3047"/>
            <a:ext cx="152400" cy="6855459"/>
          </a:xfrm>
          <a:custGeom>
            <a:avLst/>
            <a:gdLst/>
            <a:ahLst/>
            <a:cxnLst/>
            <a:rect l="l" t="t" r="r" b="b"/>
            <a:pathLst>
              <a:path w="152400" h="6855459">
                <a:moveTo>
                  <a:pt x="152400" y="0"/>
                </a:moveTo>
                <a:lnTo>
                  <a:pt x="0" y="0"/>
                </a:lnTo>
                <a:lnTo>
                  <a:pt x="0" y="6854951"/>
                </a:lnTo>
                <a:lnTo>
                  <a:pt x="152400" y="6854951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9144000" y="0"/>
                </a:moveTo>
                <a:lnTo>
                  <a:pt x="0" y="0"/>
                </a:lnTo>
                <a:lnTo>
                  <a:pt x="0" y="2514600"/>
                </a:lnTo>
                <a:lnTo>
                  <a:pt x="9144000" y="2514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7" y="2420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700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531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1688" y="2209800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6288" y="2184654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199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1010"/>
                </a:lnTo>
                <a:lnTo>
                  <a:pt x="212978" y="471170"/>
                </a:lnTo>
                <a:lnTo>
                  <a:pt x="236982" y="471170"/>
                </a:lnTo>
                <a:lnTo>
                  <a:pt x="261112" y="469900"/>
                </a:lnTo>
                <a:lnTo>
                  <a:pt x="284352" y="467360"/>
                </a:lnTo>
                <a:lnTo>
                  <a:pt x="306959" y="461010"/>
                </a:lnTo>
                <a:lnTo>
                  <a:pt x="322471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450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177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269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269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471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389" y="19050"/>
                </a:lnTo>
                <a:lnTo>
                  <a:pt x="323269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345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431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275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8987" y="420370"/>
                </a:lnTo>
                <a:lnTo>
                  <a:pt x="215391" y="420370"/>
                </a:lnTo>
                <a:lnTo>
                  <a:pt x="179577" y="412750"/>
                </a:lnTo>
                <a:lnTo>
                  <a:pt x="131445" y="388620"/>
                </a:lnTo>
                <a:lnTo>
                  <a:pt x="92201" y="353060"/>
                </a:lnTo>
                <a:lnTo>
                  <a:pt x="64897" y="307340"/>
                </a:lnTo>
                <a:lnTo>
                  <a:pt x="51562" y="25400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990" y="5842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74192" y="54610"/>
                </a:lnTo>
                <a:lnTo>
                  <a:pt x="324992" y="73660"/>
                </a:lnTo>
                <a:lnTo>
                  <a:pt x="367411" y="106680"/>
                </a:lnTo>
                <a:lnTo>
                  <a:pt x="399034" y="148590"/>
                </a:lnTo>
                <a:lnTo>
                  <a:pt x="417067" y="20066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861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89560" y="412750"/>
                </a:lnTo>
                <a:lnTo>
                  <a:pt x="253364" y="420370"/>
                </a:lnTo>
                <a:lnTo>
                  <a:pt x="318987" y="42037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591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001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38250" y="771601"/>
            <a:ext cx="7075170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4585">
              <a:lnSpc>
                <a:spcPct val="100000"/>
              </a:lnSpc>
              <a:spcBef>
                <a:spcPts val="105"/>
              </a:spcBef>
            </a:pPr>
            <a:r>
              <a:rPr sz="3800" i="0" spc="-5" dirty="0">
                <a:solidFill>
                  <a:srgbClr val="D16248"/>
                </a:solidFill>
                <a:latin typeface="Georgia"/>
                <a:cs typeface="Georgia"/>
              </a:rPr>
              <a:t>FUNDAMENTALS OF  </a:t>
            </a:r>
            <a:r>
              <a:rPr sz="3800" i="0" dirty="0">
                <a:solidFill>
                  <a:srgbClr val="D16248"/>
                </a:solidFill>
                <a:latin typeface="Georgia"/>
                <a:cs typeface="Georgia"/>
              </a:rPr>
              <a:t>ORGANIZATIONAL</a:t>
            </a:r>
            <a:r>
              <a:rPr sz="3800" i="0" spc="-125" dirty="0">
                <a:solidFill>
                  <a:srgbClr val="D16248"/>
                </a:solidFill>
                <a:latin typeface="Georgia"/>
                <a:cs typeface="Georgia"/>
              </a:rPr>
              <a:t> </a:t>
            </a:r>
            <a:r>
              <a:rPr sz="3800" i="0" dirty="0">
                <a:solidFill>
                  <a:srgbClr val="D16248"/>
                </a:solidFill>
                <a:latin typeface="Georgia"/>
                <a:cs typeface="Georgia"/>
              </a:rPr>
              <a:t>BEHAVIOR</a:t>
            </a:r>
            <a:endParaRPr sz="3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397" y="412445"/>
            <a:ext cx="744474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Contributing Disciplines to the </a:t>
            </a:r>
            <a:r>
              <a:rPr sz="3300" i="0" dirty="0">
                <a:solidFill>
                  <a:srgbClr val="000000"/>
                </a:solidFill>
                <a:latin typeface="Georgia"/>
                <a:cs typeface="Georgia"/>
              </a:rPr>
              <a:t>OB</a:t>
            </a:r>
            <a:r>
              <a:rPr sz="3300" i="0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Field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467421"/>
            <a:ext cx="2974975" cy="24949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Psychology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Sociology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Social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Psychology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Anthropology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Political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Science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371" y="482346"/>
            <a:ext cx="74510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spc="-5" dirty="0">
                <a:solidFill>
                  <a:srgbClr val="7A9799"/>
                </a:solidFill>
                <a:latin typeface="Georgia"/>
                <a:cs typeface="Georgia"/>
              </a:rPr>
              <a:t>Contributing Disciplines to the OB</a:t>
            </a:r>
            <a:r>
              <a:rPr sz="3300" i="0" spc="1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7A9799"/>
                </a:solidFill>
                <a:latin typeface="Georgia"/>
                <a:cs typeface="Georgia"/>
              </a:rPr>
              <a:t>Field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2362200"/>
            <a:ext cx="5694172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2964" y="3884790"/>
            <a:ext cx="272008" cy="253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0898" y="5725212"/>
            <a:ext cx="272008" cy="96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4771" y="3635387"/>
            <a:ext cx="1843658" cy="923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9906" y="3994068"/>
            <a:ext cx="134467" cy="74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7725" y="1314450"/>
            <a:ext cx="2619375" cy="1927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3390900"/>
            <a:ext cx="685800" cy="85725"/>
          </a:xfrm>
          <a:custGeom>
            <a:avLst/>
            <a:gdLst/>
            <a:ahLst/>
            <a:cxnLst/>
            <a:rect l="l" t="t" r="r" b="b"/>
            <a:pathLst>
              <a:path w="685800" h="85725">
                <a:moveTo>
                  <a:pt x="542925" y="0"/>
                </a:moveTo>
                <a:lnTo>
                  <a:pt x="542925" y="85725"/>
                </a:lnTo>
                <a:lnTo>
                  <a:pt x="638034" y="57150"/>
                </a:lnTo>
                <a:lnTo>
                  <a:pt x="557149" y="57150"/>
                </a:lnTo>
                <a:lnTo>
                  <a:pt x="557149" y="28575"/>
                </a:lnTo>
                <a:lnTo>
                  <a:pt x="638316" y="28575"/>
                </a:lnTo>
                <a:lnTo>
                  <a:pt x="542925" y="0"/>
                </a:lnTo>
                <a:close/>
              </a:path>
              <a:path w="685800" h="85725">
                <a:moveTo>
                  <a:pt x="5429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542925" y="57150"/>
                </a:lnTo>
                <a:lnTo>
                  <a:pt x="542925" y="28575"/>
                </a:lnTo>
                <a:close/>
              </a:path>
              <a:path w="685800" h="85725">
                <a:moveTo>
                  <a:pt x="638316" y="28575"/>
                </a:moveTo>
                <a:lnTo>
                  <a:pt x="557149" y="28575"/>
                </a:lnTo>
                <a:lnTo>
                  <a:pt x="557149" y="57150"/>
                </a:lnTo>
                <a:lnTo>
                  <a:pt x="638034" y="57150"/>
                </a:lnTo>
                <a:lnTo>
                  <a:pt x="685800" y="42799"/>
                </a:lnTo>
                <a:lnTo>
                  <a:pt x="63831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5214873"/>
            <a:ext cx="685800" cy="85725"/>
          </a:xfrm>
          <a:custGeom>
            <a:avLst/>
            <a:gdLst/>
            <a:ahLst/>
            <a:cxnLst/>
            <a:rect l="l" t="t" r="r" b="b"/>
            <a:pathLst>
              <a:path w="685800" h="85725">
                <a:moveTo>
                  <a:pt x="542925" y="0"/>
                </a:moveTo>
                <a:lnTo>
                  <a:pt x="542925" y="85725"/>
                </a:lnTo>
                <a:lnTo>
                  <a:pt x="638316" y="57150"/>
                </a:lnTo>
                <a:lnTo>
                  <a:pt x="557149" y="57150"/>
                </a:lnTo>
                <a:lnTo>
                  <a:pt x="557149" y="28575"/>
                </a:lnTo>
                <a:lnTo>
                  <a:pt x="638034" y="28575"/>
                </a:lnTo>
                <a:lnTo>
                  <a:pt x="542925" y="0"/>
                </a:lnTo>
                <a:close/>
              </a:path>
              <a:path w="685800" h="85725">
                <a:moveTo>
                  <a:pt x="5429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542925" y="57150"/>
                </a:lnTo>
                <a:lnTo>
                  <a:pt x="542925" y="28575"/>
                </a:lnTo>
                <a:close/>
              </a:path>
              <a:path w="685800" h="85725">
                <a:moveTo>
                  <a:pt x="638034" y="28575"/>
                </a:moveTo>
                <a:lnTo>
                  <a:pt x="557149" y="28575"/>
                </a:lnTo>
                <a:lnTo>
                  <a:pt x="557149" y="57150"/>
                </a:lnTo>
                <a:lnTo>
                  <a:pt x="638316" y="57150"/>
                </a:lnTo>
                <a:lnTo>
                  <a:pt x="685800" y="42925"/>
                </a:lnTo>
                <a:lnTo>
                  <a:pt x="63803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00" y="4038600"/>
            <a:ext cx="1703070" cy="696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6078" y="81788"/>
            <a:ext cx="6777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0975" marR="5080" indent="-270891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solidFill>
                  <a:srgbClr val="7A9799"/>
                </a:solidFill>
                <a:latin typeface="Georgia"/>
                <a:cs typeface="Georgia"/>
              </a:rPr>
              <a:t>Contributing </a:t>
            </a:r>
            <a:r>
              <a:rPr sz="3000" i="0" spc="-5" dirty="0">
                <a:solidFill>
                  <a:srgbClr val="7A9799"/>
                </a:solidFill>
                <a:latin typeface="Georgia"/>
                <a:cs typeface="Georgia"/>
              </a:rPr>
              <a:t>Disciplines to </a:t>
            </a:r>
            <a:r>
              <a:rPr sz="3000" i="0" dirty="0">
                <a:solidFill>
                  <a:srgbClr val="7A9799"/>
                </a:solidFill>
                <a:latin typeface="Georgia"/>
                <a:cs typeface="Georgia"/>
              </a:rPr>
              <a:t>the </a:t>
            </a:r>
            <a:r>
              <a:rPr sz="3000" i="0" spc="-5" dirty="0">
                <a:solidFill>
                  <a:srgbClr val="7A9799"/>
                </a:solidFill>
                <a:latin typeface="Georgia"/>
                <a:cs typeface="Georgia"/>
              </a:rPr>
              <a:t>OB Field  (cont’d)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9000" y="1190625"/>
            <a:ext cx="3276600" cy="1171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4701" y="2443226"/>
            <a:ext cx="3420999" cy="1976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2100" y="4537075"/>
            <a:ext cx="3402076" cy="1406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200" y="2900362"/>
            <a:ext cx="1981200" cy="1030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8348" y="3386073"/>
            <a:ext cx="319405" cy="1914525"/>
          </a:xfrm>
          <a:custGeom>
            <a:avLst/>
            <a:gdLst/>
            <a:ahLst/>
            <a:cxnLst/>
            <a:rect l="l" t="t" r="r" b="b"/>
            <a:pathLst>
              <a:path w="319405" h="1914525">
                <a:moveTo>
                  <a:pt x="176275" y="1828800"/>
                </a:moveTo>
                <a:lnTo>
                  <a:pt x="176275" y="1914525"/>
                </a:lnTo>
                <a:lnTo>
                  <a:pt x="271667" y="1885950"/>
                </a:lnTo>
                <a:lnTo>
                  <a:pt x="190500" y="1885950"/>
                </a:lnTo>
                <a:lnTo>
                  <a:pt x="190500" y="1857375"/>
                </a:lnTo>
                <a:lnTo>
                  <a:pt x="271385" y="1857375"/>
                </a:lnTo>
                <a:lnTo>
                  <a:pt x="176275" y="1828800"/>
                </a:lnTo>
                <a:close/>
              </a:path>
              <a:path w="319405" h="1914525">
                <a:moveTo>
                  <a:pt x="176275" y="28575"/>
                </a:moveTo>
                <a:lnTo>
                  <a:pt x="6476" y="28575"/>
                </a:lnTo>
                <a:lnTo>
                  <a:pt x="0" y="35051"/>
                </a:lnTo>
                <a:lnTo>
                  <a:pt x="0" y="1879600"/>
                </a:lnTo>
                <a:lnTo>
                  <a:pt x="6476" y="1885950"/>
                </a:lnTo>
                <a:lnTo>
                  <a:pt x="176275" y="1885950"/>
                </a:lnTo>
                <a:lnTo>
                  <a:pt x="176275" y="1871726"/>
                </a:lnTo>
                <a:lnTo>
                  <a:pt x="28575" y="1871726"/>
                </a:lnTo>
                <a:lnTo>
                  <a:pt x="14350" y="1857375"/>
                </a:lnTo>
                <a:lnTo>
                  <a:pt x="28575" y="1857375"/>
                </a:lnTo>
                <a:lnTo>
                  <a:pt x="28575" y="57150"/>
                </a:lnTo>
                <a:lnTo>
                  <a:pt x="14350" y="57150"/>
                </a:lnTo>
                <a:lnTo>
                  <a:pt x="28575" y="42925"/>
                </a:lnTo>
                <a:lnTo>
                  <a:pt x="176275" y="42925"/>
                </a:lnTo>
                <a:lnTo>
                  <a:pt x="176275" y="28575"/>
                </a:lnTo>
                <a:close/>
              </a:path>
              <a:path w="319405" h="1914525">
                <a:moveTo>
                  <a:pt x="271385" y="1857375"/>
                </a:moveTo>
                <a:lnTo>
                  <a:pt x="190500" y="1857375"/>
                </a:lnTo>
                <a:lnTo>
                  <a:pt x="190500" y="1885950"/>
                </a:lnTo>
                <a:lnTo>
                  <a:pt x="271667" y="1885950"/>
                </a:lnTo>
                <a:lnTo>
                  <a:pt x="319150" y="1871726"/>
                </a:lnTo>
                <a:lnTo>
                  <a:pt x="271385" y="1857375"/>
                </a:lnTo>
                <a:close/>
              </a:path>
              <a:path w="319405" h="1914525">
                <a:moveTo>
                  <a:pt x="28575" y="1857375"/>
                </a:moveTo>
                <a:lnTo>
                  <a:pt x="14350" y="1857375"/>
                </a:lnTo>
                <a:lnTo>
                  <a:pt x="28575" y="1871726"/>
                </a:lnTo>
                <a:lnTo>
                  <a:pt x="28575" y="1857375"/>
                </a:lnTo>
                <a:close/>
              </a:path>
              <a:path w="319405" h="1914525">
                <a:moveTo>
                  <a:pt x="176275" y="1857375"/>
                </a:moveTo>
                <a:lnTo>
                  <a:pt x="28575" y="1857375"/>
                </a:lnTo>
                <a:lnTo>
                  <a:pt x="28575" y="1871726"/>
                </a:lnTo>
                <a:lnTo>
                  <a:pt x="176275" y="1871726"/>
                </a:lnTo>
                <a:lnTo>
                  <a:pt x="176275" y="1857375"/>
                </a:lnTo>
                <a:close/>
              </a:path>
              <a:path w="319405" h="1914525">
                <a:moveTo>
                  <a:pt x="176275" y="0"/>
                </a:moveTo>
                <a:lnTo>
                  <a:pt x="176275" y="85725"/>
                </a:lnTo>
                <a:lnTo>
                  <a:pt x="271667" y="57150"/>
                </a:lnTo>
                <a:lnTo>
                  <a:pt x="190500" y="57150"/>
                </a:lnTo>
                <a:lnTo>
                  <a:pt x="190500" y="28575"/>
                </a:lnTo>
                <a:lnTo>
                  <a:pt x="271385" y="28575"/>
                </a:lnTo>
                <a:lnTo>
                  <a:pt x="176275" y="0"/>
                </a:lnTo>
                <a:close/>
              </a:path>
              <a:path w="319405" h="1914525">
                <a:moveTo>
                  <a:pt x="28575" y="42925"/>
                </a:moveTo>
                <a:lnTo>
                  <a:pt x="14350" y="57150"/>
                </a:lnTo>
                <a:lnTo>
                  <a:pt x="28575" y="57150"/>
                </a:lnTo>
                <a:lnTo>
                  <a:pt x="28575" y="42925"/>
                </a:lnTo>
                <a:close/>
              </a:path>
              <a:path w="319405" h="1914525">
                <a:moveTo>
                  <a:pt x="176275" y="42925"/>
                </a:moveTo>
                <a:lnTo>
                  <a:pt x="28575" y="42925"/>
                </a:lnTo>
                <a:lnTo>
                  <a:pt x="28575" y="57150"/>
                </a:lnTo>
                <a:lnTo>
                  <a:pt x="176275" y="57150"/>
                </a:lnTo>
                <a:lnTo>
                  <a:pt x="176275" y="42925"/>
                </a:lnTo>
                <a:close/>
              </a:path>
              <a:path w="319405" h="1914525">
                <a:moveTo>
                  <a:pt x="271385" y="28575"/>
                </a:moveTo>
                <a:lnTo>
                  <a:pt x="190500" y="28575"/>
                </a:lnTo>
                <a:lnTo>
                  <a:pt x="190500" y="57150"/>
                </a:lnTo>
                <a:lnTo>
                  <a:pt x="271667" y="57150"/>
                </a:lnTo>
                <a:lnTo>
                  <a:pt x="319150" y="42925"/>
                </a:lnTo>
                <a:lnTo>
                  <a:pt x="27138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4100" y="43497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3200" y="4729162"/>
            <a:ext cx="1349375" cy="1028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541" y="459689"/>
            <a:ext cx="81915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7A9799"/>
                </a:solidFill>
                <a:latin typeface="Georgia"/>
                <a:cs typeface="Georgia"/>
              </a:rPr>
              <a:t>Contributing Disciplines to the OB Field</a:t>
            </a:r>
            <a:r>
              <a:rPr sz="3000" i="0" spc="-2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i="0" dirty="0">
                <a:solidFill>
                  <a:srgbClr val="7A9799"/>
                </a:solidFill>
                <a:latin typeface="Georgia"/>
                <a:cs typeface="Georgia"/>
              </a:rPr>
              <a:t>(cont’d)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4035488"/>
            <a:ext cx="2560701" cy="73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1625" y="4357623"/>
            <a:ext cx="431800" cy="85725"/>
          </a:xfrm>
          <a:custGeom>
            <a:avLst/>
            <a:gdLst/>
            <a:ahLst/>
            <a:cxnLst/>
            <a:rect l="l" t="t" r="r" b="b"/>
            <a:pathLst>
              <a:path w="431800" h="85725">
                <a:moveTo>
                  <a:pt x="288925" y="0"/>
                </a:moveTo>
                <a:lnTo>
                  <a:pt x="288925" y="85725"/>
                </a:lnTo>
                <a:lnTo>
                  <a:pt x="384316" y="57150"/>
                </a:lnTo>
                <a:lnTo>
                  <a:pt x="303149" y="57150"/>
                </a:lnTo>
                <a:lnTo>
                  <a:pt x="303149" y="28575"/>
                </a:lnTo>
                <a:lnTo>
                  <a:pt x="384034" y="28575"/>
                </a:lnTo>
                <a:lnTo>
                  <a:pt x="288925" y="0"/>
                </a:lnTo>
                <a:close/>
              </a:path>
              <a:path w="431800" h="85725">
                <a:moveTo>
                  <a:pt x="2889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88925" y="57150"/>
                </a:lnTo>
                <a:lnTo>
                  <a:pt x="288925" y="28575"/>
                </a:lnTo>
                <a:close/>
              </a:path>
              <a:path w="431800" h="85725">
                <a:moveTo>
                  <a:pt x="384034" y="28575"/>
                </a:moveTo>
                <a:lnTo>
                  <a:pt x="303149" y="28575"/>
                </a:lnTo>
                <a:lnTo>
                  <a:pt x="303149" y="57150"/>
                </a:lnTo>
                <a:lnTo>
                  <a:pt x="384316" y="57150"/>
                </a:lnTo>
                <a:lnTo>
                  <a:pt x="431800" y="42925"/>
                </a:lnTo>
                <a:lnTo>
                  <a:pt x="38403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8276" y="3429000"/>
            <a:ext cx="3325749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1500" y="4351273"/>
            <a:ext cx="431800" cy="85725"/>
          </a:xfrm>
          <a:custGeom>
            <a:avLst/>
            <a:gdLst/>
            <a:ahLst/>
            <a:cxnLst/>
            <a:rect l="l" t="t" r="r" b="b"/>
            <a:pathLst>
              <a:path w="431800" h="85725">
                <a:moveTo>
                  <a:pt x="288925" y="0"/>
                </a:moveTo>
                <a:lnTo>
                  <a:pt x="288925" y="85725"/>
                </a:lnTo>
                <a:lnTo>
                  <a:pt x="384316" y="57150"/>
                </a:lnTo>
                <a:lnTo>
                  <a:pt x="303149" y="57150"/>
                </a:lnTo>
                <a:lnTo>
                  <a:pt x="303149" y="28575"/>
                </a:lnTo>
                <a:lnTo>
                  <a:pt x="384034" y="28575"/>
                </a:lnTo>
                <a:lnTo>
                  <a:pt x="288925" y="0"/>
                </a:lnTo>
                <a:close/>
              </a:path>
              <a:path w="431800" h="85725">
                <a:moveTo>
                  <a:pt x="2889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88925" y="57150"/>
                </a:lnTo>
                <a:lnTo>
                  <a:pt x="288925" y="28575"/>
                </a:lnTo>
                <a:close/>
              </a:path>
              <a:path w="431800" h="85725">
                <a:moveTo>
                  <a:pt x="384034" y="28575"/>
                </a:moveTo>
                <a:lnTo>
                  <a:pt x="303149" y="28575"/>
                </a:lnTo>
                <a:lnTo>
                  <a:pt x="303149" y="57150"/>
                </a:lnTo>
                <a:lnTo>
                  <a:pt x="384316" y="57150"/>
                </a:lnTo>
                <a:lnTo>
                  <a:pt x="431800" y="42925"/>
                </a:lnTo>
                <a:lnTo>
                  <a:pt x="38403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2625" y="3886200"/>
            <a:ext cx="1349375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75" y="1323975"/>
            <a:ext cx="3057525" cy="1924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9725" y="3157537"/>
            <a:ext cx="1359976" cy="1034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0925" y="3611498"/>
            <a:ext cx="635000" cy="85725"/>
          </a:xfrm>
          <a:custGeom>
            <a:avLst/>
            <a:gdLst/>
            <a:ahLst/>
            <a:cxnLst/>
            <a:rect l="l" t="t" r="r" b="b"/>
            <a:pathLst>
              <a:path w="635000" h="85725">
                <a:moveTo>
                  <a:pt x="492125" y="0"/>
                </a:moveTo>
                <a:lnTo>
                  <a:pt x="492125" y="85725"/>
                </a:lnTo>
                <a:lnTo>
                  <a:pt x="587516" y="57150"/>
                </a:lnTo>
                <a:lnTo>
                  <a:pt x="506349" y="57150"/>
                </a:lnTo>
                <a:lnTo>
                  <a:pt x="506349" y="28575"/>
                </a:lnTo>
                <a:lnTo>
                  <a:pt x="587234" y="28575"/>
                </a:lnTo>
                <a:lnTo>
                  <a:pt x="492125" y="0"/>
                </a:lnTo>
                <a:close/>
              </a:path>
              <a:path w="635000" h="85725">
                <a:moveTo>
                  <a:pt x="4921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492125" y="57150"/>
                </a:lnTo>
                <a:lnTo>
                  <a:pt x="492125" y="28575"/>
                </a:lnTo>
                <a:close/>
              </a:path>
              <a:path w="635000" h="85725">
                <a:moveTo>
                  <a:pt x="587234" y="28575"/>
                </a:moveTo>
                <a:lnTo>
                  <a:pt x="506349" y="28575"/>
                </a:lnTo>
                <a:lnTo>
                  <a:pt x="506349" y="57150"/>
                </a:lnTo>
                <a:lnTo>
                  <a:pt x="587516" y="57150"/>
                </a:lnTo>
                <a:lnTo>
                  <a:pt x="635000" y="42925"/>
                </a:lnTo>
                <a:lnTo>
                  <a:pt x="58723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541" y="459689"/>
            <a:ext cx="81915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7A9799"/>
                </a:solidFill>
                <a:latin typeface="Georgia"/>
                <a:cs typeface="Georgia"/>
              </a:rPr>
              <a:t>Contributing Disciplines to the OB Field</a:t>
            </a:r>
            <a:r>
              <a:rPr sz="3000" i="0" spc="-2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i="0" dirty="0">
                <a:solidFill>
                  <a:srgbClr val="7A9799"/>
                </a:solidFill>
                <a:latin typeface="Georgia"/>
                <a:cs typeface="Georgia"/>
              </a:rPr>
              <a:t>(cont’d)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3325" y="4833873"/>
            <a:ext cx="431800" cy="85725"/>
          </a:xfrm>
          <a:custGeom>
            <a:avLst/>
            <a:gdLst/>
            <a:ahLst/>
            <a:cxnLst/>
            <a:rect l="l" t="t" r="r" b="b"/>
            <a:pathLst>
              <a:path w="431800" h="85725">
                <a:moveTo>
                  <a:pt x="288925" y="0"/>
                </a:moveTo>
                <a:lnTo>
                  <a:pt x="288925" y="85725"/>
                </a:lnTo>
                <a:lnTo>
                  <a:pt x="384316" y="57150"/>
                </a:lnTo>
                <a:lnTo>
                  <a:pt x="303149" y="57150"/>
                </a:lnTo>
                <a:lnTo>
                  <a:pt x="303149" y="28575"/>
                </a:lnTo>
                <a:lnTo>
                  <a:pt x="384034" y="28575"/>
                </a:lnTo>
                <a:lnTo>
                  <a:pt x="288925" y="0"/>
                </a:lnTo>
                <a:close/>
              </a:path>
              <a:path w="431800" h="85725">
                <a:moveTo>
                  <a:pt x="2889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88925" y="57150"/>
                </a:lnTo>
                <a:lnTo>
                  <a:pt x="288925" y="28575"/>
                </a:lnTo>
                <a:close/>
              </a:path>
              <a:path w="431800" h="85725">
                <a:moveTo>
                  <a:pt x="384034" y="28575"/>
                </a:moveTo>
                <a:lnTo>
                  <a:pt x="303149" y="28575"/>
                </a:lnTo>
                <a:lnTo>
                  <a:pt x="303149" y="57150"/>
                </a:lnTo>
                <a:lnTo>
                  <a:pt x="384316" y="57150"/>
                </a:lnTo>
                <a:lnTo>
                  <a:pt x="431800" y="42925"/>
                </a:lnTo>
                <a:lnTo>
                  <a:pt x="38403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6250" y="3047936"/>
            <a:ext cx="3495675" cy="121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626" y="4454525"/>
            <a:ext cx="1757299" cy="1031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6725" y="4446587"/>
            <a:ext cx="3505200" cy="1039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3773" y="3538473"/>
            <a:ext cx="319405" cy="1317625"/>
          </a:xfrm>
          <a:custGeom>
            <a:avLst/>
            <a:gdLst/>
            <a:ahLst/>
            <a:cxnLst/>
            <a:rect l="l" t="t" r="r" b="b"/>
            <a:pathLst>
              <a:path w="319405" h="1317625">
                <a:moveTo>
                  <a:pt x="176275" y="1231900"/>
                </a:moveTo>
                <a:lnTo>
                  <a:pt x="176275" y="1317625"/>
                </a:lnTo>
                <a:lnTo>
                  <a:pt x="271667" y="1289050"/>
                </a:lnTo>
                <a:lnTo>
                  <a:pt x="190500" y="1289050"/>
                </a:lnTo>
                <a:lnTo>
                  <a:pt x="190500" y="1260475"/>
                </a:lnTo>
                <a:lnTo>
                  <a:pt x="271385" y="1260475"/>
                </a:lnTo>
                <a:lnTo>
                  <a:pt x="176275" y="1231900"/>
                </a:lnTo>
                <a:close/>
              </a:path>
              <a:path w="319405" h="1317625">
                <a:moveTo>
                  <a:pt x="176275" y="28575"/>
                </a:moveTo>
                <a:lnTo>
                  <a:pt x="6476" y="28575"/>
                </a:lnTo>
                <a:lnTo>
                  <a:pt x="0" y="35051"/>
                </a:lnTo>
                <a:lnTo>
                  <a:pt x="0" y="1282700"/>
                </a:lnTo>
                <a:lnTo>
                  <a:pt x="6476" y="1289050"/>
                </a:lnTo>
                <a:lnTo>
                  <a:pt x="176275" y="1289050"/>
                </a:lnTo>
                <a:lnTo>
                  <a:pt x="176275" y="1274826"/>
                </a:lnTo>
                <a:lnTo>
                  <a:pt x="28575" y="1274826"/>
                </a:lnTo>
                <a:lnTo>
                  <a:pt x="14350" y="1260475"/>
                </a:lnTo>
                <a:lnTo>
                  <a:pt x="28575" y="1260475"/>
                </a:lnTo>
                <a:lnTo>
                  <a:pt x="28575" y="57150"/>
                </a:lnTo>
                <a:lnTo>
                  <a:pt x="14350" y="57150"/>
                </a:lnTo>
                <a:lnTo>
                  <a:pt x="28575" y="42925"/>
                </a:lnTo>
                <a:lnTo>
                  <a:pt x="176275" y="42925"/>
                </a:lnTo>
                <a:lnTo>
                  <a:pt x="176275" y="28575"/>
                </a:lnTo>
                <a:close/>
              </a:path>
              <a:path w="319405" h="1317625">
                <a:moveTo>
                  <a:pt x="271385" y="1260475"/>
                </a:moveTo>
                <a:lnTo>
                  <a:pt x="190500" y="1260475"/>
                </a:lnTo>
                <a:lnTo>
                  <a:pt x="190500" y="1289050"/>
                </a:lnTo>
                <a:lnTo>
                  <a:pt x="271667" y="1289050"/>
                </a:lnTo>
                <a:lnTo>
                  <a:pt x="319150" y="1274826"/>
                </a:lnTo>
                <a:lnTo>
                  <a:pt x="271385" y="1260475"/>
                </a:lnTo>
                <a:close/>
              </a:path>
              <a:path w="319405" h="1317625">
                <a:moveTo>
                  <a:pt x="28575" y="1260475"/>
                </a:moveTo>
                <a:lnTo>
                  <a:pt x="14350" y="1260475"/>
                </a:lnTo>
                <a:lnTo>
                  <a:pt x="28575" y="1274826"/>
                </a:lnTo>
                <a:lnTo>
                  <a:pt x="28575" y="1260475"/>
                </a:lnTo>
                <a:close/>
              </a:path>
              <a:path w="319405" h="1317625">
                <a:moveTo>
                  <a:pt x="176275" y="1260475"/>
                </a:moveTo>
                <a:lnTo>
                  <a:pt x="28575" y="1260475"/>
                </a:lnTo>
                <a:lnTo>
                  <a:pt x="28575" y="1274826"/>
                </a:lnTo>
                <a:lnTo>
                  <a:pt x="176275" y="1274826"/>
                </a:lnTo>
                <a:lnTo>
                  <a:pt x="176275" y="1260475"/>
                </a:lnTo>
                <a:close/>
              </a:path>
              <a:path w="319405" h="1317625">
                <a:moveTo>
                  <a:pt x="176275" y="0"/>
                </a:moveTo>
                <a:lnTo>
                  <a:pt x="176275" y="85725"/>
                </a:lnTo>
                <a:lnTo>
                  <a:pt x="271667" y="57150"/>
                </a:lnTo>
                <a:lnTo>
                  <a:pt x="190500" y="57150"/>
                </a:lnTo>
                <a:lnTo>
                  <a:pt x="190500" y="28575"/>
                </a:lnTo>
                <a:lnTo>
                  <a:pt x="271385" y="28575"/>
                </a:lnTo>
                <a:lnTo>
                  <a:pt x="176275" y="0"/>
                </a:lnTo>
                <a:close/>
              </a:path>
              <a:path w="319405" h="1317625">
                <a:moveTo>
                  <a:pt x="28575" y="42925"/>
                </a:moveTo>
                <a:lnTo>
                  <a:pt x="14350" y="57150"/>
                </a:lnTo>
                <a:lnTo>
                  <a:pt x="28575" y="57150"/>
                </a:lnTo>
                <a:lnTo>
                  <a:pt x="28575" y="42925"/>
                </a:lnTo>
                <a:close/>
              </a:path>
              <a:path w="319405" h="1317625">
                <a:moveTo>
                  <a:pt x="176275" y="42925"/>
                </a:moveTo>
                <a:lnTo>
                  <a:pt x="28575" y="42925"/>
                </a:lnTo>
                <a:lnTo>
                  <a:pt x="28575" y="57150"/>
                </a:lnTo>
                <a:lnTo>
                  <a:pt x="176275" y="57150"/>
                </a:lnTo>
                <a:lnTo>
                  <a:pt x="176275" y="42925"/>
                </a:lnTo>
                <a:close/>
              </a:path>
              <a:path w="319405" h="1317625">
                <a:moveTo>
                  <a:pt x="271385" y="28575"/>
                </a:moveTo>
                <a:lnTo>
                  <a:pt x="190500" y="28575"/>
                </a:lnTo>
                <a:lnTo>
                  <a:pt x="190500" y="57150"/>
                </a:lnTo>
                <a:lnTo>
                  <a:pt x="271667" y="57150"/>
                </a:lnTo>
                <a:lnTo>
                  <a:pt x="319150" y="42925"/>
                </a:lnTo>
                <a:lnTo>
                  <a:pt x="27138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9525" y="41211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3787775"/>
            <a:ext cx="2092325" cy="708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6300" y="1352550"/>
            <a:ext cx="2657475" cy="1238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541" y="459689"/>
            <a:ext cx="81915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7A9799"/>
                </a:solidFill>
                <a:latin typeface="Georgia"/>
                <a:cs typeface="Georgia"/>
              </a:rPr>
              <a:t>Contributing Disciplines to the OB Field</a:t>
            </a:r>
            <a:r>
              <a:rPr sz="3000" i="0" spc="-2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i="0" dirty="0">
                <a:solidFill>
                  <a:srgbClr val="7A9799"/>
                </a:solidFill>
                <a:latin typeface="Georgia"/>
                <a:cs typeface="Georgia"/>
              </a:rPr>
              <a:t>(cont’d)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800" y="4171950"/>
            <a:ext cx="431800" cy="85725"/>
          </a:xfrm>
          <a:custGeom>
            <a:avLst/>
            <a:gdLst/>
            <a:ahLst/>
            <a:cxnLst/>
            <a:rect l="l" t="t" r="r" b="b"/>
            <a:pathLst>
              <a:path w="431800" h="85725">
                <a:moveTo>
                  <a:pt x="288925" y="0"/>
                </a:moveTo>
                <a:lnTo>
                  <a:pt x="288925" y="85725"/>
                </a:lnTo>
                <a:lnTo>
                  <a:pt x="384034" y="57150"/>
                </a:lnTo>
                <a:lnTo>
                  <a:pt x="303149" y="57150"/>
                </a:lnTo>
                <a:lnTo>
                  <a:pt x="303149" y="28575"/>
                </a:lnTo>
                <a:lnTo>
                  <a:pt x="384316" y="28575"/>
                </a:lnTo>
                <a:lnTo>
                  <a:pt x="288925" y="0"/>
                </a:lnTo>
                <a:close/>
              </a:path>
              <a:path w="431800" h="85725">
                <a:moveTo>
                  <a:pt x="2889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88925" y="57150"/>
                </a:lnTo>
                <a:lnTo>
                  <a:pt x="288925" y="28575"/>
                </a:lnTo>
                <a:close/>
              </a:path>
              <a:path w="431800" h="85725">
                <a:moveTo>
                  <a:pt x="384316" y="28575"/>
                </a:moveTo>
                <a:lnTo>
                  <a:pt x="303149" y="28575"/>
                </a:lnTo>
                <a:lnTo>
                  <a:pt x="303149" y="57150"/>
                </a:lnTo>
                <a:lnTo>
                  <a:pt x="384034" y="57150"/>
                </a:lnTo>
                <a:lnTo>
                  <a:pt x="431800" y="42799"/>
                </a:lnTo>
                <a:lnTo>
                  <a:pt x="38431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7101" y="3792473"/>
            <a:ext cx="1757426" cy="9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7525" y="3605276"/>
            <a:ext cx="3533775" cy="1271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2400" y="4171950"/>
            <a:ext cx="431800" cy="85725"/>
          </a:xfrm>
          <a:custGeom>
            <a:avLst/>
            <a:gdLst/>
            <a:ahLst/>
            <a:cxnLst/>
            <a:rect l="l" t="t" r="r" b="b"/>
            <a:pathLst>
              <a:path w="431800" h="85725">
                <a:moveTo>
                  <a:pt x="288925" y="0"/>
                </a:moveTo>
                <a:lnTo>
                  <a:pt x="288925" y="85725"/>
                </a:lnTo>
                <a:lnTo>
                  <a:pt x="384034" y="57150"/>
                </a:lnTo>
                <a:lnTo>
                  <a:pt x="303149" y="57150"/>
                </a:lnTo>
                <a:lnTo>
                  <a:pt x="303149" y="28575"/>
                </a:lnTo>
                <a:lnTo>
                  <a:pt x="384316" y="28575"/>
                </a:lnTo>
                <a:lnTo>
                  <a:pt x="288925" y="0"/>
                </a:lnTo>
                <a:close/>
              </a:path>
              <a:path w="431800" h="85725">
                <a:moveTo>
                  <a:pt x="2889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88925" y="57150"/>
                </a:lnTo>
                <a:lnTo>
                  <a:pt x="288925" y="28575"/>
                </a:lnTo>
                <a:close/>
              </a:path>
              <a:path w="431800" h="85725">
                <a:moveTo>
                  <a:pt x="384316" y="28575"/>
                </a:moveTo>
                <a:lnTo>
                  <a:pt x="303149" y="28575"/>
                </a:lnTo>
                <a:lnTo>
                  <a:pt x="303149" y="57150"/>
                </a:lnTo>
                <a:lnTo>
                  <a:pt x="384034" y="57150"/>
                </a:lnTo>
                <a:lnTo>
                  <a:pt x="431800" y="42799"/>
                </a:lnTo>
                <a:lnTo>
                  <a:pt x="38431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800" y="3909948"/>
            <a:ext cx="2320925" cy="708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1371472"/>
            <a:ext cx="3810000" cy="1722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801" y="263144"/>
            <a:ext cx="54717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Fundamental Concepts of</a:t>
            </a:r>
            <a:r>
              <a:rPr sz="3300" i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OB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1345438"/>
            <a:ext cx="7578090" cy="5017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CCB400"/>
              </a:buClr>
              <a:buSzPct val="67647"/>
              <a:buFont typeface="Wingdings"/>
              <a:buChar char=""/>
              <a:tabLst>
                <a:tab pos="287020" algn="l"/>
                <a:tab pos="287655" algn="l"/>
              </a:tabLst>
            </a:pPr>
            <a:r>
              <a:rPr sz="1700" b="1" spc="-5" dirty="0">
                <a:latin typeface="Georgia"/>
                <a:cs typeface="Georgia"/>
              </a:rPr>
              <a:t>Nature </a:t>
            </a:r>
            <a:r>
              <a:rPr sz="1700" b="1" dirty="0">
                <a:latin typeface="Georgia"/>
                <a:cs typeface="Georgia"/>
              </a:rPr>
              <a:t>of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spc="-5" dirty="0">
                <a:latin typeface="Georgia"/>
                <a:cs typeface="Georgia"/>
              </a:rPr>
              <a:t>people</a:t>
            </a:r>
            <a:endParaRPr sz="17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Georgia"/>
                <a:cs typeface="Georgia"/>
              </a:rPr>
              <a:t>Individual</a:t>
            </a:r>
            <a:r>
              <a:rPr sz="1600" b="1" spc="-15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differences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10" dirty="0">
                <a:latin typeface="Georgia"/>
                <a:cs typeface="Georgia"/>
              </a:rPr>
              <a:t>Nature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vs.nurture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spc="125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Perception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unique </a:t>
            </a:r>
            <a:r>
              <a:rPr sz="1600" spc="-10" dirty="0">
                <a:latin typeface="Georgia"/>
                <a:cs typeface="Georgia"/>
              </a:rPr>
              <a:t>way </a:t>
            </a:r>
            <a:r>
              <a:rPr sz="1600" spc="-5" dirty="0">
                <a:latin typeface="Georgia"/>
                <a:cs typeface="Georgia"/>
              </a:rPr>
              <a:t>in </a:t>
            </a:r>
            <a:r>
              <a:rPr sz="1600" spc="-10" dirty="0">
                <a:latin typeface="Georgia"/>
                <a:cs typeface="Georgia"/>
              </a:rPr>
              <a:t>which each person sees, </a:t>
            </a:r>
            <a:r>
              <a:rPr sz="1600" spc="-5" dirty="0">
                <a:latin typeface="Georgia"/>
                <a:cs typeface="Georgia"/>
              </a:rPr>
              <a:t>organizes and </a:t>
            </a:r>
            <a:r>
              <a:rPr sz="1600" spc="-10" dirty="0">
                <a:latin typeface="Georgia"/>
                <a:cs typeface="Georgia"/>
              </a:rPr>
              <a:t>interprets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things.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10" dirty="0">
                <a:latin typeface="Georgia"/>
                <a:cs typeface="Georgia"/>
              </a:rPr>
              <a:t>Selective perception </a:t>
            </a:r>
            <a:r>
              <a:rPr sz="1600" spc="-5" dirty="0">
                <a:latin typeface="Georgia"/>
                <a:cs typeface="Georgia"/>
              </a:rPr>
              <a:t>cause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misinterpretation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Georgia"/>
                <a:cs typeface="Georgia"/>
              </a:rPr>
              <a:t>A </a:t>
            </a:r>
            <a:r>
              <a:rPr sz="1600" b="1" spc="-10" dirty="0">
                <a:latin typeface="Georgia"/>
                <a:cs typeface="Georgia"/>
              </a:rPr>
              <a:t>whole</a:t>
            </a:r>
            <a:r>
              <a:rPr sz="1600" b="1" spc="-17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person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5" dirty="0">
                <a:latin typeface="Georgia"/>
                <a:cs typeface="Georgia"/>
              </a:rPr>
              <a:t>We </a:t>
            </a:r>
            <a:r>
              <a:rPr sz="1600" spc="-10" dirty="0">
                <a:latin typeface="Georgia"/>
                <a:cs typeface="Georgia"/>
              </a:rPr>
              <a:t>employ the whole person </a:t>
            </a:r>
            <a:r>
              <a:rPr sz="1600" spc="-5" dirty="0">
                <a:latin typeface="Georgia"/>
                <a:cs typeface="Georgia"/>
              </a:rPr>
              <a:t>not just </a:t>
            </a:r>
            <a:r>
              <a:rPr sz="1600" spc="-10" dirty="0">
                <a:latin typeface="Georgia"/>
                <a:cs typeface="Georgia"/>
              </a:rPr>
              <a:t>their brains </a:t>
            </a:r>
            <a:r>
              <a:rPr sz="1600" spc="-5" dirty="0">
                <a:latin typeface="Georgia"/>
                <a:cs typeface="Georgia"/>
              </a:rPr>
              <a:t>or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skills</a:t>
            </a:r>
            <a:endParaRPr sz="1600">
              <a:latin typeface="Georgia"/>
              <a:cs typeface="Georgia"/>
            </a:endParaRPr>
          </a:p>
          <a:p>
            <a:pPr marL="835660" marR="22860" lvl="1" indent="-228600">
              <a:lnSpc>
                <a:spcPts val="1540"/>
              </a:lnSpc>
              <a:spcBef>
                <a:spcPts val="365"/>
              </a:spcBef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i="1" spc="-10" dirty="0">
                <a:latin typeface="Georgia"/>
                <a:cs typeface="Georgia"/>
              </a:rPr>
              <a:t>Ergonomics </a:t>
            </a:r>
            <a:r>
              <a:rPr sz="1600" spc="-5" dirty="0">
                <a:latin typeface="Georgia"/>
                <a:cs typeface="Georgia"/>
              </a:rPr>
              <a:t>is </a:t>
            </a:r>
            <a:r>
              <a:rPr sz="1600" spc="-10" dirty="0">
                <a:latin typeface="Georgia"/>
                <a:cs typeface="Georgia"/>
              </a:rPr>
              <a:t>the science </a:t>
            </a:r>
            <a:r>
              <a:rPr sz="1600" spc="-5" dirty="0">
                <a:latin typeface="Georgia"/>
                <a:cs typeface="Georgia"/>
              </a:rPr>
              <a:t>of </a:t>
            </a:r>
            <a:r>
              <a:rPr sz="1600" spc="-10" dirty="0">
                <a:latin typeface="Georgia"/>
                <a:cs typeface="Georgia"/>
              </a:rPr>
              <a:t>fitting workplace conditions </a:t>
            </a:r>
            <a:r>
              <a:rPr sz="1600" spc="-5" dirty="0">
                <a:latin typeface="Georgia"/>
                <a:cs typeface="Georgia"/>
              </a:rPr>
              <a:t>and job demands  to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capabilities of </a:t>
            </a:r>
            <a:r>
              <a:rPr sz="1600" spc="-10" dirty="0">
                <a:latin typeface="Georgia"/>
                <a:cs typeface="Georgia"/>
              </a:rPr>
              <a:t>the working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population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Georgia"/>
                <a:cs typeface="Georgia"/>
              </a:rPr>
              <a:t>Motivated</a:t>
            </a:r>
            <a:r>
              <a:rPr sz="1600" b="1" spc="-17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behavior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5" dirty="0">
                <a:latin typeface="Georgia"/>
                <a:cs typeface="Georgia"/>
              </a:rPr>
              <a:t>A </a:t>
            </a:r>
            <a:r>
              <a:rPr sz="1600" spc="-10" dirty="0">
                <a:latin typeface="Georgia"/>
                <a:cs typeface="Georgia"/>
              </a:rPr>
              <a:t>path towards increased </a:t>
            </a:r>
            <a:r>
              <a:rPr sz="1600" spc="-5" dirty="0">
                <a:latin typeface="Georgia"/>
                <a:cs typeface="Georgia"/>
              </a:rPr>
              <a:t>need </a:t>
            </a:r>
            <a:r>
              <a:rPr sz="1600" spc="-10" dirty="0">
                <a:latin typeface="Georgia"/>
                <a:cs typeface="Georgia"/>
              </a:rPr>
              <a:t>fulfillment </a:t>
            </a:r>
            <a:r>
              <a:rPr sz="1600" spc="-5" dirty="0">
                <a:latin typeface="Georgia"/>
                <a:cs typeface="Georgia"/>
              </a:rPr>
              <a:t>is a </a:t>
            </a:r>
            <a:r>
              <a:rPr sz="1600" spc="-10" dirty="0">
                <a:latin typeface="Georgia"/>
                <a:cs typeface="Georgia"/>
              </a:rPr>
              <a:t>better</a:t>
            </a:r>
            <a:r>
              <a:rPr sz="1600" spc="2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approach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Georgia"/>
                <a:cs typeface="Georgia"/>
              </a:rPr>
              <a:t>Desire </a:t>
            </a:r>
            <a:r>
              <a:rPr sz="1600" b="1" spc="-10" dirty="0">
                <a:latin typeface="Georgia"/>
                <a:cs typeface="Georgia"/>
              </a:rPr>
              <a:t>for</a:t>
            </a:r>
            <a:r>
              <a:rPr sz="1600" b="1" spc="-15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involvement</a:t>
            </a:r>
            <a:endParaRPr sz="1600">
              <a:latin typeface="Georgia"/>
              <a:cs typeface="Georgia"/>
            </a:endParaRPr>
          </a:p>
          <a:p>
            <a:pPr marL="835660" marR="712470" lvl="1" indent="-228600">
              <a:lnSpc>
                <a:spcPts val="1540"/>
              </a:lnSpc>
              <a:spcBef>
                <a:spcPts val="370"/>
              </a:spcBef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5" dirty="0">
                <a:latin typeface="Georgia"/>
                <a:cs typeface="Georgia"/>
              </a:rPr>
              <a:t>Hunger for a change to </a:t>
            </a:r>
            <a:r>
              <a:rPr sz="1600" spc="-10" dirty="0">
                <a:latin typeface="Georgia"/>
                <a:cs typeface="Georgia"/>
              </a:rPr>
              <a:t>chare what they </a:t>
            </a:r>
            <a:r>
              <a:rPr sz="1600" spc="-5" dirty="0">
                <a:latin typeface="Georgia"/>
                <a:cs typeface="Georgia"/>
              </a:rPr>
              <a:t>know and to </a:t>
            </a:r>
            <a:r>
              <a:rPr sz="1600" spc="-10" dirty="0">
                <a:latin typeface="Georgia"/>
                <a:cs typeface="Georgia"/>
              </a:rPr>
              <a:t>learn from the  experience.</a:t>
            </a:r>
            <a:endParaRPr sz="1600">
              <a:latin typeface="Georgia"/>
              <a:cs typeface="Georgia"/>
            </a:endParaRPr>
          </a:p>
          <a:p>
            <a:pPr marL="835660" marR="23495" lvl="1" indent="-228600">
              <a:lnSpc>
                <a:spcPts val="1540"/>
              </a:lnSpc>
              <a:spcBef>
                <a:spcPts val="375"/>
              </a:spcBef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5" dirty="0">
                <a:latin typeface="Georgia"/>
                <a:cs typeface="Georgia"/>
              </a:rPr>
              <a:t>Organizations need to </a:t>
            </a:r>
            <a:r>
              <a:rPr sz="1600" spc="-10" dirty="0">
                <a:latin typeface="Georgia"/>
                <a:cs typeface="Georgia"/>
              </a:rPr>
              <a:t>provide </a:t>
            </a:r>
            <a:r>
              <a:rPr sz="1600" spc="-5" dirty="0">
                <a:latin typeface="Georgia"/>
                <a:cs typeface="Georgia"/>
              </a:rPr>
              <a:t>opportunities for meaningful involvement –  </a:t>
            </a:r>
            <a:r>
              <a:rPr sz="1600" spc="-10" dirty="0">
                <a:latin typeface="Georgia"/>
                <a:cs typeface="Georgia"/>
              </a:rPr>
              <a:t>employee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empowerment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Georgia"/>
                <a:cs typeface="Georgia"/>
              </a:rPr>
              <a:t>Value of the</a:t>
            </a:r>
            <a:r>
              <a:rPr sz="1600" b="1" spc="-16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person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5" dirty="0">
                <a:latin typeface="Georgia"/>
                <a:cs typeface="Georgia"/>
              </a:rPr>
              <a:t>Worth </a:t>
            </a:r>
            <a:r>
              <a:rPr sz="1600" spc="-10" dirty="0">
                <a:latin typeface="Georgia"/>
                <a:cs typeface="Georgia"/>
              </a:rPr>
              <a:t>before the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word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5" dirty="0">
                <a:latin typeface="Georgia"/>
                <a:cs typeface="Georgia"/>
              </a:rPr>
              <a:t>meal </a:t>
            </a:r>
            <a:r>
              <a:rPr sz="1600" spc="-10" dirty="0">
                <a:latin typeface="Georgia"/>
                <a:cs typeface="Georgia"/>
              </a:rPr>
              <a:t>before the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message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10" dirty="0">
                <a:latin typeface="Georgia"/>
                <a:cs typeface="Georgia"/>
              </a:rPr>
              <a:t>they want </a:t>
            </a:r>
            <a:r>
              <a:rPr sz="1600" spc="-5" dirty="0">
                <a:latin typeface="Georgia"/>
                <a:cs typeface="Georgia"/>
              </a:rPr>
              <a:t>to </a:t>
            </a:r>
            <a:r>
              <a:rPr sz="1600" spc="-10" dirty="0">
                <a:latin typeface="Georgia"/>
                <a:cs typeface="Georgia"/>
              </a:rPr>
              <a:t>be treated </a:t>
            </a:r>
            <a:r>
              <a:rPr sz="1600" spc="-5" dirty="0">
                <a:latin typeface="Georgia"/>
                <a:cs typeface="Georgia"/>
              </a:rPr>
              <a:t>differently </a:t>
            </a:r>
            <a:r>
              <a:rPr sz="1600" spc="-10" dirty="0">
                <a:latin typeface="Georgia"/>
                <a:cs typeface="Georgia"/>
              </a:rPr>
              <a:t>from </a:t>
            </a:r>
            <a:r>
              <a:rPr sz="1600" spc="-5" dirty="0">
                <a:latin typeface="Georgia"/>
                <a:cs typeface="Georgia"/>
              </a:rPr>
              <a:t>other </a:t>
            </a:r>
            <a:r>
              <a:rPr sz="1600" spc="-10" dirty="0">
                <a:latin typeface="Georgia"/>
                <a:cs typeface="Georgia"/>
              </a:rPr>
              <a:t>factors </a:t>
            </a:r>
            <a:r>
              <a:rPr sz="1600" spc="-5" dirty="0">
                <a:latin typeface="Georgia"/>
                <a:cs typeface="Georgia"/>
              </a:rPr>
              <a:t>of</a:t>
            </a:r>
            <a:r>
              <a:rPr sz="1600" spc="2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production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415542"/>
            <a:ext cx="7746365" cy="518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CCB400"/>
              </a:buClr>
              <a:buSzPct val="68421"/>
              <a:buFont typeface="Wingdings"/>
              <a:buChar char=""/>
              <a:tabLst>
                <a:tab pos="287020" algn="l"/>
                <a:tab pos="287655" algn="l"/>
              </a:tabLst>
            </a:pPr>
            <a:r>
              <a:rPr sz="1900" spc="-5" dirty="0">
                <a:latin typeface="Georgia"/>
                <a:cs typeface="Georgia"/>
              </a:rPr>
              <a:t>Nature of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organization</a:t>
            </a:r>
            <a:endParaRPr sz="19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sz="1250" spc="15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Georgia"/>
                <a:cs typeface="Georgia"/>
              </a:rPr>
              <a:t>Social</a:t>
            </a:r>
            <a:r>
              <a:rPr sz="1700" b="1" spc="-1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systems</a:t>
            </a:r>
            <a:endParaRPr sz="1700">
              <a:latin typeface="Georgia"/>
              <a:cs typeface="Georgia"/>
            </a:endParaRPr>
          </a:p>
          <a:p>
            <a:pPr marL="835660" marR="50800" lvl="1" indent="-228600">
              <a:lnSpc>
                <a:spcPct val="80000"/>
              </a:lnSpc>
              <a:spcBef>
                <a:spcPts val="409"/>
              </a:spcBef>
              <a:buClr>
                <a:srgbClr val="8B7A6F"/>
              </a:buClr>
              <a:buSzPct val="67647"/>
              <a:buFont typeface="Wingdings"/>
              <a:buChar char=""/>
              <a:tabLst>
                <a:tab pos="836294" algn="l"/>
              </a:tabLst>
            </a:pPr>
            <a:r>
              <a:rPr sz="1700" dirty="0">
                <a:latin typeface="Georgia"/>
                <a:cs typeface="Georgia"/>
              </a:rPr>
              <a:t>or </a:t>
            </a:r>
            <a:r>
              <a:rPr sz="1700" spc="-5" dirty="0">
                <a:latin typeface="Georgia"/>
                <a:cs typeface="Georgia"/>
              </a:rPr>
              <a:t>social structure </a:t>
            </a:r>
            <a:r>
              <a:rPr sz="1700" dirty="0">
                <a:latin typeface="Georgia"/>
                <a:cs typeface="Georgia"/>
              </a:rPr>
              <a:t>in </a:t>
            </a:r>
            <a:r>
              <a:rPr sz="1700" spc="-5" dirty="0">
                <a:latin typeface="Georgia"/>
                <a:cs typeface="Georgia"/>
              </a:rPr>
              <a:t>general </a:t>
            </a:r>
            <a:r>
              <a:rPr sz="1700" dirty="0">
                <a:latin typeface="Georgia"/>
                <a:cs typeface="Georgia"/>
              </a:rPr>
              <a:t>refer </a:t>
            </a:r>
            <a:r>
              <a:rPr sz="1700" spc="-5" dirty="0">
                <a:latin typeface="Georgia"/>
                <a:cs typeface="Georgia"/>
              </a:rPr>
              <a:t>to entities </a:t>
            </a:r>
            <a:r>
              <a:rPr sz="1700" dirty="0">
                <a:latin typeface="Georgia"/>
                <a:cs typeface="Georgia"/>
              </a:rPr>
              <a:t>or </a:t>
            </a:r>
            <a:r>
              <a:rPr sz="1700" spc="-5" dirty="0">
                <a:latin typeface="Georgia"/>
                <a:cs typeface="Georgia"/>
              </a:rPr>
              <a:t>groups </a:t>
            </a:r>
            <a:r>
              <a:rPr sz="1700" dirty="0">
                <a:latin typeface="Georgia"/>
                <a:cs typeface="Georgia"/>
              </a:rPr>
              <a:t>in </a:t>
            </a:r>
            <a:r>
              <a:rPr sz="1700" spc="-5" dirty="0">
                <a:latin typeface="Georgia"/>
                <a:cs typeface="Georgia"/>
              </a:rPr>
              <a:t>definite  </a:t>
            </a:r>
            <a:r>
              <a:rPr sz="1700" dirty="0">
                <a:latin typeface="Georgia"/>
                <a:cs typeface="Georgia"/>
              </a:rPr>
              <a:t>relation to each other, to relatively enduring </a:t>
            </a:r>
            <a:r>
              <a:rPr sz="1700" spc="-5" dirty="0">
                <a:latin typeface="Georgia"/>
                <a:cs typeface="Georgia"/>
              </a:rPr>
              <a:t>patterns </a:t>
            </a:r>
            <a:r>
              <a:rPr sz="1700" dirty="0">
                <a:latin typeface="Georgia"/>
                <a:cs typeface="Georgia"/>
              </a:rPr>
              <a:t>of behavior and  relationship within </a:t>
            </a:r>
            <a:r>
              <a:rPr sz="1700" spc="-5" dirty="0">
                <a:latin typeface="Georgia"/>
                <a:cs typeface="Georgia"/>
              </a:rPr>
              <a:t>social systems, </a:t>
            </a:r>
            <a:r>
              <a:rPr sz="1700" dirty="0">
                <a:latin typeface="Georgia"/>
                <a:cs typeface="Georgia"/>
              </a:rPr>
              <a:t>or </a:t>
            </a:r>
            <a:r>
              <a:rPr sz="1700" spc="-5" dirty="0">
                <a:latin typeface="Georgia"/>
                <a:cs typeface="Georgia"/>
              </a:rPr>
              <a:t>to social </a:t>
            </a:r>
            <a:r>
              <a:rPr sz="1700" dirty="0">
                <a:latin typeface="Georgia"/>
                <a:cs typeface="Georgia"/>
              </a:rPr>
              <a:t>institutions and norms  becoming embedded into </a:t>
            </a:r>
            <a:r>
              <a:rPr sz="1700" spc="-5" dirty="0">
                <a:latin typeface="Georgia"/>
                <a:cs typeface="Georgia"/>
              </a:rPr>
              <a:t>social systems </a:t>
            </a:r>
            <a:r>
              <a:rPr sz="1700" dirty="0">
                <a:latin typeface="Georgia"/>
                <a:cs typeface="Georgia"/>
              </a:rPr>
              <a:t>in </a:t>
            </a:r>
            <a:r>
              <a:rPr sz="1700" spc="-5" dirty="0">
                <a:latin typeface="Georgia"/>
                <a:cs typeface="Georgia"/>
              </a:rPr>
              <a:t>such </a:t>
            </a:r>
            <a:r>
              <a:rPr sz="1700" dirty="0">
                <a:latin typeface="Georgia"/>
                <a:cs typeface="Georgia"/>
              </a:rPr>
              <a:t>a way that </a:t>
            </a:r>
            <a:r>
              <a:rPr sz="1700" spc="-5" dirty="0">
                <a:latin typeface="Georgia"/>
                <a:cs typeface="Georgia"/>
              </a:rPr>
              <a:t>they shape  the </a:t>
            </a:r>
            <a:r>
              <a:rPr sz="1700" dirty="0">
                <a:latin typeface="Georgia"/>
                <a:cs typeface="Georgia"/>
              </a:rPr>
              <a:t>behavior of </a:t>
            </a:r>
            <a:r>
              <a:rPr sz="1700" spc="-5" dirty="0">
                <a:latin typeface="Georgia"/>
                <a:cs typeface="Georgia"/>
              </a:rPr>
              <a:t>actors </a:t>
            </a:r>
            <a:r>
              <a:rPr sz="1700" dirty="0">
                <a:latin typeface="Georgia"/>
                <a:cs typeface="Georgia"/>
              </a:rPr>
              <a:t>within </a:t>
            </a:r>
            <a:r>
              <a:rPr sz="1700" spc="-5" dirty="0">
                <a:latin typeface="Georgia"/>
                <a:cs typeface="Georgia"/>
              </a:rPr>
              <a:t>those social systems. </a:t>
            </a:r>
            <a:r>
              <a:rPr sz="1700" dirty="0">
                <a:latin typeface="Georgia"/>
                <a:cs typeface="Georgia"/>
              </a:rPr>
              <a:t>Social </a:t>
            </a:r>
            <a:r>
              <a:rPr sz="1700" spc="-5" dirty="0">
                <a:latin typeface="Georgia"/>
                <a:cs typeface="Georgia"/>
              </a:rPr>
              <a:t>systems can be  said to </a:t>
            </a:r>
            <a:r>
              <a:rPr sz="1700" dirty="0">
                <a:latin typeface="Georgia"/>
                <a:cs typeface="Georgia"/>
              </a:rPr>
              <a:t>be </a:t>
            </a:r>
            <a:r>
              <a:rPr sz="1700" spc="-5" dirty="0">
                <a:latin typeface="Georgia"/>
                <a:cs typeface="Georgia"/>
              </a:rPr>
              <a:t>the patterns of </a:t>
            </a:r>
            <a:r>
              <a:rPr sz="1700" dirty="0">
                <a:latin typeface="Georgia"/>
                <a:cs typeface="Georgia"/>
              </a:rPr>
              <a:t>behavior of a group of </a:t>
            </a:r>
            <a:r>
              <a:rPr sz="1700" spc="-5" dirty="0">
                <a:latin typeface="Georgia"/>
                <a:cs typeface="Georgia"/>
              </a:rPr>
              <a:t>people possessing  similar </a:t>
            </a:r>
            <a:r>
              <a:rPr sz="1700" dirty="0">
                <a:latin typeface="Georgia"/>
                <a:cs typeface="Georgia"/>
              </a:rPr>
              <a:t>characteristics due </a:t>
            </a:r>
            <a:r>
              <a:rPr sz="1700" spc="-5" dirty="0">
                <a:latin typeface="Georgia"/>
                <a:cs typeface="Georgia"/>
              </a:rPr>
              <a:t>to their </a:t>
            </a:r>
            <a:r>
              <a:rPr sz="1700" dirty="0">
                <a:latin typeface="Georgia"/>
                <a:cs typeface="Georgia"/>
              </a:rPr>
              <a:t>existence in </a:t>
            </a:r>
            <a:r>
              <a:rPr sz="1700" spc="-5" dirty="0">
                <a:latin typeface="Georgia"/>
                <a:cs typeface="Georgia"/>
              </a:rPr>
              <a:t>same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society.</a:t>
            </a:r>
            <a:endParaRPr sz="17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7647"/>
              <a:buFont typeface="Wingdings"/>
              <a:buChar char=""/>
              <a:tabLst>
                <a:tab pos="836294" algn="l"/>
              </a:tabLst>
            </a:pPr>
            <a:r>
              <a:rPr sz="1700" spc="-5" dirty="0">
                <a:latin typeface="Georgia"/>
                <a:cs typeface="Georgia"/>
              </a:rPr>
              <a:t>Formal </a:t>
            </a:r>
            <a:r>
              <a:rPr sz="1700" dirty="0">
                <a:latin typeface="Georgia"/>
                <a:cs typeface="Georgia"/>
              </a:rPr>
              <a:t>and </a:t>
            </a:r>
            <a:r>
              <a:rPr sz="1700" spc="-5" dirty="0">
                <a:latin typeface="Georgia"/>
                <a:cs typeface="Georgia"/>
              </a:rPr>
              <a:t>informal social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systems</a:t>
            </a:r>
            <a:endParaRPr sz="1700">
              <a:latin typeface="Georgia"/>
              <a:cs typeface="Georgia"/>
            </a:endParaRPr>
          </a:p>
          <a:p>
            <a:pPr marL="835660" marR="951865" lvl="1" indent="-228600">
              <a:lnSpc>
                <a:spcPct val="80000"/>
              </a:lnSpc>
              <a:spcBef>
                <a:spcPts val="409"/>
              </a:spcBef>
              <a:buClr>
                <a:srgbClr val="8B7A6F"/>
              </a:buClr>
              <a:buSzPct val="70588"/>
              <a:buFont typeface="Wingdings"/>
              <a:buChar char=""/>
              <a:tabLst>
                <a:tab pos="836294" algn="l"/>
              </a:tabLst>
            </a:pPr>
            <a:r>
              <a:rPr sz="1700" dirty="0">
                <a:latin typeface="Georgia"/>
                <a:cs typeface="Georgia"/>
              </a:rPr>
              <a:t>The idea of a social </a:t>
            </a:r>
            <a:r>
              <a:rPr sz="1700" spc="-5" dirty="0">
                <a:latin typeface="Georgia"/>
                <a:cs typeface="Georgia"/>
              </a:rPr>
              <a:t>system </a:t>
            </a:r>
            <a:r>
              <a:rPr sz="1700" dirty="0">
                <a:latin typeface="Georgia"/>
                <a:cs typeface="Georgia"/>
              </a:rPr>
              <a:t>provides a framework </a:t>
            </a:r>
            <a:r>
              <a:rPr sz="1700" spc="-5" dirty="0">
                <a:latin typeface="Georgia"/>
                <a:cs typeface="Georgia"/>
              </a:rPr>
              <a:t>for </a:t>
            </a:r>
            <a:r>
              <a:rPr sz="1700" dirty="0">
                <a:latin typeface="Georgia"/>
                <a:cs typeface="Georgia"/>
              </a:rPr>
              <a:t>analyzing  organizational behavior issues. It </a:t>
            </a:r>
            <a:r>
              <a:rPr sz="1700" spc="-5" dirty="0">
                <a:latin typeface="Georgia"/>
                <a:cs typeface="Georgia"/>
              </a:rPr>
              <a:t>helps </a:t>
            </a:r>
            <a:r>
              <a:rPr sz="1700" dirty="0">
                <a:latin typeface="Georgia"/>
                <a:cs typeface="Georgia"/>
              </a:rPr>
              <a:t>make OB problems  </a:t>
            </a:r>
            <a:r>
              <a:rPr sz="1700" spc="-5" dirty="0">
                <a:latin typeface="Georgia"/>
                <a:cs typeface="Georgia"/>
              </a:rPr>
              <a:t>understandable </a:t>
            </a:r>
            <a:r>
              <a:rPr sz="1700" dirty="0">
                <a:latin typeface="Georgia"/>
                <a:cs typeface="Georgia"/>
              </a:rPr>
              <a:t>and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manageable</a:t>
            </a:r>
            <a:endParaRPr sz="17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50" spc="15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Georgia"/>
                <a:cs typeface="Georgia"/>
              </a:rPr>
              <a:t>Mutual</a:t>
            </a:r>
            <a:r>
              <a:rPr sz="1700" b="1" spc="-1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interest</a:t>
            </a:r>
            <a:endParaRPr sz="17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7647"/>
              <a:buFont typeface="Wingdings"/>
              <a:buChar char=""/>
              <a:tabLst>
                <a:tab pos="836294" algn="l"/>
              </a:tabLst>
            </a:pPr>
            <a:r>
              <a:rPr sz="1700" dirty="0">
                <a:latin typeface="Georgia"/>
                <a:cs typeface="Georgia"/>
              </a:rPr>
              <a:t>Symbiotic relationship between organizations and</a:t>
            </a:r>
            <a:r>
              <a:rPr sz="1700" spc="-19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people</a:t>
            </a:r>
            <a:endParaRPr sz="1700">
              <a:latin typeface="Georgia"/>
              <a:cs typeface="Georgia"/>
            </a:endParaRPr>
          </a:p>
          <a:p>
            <a:pPr marL="835660" marR="177800" lvl="1" indent="-228600">
              <a:lnSpc>
                <a:spcPct val="80000"/>
              </a:lnSpc>
              <a:spcBef>
                <a:spcPts val="409"/>
              </a:spcBef>
              <a:buClr>
                <a:srgbClr val="8B7A6F"/>
              </a:buClr>
              <a:buSzPct val="67647"/>
              <a:buFont typeface="Wingdings"/>
              <a:buChar char=""/>
              <a:tabLst>
                <a:tab pos="836294" algn="l"/>
              </a:tabLst>
            </a:pPr>
            <a:r>
              <a:rPr sz="1700" dirty="0">
                <a:latin typeface="Georgia"/>
                <a:cs typeface="Georgia"/>
              </a:rPr>
              <a:t>Provides a superordinate </a:t>
            </a:r>
            <a:r>
              <a:rPr sz="1700" spc="-5" dirty="0">
                <a:latin typeface="Georgia"/>
                <a:cs typeface="Georgia"/>
              </a:rPr>
              <a:t>goal </a:t>
            </a:r>
            <a:r>
              <a:rPr sz="1700" dirty="0">
                <a:latin typeface="Georgia"/>
                <a:cs typeface="Georgia"/>
              </a:rPr>
              <a:t>– one that </a:t>
            </a:r>
            <a:r>
              <a:rPr sz="1700" spc="-5" dirty="0">
                <a:latin typeface="Georgia"/>
                <a:cs typeface="Georgia"/>
              </a:rPr>
              <a:t>can </a:t>
            </a:r>
            <a:r>
              <a:rPr sz="1700" dirty="0">
                <a:latin typeface="Georgia"/>
                <a:cs typeface="Georgia"/>
              </a:rPr>
              <a:t>attained only </a:t>
            </a:r>
            <a:r>
              <a:rPr sz="1700" spc="-5" dirty="0">
                <a:latin typeface="Georgia"/>
                <a:cs typeface="Georgia"/>
              </a:rPr>
              <a:t>through the  integral effort </a:t>
            </a:r>
            <a:r>
              <a:rPr sz="1700" dirty="0">
                <a:latin typeface="Georgia"/>
                <a:cs typeface="Georgia"/>
              </a:rPr>
              <a:t>of individuals and their</a:t>
            </a:r>
            <a:r>
              <a:rPr sz="1700" spc="-114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employers.</a:t>
            </a:r>
            <a:endParaRPr sz="17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50" spc="15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50" spc="2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Georgia"/>
                <a:cs typeface="Georgia"/>
              </a:rPr>
              <a:t>Ethics</a:t>
            </a:r>
            <a:endParaRPr sz="17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7647"/>
              <a:buFont typeface="Wingdings"/>
              <a:buChar char=""/>
              <a:tabLst>
                <a:tab pos="836294" algn="l"/>
              </a:tabLst>
            </a:pPr>
            <a:r>
              <a:rPr sz="1700" dirty="0">
                <a:latin typeface="Georgia"/>
                <a:cs typeface="Georgia"/>
              </a:rPr>
              <a:t>Treatment of </a:t>
            </a:r>
            <a:r>
              <a:rPr sz="1700" spc="-5" dirty="0">
                <a:latin typeface="Georgia"/>
                <a:cs typeface="Georgia"/>
              </a:rPr>
              <a:t>employees </a:t>
            </a:r>
            <a:r>
              <a:rPr sz="1700" dirty="0">
                <a:latin typeface="Georgia"/>
                <a:cs typeface="Georgia"/>
              </a:rPr>
              <a:t>in an ethical</a:t>
            </a:r>
            <a:r>
              <a:rPr sz="1700" spc="-8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fashion</a:t>
            </a:r>
            <a:endParaRPr sz="1700">
              <a:latin typeface="Georgia"/>
              <a:cs typeface="Georgia"/>
            </a:endParaRPr>
          </a:p>
          <a:p>
            <a:pPr marL="835660" marR="5080" lvl="1" indent="-228600">
              <a:lnSpc>
                <a:spcPts val="1630"/>
              </a:lnSpc>
              <a:spcBef>
                <a:spcPts val="395"/>
              </a:spcBef>
              <a:buClr>
                <a:srgbClr val="8B7A6F"/>
              </a:buClr>
              <a:buSzPct val="67647"/>
              <a:buFont typeface="Wingdings"/>
              <a:buChar char=""/>
              <a:tabLst>
                <a:tab pos="836294" algn="l"/>
              </a:tabLst>
            </a:pPr>
            <a:r>
              <a:rPr sz="1700" spc="-5" dirty="0">
                <a:latin typeface="Georgia"/>
                <a:cs typeface="Georgia"/>
              </a:rPr>
              <a:t>Establish code </a:t>
            </a:r>
            <a:r>
              <a:rPr sz="1700" dirty="0">
                <a:latin typeface="Georgia"/>
                <a:cs typeface="Georgia"/>
              </a:rPr>
              <a:t>of ethics, publicized </a:t>
            </a:r>
            <a:r>
              <a:rPr sz="1700" spc="-5" dirty="0">
                <a:latin typeface="Georgia"/>
                <a:cs typeface="Georgia"/>
              </a:rPr>
              <a:t>statements </a:t>
            </a:r>
            <a:r>
              <a:rPr sz="1700" dirty="0">
                <a:latin typeface="Georgia"/>
                <a:cs typeface="Georgia"/>
              </a:rPr>
              <a:t>of wthical values, provide  ethics </a:t>
            </a:r>
            <a:r>
              <a:rPr sz="1700" spc="-5" dirty="0">
                <a:latin typeface="Georgia"/>
                <a:cs typeface="Georgia"/>
              </a:rPr>
              <a:t>trainings, </a:t>
            </a:r>
            <a:r>
              <a:rPr sz="1700" dirty="0">
                <a:latin typeface="Georgia"/>
                <a:cs typeface="Georgia"/>
              </a:rPr>
              <a:t>reward </a:t>
            </a:r>
            <a:r>
              <a:rPr sz="1700" spc="-5" dirty="0">
                <a:latin typeface="Georgia"/>
                <a:cs typeface="Georgia"/>
              </a:rPr>
              <a:t>employees for </a:t>
            </a:r>
            <a:r>
              <a:rPr sz="1700" dirty="0">
                <a:latin typeface="Georgia"/>
                <a:cs typeface="Georgia"/>
              </a:rPr>
              <a:t>notable ethical behaviors, </a:t>
            </a:r>
            <a:r>
              <a:rPr sz="1700" spc="-5" dirty="0">
                <a:latin typeface="Georgia"/>
                <a:cs typeface="Georgia"/>
              </a:rPr>
              <a:t>set up  internal procedure to </a:t>
            </a:r>
            <a:r>
              <a:rPr sz="1700" dirty="0">
                <a:latin typeface="Georgia"/>
                <a:cs typeface="Georgia"/>
              </a:rPr>
              <a:t>handle</a:t>
            </a:r>
            <a:r>
              <a:rPr sz="1700" spc="-6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misconduct.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5801" y="1542090"/>
            <a:ext cx="5702035" cy="3064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393825"/>
          </a:xfrm>
          <a:custGeom>
            <a:avLst/>
            <a:gdLst/>
            <a:ahLst/>
            <a:cxnLst/>
            <a:rect l="l" t="t" r="r" b="b"/>
            <a:pathLst>
              <a:path w="9144000" h="1393825">
                <a:moveTo>
                  <a:pt x="9144000" y="0"/>
                </a:moveTo>
                <a:lnTo>
                  <a:pt x="0" y="0"/>
                </a:lnTo>
                <a:lnTo>
                  <a:pt x="0" y="1393316"/>
                </a:lnTo>
                <a:lnTo>
                  <a:pt x="9144000" y="139331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6730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700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87"/>
                </a:lnTo>
                <a:lnTo>
                  <a:pt x="208483" y="15532"/>
                </a:lnTo>
                <a:lnTo>
                  <a:pt x="164753" y="34008"/>
                </a:lnTo>
                <a:lnTo>
                  <a:pt x="124815" y="58789"/>
                </a:lnTo>
                <a:lnTo>
                  <a:pt x="89296" y="89249"/>
                </a:lnTo>
                <a:lnTo>
                  <a:pt x="58826" y="124760"/>
                </a:lnTo>
                <a:lnTo>
                  <a:pt x="34032" y="164697"/>
                </a:lnTo>
                <a:lnTo>
                  <a:pt x="15544" y="208434"/>
                </a:lnTo>
                <a:lnTo>
                  <a:pt x="3990" y="255343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43"/>
                </a:lnTo>
                <a:lnTo>
                  <a:pt x="594055" y="208434"/>
                </a:lnTo>
                <a:lnTo>
                  <a:pt x="575567" y="164697"/>
                </a:lnTo>
                <a:lnTo>
                  <a:pt x="550773" y="124760"/>
                </a:lnTo>
                <a:lnTo>
                  <a:pt x="520303" y="89249"/>
                </a:lnTo>
                <a:lnTo>
                  <a:pt x="484784" y="58789"/>
                </a:lnTo>
                <a:lnTo>
                  <a:pt x="444846" y="34008"/>
                </a:lnTo>
                <a:lnTo>
                  <a:pt x="401116" y="15532"/>
                </a:lnTo>
                <a:lnTo>
                  <a:pt x="354225" y="398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1688" y="1050544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1"/>
                </a:lnTo>
                <a:lnTo>
                  <a:pt x="5551" y="258511"/>
                </a:lnTo>
                <a:lnTo>
                  <a:pt x="21367" y="302769"/>
                </a:lnTo>
                <a:lnTo>
                  <a:pt x="46186" y="341820"/>
                </a:lnTo>
                <a:lnTo>
                  <a:pt x="78750" y="374397"/>
                </a:lnTo>
                <a:lnTo>
                  <a:pt x="117798" y="399234"/>
                </a:lnTo>
                <a:lnTo>
                  <a:pt x="162072" y="415065"/>
                </a:lnTo>
                <a:lnTo>
                  <a:pt x="210312" y="420623"/>
                </a:lnTo>
                <a:lnTo>
                  <a:pt x="258551" y="415065"/>
                </a:lnTo>
                <a:lnTo>
                  <a:pt x="302825" y="399234"/>
                </a:lnTo>
                <a:lnTo>
                  <a:pt x="341873" y="374397"/>
                </a:lnTo>
                <a:lnTo>
                  <a:pt x="374437" y="341820"/>
                </a:lnTo>
                <a:lnTo>
                  <a:pt x="399256" y="302769"/>
                </a:lnTo>
                <a:lnTo>
                  <a:pt x="415072" y="258511"/>
                </a:lnTo>
                <a:lnTo>
                  <a:pt x="420624" y="210311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44930" y="310388"/>
            <a:ext cx="68618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Models </a:t>
            </a:r>
            <a:r>
              <a:rPr sz="3000" b="1" i="0" dirty="0">
                <a:solidFill>
                  <a:srgbClr val="7A9799"/>
                </a:solidFill>
                <a:latin typeface="Georgia"/>
                <a:cs typeface="Georgia"/>
              </a:rPr>
              <a:t>of </a:t>
            </a: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Organizational</a:t>
            </a:r>
            <a:r>
              <a:rPr sz="3000" b="1" i="0" spc="6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Behavior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57400" y="914400"/>
            <a:ext cx="51816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61" y="459689"/>
            <a:ext cx="83312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The Dynamics </a:t>
            </a:r>
            <a:r>
              <a:rPr sz="3000" b="1" i="0" dirty="0">
                <a:solidFill>
                  <a:srgbClr val="7A9799"/>
                </a:solidFill>
                <a:latin typeface="Georgia"/>
                <a:cs typeface="Georgia"/>
              </a:rPr>
              <a:t>of </a:t>
            </a: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people </a:t>
            </a:r>
            <a:r>
              <a:rPr sz="3000" b="1" i="0" dirty="0">
                <a:solidFill>
                  <a:srgbClr val="7A9799"/>
                </a:solidFill>
                <a:latin typeface="Georgia"/>
                <a:cs typeface="Georgia"/>
              </a:rPr>
              <a:t>and</a:t>
            </a:r>
            <a:r>
              <a:rPr sz="3000" b="1" i="0" spc="1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organizations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136" y="2308986"/>
            <a:ext cx="7333615" cy="257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080" indent="-159385">
              <a:lnSpc>
                <a:spcPct val="100000"/>
              </a:lnSpc>
              <a:spcBef>
                <a:spcPts val="100"/>
              </a:spcBef>
            </a:pPr>
            <a:r>
              <a:rPr sz="2700" i="1" dirty="0">
                <a:latin typeface="Georgia"/>
                <a:cs typeface="Georgia"/>
              </a:rPr>
              <a:t>A </a:t>
            </a:r>
            <a:r>
              <a:rPr sz="2700" i="1" spc="-5" dirty="0">
                <a:latin typeface="Georgia"/>
                <a:cs typeface="Georgia"/>
              </a:rPr>
              <a:t>primary </a:t>
            </a:r>
            <a:r>
              <a:rPr sz="2700" i="1" dirty="0">
                <a:latin typeface="Georgia"/>
                <a:cs typeface="Georgia"/>
              </a:rPr>
              <a:t>goal </a:t>
            </a:r>
            <a:r>
              <a:rPr sz="2700" i="1" spc="-5" dirty="0">
                <a:latin typeface="Georgia"/>
                <a:cs typeface="Georgia"/>
              </a:rPr>
              <a:t>of management education is to  </a:t>
            </a:r>
            <a:r>
              <a:rPr sz="2700" i="1" spc="-10" dirty="0">
                <a:latin typeface="Georgia"/>
                <a:cs typeface="Georgia"/>
              </a:rPr>
              <a:t>develop </a:t>
            </a:r>
            <a:r>
              <a:rPr sz="2700" i="1" spc="-5" dirty="0">
                <a:latin typeface="Georgia"/>
                <a:cs typeface="Georgia"/>
              </a:rPr>
              <a:t>students into managers who </a:t>
            </a:r>
            <a:r>
              <a:rPr sz="2700" i="1" dirty="0">
                <a:latin typeface="Georgia"/>
                <a:cs typeface="Georgia"/>
              </a:rPr>
              <a:t>can </a:t>
            </a:r>
            <a:r>
              <a:rPr sz="2700" i="1" spc="-5" dirty="0">
                <a:latin typeface="Georgia"/>
                <a:cs typeface="Georgia"/>
              </a:rPr>
              <a:t>think  </a:t>
            </a:r>
            <a:r>
              <a:rPr sz="2700" i="1" dirty="0">
                <a:latin typeface="Georgia"/>
                <a:cs typeface="Georgia"/>
              </a:rPr>
              <a:t>ahead, exercise good </a:t>
            </a:r>
            <a:r>
              <a:rPr sz="2700" i="1" spc="-5" dirty="0">
                <a:latin typeface="Georgia"/>
                <a:cs typeface="Georgia"/>
              </a:rPr>
              <a:t>judgment, make</a:t>
            </a:r>
            <a:r>
              <a:rPr sz="2700" i="1" spc="-7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ethical</a:t>
            </a:r>
            <a:endParaRPr sz="2700">
              <a:latin typeface="Georgia"/>
              <a:cs typeface="Georgia"/>
            </a:endParaRPr>
          </a:p>
          <a:p>
            <a:pPr marL="843280" marR="403225" indent="-269875">
              <a:lnSpc>
                <a:spcPct val="100000"/>
              </a:lnSpc>
            </a:pPr>
            <a:r>
              <a:rPr sz="2700" i="1" spc="-5" dirty="0">
                <a:latin typeface="Georgia"/>
                <a:cs typeface="Georgia"/>
              </a:rPr>
              <a:t>decisions, </a:t>
            </a:r>
            <a:r>
              <a:rPr sz="2700" i="1" dirty="0">
                <a:latin typeface="Georgia"/>
                <a:cs typeface="Georgia"/>
              </a:rPr>
              <a:t>and </a:t>
            </a:r>
            <a:r>
              <a:rPr sz="2700" i="1" spc="-5" dirty="0">
                <a:latin typeface="Georgia"/>
                <a:cs typeface="Georgia"/>
              </a:rPr>
              <a:t>take into consideration the  implications of their proposed</a:t>
            </a:r>
            <a:r>
              <a:rPr sz="2700" i="1" spc="-3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actions</a:t>
            </a:r>
            <a:endParaRPr sz="2700">
              <a:latin typeface="Georgia"/>
              <a:cs typeface="Georgia"/>
            </a:endParaRPr>
          </a:p>
          <a:p>
            <a:pPr marL="3326129">
              <a:lnSpc>
                <a:spcPct val="100000"/>
              </a:lnSpc>
              <a:spcBef>
                <a:spcPts val="650"/>
              </a:spcBef>
            </a:pPr>
            <a:r>
              <a:rPr sz="2700" dirty="0">
                <a:latin typeface="Georgia"/>
                <a:cs typeface="Georgia"/>
              </a:rPr>
              <a:t>– </a:t>
            </a:r>
            <a:r>
              <a:rPr sz="2700" spc="-5" dirty="0">
                <a:latin typeface="Georgia"/>
                <a:cs typeface="Georgia"/>
              </a:rPr>
              <a:t>Jane Schmidt-Wilk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393825"/>
          </a:xfrm>
          <a:custGeom>
            <a:avLst/>
            <a:gdLst/>
            <a:ahLst/>
            <a:cxnLst/>
            <a:rect l="l" t="t" r="r" b="b"/>
            <a:pathLst>
              <a:path w="9144000" h="1393825">
                <a:moveTo>
                  <a:pt x="9144000" y="0"/>
                </a:moveTo>
                <a:lnTo>
                  <a:pt x="0" y="0"/>
                </a:lnTo>
                <a:lnTo>
                  <a:pt x="0" y="1393316"/>
                </a:lnTo>
                <a:lnTo>
                  <a:pt x="9144000" y="139331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6730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700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87"/>
                </a:lnTo>
                <a:lnTo>
                  <a:pt x="208483" y="15532"/>
                </a:lnTo>
                <a:lnTo>
                  <a:pt x="164753" y="34008"/>
                </a:lnTo>
                <a:lnTo>
                  <a:pt x="124815" y="58789"/>
                </a:lnTo>
                <a:lnTo>
                  <a:pt x="89296" y="89249"/>
                </a:lnTo>
                <a:lnTo>
                  <a:pt x="58826" y="124760"/>
                </a:lnTo>
                <a:lnTo>
                  <a:pt x="34032" y="164697"/>
                </a:lnTo>
                <a:lnTo>
                  <a:pt x="15544" y="208434"/>
                </a:lnTo>
                <a:lnTo>
                  <a:pt x="3990" y="255343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43"/>
                </a:lnTo>
                <a:lnTo>
                  <a:pt x="594055" y="208434"/>
                </a:lnTo>
                <a:lnTo>
                  <a:pt x="575567" y="164697"/>
                </a:lnTo>
                <a:lnTo>
                  <a:pt x="550773" y="124760"/>
                </a:lnTo>
                <a:lnTo>
                  <a:pt x="520303" y="89249"/>
                </a:lnTo>
                <a:lnTo>
                  <a:pt x="484784" y="58789"/>
                </a:lnTo>
                <a:lnTo>
                  <a:pt x="444846" y="34008"/>
                </a:lnTo>
                <a:lnTo>
                  <a:pt x="401116" y="15532"/>
                </a:lnTo>
                <a:lnTo>
                  <a:pt x="354225" y="398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1688" y="1050544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1"/>
                </a:lnTo>
                <a:lnTo>
                  <a:pt x="5551" y="258511"/>
                </a:lnTo>
                <a:lnTo>
                  <a:pt x="21367" y="302769"/>
                </a:lnTo>
                <a:lnTo>
                  <a:pt x="46186" y="341820"/>
                </a:lnTo>
                <a:lnTo>
                  <a:pt x="78750" y="374397"/>
                </a:lnTo>
                <a:lnTo>
                  <a:pt x="117798" y="399234"/>
                </a:lnTo>
                <a:lnTo>
                  <a:pt x="162072" y="415065"/>
                </a:lnTo>
                <a:lnTo>
                  <a:pt x="210312" y="420623"/>
                </a:lnTo>
                <a:lnTo>
                  <a:pt x="258551" y="415065"/>
                </a:lnTo>
                <a:lnTo>
                  <a:pt x="302825" y="399234"/>
                </a:lnTo>
                <a:lnTo>
                  <a:pt x="341873" y="374397"/>
                </a:lnTo>
                <a:lnTo>
                  <a:pt x="374437" y="341820"/>
                </a:lnTo>
                <a:lnTo>
                  <a:pt x="399256" y="302769"/>
                </a:lnTo>
                <a:lnTo>
                  <a:pt x="415072" y="258511"/>
                </a:lnTo>
                <a:lnTo>
                  <a:pt x="420624" y="210311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48990" y="234188"/>
            <a:ext cx="2447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Model </a:t>
            </a:r>
            <a:r>
              <a:rPr sz="3000" b="1" i="0" dirty="0">
                <a:solidFill>
                  <a:srgbClr val="7A9799"/>
                </a:solidFill>
                <a:latin typeface="Georgia"/>
                <a:cs typeface="Georgia"/>
              </a:rPr>
              <a:t>of</a:t>
            </a:r>
            <a:r>
              <a:rPr sz="3000" b="1" i="0" spc="-7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b="1" i="0" dirty="0">
                <a:solidFill>
                  <a:srgbClr val="7A9799"/>
                </a:solidFill>
                <a:latin typeface="Georgia"/>
                <a:cs typeface="Georgia"/>
              </a:rPr>
              <a:t>OB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914463"/>
            <a:ext cx="6934200" cy="521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506" y="234188"/>
            <a:ext cx="67837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0" marR="5080" indent="-2635885">
              <a:lnSpc>
                <a:spcPct val="100000"/>
              </a:lnSpc>
              <a:spcBef>
                <a:spcPts val="100"/>
              </a:spcBef>
            </a:pPr>
            <a:r>
              <a:rPr sz="3000" b="1" i="0" dirty="0">
                <a:solidFill>
                  <a:srgbClr val="7A9799"/>
                </a:solidFill>
                <a:latin typeface="Georgia"/>
                <a:cs typeface="Georgia"/>
              </a:rPr>
              <a:t>Social Systems and</a:t>
            </a:r>
            <a:r>
              <a:rPr sz="3000" b="1" i="0" spc="-6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b="1" i="0" spc="-5" dirty="0">
                <a:solidFill>
                  <a:srgbClr val="7A9799"/>
                </a:solidFill>
                <a:latin typeface="Georgia"/>
                <a:cs typeface="Georgia"/>
              </a:rPr>
              <a:t>Organizational  Culture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508505"/>
            <a:ext cx="8211820" cy="3400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 </a:t>
            </a:r>
            <a:r>
              <a:rPr sz="2700" b="1" dirty="0">
                <a:latin typeface="Georgia"/>
                <a:cs typeface="Georgia"/>
              </a:rPr>
              <a:t>social </a:t>
            </a:r>
            <a:r>
              <a:rPr sz="2700" b="1" spc="-10" dirty="0">
                <a:latin typeface="Georgia"/>
                <a:cs typeface="Georgia"/>
              </a:rPr>
              <a:t>system </a:t>
            </a:r>
            <a:r>
              <a:rPr sz="2700" dirty="0">
                <a:latin typeface="Georgia"/>
                <a:cs typeface="Georgia"/>
              </a:rPr>
              <a:t>is a </a:t>
            </a:r>
            <a:r>
              <a:rPr sz="2700" spc="-5" dirty="0">
                <a:latin typeface="Georgia"/>
                <a:cs typeface="Georgia"/>
              </a:rPr>
              <a:t>complex </a:t>
            </a:r>
            <a:r>
              <a:rPr sz="2700" spc="-10" dirty="0">
                <a:latin typeface="Georgia"/>
                <a:cs typeface="Georgia"/>
              </a:rPr>
              <a:t>set </a:t>
            </a:r>
            <a:r>
              <a:rPr sz="2700" spc="-5" dirty="0">
                <a:latin typeface="Georgia"/>
                <a:cs typeface="Georgia"/>
              </a:rPr>
              <a:t>of human  relationships interacting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many ways. Within </a:t>
            </a:r>
            <a:r>
              <a:rPr sz="2700" dirty="0">
                <a:latin typeface="Georgia"/>
                <a:cs typeface="Georgia"/>
              </a:rPr>
              <a:t>an  </a:t>
            </a:r>
            <a:r>
              <a:rPr sz="2700" spc="-5" dirty="0">
                <a:latin typeface="Georgia"/>
                <a:cs typeface="Georgia"/>
              </a:rPr>
              <a:t>organization, the social system includes all the  people </a:t>
            </a:r>
            <a:r>
              <a:rPr sz="2700" dirty="0">
                <a:latin typeface="Georgia"/>
                <a:cs typeface="Georgia"/>
              </a:rPr>
              <a:t>in it and </a:t>
            </a:r>
            <a:r>
              <a:rPr sz="2700" spc="-5" dirty="0">
                <a:latin typeface="Georgia"/>
                <a:cs typeface="Georgia"/>
              </a:rPr>
              <a:t>their relationships to each other and  to the </a:t>
            </a:r>
            <a:r>
              <a:rPr sz="2700" spc="-10" dirty="0">
                <a:latin typeface="Georgia"/>
                <a:cs typeface="Georgia"/>
              </a:rPr>
              <a:t>outside </a:t>
            </a:r>
            <a:r>
              <a:rPr sz="2700" spc="-5" dirty="0">
                <a:latin typeface="Georgia"/>
                <a:cs typeface="Georgia"/>
              </a:rPr>
              <a:t>world. </a:t>
            </a: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behavior of one </a:t>
            </a:r>
            <a:r>
              <a:rPr sz="2700" dirty="0">
                <a:latin typeface="Georgia"/>
                <a:cs typeface="Georgia"/>
              </a:rPr>
              <a:t>member  </a:t>
            </a:r>
            <a:r>
              <a:rPr sz="2700" spc="-5" dirty="0">
                <a:latin typeface="Georgia"/>
                <a:cs typeface="Georgia"/>
              </a:rPr>
              <a:t>can have </a:t>
            </a:r>
            <a:r>
              <a:rPr sz="2700" dirty="0">
                <a:latin typeface="Georgia"/>
                <a:cs typeface="Georgia"/>
              </a:rPr>
              <a:t>an impact, </a:t>
            </a:r>
            <a:r>
              <a:rPr sz="2700" spc="-5" dirty="0">
                <a:latin typeface="Georgia"/>
                <a:cs typeface="Georgia"/>
              </a:rPr>
              <a:t>either directly or </a:t>
            </a:r>
            <a:r>
              <a:rPr sz="2700" dirty="0">
                <a:latin typeface="Georgia"/>
                <a:cs typeface="Georgia"/>
              </a:rPr>
              <a:t>indirectly, </a:t>
            </a:r>
            <a:r>
              <a:rPr sz="2700" spc="-5" dirty="0">
                <a:latin typeface="Georgia"/>
                <a:cs typeface="Georgia"/>
              </a:rPr>
              <a:t>on  the behavior of others. Also, the </a:t>
            </a:r>
            <a:r>
              <a:rPr sz="2700" spc="-10" dirty="0">
                <a:latin typeface="Georgia"/>
                <a:cs typeface="Georgia"/>
              </a:rPr>
              <a:t>social </a:t>
            </a:r>
            <a:r>
              <a:rPr sz="2700" spc="-5" dirty="0">
                <a:latin typeface="Georgia"/>
                <a:cs typeface="Georgia"/>
              </a:rPr>
              <a:t>system does  </a:t>
            </a:r>
            <a:r>
              <a:rPr sz="2700" dirty="0">
                <a:latin typeface="Georgia"/>
                <a:cs typeface="Georgia"/>
              </a:rPr>
              <a:t>not </a:t>
            </a:r>
            <a:r>
              <a:rPr sz="2700" spc="-5" dirty="0">
                <a:latin typeface="Georgia"/>
                <a:cs typeface="Georgia"/>
              </a:rPr>
              <a:t>have boundaries...it exchanges goods, </a:t>
            </a:r>
            <a:r>
              <a:rPr sz="2700" dirty="0">
                <a:latin typeface="Georgia"/>
                <a:cs typeface="Georgia"/>
              </a:rPr>
              <a:t>ideas,  </a:t>
            </a:r>
            <a:r>
              <a:rPr sz="2700" spc="-10" dirty="0">
                <a:latin typeface="Georgia"/>
                <a:cs typeface="Georgia"/>
              </a:rPr>
              <a:t>culture, </a:t>
            </a:r>
            <a:r>
              <a:rPr sz="2700" spc="-5" dirty="0">
                <a:latin typeface="Georgia"/>
                <a:cs typeface="Georgia"/>
              </a:rPr>
              <a:t>etc. with the environment around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it.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80" y="559723"/>
            <a:ext cx="4184996" cy="314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666987"/>
            <a:ext cx="3962400" cy="348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84605"/>
            <a:ext cx="7858759" cy="455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b="1" spc="-5" dirty="0">
                <a:latin typeface="Georgia"/>
                <a:cs typeface="Georgia"/>
              </a:rPr>
              <a:t>Culture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the conventional behavior of </a:t>
            </a:r>
            <a:r>
              <a:rPr sz="2700" spc="-10" dirty="0">
                <a:latin typeface="Georgia"/>
                <a:cs typeface="Georgia"/>
              </a:rPr>
              <a:t>an  </a:t>
            </a:r>
            <a:r>
              <a:rPr sz="2700" spc="-5" dirty="0">
                <a:latin typeface="Georgia"/>
                <a:cs typeface="Georgia"/>
              </a:rPr>
              <a:t>organization that encompasses beliefs, </a:t>
            </a:r>
            <a:r>
              <a:rPr sz="2700" spc="-10" dirty="0">
                <a:latin typeface="Georgia"/>
                <a:cs typeface="Georgia"/>
              </a:rPr>
              <a:t>customs,  </a:t>
            </a:r>
            <a:r>
              <a:rPr sz="2700" dirty="0">
                <a:latin typeface="Georgia"/>
                <a:cs typeface="Georgia"/>
              </a:rPr>
              <a:t>knowledge, and </a:t>
            </a:r>
            <a:r>
              <a:rPr sz="2700" spc="-5" dirty="0">
                <a:latin typeface="Georgia"/>
                <a:cs typeface="Georgia"/>
              </a:rPr>
              <a:t>practices. </a:t>
            </a:r>
            <a:r>
              <a:rPr sz="2700" dirty="0">
                <a:latin typeface="Georgia"/>
                <a:cs typeface="Georgia"/>
              </a:rPr>
              <a:t>It influences </a:t>
            </a:r>
            <a:r>
              <a:rPr sz="2700" spc="-5" dirty="0">
                <a:latin typeface="Georgia"/>
                <a:cs typeface="Georgia"/>
              </a:rPr>
              <a:t>human  behavior, even though </a:t>
            </a:r>
            <a:r>
              <a:rPr sz="2700" dirty="0">
                <a:latin typeface="Georgia"/>
                <a:cs typeface="Georgia"/>
              </a:rPr>
              <a:t>it </a:t>
            </a:r>
            <a:r>
              <a:rPr sz="2700" spc="-10" dirty="0">
                <a:latin typeface="Georgia"/>
                <a:cs typeface="Georgia"/>
              </a:rPr>
              <a:t>seldom </a:t>
            </a:r>
            <a:r>
              <a:rPr sz="2700" spc="-5" dirty="0">
                <a:latin typeface="Georgia"/>
                <a:cs typeface="Georgia"/>
              </a:rPr>
              <a:t>enters </a:t>
            </a:r>
            <a:r>
              <a:rPr sz="2700" dirty="0">
                <a:latin typeface="Georgia"/>
                <a:cs typeface="Georgia"/>
              </a:rPr>
              <a:t>into </a:t>
            </a:r>
            <a:r>
              <a:rPr sz="2700" spc="-5" dirty="0">
                <a:latin typeface="Georgia"/>
                <a:cs typeface="Georgia"/>
              </a:rPr>
              <a:t>their  conscious thought. </a:t>
            </a:r>
            <a:r>
              <a:rPr sz="2700" dirty="0">
                <a:latin typeface="Georgia"/>
                <a:cs typeface="Georgia"/>
              </a:rPr>
              <a:t>People </a:t>
            </a:r>
            <a:r>
              <a:rPr sz="2700" spc="-5" dirty="0">
                <a:latin typeface="Georgia"/>
                <a:cs typeface="Georgia"/>
              </a:rPr>
              <a:t>depend on culture </a:t>
            </a:r>
            <a:r>
              <a:rPr sz="2700" spc="-10" dirty="0">
                <a:latin typeface="Georgia"/>
                <a:cs typeface="Georgia"/>
              </a:rPr>
              <a:t>as </a:t>
            </a:r>
            <a:r>
              <a:rPr sz="2700" dirty="0">
                <a:latin typeface="Georgia"/>
                <a:cs typeface="Georgia"/>
              </a:rPr>
              <a:t>it  </a:t>
            </a:r>
            <a:r>
              <a:rPr sz="2700" spc="-5" dirty="0">
                <a:latin typeface="Georgia"/>
                <a:cs typeface="Georgia"/>
              </a:rPr>
              <a:t>gives them stability, security, understanding, </a:t>
            </a:r>
            <a:r>
              <a:rPr sz="2700" dirty="0">
                <a:latin typeface="Georgia"/>
                <a:cs typeface="Georgia"/>
              </a:rPr>
              <a:t>and  </a:t>
            </a:r>
            <a:r>
              <a:rPr sz="2700" spc="-5" dirty="0">
                <a:latin typeface="Georgia"/>
                <a:cs typeface="Georgia"/>
              </a:rPr>
              <a:t>the ability to </a:t>
            </a:r>
            <a:r>
              <a:rPr sz="2700" dirty="0">
                <a:latin typeface="Georgia"/>
                <a:cs typeface="Georgia"/>
              </a:rPr>
              <a:t>respond </a:t>
            </a:r>
            <a:r>
              <a:rPr sz="2700" spc="-5" dirty="0">
                <a:latin typeface="Georgia"/>
                <a:cs typeface="Georgia"/>
              </a:rPr>
              <a:t>to </a:t>
            </a:r>
            <a:r>
              <a:rPr sz="2700" dirty="0">
                <a:latin typeface="Georgia"/>
                <a:cs typeface="Georgia"/>
              </a:rPr>
              <a:t>a </a:t>
            </a:r>
            <a:r>
              <a:rPr sz="2700" spc="-5" dirty="0">
                <a:latin typeface="Georgia"/>
                <a:cs typeface="Georgia"/>
              </a:rPr>
              <a:t>given situation. </a:t>
            </a:r>
            <a:r>
              <a:rPr sz="2700" dirty="0">
                <a:latin typeface="Georgia"/>
                <a:cs typeface="Georgia"/>
              </a:rPr>
              <a:t>This is  </a:t>
            </a:r>
            <a:r>
              <a:rPr sz="2700" spc="-5" dirty="0">
                <a:latin typeface="Georgia"/>
                <a:cs typeface="Georgia"/>
              </a:rPr>
              <a:t>why people fear change. </a:t>
            </a:r>
            <a:r>
              <a:rPr sz="2700" dirty="0">
                <a:latin typeface="Georgia"/>
                <a:cs typeface="Georgia"/>
              </a:rPr>
              <a:t>They </a:t>
            </a:r>
            <a:r>
              <a:rPr sz="2700" spc="-5" dirty="0">
                <a:latin typeface="Georgia"/>
                <a:cs typeface="Georgia"/>
              </a:rPr>
              <a:t>fear the system will  become </a:t>
            </a:r>
            <a:r>
              <a:rPr sz="2700" spc="-10" dirty="0">
                <a:latin typeface="Georgia"/>
                <a:cs typeface="Georgia"/>
              </a:rPr>
              <a:t>unstable, </a:t>
            </a:r>
            <a:r>
              <a:rPr sz="2700" spc="-5" dirty="0">
                <a:latin typeface="Georgia"/>
                <a:cs typeface="Georgia"/>
              </a:rPr>
              <a:t>their security will be </a:t>
            </a:r>
            <a:r>
              <a:rPr sz="2700" spc="-10" dirty="0">
                <a:latin typeface="Georgia"/>
                <a:cs typeface="Georgia"/>
              </a:rPr>
              <a:t>lost, </a:t>
            </a:r>
            <a:r>
              <a:rPr sz="2700" spc="-5" dirty="0">
                <a:latin typeface="Georgia"/>
                <a:cs typeface="Georgia"/>
              </a:rPr>
              <a:t>they  will not understand the </a:t>
            </a:r>
            <a:r>
              <a:rPr sz="2700" dirty="0">
                <a:latin typeface="Georgia"/>
                <a:cs typeface="Georgia"/>
              </a:rPr>
              <a:t>new </a:t>
            </a:r>
            <a:r>
              <a:rPr sz="2700" spc="-5" dirty="0">
                <a:latin typeface="Georgia"/>
                <a:cs typeface="Georgia"/>
              </a:rPr>
              <a:t>process, </a:t>
            </a:r>
            <a:r>
              <a:rPr sz="2700" dirty="0">
                <a:latin typeface="Georgia"/>
                <a:cs typeface="Georgia"/>
              </a:rPr>
              <a:t>and </a:t>
            </a:r>
            <a:r>
              <a:rPr sz="2700" spc="-5" dirty="0">
                <a:latin typeface="Georgia"/>
                <a:cs typeface="Georgia"/>
              </a:rPr>
              <a:t>they will  </a:t>
            </a:r>
            <a:r>
              <a:rPr sz="2700" dirty="0">
                <a:latin typeface="Georgia"/>
                <a:cs typeface="Georgia"/>
              </a:rPr>
              <a:t>not know </a:t>
            </a:r>
            <a:r>
              <a:rPr sz="2700" spc="-5" dirty="0">
                <a:latin typeface="Georgia"/>
                <a:cs typeface="Georgia"/>
              </a:rPr>
              <a:t>how to </a:t>
            </a:r>
            <a:r>
              <a:rPr sz="2700" dirty="0">
                <a:latin typeface="Georgia"/>
                <a:cs typeface="Georgia"/>
              </a:rPr>
              <a:t>respond </a:t>
            </a:r>
            <a:r>
              <a:rPr sz="2700" spc="-5" dirty="0">
                <a:latin typeface="Georgia"/>
                <a:cs typeface="Georgia"/>
              </a:rPr>
              <a:t>to the </a:t>
            </a:r>
            <a:r>
              <a:rPr sz="2700" dirty="0">
                <a:latin typeface="Georgia"/>
                <a:cs typeface="Georgia"/>
              </a:rPr>
              <a:t>new</a:t>
            </a:r>
            <a:r>
              <a:rPr sz="2700" spc="-10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situations.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681608"/>
            <a:ext cx="3481959" cy="3930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1371600"/>
            <a:ext cx="4432427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997" y="65023"/>
            <a:ext cx="77501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7365" marR="5080" indent="-3035300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solidFill>
                  <a:srgbClr val="000000"/>
                </a:solidFill>
                <a:latin typeface="Georgia"/>
                <a:cs typeface="Georgia"/>
              </a:rPr>
              <a:t>HOW AN </a:t>
            </a:r>
            <a:r>
              <a:rPr sz="2800" i="0" spc="-10" dirty="0">
                <a:solidFill>
                  <a:srgbClr val="000000"/>
                </a:solidFill>
                <a:latin typeface="Georgia"/>
                <a:cs typeface="Georgia"/>
              </a:rPr>
              <a:t>ORGANIZATION's CULTURE </a:t>
            </a:r>
            <a:r>
              <a:rPr sz="2800" i="0" spc="-5" dirty="0">
                <a:solidFill>
                  <a:srgbClr val="000000"/>
                </a:solidFill>
                <a:latin typeface="Georgia"/>
                <a:cs typeface="Georgia"/>
              </a:rPr>
              <a:t>CAN BE  </a:t>
            </a:r>
            <a:r>
              <a:rPr sz="2800" i="0" spc="-10" dirty="0">
                <a:solidFill>
                  <a:srgbClr val="000000"/>
                </a:solidFill>
                <a:latin typeface="Georgia"/>
                <a:cs typeface="Georgia"/>
              </a:rPr>
              <a:t>KNOWN</a:t>
            </a:r>
            <a:r>
              <a:rPr sz="2800" i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i="0" spc="-5" dirty="0">
                <a:solidFill>
                  <a:srgbClr val="000000"/>
                </a:solidFill>
                <a:latin typeface="Georgia"/>
                <a:cs typeface="Georgia"/>
              </a:rPr>
              <a:t>?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41605" marR="319405" indent="114300">
              <a:lnSpc>
                <a:spcPts val="2020"/>
              </a:lnSpc>
              <a:spcBef>
                <a:spcPts val="580"/>
              </a:spcBef>
            </a:pPr>
            <a:r>
              <a:rPr spc="-5" dirty="0"/>
              <a:t>Organization culture can be </a:t>
            </a:r>
            <a:r>
              <a:rPr dirty="0"/>
              <a:t>a set </a:t>
            </a:r>
            <a:r>
              <a:rPr spc="-5" dirty="0"/>
              <a:t>of </a:t>
            </a:r>
            <a:r>
              <a:rPr dirty="0"/>
              <a:t>key values , </a:t>
            </a:r>
            <a:r>
              <a:rPr spc="-5" dirty="0"/>
              <a:t>assumptions,  understandings and </a:t>
            </a:r>
            <a:r>
              <a:rPr dirty="0"/>
              <a:t>norms </a:t>
            </a:r>
            <a:r>
              <a:rPr spc="-5" dirty="0"/>
              <a:t>that </a:t>
            </a:r>
            <a:r>
              <a:rPr dirty="0"/>
              <a:t>is </a:t>
            </a:r>
            <a:r>
              <a:rPr spc="-5" dirty="0"/>
              <a:t>shared by </a:t>
            </a:r>
            <a:r>
              <a:rPr dirty="0"/>
              <a:t>members </a:t>
            </a:r>
            <a:r>
              <a:rPr spc="-5" dirty="0"/>
              <a:t>of </a:t>
            </a:r>
            <a:r>
              <a:rPr dirty="0"/>
              <a:t>an  </a:t>
            </a:r>
            <a:r>
              <a:rPr spc="-5" dirty="0"/>
              <a:t>organization.</a:t>
            </a:r>
          </a:p>
          <a:p>
            <a:pPr marL="141605" marR="5080">
              <a:lnSpc>
                <a:spcPts val="2020"/>
              </a:lnSpc>
              <a:spcBef>
                <a:spcPts val="2010"/>
              </a:spcBef>
            </a:pPr>
            <a:r>
              <a:rPr spc="-5" dirty="0"/>
              <a:t>Organization </a:t>
            </a:r>
            <a:r>
              <a:rPr dirty="0"/>
              <a:t>values are </a:t>
            </a:r>
            <a:r>
              <a:rPr spc="-5" dirty="0"/>
              <a:t>fundamental beliefs that </a:t>
            </a:r>
            <a:r>
              <a:rPr dirty="0"/>
              <a:t>an </a:t>
            </a:r>
            <a:r>
              <a:rPr spc="-5" dirty="0"/>
              <a:t>organization  considers to be important </a:t>
            </a:r>
            <a:r>
              <a:rPr dirty="0"/>
              <a:t>, </a:t>
            </a:r>
            <a:r>
              <a:rPr spc="-5" dirty="0"/>
              <a:t>that </a:t>
            </a:r>
            <a:r>
              <a:rPr dirty="0"/>
              <a:t>are </a:t>
            </a:r>
            <a:r>
              <a:rPr spc="-5" dirty="0"/>
              <a:t>relatively stable over </a:t>
            </a:r>
            <a:r>
              <a:rPr spc="-10" dirty="0"/>
              <a:t>time,  </a:t>
            </a:r>
            <a:r>
              <a:rPr spc="-5" dirty="0"/>
              <a:t>and they have </a:t>
            </a:r>
            <a:r>
              <a:rPr dirty="0"/>
              <a:t>an </a:t>
            </a:r>
            <a:r>
              <a:rPr spc="-5" dirty="0"/>
              <a:t>impact on employees behaviors and</a:t>
            </a:r>
            <a:r>
              <a:rPr spc="40" dirty="0"/>
              <a:t> </a:t>
            </a:r>
            <a:r>
              <a:rPr spc="-5" dirty="0"/>
              <a:t>attitudes.</a:t>
            </a:r>
          </a:p>
          <a:p>
            <a:pPr marL="141605">
              <a:lnSpc>
                <a:spcPts val="2270"/>
              </a:lnSpc>
              <a:spcBef>
                <a:spcPts val="1520"/>
              </a:spcBef>
            </a:pPr>
            <a:r>
              <a:rPr spc="-5" dirty="0"/>
              <a:t>Organization Norms </a:t>
            </a:r>
            <a:r>
              <a:rPr dirty="0"/>
              <a:t>are </a:t>
            </a:r>
            <a:r>
              <a:rPr spc="-5" dirty="0"/>
              <a:t>shared standards that define</a:t>
            </a:r>
            <a:r>
              <a:rPr spc="95" dirty="0"/>
              <a:t> </a:t>
            </a:r>
            <a:r>
              <a:rPr spc="-5" dirty="0"/>
              <a:t>what</a:t>
            </a:r>
          </a:p>
          <a:p>
            <a:pPr marL="141605">
              <a:lnSpc>
                <a:spcPts val="2270"/>
              </a:lnSpc>
            </a:pPr>
            <a:r>
              <a:rPr spc="-5" dirty="0"/>
              <a:t>behaviors </a:t>
            </a:r>
            <a:r>
              <a:rPr dirty="0"/>
              <a:t>are </a:t>
            </a:r>
            <a:r>
              <a:rPr spc="-5" dirty="0"/>
              <a:t>acceptable and desirable within</a:t>
            </a:r>
            <a:r>
              <a:rPr spc="30" dirty="0"/>
              <a:t> </a:t>
            </a:r>
            <a:r>
              <a:rPr spc="-5" dirty="0"/>
              <a:t>organization.</a:t>
            </a:r>
          </a:p>
          <a:p>
            <a:pPr marL="141605" marR="1617980">
              <a:lnSpc>
                <a:spcPts val="2020"/>
              </a:lnSpc>
              <a:spcBef>
                <a:spcPts val="1995"/>
              </a:spcBef>
            </a:pPr>
            <a:r>
              <a:rPr spc="-5" dirty="0"/>
              <a:t>Shared assumptions </a:t>
            </a:r>
            <a:r>
              <a:rPr dirty="0"/>
              <a:t>are about </a:t>
            </a:r>
            <a:r>
              <a:rPr spc="-5" dirty="0"/>
              <a:t>how </a:t>
            </a:r>
            <a:r>
              <a:rPr spc="-10" dirty="0"/>
              <a:t>things </a:t>
            </a:r>
            <a:r>
              <a:rPr dirty="0"/>
              <a:t>are </a:t>
            </a:r>
            <a:r>
              <a:rPr spc="-5" dirty="0"/>
              <a:t>done  </a:t>
            </a:r>
            <a:r>
              <a:rPr dirty="0"/>
              <a:t>in an</a:t>
            </a:r>
            <a:r>
              <a:rPr spc="-20" dirty="0"/>
              <a:t> </a:t>
            </a:r>
            <a:r>
              <a:rPr spc="-5" dirty="0"/>
              <a:t>organization.</a:t>
            </a:r>
          </a:p>
          <a:p>
            <a:pPr marL="141605">
              <a:lnSpc>
                <a:spcPts val="2270"/>
              </a:lnSpc>
              <a:spcBef>
                <a:spcPts val="1525"/>
              </a:spcBef>
            </a:pPr>
            <a:r>
              <a:rPr spc="-10" dirty="0"/>
              <a:t>Understandings </a:t>
            </a:r>
            <a:r>
              <a:rPr dirty="0"/>
              <a:t>are </a:t>
            </a:r>
            <a:r>
              <a:rPr spc="-10" dirty="0"/>
              <a:t>coping with </a:t>
            </a:r>
            <a:r>
              <a:rPr spc="-5" dirty="0"/>
              <a:t>internal </a:t>
            </a:r>
            <a:r>
              <a:rPr dirty="0"/>
              <a:t>/ </a:t>
            </a:r>
            <a:r>
              <a:rPr spc="-5" dirty="0"/>
              <a:t>external</a:t>
            </a:r>
            <a:r>
              <a:rPr spc="105" dirty="0"/>
              <a:t> </a:t>
            </a:r>
            <a:r>
              <a:rPr spc="-5" dirty="0"/>
              <a:t>problems</a:t>
            </a:r>
          </a:p>
          <a:p>
            <a:pPr marL="141605">
              <a:lnSpc>
                <a:spcPts val="2270"/>
              </a:lnSpc>
            </a:pPr>
            <a:r>
              <a:rPr spc="-5" dirty="0"/>
              <a:t>uniformly.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5701"/>
            <a:ext cx="8061325" cy="455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LEVELS </a:t>
            </a:r>
            <a:r>
              <a:rPr sz="2700" spc="-5" dirty="0">
                <a:latin typeface="Georgia"/>
                <a:cs typeface="Georgia"/>
              </a:rPr>
              <a:t>OF ORGANIZATION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CULTURE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850">
              <a:latin typeface="Georgia"/>
              <a:cs typeface="Georgia"/>
            </a:endParaRPr>
          </a:p>
          <a:p>
            <a:pPr marL="286385" marR="5080">
              <a:lnSpc>
                <a:spcPct val="100000"/>
              </a:lnSpc>
              <a:spcBef>
                <a:spcPts val="5"/>
              </a:spcBef>
            </a:pPr>
            <a:r>
              <a:rPr sz="2700" dirty="0">
                <a:latin typeface="Georgia"/>
                <a:cs typeface="Georgia"/>
              </a:rPr>
              <a:t>LEVEL </a:t>
            </a:r>
            <a:r>
              <a:rPr sz="2700" spc="-5" dirty="0">
                <a:latin typeface="Georgia"/>
                <a:cs typeface="Georgia"/>
              </a:rPr>
              <a:t>1---VISIBLE, that can be </a:t>
            </a:r>
            <a:r>
              <a:rPr sz="2700" spc="-10" dirty="0">
                <a:latin typeface="Georgia"/>
                <a:cs typeface="Georgia"/>
              </a:rPr>
              <a:t>seen at </a:t>
            </a:r>
            <a:r>
              <a:rPr sz="2700" spc="-5" dirty="0">
                <a:latin typeface="Georgia"/>
                <a:cs typeface="Georgia"/>
              </a:rPr>
              <a:t>the </a:t>
            </a:r>
            <a:r>
              <a:rPr sz="2700" spc="-10" dirty="0">
                <a:latin typeface="Georgia"/>
                <a:cs typeface="Georgia"/>
              </a:rPr>
              <a:t>surface  </a:t>
            </a:r>
            <a:r>
              <a:rPr sz="2700" spc="-5" dirty="0">
                <a:latin typeface="Georgia"/>
                <a:cs typeface="Georgia"/>
              </a:rPr>
              <a:t>level</a:t>
            </a:r>
            <a:endParaRPr sz="27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2700" spc="-5" dirty="0">
                <a:latin typeface="Georgia"/>
                <a:cs typeface="Georgia"/>
              </a:rPr>
              <a:t>-dress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codes</a:t>
            </a:r>
            <a:endParaRPr sz="27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2700" spc="-5" dirty="0">
                <a:latin typeface="Georgia"/>
                <a:cs typeface="Georgia"/>
              </a:rPr>
              <a:t>-office layout </a:t>
            </a:r>
            <a:r>
              <a:rPr sz="2700" dirty="0">
                <a:latin typeface="Georgia"/>
                <a:cs typeface="Georgia"/>
              </a:rPr>
              <a:t>[ </a:t>
            </a:r>
            <a:r>
              <a:rPr sz="2700" spc="-5" dirty="0">
                <a:latin typeface="Georgia"/>
                <a:cs typeface="Georgia"/>
              </a:rPr>
              <a:t>open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office]</a:t>
            </a:r>
            <a:endParaRPr sz="27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2700" spc="-5" dirty="0">
                <a:latin typeface="Georgia"/>
                <a:cs typeface="Georgia"/>
              </a:rPr>
              <a:t>-symbols</a:t>
            </a:r>
            <a:endParaRPr sz="27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2700" spc="-10" dirty="0">
                <a:latin typeface="Georgia"/>
                <a:cs typeface="Georgia"/>
              </a:rPr>
              <a:t>-slogans</a:t>
            </a:r>
            <a:endParaRPr sz="2700">
              <a:latin typeface="Georgia"/>
              <a:cs typeface="Georgia"/>
            </a:endParaRPr>
          </a:p>
          <a:p>
            <a:pPr marL="286385" marR="1068705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latin typeface="Georgia"/>
                <a:cs typeface="Georgia"/>
              </a:rPr>
              <a:t>-ceremonies[ </a:t>
            </a:r>
            <a:r>
              <a:rPr sz="2700" dirty="0">
                <a:latin typeface="Georgia"/>
                <a:cs typeface="Georgia"/>
              </a:rPr>
              <a:t>monthly / </a:t>
            </a:r>
            <a:r>
              <a:rPr sz="2700" spc="-5" dirty="0">
                <a:latin typeface="Georgia"/>
                <a:cs typeface="Georgia"/>
              </a:rPr>
              <a:t>annual </a:t>
            </a:r>
            <a:r>
              <a:rPr sz="2700" spc="-10" dirty="0">
                <a:latin typeface="Georgia"/>
                <a:cs typeface="Georgia"/>
              </a:rPr>
              <a:t>awards/long  </a:t>
            </a:r>
            <a:r>
              <a:rPr sz="2700" spc="-5" dirty="0">
                <a:latin typeface="Georgia"/>
                <a:cs typeface="Georgia"/>
              </a:rPr>
              <a:t>service/birthdays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etc.</a:t>
            </a:r>
            <a:endParaRPr sz="27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2700" spc="-5" dirty="0">
                <a:latin typeface="Georgia"/>
                <a:cs typeface="Georgia"/>
              </a:rPr>
              <a:t>etc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4571"/>
            <a:ext cx="7847330" cy="4369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>
              <a:lnSpc>
                <a:spcPts val="2400"/>
              </a:lnSpc>
              <a:spcBef>
                <a:spcPts val="675"/>
              </a:spcBef>
              <a:buClr>
                <a:srgbClr val="D16248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5" dirty="0">
                <a:latin typeface="Georgia"/>
                <a:cs typeface="Georgia"/>
              </a:rPr>
              <a:t>LEVEL 2- INVISIBLE , that </a:t>
            </a:r>
            <a:r>
              <a:rPr sz="2500" spc="-10" dirty="0">
                <a:latin typeface="Georgia"/>
                <a:cs typeface="Georgia"/>
              </a:rPr>
              <a:t>can </a:t>
            </a:r>
            <a:r>
              <a:rPr sz="2500" spc="-5" dirty="0">
                <a:latin typeface="Georgia"/>
                <a:cs typeface="Georgia"/>
              </a:rPr>
              <a:t>be cannot be seen </a:t>
            </a:r>
            <a:r>
              <a:rPr sz="2500" spc="-10" dirty="0">
                <a:latin typeface="Georgia"/>
                <a:cs typeface="Georgia"/>
              </a:rPr>
              <a:t>but  only</a:t>
            </a:r>
            <a:r>
              <a:rPr sz="2500" spc="-2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felt.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120"/>
              </a:lnSpc>
            </a:pPr>
            <a:r>
              <a:rPr sz="2500" spc="-10" dirty="0">
                <a:latin typeface="Georgia"/>
                <a:cs typeface="Georgia"/>
              </a:rPr>
              <a:t>-stories </a:t>
            </a:r>
            <a:r>
              <a:rPr sz="2500" spc="-5" dirty="0">
                <a:latin typeface="Georgia"/>
                <a:cs typeface="Georgia"/>
              </a:rPr>
              <a:t>about people</a:t>
            </a:r>
            <a:r>
              <a:rPr sz="2500" spc="1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performance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10" dirty="0">
                <a:latin typeface="Georgia"/>
                <a:cs typeface="Georgia"/>
              </a:rPr>
              <a:t>-symbols </a:t>
            </a:r>
            <a:r>
              <a:rPr sz="2500" spc="-5" dirty="0">
                <a:latin typeface="Georgia"/>
                <a:cs typeface="Georgia"/>
              </a:rPr>
              <a:t>[ flag, </a:t>
            </a:r>
            <a:r>
              <a:rPr sz="2500" spc="-10" dirty="0">
                <a:latin typeface="Georgia"/>
                <a:cs typeface="Georgia"/>
              </a:rPr>
              <a:t>trademark, logos,</a:t>
            </a:r>
            <a:r>
              <a:rPr sz="2500" spc="4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etc]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10" dirty="0">
                <a:latin typeface="Georgia"/>
                <a:cs typeface="Georgia"/>
              </a:rPr>
              <a:t>-corporate </a:t>
            </a:r>
            <a:r>
              <a:rPr sz="2500" spc="-5" dirty="0">
                <a:latin typeface="Georgia"/>
                <a:cs typeface="Georgia"/>
              </a:rPr>
              <a:t>mission</a:t>
            </a:r>
            <a:r>
              <a:rPr sz="2500" spc="2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statements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5" dirty="0">
                <a:latin typeface="Georgia"/>
                <a:cs typeface="Georgia"/>
              </a:rPr>
              <a:t>-recruitment/selection [ </a:t>
            </a:r>
            <a:r>
              <a:rPr sz="2500" spc="-10" dirty="0">
                <a:latin typeface="Georgia"/>
                <a:cs typeface="Georgia"/>
              </a:rPr>
              <a:t>methods</a:t>
            </a:r>
            <a:r>
              <a:rPr sz="2500" spc="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used]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5" dirty="0">
                <a:latin typeface="Georgia"/>
                <a:cs typeface="Georgia"/>
              </a:rPr>
              <a:t>-fairness in </a:t>
            </a:r>
            <a:r>
              <a:rPr sz="2500" spc="-10" dirty="0">
                <a:latin typeface="Georgia"/>
                <a:cs typeface="Georgia"/>
              </a:rPr>
              <a:t>treatment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10" dirty="0">
                <a:latin typeface="Georgia"/>
                <a:cs typeface="Georgia"/>
              </a:rPr>
              <a:t>-social </a:t>
            </a:r>
            <a:r>
              <a:rPr sz="2500" spc="-5" dirty="0">
                <a:latin typeface="Georgia"/>
                <a:cs typeface="Georgia"/>
              </a:rPr>
              <a:t>equality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5" dirty="0">
                <a:latin typeface="Georgia"/>
                <a:cs typeface="Georgia"/>
              </a:rPr>
              <a:t>-risk </a:t>
            </a:r>
            <a:r>
              <a:rPr sz="2500" spc="-10" dirty="0">
                <a:latin typeface="Georgia"/>
                <a:cs typeface="Georgia"/>
              </a:rPr>
              <a:t>taking </a:t>
            </a:r>
            <a:r>
              <a:rPr sz="2500" spc="-5" dirty="0">
                <a:latin typeface="Georgia"/>
                <a:cs typeface="Georgia"/>
              </a:rPr>
              <a:t>in </a:t>
            </a:r>
            <a:r>
              <a:rPr sz="2500" spc="-10" dirty="0">
                <a:latin typeface="Georgia"/>
                <a:cs typeface="Georgia"/>
              </a:rPr>
              <a:t>business</a:t>
            </a:r>
            <a:r>
              <a:rPr sz="250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deals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5" dirty="0">
                <a:latin typeface="Georgia"/>
                <a:cs typeface="Georgia"/>
              </a:rPr>
              <a:t>-formality in</a:t>
            </a:r>
            <a:r>
              <a:rPr sz="2500" spc="-1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approach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5" dirty="0">
                <a:latin typeface="Georgia"/>
                <a:cs typeface="Georgia"/>
              </a:rPr>
              <a:t>-discipline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5" dirty="0">
                <a:latin typeface="Georgia"/>
                <a:cs typeface="Georgia"/>
              </a:rPr>
              <a:t>-autonomy for</a:t>
            </a:r>
            <a:r>
              <a:rPr sz="2500" spc="-1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departments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400"/>
              </a:lnSpc>
            </a:pPr>
            <a:r>
              <a:rPr sz="2500" spc="-5" dirty="0">
                <a:latin typeface="Georgia"/>
                <a:cs typeface="Georgia"/>
              </a:rPr>
              <a:t>-responsiveness to</a:t>
            </a:r>
            <a:r>
              <a:rPr sz="2500" spc="-2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communication</a:t>
            </a:r>
            <a:endParaRPr sz="2500">
              <a:latin typeface="Georgia"/>
              <a:cs typeface="Georgia"/>
            </a:endParaRPr>
          </a:p>
          <a:p>
            <a:pPr marL="286385">
              <a:lnSpc>
                <a:spcPts val="2700"/>
              </a:lnSpc>
            </a:pPr>
            <a:r>
              <a:rPr sz="2500" spc="-5" dirty="0">
                <a:latin typeface="Georgia"/>
                <a:cs typeface="Georgia"/>
              </a:rPr>
              <a:t>-empowerment of</a:t>
            </a:r>
            <a:r>
              <a:rPr sz="2500" spc="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staff.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5471871"/>
            <a:ext cx="5854065" cy="41020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39"/>
              </a:spcBef>
            </a:pPr>
            <a:r>
              <a:rPr sz="1400" u="sng" spc="-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Georgia"/>
                <a:cs typeface="Georgia"/>
                <a:hlinkClick r:id="rId2"/>
              </a:rPr>
              <a:t>http://www.citehr.com/8284-organization-development-vs-organization- </a:t>
            </a:r>
            <a:r>
              <a:rPr sz="1400" spc="-5" dirty="0">
                <a:solidFill>
                  <a:srgbClr val="00A2D5"/>
                </a:solid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Georgia"/>
                <a:cs typeface="Georgia"/>
                <a:hlinkClick r:id="rId2"/>
              </a:rPr>
              <a:t>behaviour.html#ixzz2WgoCzFf7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3789" y="412445"/>
            <a:ext cx="3373754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dirty="0">
                <a:solidFill>
                  <a:srgbClr val="000000"/>
                </a:solidFill>
                <a:latin typeface="Georgia"/>
                <a:cs typeface="Georgia"/>
              </a:rPr>
              <a:t>Approaches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to</a:t>
            </a:r>
            <a:r>
              <a:rPr sz="3300" i="0" spc="-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OB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549653"/>
            <a:ext cx="823531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25095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Human Resources (Supportive) </a:t>
            </a:r>
            <a:r>
              <a:rPr sz="2700" dirty="0">
                <a:latin typeface="Georgia"/>
                <a:cs typeface="Georgia"/>
              </a:rPr>
              <a:t>– </a:t>
            </a:r>
            <a:r>
              <a:rPr sz="2700" spc="-5" dirty="0">
                <a:latin typeface="Georgia"/>
                <a:cs typeface="Georgia"/>
              </a:rPr>
              <a:t>Employee growth  </a:t>
            </a:r>
            <a:r>
              <a:rPr sz="2700" dirty="0">
                <a:latin typeface="Georgia"/>
                <a:cs typeface="Georgia"/>
              </a:rPr>
              <a:t>and </a:t>
            </a:r>
            <a:r>
              <a:rPr sz="2700" spc="-5" dirty="0">
                <a:latin typeface="Georgia"/>
                <a:cs typeface="Georgia"/>
              </a:rPr>
              <a:t>development </a:t>
            </a:r>
            <a:r>
              <a:rPr sz="2700" dirty="0">
                <a:latin typeface="Georgia"/>
                <a:cs typeface="Georgia"/>
              </a:rPr>
              <a:t>are </a:t>
            </a:r>
            <a:r>
              <a:rPr sz="2700" spc="-5" dirty="0">
                <a:latin typeface="Georgia"/>
                <a:cs typeface="Georgia"/>
              </a:rPr>
              <a:t>encouraged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supported.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Contingency </a:t>
            </a:r>
            <a:r>
              <a:rPr sz="2700" dirty="0">
                <a:latin typeface="Georgia"/>
                <a:cs typeface="Georgia"/>
              </a:rPr>
              <a:t>– </a:t>
            </a:r>
            <a:r>
              <a:rPr sz="2700" spc="-5" dirty="0">
                <a:latin typeface="Georgia"/>
                <a:cs typeface="Georgia"/>
              </a:rPr>
              <a:t>Different managerial behaviors </a:t>
            </a:r>
            <a:r>
              <a:rPr sz="2700" dirty="0">
                <a:latin typeface="Georgia"/>
                <a:cs typeface="Georgia"/>
              </a:rPr>
              <a:t>are  required </a:t>
            </a:r>
            <a:r>
              <a:rPr sz="2700" spc="-5" dirty="0">
                <a:latin typeface="Georgia"/>
                <a:cs typeface="Georgia"/>
              </a:rPr>
              <a:t>by different environments for</a:t>
            </a:r>
            <a:r>
              <a:rPr sz="2700" spc="-15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effectiveness.</a:t>
            </a:r>
            <a:endParaRPr sz="2700">
              <a:latin typeface="Georgia"/>
              <a:cs typeface="Georgia"/>
            </a:endParaRPr>
          </a:p>
          <a:p>
            <a:pPr marL="287020" marR="62103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Results-oriented </a:t>
            </a:r>
            <a:r>
              <a:rPr sz="2700" dirty="0">
                <a:latin typeface="Georgia"/>
                <a:cs typeface="Georgia"/>
              </a:rPr>
              <a:t>– </a:t>
            </a:r>
            <a:r>
              <a:rPr sz="2700" spc="-5" dirty="0">
                <a:latin typeface="Georgia"/>
                <a:cs typeface="Georgia"/>
              </a:rPr>
              <a:t>outcomes of </a:t>
            </a:r>
            <a:r>
              <a:rPr sz="2700" spc="-10" dirty="0">
                <a:latin typeface="Georgia"/>
                <a:cs typeface="Georgia"/>
              </a:rPr>
              <a:t>organizational  </a:t>
            </a:r>
            <a:r>
              <a:rPr sz="2700" spc="-5" dirty="0">
                <a:latin typeface="Georgia"/>
                <a:cs typeface="Georgia"/>
              </a:rPr>
              <a:t>behavior programs are assessed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terms of</a:t>
            </a:r>
            <a:r>
              <a:rPr sz="2700" spc="-16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their  efficiency.</a:t>
            </a:r>
            <a:endParaRPr sz="2700">
              <a:latin typeface="Georgia"/>
              <a:cs typeface="Georgia"/>
            </a:endParaRPr>
          </a:p>
          <a:p>
            <a:pPr marL="287020" marR="36576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Systems </a:t>
            </a:r>
            <a:r>
              <a:rPr sz="2700" dirty="0">
                <a:latin typeface="Georgia"/>
                <a:cs typeface="Georgia"/>
              </a:rPr>
              <a:t>– </a:t>
            </a:r>
            <a:r>
              <a:rPr sz="2700" spc="-5" dirty="0">
                <a:latin typeface="Georgia"/>
                <a:cs typeface="Georgia"/>
              </a:rPr>
              <a:t>all parts of </a:t>
            </a:r>
            <a:r>
              <a:rPr sz="2700" spc="-10" dirty="0">
                <a:latin typeface="Georgia"/>
                <a:cs typeface="Georgia"/>
              </a:rPr>
              <a:t>an </a:t>
            </a:r>
            <a:r>
              <a:rPr sz="2700" spc="-5" dirty="0">
                <a:latin typeface="Georgia"/>
                <a:cs typeface="Georgia"/>
              </a:rPr>
              <a:t>organization interact </a:t>
            </a:r>
            <a:r>
              <a:rPr sz="2700" dirty="0">
                <a:latin typeface="Georgia"/>
                <a:cs typeface="Georgia"/>
              </a:rPr>
              <a:t>in a  </a:t>
            </a:r>
            <a:r>
              <a:rPr sz="2700" spc="-5" dirty="0">
                <a:latin typeface="Georgia"/>
                <a:cs typeface="Georgia"/>
              </a:rPr>
              <a:t>complex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relationship.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077" y="412445"/>
            <a:ext cx="3319779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dirty="0">
                <a:solidFill>
                  <a:srgbClr val="000000"/>
                </a:solidFill>
                <a:latin typeface="Georgia"/>
                <a:cs typeface="Georgia"/>
              </a:rPr>
              <a:t>Limitations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3300" i="0" spc="-1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OB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513078"/>
            <a:ext cx="8174355" cy="43021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87020" marR="5080" indent="-274320">
              <a:lnSpc>
                <a:spcPct val="90000"/>
              </a:lnSpc>
              <a:spcBef>
                <a:spcPts val="395"/>
              </a:spcBef>
              <a:buClr>
                <a:srgbClr val="D16248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5" dirty="0">
                <a:latin typeface="Georgia"/>
                <a:cs typeface="Georgia"/>
              </a:rPr>
              <a:t>People </a:t>
            </a:r>
            <a:r>
              <a:rPr sz="2500" spc="-10" dirty="0">
                <a:latin typeface="Georgia"/>
                <a:cs typeface="Georgia"/>
              </a:rPr>
              <a:t>who lack </a:t>
            </a:r>
            <a:r>
              <a:rPr sz="2500" spc="-5" dirty="0">
                <a:latin typeface="Georgia"/>
                <a:cs typeface="Georgia"/>
              </a:rPr>
              <a:t>system </a:t>
            </a:r>
            <a:r>
              <a:rPr sz="2500" spc="-10" dirty="0">
                <a:latin typeface="Georgia"/>
                <a:cs typeface="Georgia"/>
              </a:rPr>
              <a:t>understanding </a:t>
            </a:r>
            <a:r>
              <a:rPr sz="2500" spc="-5" dirty="0">
                <a:latin typeface="Georgia"/>
                <a:cs typeface="Georgia"/>
              </a:rPr>
              <a:t>and </a:t>
            </a:r>
            <a:r>
              <a:rPr sz="2500" spc="-10" dirty="0">
                <a:latin typeface="Georgia"/>
                <a:cs typeface="Georgia"/>
              </a:rPr>
              <a:t>become  </a:t>
            </a:r>
            <a:r>
              <a:rPr sz="2500" spc="-5" dirty="0">
                <a:latin typeface="Georgia"/>
                <a:cs typeface="Georgia"/>
              </a:rPr>
              <a:t>superficially infatuated </a:t>
            </a:r>
            <a:r>
              <a:rPr sz="2500" spc="-10" dirty="0">
                <a:latin typeface="Georgia"/>
                <a:cs typeface="Georgia"/>
              </a:rPr>
              <a:t>with OB </a:t>
            </a:r>
            <a:r>
              <a:rPr sz="2500" spc="-5" dirty="0">
                <a:latin typeface="Georgia"/>
                <a:cs typeface="Georgia"/>
              </a:rPr>
              <a:t>may develop </a:t>
            </a:r>
            <a:r>
              <a:rPr sz="25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Behavioral  bias</a:t>
            </a:r>
            <a:r>
              <a:rPr sz="2500" spc="-5" dirty="0">
                <a:latin typeface="Georgia"/>
                <a:cs typeface="Georgia"/>
              </a:rPr>
              <a:t> – narrow viewpoint that </a:t>
            </a:r>
            <a:r>
              <a:rPr sz="2500" spc="-10" dirty="0">
                <a:latin typeface="Georgia"/>
                <a:cs typeface="Georgia"/>
              </a:rPr>
              <a:t>emphasized satisfying  employee </a:t>
            </a:r>
            <a:r>
              <a:rPr sz="2500" spc="-5" dirty="0">
                <a:latin typeface="Georgia"/>
                <a:cs typeface="Georgia"/>
              </a:rPr>
              <a:t>experiences </a:t>
            </a:r>
            <a:r>
              <a:rPr sz="2500" spc="-10" dirty="0">
                <a:latin typeface="Georgia"/>
                <a:cs typeface="Georgia"/>
              </a:rPr>
              <a:t>while overlooking the broader  system </a:t>
            </a:r>
            <a:r>
              <a:rPr sz="2500" spc="-5" dirty="0">
                <a:latin typeface="Georgia"/>
                <a:cs typeface="Georgia"/>
              </a:rPr>
              <a:t>of </a:t>
            </a:r>
            <a:r>
              <a:rPr sz="2500" spc="-10" dirty="0">
                <a:latin typeface="Georgia"/>
                <a:cs typeface="Georgia"/>
              </a:rPr>
              <a:t>the organization </a:t>
            </a:r>
            <a:r>
              <a:rPr sz="2500" spc="-5" dirty="0">
                <a:latin typeface="Georgia"/>
                <a:cs typeface="Georgia"/>
              </a:rPr>
              <a:t>in relation to </a:t>
            </a:r>
            <a:r>
              <a:rPr sz="2500" dirty="0">
                <a:latin typeface="Georgia"/>
                <a:cs typeface="Georgia"/>
              </a:rPr>
              <a:t>all </a:t>
            </a:r>
            <a:r>
              <a:rPr sz="2500" spc="-5" dirty="0">
                <a:latin typeface="Georgia"/>
                <a:cs typeface="Georgia"/>
              </a:rPr>
              <a:t>its</a:t>
            </a:r>
            <a:r>
              <a:rPr sz="2500" spc="9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publics.</a:t>
            </a:r>
            <a:endParaRPr sz="25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D16248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5" dirty="0">
                <a:latin typeface="Georgia"/>
                <a:cs typeface="Georgia"/>
              </a:rPr>
              <a:t>The law of diminishing return</a:t>
            </a:r>
            <a:r>
              <a:rPr sz="2500" spc="2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–</a:t>
            </a:r>
            <a:endParaRPr sz="2500">
              <a:latin typeface="Georgia"/>
              <a:cs typeface="Georgia"/>
            </a:endParaRPr>
          </a:p>
          <a:p>
            <a:pPr marL="560705" marR="248920" lvl="1" indent="-274320" algn="just">
              <a:lnSpc>
                <a:spcPts val="2160"/>
              </a:lnSpc>
              <a:spcBef>
                <a:spcPts val="52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latin typeface="Georgia"/>
                <a:cs typeface="Georgia"/>
              </a:rPr>
              <a:t>he tendency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continuing application </a:t>
            </a:r>
            <a:r>
              <a:rPr sz="2000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effort </a:t>
            </a:r>
            <a:r>
              <a:rPr sz="2000" dirty="0">
                <a:latin typeface="Georgia"/>
                <a:cs typeface="Georgia"/>
              </a:rPr>
              <a:t>or </a:t>
            </a:r>
            <a:r>
              <a:rPr sz="2000" spc="-5" dirty="0">
                <a:latin typeface="Georgia"/>
                <a:cs typeface="Georgia"/>
              </a:rPr>
              <a:t>skill toward </a:t>
            </a:r>
            <a:r>
              <a:rPr sz="2000" dirty="0">
                <a:latin typeface="Georgia"/>
                <a:cs typeface="Georgia"/>
              </a:rPr>
              <a:t>a  particular </a:t>
            </a:r>
            <a:r>
              <a:rPr sz="2000" spc="-5" dirty="0">
                <a:latin typeface="Georgia"/>
                <a:cs typeface="Georgia"/>
              </a:rPr>
              <a:t>project or goal to </a:t>
            </a:r>
            <a:r>
              <a:rPr sz="2000" dirty="0">
                <a:latin typeface="Georgia"/>
                <a:cs typeface="Georgia"/>
              </a:rPr>
              <a:t>decline in </a:t>
            </a:r>
            <a:r>
              <a:rPr sz="2000" spc="-5" dirty="0">
                <a:latin typeface="Georgia"/>
                <a:cs typeface="Georgia"/>
              </a:rPr>
              <a:t>effectiveness </a:t>
            </a:r>
            <a:r>
              <a:rPr sz="2000" dirty="0">
                <a:latin typeface="Georgia"/>
                <a:cs typeface="Georgia"/>
              </a:rPr>
              <a:t>after a certain  level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result </a:t>
            </a:r>
            <a:r>
              <a:rPr sz="2000" spc="-5" dirty="0">
                <a:latin typeface="Georgia"/>
                <a:cs typeface="Georgia"/>
              </a:rPr>
              <a:t>has </a:t>
            </a:r>
            <a:r>
              <a:rPr sz="2000" dirty="0">
                <a:latin typeface="Georgia"/>
                <a:cs typeface="Georgia"/>
              </a:rPr>
              <a:t>been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achieved.</a:t>
            </a:r>
            <a:endParaRPr sz="2000">
              <a:latin typeface="Georgia"/>
              <a:cs typeface="Georgia"/>
            </a:endParaRPr>
          </a:p>
          <a:p>
            <a:pPr marL="560705" marR="529590" lvl="1" indent="-274320" algn="just">
              <a:lnSpc>
                <a:spcPts val="216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latin typeface="Georgia"/>
                <a:cs typeface="Georgia"/>
              </a:rPr>
              <a:t>Overemphasis on </a:t>
            </a:r>
            <a:r>
              <a:rPr sz="2000" dirty="0">
                <a:latin typeface="Georgia"/>
                <a:cs typeface="Georgia"/>
              </a:rPr>
              <a:t>as valid </a:t>
            </a:r>
            <a:r>
              <a:rPr sz="2000" spc="-5" dirty="0">
                <a:latin typeface="Georgia"/>
                <a:cs typeface="Georgia"/>
              </a:rPr>
              <a:t>organizational behavior practice </a:t>
            </a:r>
            <a:r>
              <a:rPr sz="2000" dirty="0">
                <a:latin typeface="Georgia"/>
                <a:cs typeface="Georgia"/>
              </a:rPr>
              <a:t>may  </a:t>
            </a:r>
            <a:r>
              <a:rPr sz="2000" spc="-5" dirty="0">
                <a:latin typeface="Georgia"/>
                <a:cs typeface="Georgia"/>
              </a:rPr>
              <a:t>produce negative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results</a:t>
            </a:r>
            <a:endParaRPr sz="2000">
              <a:latin typeface="Georgia"/>
              <a:cs typeface="Georgia"/>
            </a:endParaRPr>
          </a:p>
          <a:p>
            <a:pPr marL="561340" lvl="1" indent="-274320" algn="just">
              <a:lnSpc>
                <a:spcPts val="2280"/>
              </a:lnSpc>
              <a:spcBef>
                <a:spcPts val="21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latin typeface="Georgia"/>
                <a:cs typeface="Georgia"/>
              </a:rPr>
              <a:t>At </a:t>
            </a:r>
            <a:r>
              <a:rPr sz="2000" spc="-5" dirty="0">
                <a:latin typeface="Georgia"/>
                <a:cs typeface="Georgia"/>
              </a:rPr>
              <a:t>some point </a:t>
            </a:r>
            <a:r>
              <a:rPr sz="2000" dirty="0">
                <a:latin typeface="Georgia"/>
                <a:cs typeface="Georgia"/>
              </a:rPr>
              <a:t>increase of a </a:t>
            </a:r>
            <a:r>
              <a:rPr sz="2000" spc="-5" dirty="0">
                <a:latin typeface="Georgia"/>
                <a:cs typeface="Georgia"/>
              </a:rPr>
              <a:t>desirable practice produce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declining</a:t>
            </a:r>
            <a:endParaRPr sz="2000">
              <a:latin typeface="Georgia"/>
              <a:cs typeface="Georgia"/>
            </a:endParaRPr>
          </a:p>
          <a:p>
            <a:pPr marL="560705" algn="just">
              <a:lnSpc>
                <a:spcPts val="2280"/>
              </a:lnSpc>
            </a:pPr>
            <a:r>
              <a:rPr sz="2000" dirty="0">
                <a:latin typeface="Georgia"/>
                <a:cs typeface="Georgia"/>
              </a:rPr>
              <a:t>returns, </a:t>
            </a:r>
            <a:r>
              <a:rPr sz="2000" spc="-5" dirty="0">
                <a:latin typeface="Georgia"/>
                <a:cs typeface="Georgia"/>
              </a:rPr>
              <a:t>eventually negative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returns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12445"/>
            <a:ext cx="1713864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dirty="0">
                <a:solidFill>
                  <a:srgbClr val="7A9799"/>
                </a:solidFill>
                <a:latin typeface="Georgia"/>
                <a:cs typeface="Georgia"/>
              </a:rPr>
              <a:t>Premises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8901"/>
            <a:ext cx="8046720" cy="3673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8421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900" b="1" spc="-5" dirty="0">
                <a:latin typeface="Georgia"/>
                <a:cs typeface="Georgia"/>
              </a:rPr>
              <a:t>Organizations are </a:t>
            </a:r>
            <a:r>
              <a:rPr sz="1900" b="1" spc="-10" dirty="0">
                <a:latin typeface="Georgia"/>
                <a:cs typeface="Georgia"/>
              </a:rPr>
              <a:t>complex</a:t>
            </a:r>
            <a:r>
              <a:rPr sz="1900" b="1" spc="95" dirty="0">
                <a:latin typeface="Georgia"/>
                <a:cs typeface="Georgia"/>
              </a:rPr>
              <a:t> </a:t>
            </a:r>
            <a:r>
              <a:rPr sz="1900" b="1" spc="-5" dirty="0">
                <a:latin typeface="Georgia"/>
                <a:cs typeface="Georgia"/>
              </a:rPr>
              <a:t>systems.</a:t>
            </a:r>
            <a:endParaRPr sz="1900">
              <a:latin typeface="Georgia"/>
              <a:cs typeface="Georgia"/>
            </a:endParaRPr>
          </a:p>
          <a:p>
            <a:pPr marL="561340" marR="74295" lvl="1" indent="-274955">
              <a:lnSpc>
                <a:spcPct val="80000"/>
              </a:lnSpc>
              <a:spcBef>
                <a:spcPts val="375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500" spc="-5" dirty="0">
                <a:latin typeface="Georgia"/>
                <a:cs typeface="Georgia"/>
              </a:rPr>
              <a:t>Need to understand how the system operates esp. </a:t>
            </a:r>
            <a:r>
              <a:rPr sz="1500" dirty="0">
                <a:latin typeface="Georgia"/>
                <a:cs typeface="Georgia"/>
              </a:rPr>
              <a:t>in a </a:t>
            </a:r>
            <a:r>
              <a:rPr sz="1500" spc="-5" dirty="0">
                <a:latin typeface="Georgia"/>
                <a:cs typeface="Georgia"/>
              </a:rPr>
              <a:t>sociotechnical system </a:t>
            </a:r>
            <a:r>
              <a:rPr sz="1500" dirty="0">
                <a:latin typeface="Georgia"/>
                <a:cs typeface="Georgia"/>
              </a:rPr>
              <a:t>– </a:t>
            </a:r>
            <a:r>
              <a:rPr sz="1500" spc="-5" dirty="0">
                <a:latin typeface="Georgia"/>
                <a:cs typeface="Georgia"/>
              </a:rPr>
              <a:t>humanity  </a:t>
            </a:r>
            <a:r>
              <a:rPr sz="1500" dirty="0">
                <a:latin typeface="Georgia"/>
                <a:cs typeface="Georgia"/>
              </a:rPr>
              <a:t>and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technology.</a:t>
            </a:r>
            <a:endParaRPr sz="1500">
              <a:latin typeface="Georgia"/>
              <a:cs typeface="Georgia"/>
            </a:endParaRPr>
          </a:p>
          <a:p>
            <a:pPr marL="287020" indent="-274320">
              <a:lnSpc>
                <a:spcPts val="2265"/>
              </a:lnSpc>
              <a:buClr>
                <a:srgbClr val="D16248"/>
              </a:buClr>
              <a:buSzPct val="8421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900" b="1" spc="-10" dirty="0">
                <a:latin typeface="Georgia"/>
                <a:cs typeface="Georgia"/>
              </a:rPr>
              <a:t>Human </a:t>
            </a:r>
            <a:r>
              <a:rPr sz="1900" b="1" spc="-5" dirty="0">
                <a:latin typeface="Georgia"/>
                <a:cs typeface="Georgia"/>
              </a:rPr>
              <a:t>behavior in organizations is </a:t>
            </a:r>
            <a:r>
              <a:rPr sz="1900" b="1" spc="-10" dirty="0">
                <a:latin typeface="Georgia"/>
                <a:cs typeface="Georgia"/>
              </a:rPr>
              <a:t>sometimes</a:t>
            </a:r>
            <a:r>
              <a:rPr sz="1900" b="1" spc="200" dirty="0">
                <a:latin typeface="Georgia"/>
                <a:cs typeface="Georgia"/>
              </a:rPr>
              <a:t> </a:t>
            </a:r>
            <a:r>
              <a:rPr sz="1900" b="1" spc="-5" dirty="0">
                <a:latin typeface="Georgia"/>
                <a:cs typeface="Georgia"/>
              </a:rPr>
              <a:t>unpredictable</a:t>
            </a:r>
            <a:endParaRPr sz="1900">
              <a:latin typeface="Georgia"/>
              <a:cs typeface="Georgia"/>
            </a:endParaRPr>
          </a:p>
          <a:p>
            <a:pPr marL="561340" marR="286385" lvl="1" indent="-274955">
              <a:lnSpc>
                <a:spcPct val="80000"/>
              </a:lnSpc>
              <a:spcBef>
                <a:spcPts val="375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500" spc="-5" dirty="0">
                <a:latin typeface="Georgia"/>
                <a:cs typeface="Georgia"/>
              </a:rPr>
              <a:t>Behaviors </a:t>
            </a:r>
            <a:r>
              <a:rPr sz="1500" dirty="0">
                <a:latin typeface="Georgia"/>
                <a:cs typeface="Georgia"/>
              </a:rPr>
              <a:t>may </a:t>
            </a:r>
            <a:r>
              <a:rPr sz="1500" spc="-5" dirty="0">
                <a:latin typeface="Georgia"/>
                <a:cs typeface="Georgia"/>
              </a:rPr>
              <a:t>come from deep-seated needs, lifetime experiences </a:t>
            </a:r>
            <a:r>
              <a:rPr sz="1500" dirty="0">
                <a:latin typeface="Georgia"/>
                <a:cs typeface="Georgia"/>
              </a:rPr>
              <a:t>and </a:t>
            </a:r>
            <a:r>
              <a:rPr sz="1500" spc="-5" dirty="0">
                <a:latin typeface="Georgia"/>
                <a:cs typeface="Georgia"/>
              </a:rPr>
              <a:t>personal </a:t>
            </a:r>
            <a:r>
              <a:rPr sz="1500" dirty="0">
                <a:latin typeface="Georgia"/>
                <a:cs typeface="Georgia"/>
              </a:rPr>
              <a:t>value  </a:t>
            </a:r>
            <a:r>
              <a:rPr sz="1500" spc="-5" dirty="0">
                <a:latin typeface="Georgia"/>
                <a:cs typeface="Georgia"/>
              </a:rPr>
              <a:t>systems</a:t>
            </a:r>
            <a:endParaRPr sz="1500">
              <a:latin typeface="Georgia"/>
              <a:cs typeface="Georgia"/>
            </a:endParaRPr>
          </a:p>
          <a:p>
            <a:pPr marL="287020" indent="-274320">
              <a:lnSpc>
                <a:spcPts val="2265"/>
              </a:lnSpc>
              <a:buClr>
                <a:srgbClr val="D16248"/>
              </a:buClr>
              <a:buSzPct val="8421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900" b="1" spc="-10" dirty="0">
                <a:latin typeface="Georgia"/>
                <a:cs typeface="Georgia"/>
              </a:rPr>
              <a:t>Human </a:t>
            </a:r>
            <a:r>
              <a:rPr sz="1900" b="1" spc="-5" dirty="0">
                <a:latin typeface="Georgia"/>
                <a:cs typeface="Georgia"/>
              </a:rPr>
              <a:t>behavior in a organization </a:t>
            </a:r>
            <a:r>
              <a:rPr sz="1900" b="1" spc="-10" dirty="0">
                <a:latin typeface="Georgia"/>
                <a:cs typeface="Georgia"/>
              </a:rPr>
              <a:t>can </a:t>
            </a:r>
            <a:r>
              <a:rPr sz="1900" b="1" spc="-5" dirty="0">
                <a:latin typeface="Georgia"/>
                <a:cs typeface="Georgia"/>
              </a:rPr>
              <a:t>be partially</a:t>
            </a:r>
            <a:r>
              <a:rPr sz="1900" b="1" spc="215" dirty="0">
                <a:latin typeface="Georgia"/>
                <a:cs typeface="Georgia"/>
              </a:rPr>
              <a:t> </a:t>
            </a:r>
            <a:r>
              <a:rPr sz="1900" b="1" spc="-5" dirty="0">
                <a:latin typeface="Georgia"/>
                <a:cs typeface="Georgia"/>
              </a:rPr>
              <a:t>understood</a:t>
            </a:r>
            <a:endParaRPr sz="1900">
              <a:latin typeface="Georgia"/>
              <a:cs typeface="Georgia"/>
            </a:endParaRPr>
          </a:p>
          <a:p>
            <a:pPr marL="561340" lvl="1" indent="-275590">
              <a:lnSpc>
                <a:spcPts val="1789"/>
              </a:lnSpc>
              <a:spcBef>
                <a:spcPts val="15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500" spc="-5" dirty="0">
                <a:latin typeface="Georgia"/>
                <a:cs typeface="Georgia"/>
              </a:rPr>
              <a:t>Applying the frameworks of behavioral science, management </a:t>
            </a:r>
            <a:r>
              <a:rPr sz="1500" dirty="0">
                <a:latin typeface="Georgia"/>
                <a:cs typeface="Georgia"/>
              </a:rPr>
              <a:t>and </a:t>
            </a:r>
            <a:r>
              <a:rPr sz="1500" spc="-5" dirty="0">
                <a:latin typeface="Georgia"/>
                <a:cs typeface="Georgia"/>
              </a:rPr>
              <a:t>other</a:t>
            </a:r>
            <a:r>
              <a:rPr sz="1500" spc="1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disciplines.</a:t>
            </a:r>
            <a:endParaRPr sz="1500">
              <a:latin typeface="Georgia"/>
              <a:cs typeface="Georgia"/>
            </a:endParaRPr>
          </a:p>
          <a:p>
            <a:pPr marL="287020" indent="-274320">
              <a:lnSpc>
                <a:spcPts val="2270"/>
              </a:lnSpc>
              <a:buClr>
                <a:srgbClr val="D16248"/>
              </a:buClr>
              <a:buSzPct val="8421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900" b="1" spc="-10" dirty="0">
                <a:latin typeface="Georgia"/>
                <a:cs typeface="Georgia"/>
              </a:rPr>
              <a:t>There </a:t>
            </a:r>
            <a:r>
              <a:rPr sz="1900" b="1" spc="-5" dirty="0">
                <a:latin typeface="Georgia"/>
                <a:cs typeface="Georgia"/>
              </a:rPr>
              <a:t>are no </a:t>
            </a:r>
            <a:r>
              <a:rPr sz="1900" b="1" spc="-10" dirty="0">
                <a:latin typeface="Georgia"/>
                <a:cs typeface="Georgia"/>
              </a:rPr>
              <a:t>perfect solutions </a:t>
            </a:r>
            <a:r>
              <a:rPr sz="1900" b="1" spc="-5" dirty="0">
                <a:latin typeface="Georgia"/>
                <a:cs typeface="Georgia"/>
              </a:rPr>
              <a:t>to organizational</a:t>
            </a:r>
            <a:r>
              <a:rPr sz="1900" b="1" spc="204" dirty="0">
                <a:latin typeface="Georgia"/>
                <a:cs typeface="Georgia"/>
              </a:rPr>
              <a:t> </a:t>
            </a:r>
            <a:r>
              <a:rPr sz="1900" b="1" spc="-10" dirty="0">
                <a:latin typeface="Georgia"/>
                <a:cs typeface="Georgia"/>
              </a:rPr>
              <a:t>problems</a:t>
            </a:r>
            <a:endParaRPr sz="1900">
              <a:latin typeface="Georgia"/>
              <a:cs typeface="Georgia"/>
            </a:endParaRPr>
          </a:p>
          <a:p>
            <a:pPr marL="561340" lvl="1" indent="-275590">
              <a:lnSpc>
                <a:spcPts val="1789"/>
              </a:lnSpc>
              <a:spcBef>
                <a:spcPts val="2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500" spc="-5" dirty="0">
                <a:latin typeface="Georgia"/>
                <a:cs typeface="Georgia"/>
              </a:rPr>
              <a:t>Increase the understanding </a:t>
            </a:r>
            <a:r>
              <a:rPr sz="1500" dirty="0">
                <a:latin typeface="Georgia"/>
                <a:cs typeface="Georgia"/>
              </a:rPr>
              <a:t>and </a:t>
            </a:r>
            <a:r>
              <a:rPr sz="1500" spc="-5" dirty="0">
                <a:latin typeface="Georgia"/>
                <a:cs typeface="Georgia"/>
              </a:rPr>
              <a:t>skills </a:t>
            </a:r>
            <a:r>
              <a:rPr sz="1500" dirty="0">
                <a:latin typeface="Georgia"/>
                <a:cs typeface="Georgia"/>
              </a:rPr>
              <a:t>– </a:t>
            </a:r>
            <a:r>
              <a:rPr sz="1500" spc="-5" dirty="0">
                <a:latin typeface="Georgia"/>
                <a:cs typeface="Georgia"/>
              </a:rPr>
              <a:t>work relationships can substantially</a:t>
            </a:r>
            <a:r>
              <a:rPr sz="1500" spc="-8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upgraded</a:t>
            </a:r>
            <a:endParaRPr sz="1500">
              <a:latin typeface="Georgia"/>
              <a:cs typeface="Georgia"/>
            </a:endParaRPr>
          </a:p>
          <a:p>
            <a:pPr marL="286385" marR="582930" indent="-274320">
              <a:lnSpc>
                <a:spcPct val="80000"/>
              </a:lnSpc>
              <a:spcBef>
                <a:spcPts val="450"/>
              </a:spcBef>
              <a:buClr>
                <a:srgbClr val="D16248"/>
              </a:buClr>
              <a:buSzPct val="8421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900" b="1" spc="-10" dirty="0">
                <a:latin typeface="Georgia"/>
                <a:cs typeface="Georgia"/>
              </a:rPr>
              <a:t>We do not </a:t>
            </a:r>
            <a:r>
              <a:rPr sz="1900" b="1" spc="-5" dirty="0">
                <a:latin typeface="Georgia"/>
                <a:cs typeface="Georgia"/>
              </a:rPr>
              <a:t>have </a:t>
            </a:r>
            <a:r>
              <a:rPr sz="1900" b="1" spc="-10" dirty="0">
                <a:latin typeface="Georgia"/>
                <a:cs typeface="Georgia"/>
              </a:rPr>
              <a:t>the luxury of not working with </a:t>
            </a:r>
            <a:r>
              <a:rPr sz="1900" b="1" spc="-5" dirty="0">
                <a:latin typeface="Georgia"/>
                <a:cs typeface="Georgia"/>
              </a:rPr>
              <a:t>or </a:t>
            </a:r>
            <a:r>
              <a:rPr sz="1900" b="1" spc="-10" dirty="0">
                <a:latin typeface="Georgia"/>
                <a:cs typeface="Georgia"/>
              </a:rPr>
              <a:t>relate to  other</a:t>
            </a:r>
            <a:r>
              <a:rPr sz="1900" b="1" spc="-5" dirty="0">
                <a:latin typeface="Georgia"/>
                <a:cs typeface="Georgia"/>
              </a:rPr>
              <a:t> people.</a:t>
            </a:r>
            <a:endParaRPr sz="1900">
              <a:latin typeface="Georgia"/>
              <a:cs typeface="Georgia"/>
            </a:endParaRPr>
          </a:p>
          <a:p>
            <a:pPr marL="561340" lvl="1" indent="-275590">
              <a:lnSpc>
                <a:spcPct val="100000"/>
              </a:lnSpc>
              <a:spcBef>
                <a:spcPts val="15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500" spc="-5" dirty="0">
                <a:latin typeface="Georgia"/>
                <a:cs typeface="Georgia"/>
              </a:rPr>
              <a:t>Learn human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behavior.</a:t>
            </a:r>
            <a:endParaRPr sz="1500">
              <a:latin typeface="Georgia"/>
              <a:cs typeface="Georgia"/>
            </a:endParaRPr>
          </a:p>
          <a:p>
            <a:pPr marL="561340" lvl="1" indent="-275590">
              <a:lnSpc>
                <a:spcPct val="100000"/>
              </a:lnSpc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500" spc="-5" dirty="0">
                <a:latin typeface="Georgia"/>
                <a:cs typeface="Georgia"/>
              </a:rPr>
              <a:t>Explore </a:t>
            </a:r>
            <a:r>
              <a:rPr sz="1500" dirty="0">
                <a:latin typeface="Georgia"/>
                <a:cs typeface="Georgia"/>
              </a:rPr>
              <a:t>how </a:t>
            </a:r>
            <a:r>
              <a:rPr sz="1500" spc="-5" dirty="0">
                <a:latin typeface="Georgia"/>
                <a:cs typeface="Georgia"/>
              </a:rPr>
              <a:t>to improve he interpersonal</a:t>
            </a:r>
            <a:r>
              <a:rPr sz="1500" spc="3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skills</a:t>
            </a:r>
            <a:endParaRPr sz="1500">
              <a:latin typeface="Georgia"/>
              <a:cs typeface="Georgia"/>
            </a:endParaRPr>
          </a:p>
          <a:p>
            <a:pPr marL="561340" lvl="1" indent="-275590">
              <a:lnSpc>
                <a:spcPct val="100000"/>
              </a:lnSpc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500" dirty="0">
                <a:latin typeface="Georgia"/>
                <a:cs typeface="Georgia"/>
              </a:rPr>
              <a:t>Begin </a:t>
            </a:r>
            <a:r>
              <a:rPr sz="1500" spc="-5" dirty="0">
                <a:latin typeface="Georgia"/>
                <a:cs typeface="Georgia"/>
              </a:rPr>
              <a:t>to </a:t>
            </a:r>
            <a:r>
              <a:rPr sz="1500" dirty="0">
                <a:latin typeface="Georgia"/>
                <a:cs typeface="Georgia"/>
              </a:rPr>
              <a:t>mange </a:t>
            </a:r>
            <a:r>
              <a:rPr sz="1500" spc="-5" dirty="0">
                <a:latin typeface="Georgia"/>
                <a:cs typeface="Georgia"/>
              </a:rPr>
              <a:t>ones relationships with others </a:t>
            </a:r>
            <a:r>
              <a:rPr sz="1500" dirty="0">
                <a:latin typeface="Georgia"/>
                <a:cs typeface="Georgia"/>
              </a:rPr>
              <a:t>at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work.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463460"/>
            <a:ext cx="8071484" cy="38119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Unethical manipulation of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people</a:t>
            </a:r>
            <a:endParaRPr sz="2700">
              <a:latin typeface="Georgia"/>
              <a:cs typeface="Georgia"/>
            </a:endParaRPr>
          </a:p>
          <a:p>
            <a:pPr marL="560705" marR="2032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latin typeface="Georgia"/>
                <a:cs typeface="Georgia"/>
              </a:rPr>
              <a:t>Knowledge </a:t>
            </a:r>
            <a:r>
              <a:rPr sz="2200" spc="-5" dirty="0">
                <a:latin typeface="Georgia"/>
                <a:cs typeface="Georgia"/>
              </a:rPr>
              <a:t>and </a:t>
            </a:r>
            <a:r>
              <a:rPr sz="2200" spc="-10" dirty="0">
                <a:latin typeface="Georgia"/>
                <a:cs typeface="Georgia"/>
              </a:rPr>
              <a:t>techniques can </a:t>
            </a:r>
            <a:r>
              <a:rPr sz="2200" spc="-5" dirty="0">
                <a:latin typeface="Georgia"/>
                <a:cs typeface="Georgia"/>
              </a:rPr>
              <a:t>be </a:t>
            </a:r>
            <a:r>
              <a:rPr sz="2200" spc="-10" dirty="0">
                <a:latin typeface="Georgia"/>
                <a:cs typeface="Georgia"/>
              </a:rPr>
              <a:t>used </a:t>
            </a:r>
            <a:r>
              <a:rPr sz="2200" spc="-5" dirty="0">
                <a:latin typeface="Georgia"/>
                <a:cs typeface="Georgia"/>
              </a:rPr>
              <a:t>to manipulate </a:t>
            </a:r>
            <a:r>
              <a:rPr sz="2200" spc="-10" dirty="0">
                <a:latin typeface="Georgia"/>
                <a:cs typeface="Georgia"/>
              </a:rPr>
              <a:t>people  unethically</a:t>
            </a:r>
            <a:endParaRPr sz="2200">
              <a:latin typeface="Georgia"/>
              <a:cs typeface="Georgia"/>
            </a:endParaRPr>
          </a:p>
          <a:p>
            <a:pPr marL="560705" marR="153035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People </a:t>
            </a:r>
            <a:r>
              <a:rPr sz="2200" spc="-10" dirty="0">
                <a:latin typeface="Georgia"/>
                <a:cs typeface="Georgia"/>
              </a:rPr>
              <a:t>who lack ethical </a:t>
            </a:r>
            <a:r>
              <a:rPr sz="2200" spc="-5" dirty="0">
                <a:latin typeface="Georgia"/>
                <a:cs typeface="Georgia"/>
              </a:rPr>
              <a:t>values could </a:t>
            </a:r>
            <a:r>
              <a:rPr sz="2200" spc="-10" dirty="0">
                <a:latin typeface="Georgia"/>
                <a:cs typeface="Georgia"/>
              </a:rPr>
              <a:t>use </a:t>
            </a:r>
            <a:r>
              <a:rPr sz="2200" spc="-5" dirty="0">
                <a:latin typeface="Georgia"/>
                <a:cs typeface="Georgia"/>
              </a:rPr>
              <a:t>people in </a:t>
            </a:r>
            <a:r>
              <a:rPr sz="2200" spc="-10" dirty="0">
                <a:latin typeface="Georgia"/>
                <a:cs typeface="Georgia"/>
              </a:rPr>
              <a:t>unethical  ways.</a:t>
            </a:r>
            <a:endParaRPr sz="2200">
              <a:latin typeface="Georgia"/>
              <a:cs typeface="Georgia"/>
            </a:endParaRPr>
          </a:p>
          <a:p>
            <a:pPr marL="560705" marR="5080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The philosophy of </a:t>
            </a:r>
            <a:r>
              <a:rPr sz="2200" spc="-10" dirty="0">
                <a:latin typeface="Georgia"/>
                <a:cs typeface="Georgia"/>
              </a:rPr>
              <a:t>OB </a:t>
            </a:r>
            <a:r>
              <a:rPr sz="2200" spc="-5" dirty="0">
                <a:latin typeface="Georgia"/>
                <a:cs typeface="Georgia"/>
              </a:rPr>
              <a:t>is supportive and oriented </a:t>
            </a:r>
            <a:r>
              <a:rPr sz="2200" spc="-10" dirty="0">
                <a:latin typeface="Georgia"/>
                <a:cs typeface="Georgia"/>
              </a:rPr>
              <a:t>toward  human resources. Seeks </a:t>
            </a:r>
            <a:r>
              <a:rPr sz="2200" spc="-5" dirty="0">
                <a:latin typeface="Georgia"/>
                <a:cs typeface="Georgia"/>
              </a:rPr>
              <a:t>to improve </a:t>
            </a:r>
            <a:r>
              <a:rPr sz="2200" spc="-10" dirty="0">
                <a:latin typeface="Georgia"/>
                <a:cs typeface="Georgia"/>
              </a:rPr>
              <a:t>human </a:t>
            </a:r>
            <a:r>
              <a:rPr sz="2200" spc="-5" dirty="0">
                <a:latin typeface="Georgia"/>
                <a:cs typeface="Georgia"/>
              </a:rPr>
              <a:t>environment and  </a:t>
            </a:r>
            <a:r>
              <a:rPr sz="2200" spc="-10" dirty="0">
                <a:latin typeface="Georgia"/>
                <a:cs typeface="Georgia"/>
              </a:rPr>
              <a:t>help </a:t>
            </a:r>
            <a:r>
              <a:rPr sz="2200" spc="-5" dirty="0">
                <a:latin typeface="Georgia"/>
                <a:cs typeface="Georgia"/>
              </a:rPr>
              <a:t>people </a:t>
            </a:r>
            <a:r>
              <a:rPr sz="2200" spc="-10" dirty="0">
                <a:latin typeface="Georgia"/>
                <a:cs typeface="Georgia"/>
              </a:rPr>
              <a:t>grow toward their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potential.</a:t>
            </a:r>
            <a:endParaRPr sz="2200">
              <a:latin typeface="Georgia"/>
              <a:cs typeface="Georgia"/>
            </a:endParaRPr>
          </a:p>
          <a:p>
            <a:pPr marL="560705" marR="326390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  <a:tab pos="2921000" algn="l"/>
              </a:tabLst>
            </a:pPr>
            <a:r>
              <a:rPr sz="2200" spc="-5" dirty="0">
                <a:latin typeface="Georgia"/>
                <a:cs typeface="Georgia"/>
              </a:rPr>
              <a:t>Ethical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leadership	</a:t>
            </a:r>
            <a:r>
              <a:rPr sz="2200" spc="-5" dirty="0">
                <a:latin typeface="Georgia"/>
                <a:cs typeface="Georgia"/>
              </a:rPr>
              <a:t>principles </a:t>
            </a:r>
            <a:r>
              <a:rPr sz="2200" spc="-10" dirty="0">
                <a:latin typeface="Georgia"/>
                <a:cs typeface="Georgia"/>
              </a:rPr>
              <a:t>such </a:t>
            </a:r>
            <a:r>
              <a:rPr sz="2200" spc="-5" dirty="0">
                <a:latin typeface="Georgia"/>
                <a:cs typeface="Georgia"/>
              </a:rPr>
              <a:t>as: social  responsibility, open communication, </a:t>
            </a:r>
            <a:r>
              <a:rPr sz="2200" spc="-10" dirty="0">
                <a:latin typeface="Georgia"/>
                <a:cs typeface="Georgia"/>
              </a:rPr>
              <a:t>cost-benefit</a:t>
            </a:r>
            <a:r>
              <a:rPr sz="2200" spc="1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analysis.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8592" y="412445"/>
            <a:ext cx="421894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Continuing</a:t>
            </a:r>
            <a:r>
              <a:rPr sz="3300" i="0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Challenges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463460"/>
            <a:ext cx="8303259" cy="33915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Seeking Quick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Fixes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Are we </a:t>
            </a:r>
            <a:r>
              <a:rPr sz="2200" spc="-10" dirty="0">
                <a:latin typeface="Georgia"/>
                <a:cs typeface="Georgia"/>
              </a:rPr>
              <a:t>tempted </a:t>
            </a:r>
            <a:r>
              <a:rPr sz="2200" spc="-5" dirty="0">
                <a:latin typeface="Georgia"/>
                <a:cs typeface="Georgia"/>
              </a:rPr>
              <a:t>when </a:t>
            </a:r>
            <a:r>
              <a:rPr sz="2200" spc="-10" dirty="0">
                <a:latin typeface="Georgia"/>
                <a:cs typeface="Georgia"/>
              </a:rPr>
              <a:t>pressured </a:t>
            </a:r>
            <a:r>
              <a:rPr sz="2200" spc="-5" dirty="0">
                <a:latin typeface="Georgia"/>
                <a:cs typeface="Georgia"/>
              </a:rPr>
              <a:t>to </a:t>
            </a:r>
            <a:r>
              <a:rPr sz="2200" spc="-10" dirty="0">
                <a:latin typeface="Georgia"/>
                <a:cs typeface="Georgia"/>
              </a:rPr>
              <a:t>seed </a:t>
            </a:r>
            <a:r>
              <a:rPr sz="2200" spc="-5" dirty="0">
                <a:latin typeface="Georgia"/>
                <a:cs typeface="Georgia"/>
              </a:rPr>
              <a:t>rapid</a:t>
            </a:r>
            <a:r>
              <a:rPr sz="2200" spc="7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solutions?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Varying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Environments</a:t>
            </a:r>
            <a:endParaRPr sz="2700">
              <a:latin typeface="Georgia"/>
              <a:cs typeface="Georgia"/>
            </a:endParaRPr>
          </a:p>
          <a:p>
            <a:pPr marL="560705" marR="508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latin typeface="Georgia"/>
                <a:cs typeface="Georgia"/>
              </a:rPr>
              <a:t>Can the </a:t>
            </a:r>
            <a:r>
              <a:rPr sz="2200" spc="-5" dirty="0">
                <a:latin typeface="Georgia"/>
                <a:cs typeface="Georgia"/>
              </a:rPr>
              <a:t>ideas </a:t>
            </a:r>
            <a:r>
              <a:rPr sz="2200" spc="-10" dirty="0">
                <a:latin typeface="Georgia"/>
                <a:cs typeface="Georgia"/>
              </a:rPr>
              <a:t>that have been developed </a:t>
            </a:r>
            <a:r>
              <a:rPr sz="2200" spc="-5" dirty="0">
                <a:latin typeface="Georgia"/>
                <a:cs typeface="Georgia"/>
              </a:rPr>
              <a:t>and </a:t>
            </a:r>
            <a:r>
              <a:rPr sz="2200" spc="-10" dirty="0">
                <a:latin typeface="Georgia"/>
                <a:cs typeface="Georgia"/>
              </a:rPr>
              <a:t>tested endure with  equal success under </a:t>
            </a:r>
            <a:r>
              <a:rPr sz="2200" spc="-5" dirty="0">
                <a:latin typeface="Georgia"/>
                <a:cs typeface="Georgia"/>
              </a:rPr>
              <a:t>new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conditions?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Definition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Confusion</a:t>
            </a:r>
            <a:endParaRPr sz="2700">
              <a:latin typeface="Georgia"/>
              <a:cs typeface="Georgia"/>
            </a:endParaRPr>
          </a:p>
          <a:p>
            <a:pPr marL="560705" marR="74041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Considered as </a:t>
            </a:r>
            <a:r>
              <a:rPr sz="2200" spc="-10" dirty="0">
                <a:latin typeface="Georgia"/>
                <a:cs typeface="Georgia"/>
              </a:rPr>
              <a:t>relatively </a:t>
            </a:r>
            <a:r>
              <a:rPr sz="2200" spc="-5" dirty="0">
                <a:latin typeface="Georgia"/>
                <a:cs typeface="Georgia"/>
              </a:rPr>
              <a:t>new discipline, </a:t>
            </a:r>
            <a:r>
              <a:rPr sz="2200" spc="-10" dirty="0">
                <a:latin typeface="Georgia"/>
                <a:cs typeface="Georgia"/>
              </a:rPr>
              <a:t>can OB </a:t>
            </a:r>
            <a:r>
              <a:rPr sz="2200" spc="-5" dirty="0">
                <a:latin typeface="Georgia"/>
                <a:cs typeface="Georgia"/>
              </a:rPr>
              <a:t>in </a:t>
            </a:r>
            <a:r>
              <a:rPr sz="2200" spc="-10" dirty="0">
                <a:latin typeface="Georgia"/>
                <a:cs typeface="Georgia"/>
              </a:rPr>
              <a:t>clearly  define </a:t>
            </a:r>
            <a:r>
              <a:rPr sz="2200" spc="-5" dirty="0">
                <a:latin typeface="Georgia"/>
                <a:cs typeface="Georgia"/>
              </a:rPr>
              <a:t>its field of </a:t>
            </a:r>
            <a:r>
              <a:rPr sz="2200" spc="-10" dirty="0">
                <a:latin typeface="Georgia"/>
                <a:cs typeface="Georgia"/>
              </a:rPr>
              <a:t>student </a:t>
            </a:r>
            <a:r>
              <a:rPr sz="2200" spc="-5" dirty="0">
                <a:latin typeface="Georgia"/>
                <a:cs typeface="Georgia"/>
              </a:rPr>
              <a:t>and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application?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0" marR="5080" indent="-3298825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organization is above </a:t>
            </a:r>
            <a:r>
              <a:rPr dirty="0"/>
              <a:t>all </a:t>
            </a:r>
            <a:r>
              <a:rPr spc="-5" dirty="0"/>
              <a:t>social. </a:t>
            </a:r>
            <a:r>
              <a:rPr dirty="0"/>
              <a:t>It </a:t>
            </a:r>
            <a:r>
              <a:rPr spc="-5" dirty="0"/>
              <a:t>is  </a:t>
            </a:r>
            <a:r>
              <a:rPr i="1" spc="-5" dirty="0"/>
              <a:t>people.”</a:t>
            </a:r>
          </a:p>
          <a:p>
            <a:pPr marL="3810" marR="180975" algn="r">
              <a:lnSpc>
                <a:spcPct val="100000"/>
              </a:lnSpc>
              <a:spcBef>
                <a:spcPts val="500"/>
              </a:spcBef>
            </a:pPr>
            <a:r>
              <a:rPr sz="2800" i="0" spc="-5" dirty="0">
                <a:solidFill>
                  <a:srgbClr val="7A9799"/>
                </a:solidFill>
                <a:latin typeface="Georgia"/>
                <a:cs typeface="Georgia"/>
              </a:rPr>
              <a:t>Peter</a:t>
            </a:r>
            <a:r>
              <a:rPr sz="2800" i="0" spc="-8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800" i="0" spc="-5" dirty="0">
                <a:solidFill>
                  <a:srgbClr val="7A9799"/>
                </a:solidFill>
                <a:latin typeface="Georgia"/>
                <a:cs typeface="Georgia"/>
              </a:rPr>
              <a:t>Drucker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258" y="412445"/>
            <a:ext cx="69342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i="0" spc="-5" dirty="0">
                <a:solidFill>
                  <a:srgbClr val="7A9799"/>
                </a:solidFill>
                <a:latin typeface="Georgia"/>
                <a:cs typeface="Georgia"/>
              </a:rPr>
              <a:t>Understanding human</a:t>
            </a:r>
            <a:r>
              <a:rPr sz="3300" b="1" i="0" spc="-5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300" b="1" i="0" spc="-5" dirty="0">
                <a:solidFill>
                  <a:srgbClr val="7A9799"/>
                </a:solidFill>
                <a:latin typeface="Georgia"/>
                <a:cs typeface="Georgia"/>
              </a:rPr>
              <a:t>behavior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467357"/>
            <a:ext cx="8236584" cy="42868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b="1" dirty="0">
                <a:latin typeface="Georgia"/>
                <a:cs typeface="Georgia"/>
              </a:rPr>
              <a:t>Definition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OB</a:t>
            </a:r>
            <a:endParaRPr sz="2700">
              <a:latin typeface="Georgia"/>
              <a:cs typeface="Georgia"/>
            </a:endParaRPr>
          </a:p>
          <a:p>
            <a:pPr marL="560705" marR="252729" lvl="1" indent="-274320">
              <a:lnSpc>
                <a:spcPts val="2380"/>
              </a:lnSpc>
              <a:spcBef>
                <a:spcPts val="58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latin typeface="Georgia"/>
                <a:cs typeface="Georgia"/>
              </a:rPr>
              <a:t>systematic study </a:t>
            </a:r>
            <a:r>
              <a:rPr sz="2200" spc="-5" dirty="0">
                <a:latin typeface="Georgia"/>
                <a:cs typeface="Georgia"/>
              </a:rPr>
              <a:t>and </a:t>
            </a:r>
            <a:r>
              <a:rPr sz="2200" spc="-10" dirty="0">
                <a:latin typeface="Georgia"/>
                <a:cs typeface="Georgia"/>
              </a:rPr>
              <a:t>careful </a:t>
            </a:r>
            <a:r>
              <a:rPr sz="2200" spc="-5" dirty="0">
                <a:latin typeface="Georgia"/>
                <a:cs typeface="Georgia"/>
              </a:rPr>
              <a:t>application of knowledge </a:t>
            </a:r>
            <a:r>
              <a:rPr sz="2200" spc="-10" dirty="0">
                <a:latin typeface="Georgia"/>
                <a:cs typeface="Georgia"/>
              </a:rPr>
              <a:t>about  </a:t>
            </a:r>
            <a:r>
              <a:rPr sz="2200" spc="-5" dirty="0">
                <a:latin typeface="Georgia"/>
                <a:cs typeface="Georgia"/>
              </a:rPr>
              <a:t>how people – as individuals and as </a:t>
            </a:r>
            <a:r>
              <a:rPr sz="2200" spc="-10" dirty="0">
                <a:latin typeface="Georgia"/>
                <a:cs typeface="Georgia"/>
              </a:rPr>
              <a:t>groups </a:t>
            </a:r>
            <a:r>
              <a:rPr sz="2200" spc="-5" dirty="0">
                <a:latin typeface="Georgia"/>
                <a:cs typeface="Georgia"/>
              </a:rPr>
              <a:t>– act within  </a:t>
            </a:r>
            <a:r>
              <a:rPr sz="2200" spc="-10" dirty="0">
                <a:latin typeface="Georgia"/>
                <a:cs typeface="Georgia"/>
              </a:rPr>
              <a:t>organizations.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2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Strive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5" dirty="0">
                <a:latin typeface="Georgia"/>
                <a:cs typeface="Georgia"/>
              </a:rPr>
              <a:t>identify </a:t>
            </a:r>
            <a:r>
              <a:rPr sz="2200" spc="-10" dirty="0">
                <a:latin typeface="Georgia"/>
                <a:cs typeface="Georgia"/>
              </a:rPr>
              <a:t>ways </a:t>
            </a:r>
            <a:r>
              <a:rPr sz="2200" spc="-5" dirty="0">
                <a:latin typeface="Georgia"/>
                <a:cs typeface="Georgia"/>
              </a:rPr>
              <a:t>in which people </a:t>
            </a:r>
            <a:r>
              <a:rPr sz="2200" spc="-10" dirty="0">
                <a:latin typeface="Georgia"/>
                <a:cs typeface="Georgia"/>
              </a:rPr>
              <a:t>can </a:t>
            </a:r>
            <a:r>
              <a:rPr sz="2200" spc="-5" dirty="0">
                <a:latin typeface="Georgia"/>
                <a:cs typeface="Georgia"/>
              </a:rPr>
              <a:t>act more</a:t>
            </a:r>
            <a:r>
              <a:rPr sz="2200" spc="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efficiently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ts val="251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A large </a:t>
            </a:r>
            <a:r>
              <a:rPr sz="2200" spc="-10" dirty="0">
                <a:latin typeface="Georgia"/>
                <a:cs typeface="Georgia"/>
              </a:rPr>
              <a:t>number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research studies </a:t>
            </a:r>
            <a:r>
              <a:rPr sz="2200" spc="-5" dirty="0">
                <a:latin typeface="Georgia"/>
                <a:cs typeface="Georgia"/>
              </a:rPr>
              <a:t>and</a:t>
            </a:r>
            <a:r>
              <a:rPr sz="2200" spc="6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conceptual</a:t>
            </a:r>
            <a:endParaRPr sz="2200">
              <a:latin typeface="Georgia"/>
              <a:cs typeface="Georgia"/>
            </a:endParaRPr>
          </a:p>
          <a:p>
            <a:pPr marL="560705">
              <a:lnSpc>
                <a:spcPts val="2510"/>
              </a:lnSpc>
            </a:pPr>
            <a:r>
              <a:rPr sz="2200" spc="-10" dirty="0">
                <a:latin typeface="Georgia"/>
                <a:cs typeface="Georgia"/>
              </a:rPr>
              <a:t>developments constantly </a:t>
            </a:r>
            <a:r>
              <a:rPr sz="2200" spc="-5" dirty="0">
                <a:latin typeface="Georgia"/>
                <a:cs typeface="Georgia"/>
              </a:rPr>
              <a:t>adds up to its knowledge</a:t>
            </a:r>
            <a:r>
              <a:rPr sz="2200" spc="1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base.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An applied </a:t>
            </a:r>
            <a:r>
              <a:rPr sz="2200" spc="-10" dirty="0">
                <a:latin typeface="Georgia"/>
                <a:cs typeface="Georgia"/>
              </a:rPr>
              <a:t>science</a:t>
            </a:r>
            <a:endParaRPr sz="2200">
              <a:latin typeface="Georgia"/>
              <a:cs typeface="Georgia"/>
            </a:endParaRPr>
          </a:p>
          <a:p>
            <a:pPr marL="560705" marR="544830" lvl="1" indent="-274320">
              <a:lnSpc>
                <a:spcPct val="9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latin typeface="Georgia"/>
                <a:cs typeface="Georgia"/>
              </a:rPr>
              <a:t>Provides </a:t>
            </a:r>
            <a:r>
              <a:rPr sz="2200" spc="-10" dirty="0">
                <a:latin typeface="Georgia"/>
                <a:cs typeface="Georgia"/>
              </a:rPr>
              <a:t>useful set </a:t>
            </a:r>
            <a:r>
              <a:rPr sz="2200" spc="-5" dirty="0">
                <a:latin typeface="Georgia"/>
                <a:cs typeface="Georgia"/>
              </a:rPr>
              <a:t>of tools at many </a:t>
            </a:r>
            <a:r>
              <a:rPr sz="2200" spc="-10" dirty="0">
                <a:latin typeface="Georgia"/>
                <a:cs typeface="Georgia"/>
              </a:rPr>
              <a:t>levels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analysis </a:t>
            </a:r>
            <a:r>
              <a:rPr sz="2200" spc="-5" dirty="0">
                <a:latin typeface="Georgia"/>
                <a:cs typeface="Georgia"/>
              </a:rPr>
              <a:t>from  individual, interpersonal relations, intergroup,and </a:t>
            </a:r>
            <a:r>
              <a:rPr sz="2200" spc="-10" dirty="0">
                <a:latin typeface="Georgia"/>
                <a:cs typeface="Georgia"/>
              </a:rPr>
              <a:t>whole  system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407527"/>
            <a:ext cx="7419340" cy="460692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7655" algn="l"/>
              </a:tabLst>
            </a:pPr>
            <a:r>
              <a:rPr sz="2200" spc="-10" dirty="0">
                <a:latin typeface="Georgia"/>
                <a:cs typeface="Georgia"/>
              </a:rPr>
              <a:t>Describe</a:t>
            </a:r>
            <a:endParaRPr sz="22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35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eorgia"/>
                <a:cs typeface="Georgia"/>
              </a:rPr>
              <a:t>how people behave </a:t>
            </a:r>
            <a:r>
              <a:rPr sz="2000" dirty="0">
                <a:latin typeface="Georgia"/>
                <a:cs typeface="Georgia"/>
              </a:rPr>
              <a:t>under a variety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conditions.</a:t>
            </a: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27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7655" algn="l"/>
              </a:tabLst>
            </a:pPr>
            <a:r>
              <a:rPr sz="2200" spc="-5" dirty="0">
                <a:latin typeface="Georgia"/>
                <a:cs typeface="Georgia"/>
              </a:rPr>
              <a:t>Understand</a:t>
            </a:r>
            <a:endParaRPr sz="22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4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Why </a:t>
            </a:r>
            <a:r>
              <a:rPr sz="2000" spc="-5" dirty="0">
                <a:latin typeface="Georgia"/>
                <a:cs typeface="Georgia"/>
              </a:rPr>
              <a:t>people behave behave </a:t>
            </a:r>
            <a:r>
              <a:rPr sz="2000" dirty="0">
                <a:latin typeface="Georgia"/>
                <a:cs typeface="Georgia"/>
              </a:rPr>
              <a:t>as they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do.</a:t>
            </a:r>
            <a:endParaRPr sz="20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4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Probe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underlying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explanations</a:t>
            </a: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7655" algn="l"/>
              </a:tabLst>
            </a:pPr>
            <a:r>
              <a:rPr sz="2200" spc="-5" dirty="0">
                <a:latin typeface="Georgia"/>
                <a:cs typeface="Georgia"/>
              </a:rPr>
              <a:t>Predict</a:t>
            </a:r>
            <a:endParaRPr sz="2200">
              <a:latin typeface="Georgia"/>
              <a:cs typeface="Georgia"/>
            </a:endParaRPr>
          </a:p>
          <a:p>
            <a:pPr marL="561340" marR="353695" indent="-228600">
              <a:lnSpc>
                <a:spcPts val="2160"/>
              </a:lnSpc>
              <a:spcBef>
                <a:spcPts val="509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Predict </a:t>
            </a:r>
            <a:r>
              <a:rPr sz="2000" spc="-5" dirty="0">
                <a:latin typeface="Georgia"/>
                <a:cs typeface="Georgia"/>
              </a:rPr>
              <a:t>future employee behavior (tardiness, productive </a:t>
            </a:r>
            <a:r>
              <a:rPr sz="2000" dirty="0">
                <a:latin typeface="Georgia"/>
                <a:cs typeface="Georgia"/>
              </a:rPr>
              <a:t>&amp;  </a:t>
            </a:r>
            <a:r>
              <a:rPr sz="2000" spc="-5" dirty="0">
                <a:latin typeface="Georgia"/>
                <a:cs typeface="Georgia"/>
              </a:rPr>
              <a:t>unproductive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etc.)</a:t>
            </a:r>
            <a:endParaRPr sz="20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1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Provide </a:t>
            </a:r>
            <a:r>
              <a:rPr sz="2000" spc="-5" dirty="0">
                <a:latin typeface="Georgia"/>
                <a:cs typeface="Georgia"/>
              </a:rPr>
              <a:t>preventive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actions</a:t>
            </a: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7655" algn="l"/>
              </a:tabLst>
            </a:pPr>
            <a:r>
              <a:rPr sz="2200" spc="-5" dirty="0">
                <a:latin typeface="Georgia"/>
                <a:cs typeface="Georgia"/>
              </a:rPr>
              <a:t>Control</a:t>
            </a:r>
            <a:endParaRPr sz="22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4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At least </a:t>
            </a:r>
            <a:r>
              <a:rPr sz="2000" spc="-5" dirty="0">
                <a:latin typeface="Georgia"/>
                <a:cs typeface="Georgia"/>
              </a:rPr>
              <a:t>partially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develop some human </a:t>
            </a:r>
            <a:r>
              <a:rPr sz="2000" dirty="0">
                <a:latin typeface="Georgia"/>
                <a:cs typeface="Georgia"/>
              </a:rPr>
              <a:t>activity at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work.</a:t>
            </a:r>
            <a:endParaRPr sz="2000">
              <a:latin typeface="Georgia"/>
              <a:cs typeface="Georgia"/>
            </a:endParaRPr>
          </a:p>
          <a:p>
            <a:pPr marL="1201420" marR="5080" indent="-1088390">
              <a:lnSpc>
                <a:spcPts val="2920"/>
              </a:lnSpc>
              <a:spcBef>
                <a:spcPts val="675"/>
              </a:spcBef>
            </a:pPr>
            <a:r>
              <a:rPr sz="2700" spc="-5" dirty="0">
                <a:latin typeface="Georgia"/>
                <a:cs typeface="Georgia"/>
              </a:rPr>
              <a:t>Managers </a:t>
            </a:r>
            <a:r>
              <a:rPr sz="2700" dirty="0">
                <a:latin typeface="Georgia"/>
                <a:cs typeface="Georgia"/>
              </a:rPr>
              <a:t>need </a:t>
            </a:r>
            <a:r>
              <a:rPr sz="2700" spc="-5" dirty="0">
                <a:latin typeface="Georgia"/>
                <a:cs typeface="Georgia"/>
              </a:rPr>
              <a:t>to remember that organizational  behavior </a:t>
            </a:r>
            <a:r>
              <a:rPr sz="2700" dirty="0">
                <a:latin typeface="Georgia"/>
                <a:cs typeface="Georgia"/>
              </a:rPr>
              <a:t>is a </a:t>
            </a:r>
            <a:r>
              <a:rPr sz="2700" spc="-5" dirty="0">
                <a:latin typeface="Georgia"/>
                <a:cs typeface="Georgia"/>
              </a:rPr>
              <a:t>tool for </a:t>
            </a:r>
            <a:r>
              <a:rPr sz="2700" spc="-10" dirty="0">
                <a:latin typeface="Georgia"/>
                <a:cs typeface="Georgia"/>
              </a:rPr>
              <a:t>human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benefit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2894" y="324053"/>
            <a:ext cx="2152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solidFill>
                  <a:srgbClr val="000000"/>
                </a:solidFill>
                <a:latin typeface="Georgia"/>
                <a:cs typeface="Georgia"/>
              </a:rPr>
              <a:t>Goals </a:t>
            </a:r>
            <a:r>
              <a:rPr sz="3200" i="0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3200" i="0" spc="-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200" i="0" spc="-5" dirty="0">
                <a:solidFill>
                  <a:srgbClr val="000000"/>
                </a:solidFill>
                <a:latin typeface="Georgia"/>
                <a:cs typeface="Georgia"/>
              </a:rPr>
              <a:t>OB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1254" y="1251246"/>
            <a:ext cx="4998027" cy="43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5844" y="406400"/>
            <a:ext cx="6928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Key forces </a:t>
            </a:r>
            <a:r>
              <a:rPr sz="1800" dirty="0">
                <a:latin typeface="Georgia"/>
                <a:cs typeface="Georgia"/>
              </a:rPr>
              <a:t>– </a:t>
            </a:r>
            <a:r>
              <a:rPr sz="1800" spc="-5" dirty="0">
                <a:latin typeface="Georgia"/>
                <a:cs typeface="Georgia"/>
              </a:rPr>
              <a:t>complex </a:t>
            </a:r>
            <a:r>
              <a:rPr sz="1800" dirty="0">
                <a:latin typeface="Georgia"/>
                <a:cs typeface="Georgia"/>
              </a:rPr>
              <a:t>set </a:t>
            </a:r>
            <a:r>
              <a:rPr sz="1800" spc="-5" dirty="0">
                <a:latin typeface="Georgia"/>
                <a:cs typeface="Georgia"/>
              </a:rPr>
              <a:t>of forces affects the nature of</a:t>
            </a:r>
            <a:r>
              <a:rPr sz="1800" spc="10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organizations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7109" y="339293"/>
            <a:ext cx="204978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Key</a:t>
            </a:r>
            <a:r>
              <a:rPr sz="3300" i="0" spc="-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Forces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1491192"/>
            <a:ext cx="7778750" cy="47567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25"/>
              </a:spcBef>
              <a:buClr>
                <a:srgbClr val="CCB400"/>
              </a:buClr>
              <a:buSzPct val="68421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900" b="1" spc="-10" dirty="0">
                <a:latin typeface="Georgia"/>
                <a:cs typeface="Georgia"/>
              </a:rPr>
              <a:t>People</a:t>
            </a:r>
            <a:endParaRPr sz="19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15"/>
              </a:spcBef>
            </a:pPr>
            <a:r>
              <a:rPr sz="1250" spc="15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latin typeface="Georgia"/>
                <a:cs typeface="Georgia"/>
              </a:rPr>
              <a:t>Make </a:t>
            </a:r>
            <a:r>
              <a:rPr sz="1700" spc="-5" dirty="0">
                <a:latin typeface="Georgia"/>
                <a:cs typeface="Georgia"/>
              </a:rPr>
              <a:t>up the </a:t>
            </a:r>
            <a:r>
              <a:rPr sz="1700" dirty="0">
                <a:latin typeface="Georgia"/>
                <a:cs typeface="Georgia"/>
              </a:rPr>
              <a:t>internal </a:t>
            </a:r>
            <a:r>
              <a:rPr sz="1700" spc="-5" dirty="0">
                <a:latin typeface="Georgia"/>
                <a:cs typeface="Georgia"/>
              </a:rPr>
              <a:t>social system </a:t>
            </a:r>
            <a:r>
              <a:rPr sz="1700" dirty="0">
                <a:latin typeface="Georgia"/>
                <a:cs typeface="Georgia"/>
              </a:rPr>
              <a:t>of an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organization</a:t>
            </a:r>
            <a:endParaRPr sz="17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04"/>
              </a:spcBef>
            </a:pPr>
            <a:r>
              <a:rPr sz="1250" spc="15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latin typeface="Georgia"/>
                <a:cs typeface="Georgia"/>
              </a:rPr>
              <a:t>Melting </a:t>
            </a:r>
            <a:r>
              <a:rPr sz="1700" spc="-5" dirty="0">
                <a:latin typeface="Georgia"/>
                <a:cs typeface="Georgia"/>
              </a:rPr>
              <a:t>pot </a:t>
            </a:r>
            <a:r>
              <a:rPr sz="1700" dirty="0">
                <a:latin typeface="Georgia"/>
                <a:cs typeface="Georgia"/>
              </a:rPr>
              <a:t>of diversity – </a:t>
            </a:r>
            <a:r>
              <a:rPr sz="1700" spc="-5" dirty="0">
                <a:latin typeface="Georgia"/>
                <a:cs typeface="Georgia"/>
              </a:rPr>
              <a:t>talents, </a:t>
            </a:r>
            <a:r>
              <a:rPr sz="1700" dirty="0">
                <a:latin typeface="Georgia"/>
                <a:cs typeface="Georgia"/>
              </a:rPr>
              <a:t>background and </a:t>
            </a:r>
            <a:r>
              <a:rPr sz="1700" spc="-5" dirty="0">
                <a:latin typeface="Georgia"/>
                <a:cs typeface="Georgia"/>
              </a:rPr>
              <a:t>perspectives </a:t>
            </a:r>
            <a:r>
              <a:rPr sz="1700" dirty="0">
                <a:latin typeface="Georgia"/>
                <a:cs typeface="Georgia"/>
              </a:rPr>
              <a:t>to their</a:t>
            </a:r>
            <a:r>
              <a:rPr sz="1700" spc="-9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jobs</a:t>
            </a:r>
            <a:endParaRPr sz="17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204"/>
              </a:spcBef>
            </a:pPr>
            <a:r>
              <a:rPr sz="1250" spc="15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latin typeface="Georgia"/>
                <a:cs typeface="Georgia"/>
              </a:rPr>
              <a:t>Managers need </a:t>
            </a:r>
            <a:r>
              <a:rPr sz="1700" spc="-5" dirty="0">
                <a:latin typeface="Georgia"/>
                <a:cs typeface="Georgia"/>
              </a:rPr>
              <a:t>to </a:t>
            </a:r>
            <a:r>
              <a:rPr sz="1700" dirty="0">
                <a:latin typeface="Georgia"/>
                <a:cs typeface="Georgia"/>
              </a:rPr>
              <a:t>be </a:t>
            </a:r>
            <a:r>
              <a:rPr sz="1700" spc="-5" dirty="0">
                <a:latin typeface="Georgia"/>
                <a:cs typeface="Georgia"/>
              </a:rPr>
              <a:t>tuned </a:t>
            </a:r>
            <a:r>
              <a:rPr sz="1700" dirty="0">
                <a:latin typeface="Georgia"/>
                <a:cs typeface="Georgia"/>
              </a:rPr>
              <a:t>in </a:t>
            </a:r>
            <a:r>
              <a:rPr sz="1700" spc="-5" dirty="0">
                <a:latin typeface="Georgia"/>
                <a:cs typeface="Georgia"/>
              </a:rPr>
              <a:t>to these </a:t>
            </a:r>
            <a:r>
              <a:rPr sz="1700" dirty="0">
                <a:latin typeface="Georgia"/>
                <a:cs typeface="Georgia"/>
              </a:rPr>
              <a:t>diverse patterns and</a:t>
            </a:r>
            <a:r>
              <a:rPr sz="1700" spc="-10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trends.</a:t>
            </a:r>
            <a:endParaRPr sz="17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spcBef>
                <a:spcPts val="204"/>
              </a:spcBef>
              <a:buClr>
                <a:srgbClr val="8B7A6F"/>
              </a:buClr>
              <a:buSzPct val="67647"/>
              <a:buFont typeface="Wingdings"/>
              <a:buChar char=""/>
              <a:tabLst>
                <a:tab pos="836294" algn="l"/>
              </a:tabLst>
            </a:pPr>
            <a:r>
              <a:rPr sz="1700" dirty="0">
                <a:latin typeface="Georgia"/>
                <a:cs typeface="Georgia"/>
              </a:rPr>
              <a:t>Changes in </a:t>
            </a:r>
            <a:r>
              <a:rPr sz="1700" spc="-5" dirty="0">
                <a:latin typeface="Georgia"/>
                <a:cs typeface="Georgia"/>
              </a:rPr>
              <a:t>the </a:t>
            </a:r>
            <a:r>
              <a:rPr sz="1700" dirty="0">
                <a:latin typeface="Georgia"/>
                <a:cs typeface="Georgia"/>
              </a:rPr>
              <a:t>labor</a:t>
            </a:r>
            <a:r>
              <a:rPr sz="1700" spc="-7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force</a:t>
            </a:r>
            <a:endParaRPr sz="1700">
              <a:latin typeface="Georgia"/>
              <a:cs typeface="Georgia"/>
            </a:endParaRPr>
          </a:p>
          <a:p>
            <a:pPr marL="1109980" marR="858519" lvl="2" indent="-228600">
              <a:lnSpc>
                <a:spcPts val="1620"/>
              </a:lnSpc>
              <a:spcBef>
                <a:spcPts val="390"/>
              </a:spcBef>
              <a:buClr>
                <a:srgbClr val="8FAF8B"/>
              </a:buClr>
              <a:buChar char="•"/>
              <a:tabLst>
                <a:tab pos="1109980" algn="l"/>
                <a:tab pos="1110615" algn="l"/>
              </a:tabLst>
            </a:pPr>
            <a:r>
              <a:rPr sz="1500" dirty="0">
                <a:latin typeface="Georgia"/>
                <a:cs typeface="Georgia"/>
              </a:rPr>
              <a:t>Decline in </a:t>
            </a:r>
            <a:r>
              <a:rPr sz="1500" spc="-5" dirty="0">
                <a:latin typeface="Georgia"/>
                <a:cs typeface="Georgia"/>
              </a:rPr>
              <a:t>work ethic </a:t>
            </a:r>
            <a:r>
              <a:rPr sz="1500" dirty="0">
                <a:latin typeface="Georgia"/>
                <a:cs typeface="Georgia"/>
              </a:rPr>
              <a:t>and rise in </a:t>
            </a:r>
            <a:r>
              <a:rPr sz="1500" spc="-5" dirty="0">
                <a:latin typeface="Georgia"/>
                <a:cs typeface="Georgia"/>
              </a:rPr>
              <a:t>emphasis on leisure, self expression,  fulfillment </a:t>
            </a:r>
            <a:r>
              <a:rPr sz="1500" dirty="0">
                <a:latin typeface="Georgia"/>
                <a:cs typeface="Georgia"/>
              </a:rPr>
              <a:t>and </a:t>
            </a:r>
            <a:r>
              <a:rPr sz="1500" spc="-5" dirty="0">
                <a:latin typeface="Georgia"/>
                <a:cs typeface="Georgia"/>
              </a:rPr>
              <a:t>personal</a:t>
            </a:r>
            <a:r>
              <a:rPr sz="1500" spc="-4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growth</a:t>
            </a:r>
            <a:endParaRPr sz="1500">
              <a:latin typeface="Georgia"/>
              <a:cs typeface="Georgia"/>
            </a:endParaRPr>
          </a:p>
          <a:p>
            <a:pPr marL="1109980" marR="428625" lvl="2" indent="-228600">
              <a:lnSpc>
                <a:spcPts val="1620"/>
              </a:lnSpc>
              <a:spcBef>
                <a:spcPts val="360"/>
              </a:spcBef>
              <a:buClr>
                <a:srgbClr val="8FAF8B"/>
              </a:buClr>
              <a:buChar char="•"/>
              <a:tabLst>
                <a:tab pos="1109980" algn="l"/>
                <a:tab pos="1110615" algn="l"/>
              </a:tabLst>
            </a:pPr>
            <a:r>
              <a:rPr sz="1500" spc="-5" dirty="0">
                <a:latin typeface="Georgia"/>
                <a:cs typeface="Georgia"/>
              </a:rPr>
              <a:t>Decreased automatic acceptance of authority </a:t>
            </a:r>
            <a:r>
              <a:rPr sz="1500" dirty="0">
                <a:latin typeface="Georgia"/>
                <a:cs typeface="Georgia"/>
              </a:rPr>
              <a:t>and </a:t>
            </a:r>
            <a:r>
              <a:rPr sz="1500" spc="-5" dirty="0">
                <a:latin typeface="Georgia"/>
                <a:cs typeface="Georgia"/>
              </a:rPr>
              <a:t>increase </a:t>
            </a:r>
            <a:r>
              <a:rPr sz="1500" dirty="0">
                <a:latin typeface="Georgia"/>
                <a:cs typeface="Georgia"/>
              </a:rPr>
              <a:t>in </a:t>
            </a:r>
            <a:r>
              <a:rPr sz="1500" spc="-5" dirty="0">
                <a:latin typeface="Georgia"/>
                <a:cs typeface="Georgia"/>
              </a:rPr>
              <a:t>the desire for  participation, autonomy </a:t>
            </a:r>
            <a:r>
              <a:rPr sz="1500" dirty="0">
                <a:latin typeface="Georgia"/>
                <a:cs typeface="Georgia"/>
              </a:rPr>
              <a:t>and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control.</a:t>
            </a:r>
            <a:endParaRPr sz="1500">
              <a:latin typeface="Georgia"/>
              <a:cs typeface="Georgia"/>
            </a:endParaRPr>
          </a:p>
          <a:p>
            <a:pPr marL="1109980" marR="467359" lvl="2" indent="-228600">
              <a:lnSpc>
                <a:spcPts val="1620"/>
              </a:lnSpc>
              <a:spcBef>
                <a:spcPts val="365"/>
              </a:spcBef>
              <a:buClr>
                <a:srgbClr val="8FAF8B"/>
              </a:buClr>
              <a:buChar char="•"/>
              <a:tabLst>
                <a:tab pos="1109980" algn="l"/>
                <a:tab pos="1110615" algn="l"/>
              </a:tabLst>
            </a:pPr>
            <a:r>
              <a:rPr sz="1500" spc="-5" dirty="0">
                <a:latin typeface="Georgia"/>
                <a:cs typeface="Georgia"/>
              </a:rPr>
              <a:t>Skills become obsolete due to rapid technological advances </a:t>
            </a:r>
            <a:r>
              <a:rPr sz="1500" dirty="0">
                <a:latin typeface="Georgia"/>
                <a:cs typeface="Georgia"/>
              </a:rPr>
              <a:t>– </a:t>
            </a:r>
            <a:r>
              <a:rPr sz="1500" spc="-5" dirty="0">
                <a:latin typeface="Georgia"/>
                <a:cs typeface="Georgia"/>
              </a:rPr>
              <a:t>retrain or be  displaced</a:t>
            </a:r>
            <a:endParaRPr sz="1500">
              <a:latin typeface="Georgia"/>
              <a:cs typeface="Georgia"/>
            </a:endParaRPr>
          </a:p>
          <a:p>
            <a:pPr marL="1109980" marR="5715" lvl="2" indent="-228600">
              <a:lnSpc>
                <a:spcPts val="1620"/>
              </a:lnSpc>
              <a:spcBef>
                <a:spcPts val="359"/>
              </a:spcBef>
              <a:buClr>
                <a:srgbClr val="8FAF8B"/>
              </a:buClr>
              <a:buChar char="•"/>
              <a:tabLst>
                <a:tab pos="1109980" algn="l"/>
                <a:tab pos="1110615" algn="l"/>
              </a:tabLst>
            </a:pPr>
            <a:r>
              <a:rPr sz="1500" spc="-5" dirty="0">
                <a:latin typeface="Georgia"/>
                <a:cs typeface="Georgia"/>
              </a:rPr>
              <a:t>Security needs </a:t>
            </a:r>
            <a:r>
              <a:rPr sz="1500" dirty="0">
                <a:latin typeface="Georgia"/>
                <a:cs typeface="Georgia"/>
              </a:rPr>
              <a:t>are </a:t>
            </a:r>
            <a:r>
              <a:rPr sz="1500" spc="-5" dirty="0">
                <a:latin typeface="Georgia"/>
                <a:cs typeface="Georgia"/>
              </a:rPr>
              <a:t>prime concern </a:t>
            </a:r>
            <a:r>
              <a:rPr sz="1500" dirty="0">
                <a:latin typeface="Georgia"/>
                <a:cs typeface="Georgia"/>
              </a:rPr>
              <a:t>and </a:t>
            </a:r>
            <a:r>
              <a:rPr sz="1500" spc="-5" dirty="0">
                <a:latin typeface="Georgia"/>
                <a:cs typeface="Georgia"/>
              </a:rPr>
              <a:t>loyalty diminishes because of downsizing  </a:t>
            </a:r>
            <a:r>
              <a:rPr sz="1500" dirty="0">
                <a:latin typeface="Georgia"/>
                <a:cs typeface="Georgia"/>
              </a:rPr>
              <a:t>and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outsourcing</a:t>
            </a:r>
            <a:endParaRPr sz="1500">
              <a:latin typeface="Georgia"/>
              <a:cs typeface="Georgia"/>
            </a:endParaRPr>
          </a:p>
          <a:p>
            <a:pPr marL="1109980" marR="154940" lvl="2" indent="-228600">
              <a:lnSpc>
                <a:spcPts val="1620"/>
              </a:lnSpc>
              <a:spcBef>
                <a:spcPts val="359"/>
              </a:spcBef>
              <a:buClr>
                <a:srgbClr val="8FAF8B"/>
              </a:buClr>
              <a:buChar char="•"/>
              <a:tabLst>
                <a:tab pos="1109980" algn="l"/>
                <a:tab pos="1110615" algn="l"/>
              </a:tabLst>
            </a:pPr>
            <a:r>
              <a:rPr sz="1500" dirty="0">
                <a:latin typeface="Georgia"/>
                <a:cs typeface="Georgia"/>
              </a:rPr>
              <a:t>Absence </a:t>
            </a:r>
            <a:r>
              <a:rPr sz="1500" spc="-5" dirty="0">
                <a:latin typeface="Georgia"/>
                <a:cs typeface="Georgia"/>
              </a:rPr>
              <a:t>of meaningful salary growth has placed renewed emphasis on money  </a:t>
            </a:r>
            <a:r>
              <a:rPr sz="1500" dirty="0">
                <a:latin typeface="Georgia"/>
                <a:cs typeface="Georgia"/>
              </a:rPr>
              <a:t>as a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motivator</a:t>
            </a:r>
            <a:endParaRPr sz="1500">
              <a:latin typeface="Georgia"/>
              <a:cs typeface="Georgia"/>
            </a:endParaRPr>
          </a:p>
          <a:p>
            <a:pPr marL="561340" marR="48260" indent="-228600">
              <a:lnSpc>
                <a:spcPts val="1839"/>
              </a:lnSpc>
              <a:spcBef>
                <a:spcPts val="400"/>
              </a:spcBef>
            </a:pPr>
            <a:r>
              <a:rPr sz="1250" spc="15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latin typeface="Georgia"/>
                <a:cs typeface="Georgia"/>
              </a:rPr>
              <a:t>Companies address diversity by becoming compassionate and caring,  building </a:t>
            </a:r>
            <a:r>
              <a:rPr sz="1700" spc="-5" dirty="0">
                <a:latin typeface="Georgia"/>
                <a:cs typeface="Georgia"/>
              </a:rPr>
              <a:t>pride </a:t>
            </a:r>
            <a:r>
              <a:rPr sz="1700" dirty="0">
                <a:latin typeface="Georgia"/>
                <a:cs typeface="Georgia"/>
              </a:rPr>
              <a:t>without de-valuing </a:t>
            </a:r>
            <a:r>
              <a:rPr sz="1700" spc="-5" dirty="0">
                <a:latin typeface="Georgia"/>
                <a:cs typeface="Georgia"/>
              </a:rPr>
              <a:t>others, </a:t>
            </a:r>
            <a:r>
              <a:rPr sz="1700" dirty="0">
                <a:latin typeface="Georgia"/>
                <a:cs typeface="Georgia"/>
              </a:rPr>
              <a:t>empowering </a:t>
            </a:r>
            <a:r>
              <a:rPr sz="1700" spc="-5" dirty="0">
                <a:latin typeface="Georgia"/>
                <a:cs typeface="Georgia"/>
              </a:rPr>
              <a:t>some without  </a:t>
            </a:r>
            <a:r>
              <a:rPr sz="1700" dirty="0">
                <a:latin typeface="Georgia"/>
                <a:cs typeface="Georgia"/>
              </a:rPr>
              <a:t>exploiting, demonstrating </a:t>
            </a:r>
            <a:r>
              <a:rPr sz="1700" spc="-5" dirty="0">
                <a:latin typeface="Georgia"/>
                <a:cs typeface="Georgia"/>
              </a:rPr>
              <a:t>openness, confidence, authentic </a:t>
            </a:r>
            <a:r>
              <a:rPr sz="1700" dirty="0">
                <a:latin typeface="Georgia"/>
                <a:cs typeface="Georgia"/>
              </a:rPr>
              <a:t>compassion and  vulnerability.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345438"/>
            <a:ext cx="7750175" cy="494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CCB400"/>
              </a:buClr>
              <a:buSzPct val="67647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700" b="1" dirty="0">
                <a:latin typeface="Georgia"/>
                <a:cs typeface="Georgia"/>
              </a:rPr>
              <a:t>Structure</a:t>
            </a:r>
            <a:endParaRPr sz="17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Georgia"/>
                <a:cs typeface="Georgia"/>
              </a:rPr>
              <a:t>Defines the formal relationship </a:t>
            </a:r>
            <a:r>
              <a:rPr sz="1600" spc="-5" dirty="0">
                <a:latin typeface="Georgia"/>
                <a:cs typeface="Georgia"/>
              </a:rPr>
              <a:t>and use of </a:t>
            </a:r>
            <a:r>
              <a:rPr sz="1600" spc="-10" dirty="0">
                <a:latin typeface="Georgia"/>
                <a:cs typeface="Georgia"/>
              </a:rPr>
              <a:t>people </a:t>
            </a:r>
            <a:r>
              <a:rPr sz="1600" spc="-5" dirty="0">
                <a:latin typeface="Georgia"/>
                <a:cs typeface="Georgia"/>
              </a:rPr>
              <a:t>in</a:t>
            </a:r>
            <a:r>
              <a:rPr sz="1600" spc="6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organizations.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Georgia"/>
                <a:cs typeface="Georgia"/>
              </a:rPr>
              <a:t>Effective </a:t>
            </a:r>
            <a:r>
              <a:rPr sz="1600" spc="-5" dirty="0">
                <a:latin typeface="Georgia"/>
                <a:cs typeface="Georgia"/>
              </a:rPr>
              <a:t>coordination of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work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ts val="1920"/>
              </a:lnSpc>
              <a:spcBef>
                <a:spcPts val="5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Georgia"/>
                <a:cs typeface="Georgia"/>
              </a:rPr>
              <a:t>Create complex problems </a:t>
            </a:r>
            <a:r>
              <a:rPr sz="1600" spc="-5" dirty="0">
                <a:latin typeface="Georgia"/>
                <a:cs typeface="Georgia"/>
              </a:rPr>
              <a:t>of cooperation, negotiation and </a:t>
            </a:r>
            <a:r>
              <a:rPr sz="1600" spc="-10" dirty="0">
                <a:latin typeface="Georgia"/>
                <a:cs typeface="Georgia"/>
              </a:rPr>
              <a:t>decision</a:t>
            </a:r>
            <a:r>
              <a:rPr sz="1600" spc="10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making</a:t>
            </a:r>
            <a:endParaRPr sz="1600">
              <a:latin typeface="Georgia"/>
              <a:cs typeface="Georgia"/>
            </a:endParaRPr>
          </a:p>
          <a:p>
            <a:pPr marL="287020" indent="-274955">
              <a:lnSpc>
                <a:spcPts val="2039"/>
              </a:lnSpc>
              <a:buClr>
                <a:srgbClr val="CCB400"/>
              </a:buClr>
              <a:buSzPct val="67647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700" b="1" spc="-5" dirty="0">
                <a:latin typeface="Georgia"/>
                <a:cs typeface="Georgia"/>
              </a:rPr>
              <a:t>Technology</a:t>
            </a:r>
            <a:endParaRPr sz="1700">
              <a:latin typeface="Georgia"/>
              <a:cs typeface="Georgia"/>
            </a:endParaRPr>
          </a:p>
          <a:p>
            <a:pPr marL="561340" marR="749300" indent="-228600">
              <a:lnSpc>
                <a:spcPct val="80000"/>
              </a:lnSpc>
              <a:spcBef>
                <a:spcPts val="385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Georgia"/>
                <a:cs typeface="Georgia"/>
              </a:rPr>
              <a:t>Provides </a:t>
            </a:r>
            <a:r>
              <a:rPr sz="1600" spc="-5" dirty="0">
                <a:latin typeface="Georgia"/>
                <a:cs typeface="Georgia"/>
              </a:rPr>
              <a:t>he </a:t>
            </a:r>
            <a:r>
              <a:rPr sz="1600" spc="-10" dirty="0">
                <a:latin typeface="Georgia"/>
                <a:cs typeface="Georgia"/>
              </a:rPr>
              <a:t>resources with which people work </a:t>
            </a:r>
            <a:r>
              <a:rPr sz="1600" spc="-5" dirty="0">
                <a:latin typeface="Georgia"/>
                <a:cs typeface="Georgia"/>
              </a:rPr>
              <a:t>and </a:t>
            </a:r>
            <a:r>
              <a:rPr sz="1600" spc="-10" dirty="0">
                <a:latin typeface="Georgia"/>
                <a:cs typeface="Georgia"/>
              </a:rPr>
              <a:t>affects the tasks they  perform</a:t>
            </a:r>
            <a:endParaRPr sz="1600">
              <a:latin typeface="Georgia"/>
              <a:cs typeface="Georgia"/>
            </a:endParaRPr>
          </a:p>
          <a:p>
            <a:pPr marL="561340" marR="5080" indent="-228600">
              <a:lnSpc>
                <a:spcPct val="80000"/>
              </a:lnSpc>
              <a:spcBef>
                <a:spcPts val="385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Benefit of technology – </a:t>
            </a:r>
            <a:r>
              <a:rPr sz="1600" spc="-10" dirty="0">
                <a:latin typeface="Georgia"/>
                <a:cs typeface="Georgia"/>
              </a:rPr>
              <a:t>does </a:t>
            </a:r>
            <a:r>
              <a:rPr sz="1600" spc="-5" dirty="0">
                <a:latin typeface="Georgia"/>
                <a:cs typeface="Georgia"/>
              </a:rPr>
              <a:t>more and </a:t>
            </a:r>
            <a:r>
              <a:rPr sz="1600" spc="-10" dirty="0">
                <a:latin typeface="Georgia"/>
                <a:cs typeface="Georgia"/>
              </a:rPr>
              <a:t>better work however </a:t>
            </a:r>
            <a:r>
              <a:rPr sz="1600" spc="-5" dirty="0">
                <a:latin typeface="Georgia"/>
                <a:cs typeface="Georgia"/>
              </a:rPr>
              <a:t>it </a:t>
            </a:r>
            <a:r>
              <a:rPr sz="1600" spc="-10" dirty="0">
                <a:latin typeface="Georgia"/>
                <a:cs typeface="Georgia"/>
              </a:rPr>
              <a:t>restricts people </a:t>
            </a:r>
            <a:r>
              <a:rPr sz="1600" spc="-5" dirty="0">
                <a:latin typeface="Georgia"/>
                <a:cs typeface="Georgia"/>
              </a:rPr>
              <a:t>in  various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ways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ts val="1730"/>
              </a:lnSpc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Georgia"/>
                <a:cs typeface="Georgia"/>
              </a:rPr>
              <a:t>OB’s </a:t>
            </a:r>
            <a:r>
              <a:rPr sz="1600" spc="-5" dirty="0">
                <a:latin typeface="Georgia"/>
                <a:cs typeface="Georgia"/>
              </a:rPr>
              <a:t>challenge is to maintain </a:t>
            </a:r>
            <a:r>
              <a:rPr sz="1600" spc="-10" dirty="0">
                <a:latin typeface="Georgia"/>
                <a:cs typeface="Georgia"/>
              </a:rPr>
              <a:t>the delicate </a:t>
            </a:r>
            <a:r>
              <a:rPr sz="1600" spc="-5" dirty="0">
                <a:latin typeface="Georgia"/>
                <a:cs typeface="Georgia"/>
              </a:rPr>
              <a:t>balance </a:t>
            </a:r>
            <a:r>
              <a:rPr sz="1600" spc="-10" dirty="0">
                <a:latin typeface="Georgia"/>
                <a:cs typeface="Georgia"/>
              </a:rPr>
              <a:t>between technical </a:t>
            </a:r>
            <a:r>
              <a:rPr sz="1600" spc="-5" dirty="0">
                <a:latin typeface="Georgia"/>
                <a:cs typeface="Georgia"/>
              </a:rPr>
              <a:t>and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social</a:t>
            </a:r>
            <a:endParaRPr sz="1600">
              <a:latin typeface="Georgia"/>
              <a:cs typeface="Georgia"/>
            </a:endParaRPr>
          </a:p>
          <a:p>
            <a:pPr marL="561340">
              <a:lnSpc>
                <a:spcPts val="1725"/>
              </a:lnSpc>
            </a:pPr>
            <a:r>
              <a:rPr sz="1600" spc="-10" dirty="0">
                <a:latin typeface="Georgia"/>
                <a:cs typeface="Georgia"/>
              </a:rPr>
              <a:t>systems.</a:t>
            </a:r>
            <a:endParaRPr sz="1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CCB400"/>
              </a:buClr>
              <a:buSzPct val="67647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700" b="1" spc="-5" dirty="0">
                <a:latin typeface="Georgia"/>
                <a:cs typeface="Georgia"/>
              </a:rPr>
              <a:t>Environment</a:t>
            </a:r>
            <a:endParaRPr sz="17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Internal or</a:t>
            </a:r>
            <a:r>
              <a:rPr sz="1600" spc="-1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external</a:t>
            </a:r>
            <a:endParaRPr sz="16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Organizations </a:t>
            </a:r>
            <a:r>
              <a:rPr sz="1600" spc="-10" dirty="0">
                <a:latin typeface="Georgia"/>
                <a:cs typeface="Georgia"/>
              </a:rPr>
              <a:t>are part </a:t>
            </a:r>
            <a:r>
              <a:rPr sz="1600" spc="-5" dirty="0">
                <a:latin typeface="Georgia"/>
                <a:cs typeface="Georgia"/>
              </a:rPr>
              <a:t>of a </a:t>
            </a:r>
            <a:r>
              <a:rPr sz="1600" spc="-10" dirty="0">
                <a:latin typeface="Georgia"/>
                <a:cs typeface="Georgia"/>
              </a:rPr>
              <a:t>larger system </a:t>
            </a:r>
            <a:r>
              <a:rPr sz="1600" spc="-5" dirty="0">
                <a:latin typeface="Georgia"/>
                <a:cs typeface="Georgia"/>
              </a:rPr>
              <a:t>and </a:t>
            </a:r>
            <a:r>
              <a:rPr sz="1600" spc="-10" dirty="0">
                <a:latin typeface="Georgia"/>
                <a:cs typeface="Georgia"/>
              </a:rPr>
              <a:t>factors </a:t>
            </a:r>
            <a:r>
              <a:rPr sz="1600" spc="-5" dirty="0">
                <a:latin typeface="Georgia"/>
                <a:cs typeface="Georgia"/>
              </a:rPr>
              <a:t>influence </a:t>
            </a:r>
            <a:r>
              <a:rPr sz="1600" spc="-10" dirty="0">
                <a:latin typeface="Georgia"/>
                <a:cs typeface="Georgia"/>
              </a:rPr>
              <a:t>them</a:t>
            </a:r>
            <a:r>
              <a:rPr sz="1600" spc="1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like: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10" dirty="0">
                <a:latin typeface="Georgia"/>
                <a:cs typeface="Georgia"/>
              </a:rPr>
              <a:t>Citizens expect </a:t>
            </a:r>
            <a:r>
              <a:rPr sz="1600" spc="-5" dirty="0">
                <a:latin typeface="Georgia"/>
                <a:cs typeface="Georgia"/>
              </a:rPr>
              <a:t>organizations to </a:t>
            </a:r>
            <a:r>
              <a:rPr sz="1600" spc="-10" dirty="0">
                <a:latin typeface="Georgia"/>
                <a:cs typeface="Georgia"/>
              </a:rPr>
              <a:t>be socially</a:t>
            </a:r>
            <a:r>
              <a:rPr sz="1600" spc="17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responsible</a:t>
            </a:r>
            <a:endParaRPr sz="1600">
              <a:latin typeface="Georgia"/>
              <a:cs typeface="Georgia"/>
            </a:endParaRPr>
          </a:p>
          <a:p>
            <a:pPr marL="835660" marR="274320" lvl="1" indent="-228600">
              <a:lnSpc>
                <a:spcPts val="1540"/>
              </a:lnSpc>
              <a:spcBef>
                <a:spcPts val="370"/>
              </a:spcBef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10" dirty="0">
                <a:latin typeface="Georgia"/>
                <a:cs typeface="Georgia"/>
              </a:rPr>
              <a:t>New products </a:t>
            </a:r>
            <a:r>
              <a:rPr sz="1600" spc="-5" dirty="0">
                <a:latin typeface="Georgia"/>
                <a:cs typeface="Georgia"/>
              </a:rPr>
              <a:t>and </a:t>
            </a:r>
            <a:r>
              <a:rPr sz="1600" spc="-10" dirty="0">
                <a:latin typeface="Georgia"/>
                <a:cs typeface="Georgia"/>
              </a:rPr>
              <a:t>competition </a:t>
            </a:r>
            <a:r>
              <a:rPr sz="1600" spc="-5" dirty="0">
                <a:latin typeface="Georgia"/>
                <a:cs typeface="Georgia"/>
              </a:rPr>
              <a:t>for </a:t>
            </a:r>
            <a:r>
              <a:rPr sz="1600" spc="-10" dirty="0">
                <a:latin typeface="Georgia"/>
                <a:cs typeface="Georgia"/>
              </a:rPr>
              <a:t>customers come from </a:t>
            </a:r>
            <a:r>
              <a:rPr sz="1600" spc="-5" dirty="0">
                <a:latin typeface="Georgia"/>
                <a:cs typeface="Georgia"/>
              </a:rPr>
              <a:t>around </a:t>
            </a:r>
            <a:r>
              <a:rPr sz="1600" spc="-10" dirty="0">
                <a:latin typeface="Georgia"/>
                <a:cs typeface="Georgia"/>
              </a:rPr>
              <a:t>the globe  (globalization)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spcBef>
                <a:spcPts val="10"/>
              </a:spcBef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10" dirty="0">
                <a:latin typeface="Georgia"/>
                <a:cs typeface="Georgia"/>
              </a:rPr>
              <a:t>The direct </a:t>
            </a:r>
            <a:r>
              <a:rPr sz="1600" spc="-5" dirty="0">
                <a:latin typeface="Georgia"/>
                <a:cs typeface="Georgia"/>
              </a:rPr>
              <a:t>impact of unions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diminishes</a:t>
            </a:r>
            <a:endParaRPr sz="1600">
              <a:latin typeface="Georgia"/>
              <a:cs typeface="Georgia"/>
            </a:endParaRPr>
          </a:p>
          <a:p>
            <a:pPr marL="835660" lvl="1" indent="-229235">
              <a:lnSpc>
                <a:spcPct val="100000"/>
              </a:lnSpc>
              <a:buClr>
                <a:srgbClr val="8B7A6F"/>
              </a:buClr>
              <a:buSzPct val="68750"/>
              <a:buFont typeface="Wingdings"/>
              <a:buChar char=""/>
              <a:tabLst>
                <a:tab pos="836294" algn="l"/>
              </a:tabLst>
            </a:pPr>
            <a:r>
              <a:rPr sz="1600" spc="-5" dirty="0">
                <a:latin typeface="Georgia"/>
                <a:cs typeface="Georgia"/>
              </a:rPr>
              <a:t>Dramatic </a:t>
            </a:r>
            <a:r>
              <a:rPr sz="1600" spc="-10" dirty="0">
                <a:latin typeface="Georgia"/>
                <a:cs typeface="Georgia"/>
              </a:rPr>
              <a:t>pace </a:t>
            </a:r>
            <a:r>
              <a:rPr sz="1600" spc="-5" dirty="0">
                <a:latin typeface="Georgia"/>
                <a:cs typeface="Georgia"/>
              </a:rPr>
              <a:t>of change in</a:t>
            </a:r>
            <a:r>
              <a:rPr sz="1600" spc="8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society.</a:t>
            </a:r>
            <a:endParaRPr sz="1600">
              <a:latin typeface="Georgia"/>
              <a:cs typeface="Georgia"/>
            </a:endParaRPr>
          </a:p>
          <a:p>
            <a:pPr marL="561340" marR="356235" indent="-228600">
              <a:lnSpc>
                <a:spcPct val="80000"/>
              </a:lnSpc>
              <a:spcBef>
                <a:spcPts val="380"/>
              </a:spcBef>
            </a:pPr>
            <a:r>
              <a:rPr sz="12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2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Georgia"/>
                <a:cs typeface="Georgia"/>
              </a:rPr>
              <a:t>The external environment influences the </a:t>
            </a:r>
            <a:r>
              <a:rPr sz="1600" spc="-5" dirty="0">
                <a:latin typeface="Georgia"/>
                <a:cs typeface="Georgia"/>
              </a:rPr>
              <a:t>attitudes of </a:t>
            </a:r>
            <a:r>
              <a:rPr sz="1600" spc="-10" dirty="0">
                <a:latin typeface="Georgia"/>
                <a:cs typeface="Georgia"/>
              </a:rPr>
              <a:t>people, affects working  </a:t>
            </a:r>
            <a:r>
              <a:rPr sz="1600" spc="-5" dirty="0">
                <a:latin typeface="Georgia"/>
                <a:cs typeface="Georgia"/>
              </a:rPr>
              <a:t>conditions, and </a:t>
            </a:r>
            <a:r>
              <a:rPr sz="1600" spc="-10" dirty="0">
                <a:latin typeface="Georgia"/>
                <a:cs typeface="Georgia"/>
              </a:rPr>
              <a:t>provides competitions </a:t>
            </a:r>
            <a:r>
              <a:rPr sz="1600" spc="-5" dirty="0">
                <a:latin typeface="Georgia"/>
                <a:cs typeface="Georgia"/>
              </a:rPr>
              <a:t>for </a:t>
            </a:r>
            <a:r>
              <a:rPr sz="1600" spc="-10" dirty="0">
                <a:latin typeface="Georgia"/>
                <a:cs typeface="Georgia"/>
              </a:rPr>
              <a:t>resources </a:t>
            </a:r>
            <a:r>
              <a:rPr sz="1600" spc="-5" dirty="0">
                <a:latin typeface="Georgia"/>
                <a:cs typeface="Georgia"/>
              </a:rPr>
              <a:t>and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power.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412445"/>
            <a:ext cx="54952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dirty="0">
                <a:solidFill>
                  <a:srgbClr val="000000"/>
                </a:solidFill>
                <a:latin typeface="Georgia"/>
                <a:cs typeface="Georgia"/>
              </a:rPr>
              <a:t>Positive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Characteristics of</a:t>
            </a:r>
            <a:r>
              <a:rPr sz="3300" i="0" spc="-11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i="0" spc="-5" dirty="0">
                <a:solidFill>
                  <a:srgbClr val="000000"/>
                </a:solidFill>
                <a:latin typeface="Georgia"/>
                <a:cs typeface="Georgia"/>
              </a:rPr>
              <a:t>OB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812" y="1552702"/>
            <a:ext cx="7628890" cy="3634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CCB400"/>
              </a:buClr>
              <a:buSzPct val="68181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latin typeface="Georgia"/>
                <a:cs typeface="Georgia"/>
              </a:rPr>
              <a:t>Interdisciplinary </a:t>
            </a:r>
            <a:r>
              <a:rPr sz="2200" spc="-5" dirty="0">
                <a:latin typeface="Georgia"/>
                <a:cs typeface="Georgia"/>
              </a:rPr>
              <a:t>in nature – integrates </a:t>
            </a:r>
            <a:r>
              <a:rPr sz="2200" spc="-10" dirty="0">
                <a:latin typeface="Georgia"/>
                <a:cs typeface="Georgia"/>
              </a:rPr>
              <a:t>behavioral sciences,  </a:t>
            </a:r>
            <a:r>
              <a:rPr sz="2200" spc="-5" dirty="0">
                <a:latin typeface="Georgia"/>
                <a:cs typeface="Georgia"/>
              </a:rPr>
              <a:t>social </a:t>
            </a:r>
            <a:r>
              <a:rPr sz="2200" spc="-10" dirty="0">
                <a:latin typeface="Georgia"/>
                <a:cs typeface="Georgia"/>
              </a:rPr>
              <a:t>sciences </a:t>
            </a:r>
            <a:r>
              <a:rPr sz="2200" spc="-5" dirty="0">
                <a:latin typeface="Georgia"/>
                <a:cs typeface="Georgia"/>
              </a:rPr>
              <a:t>and other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disciplines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latin typeface="Georgia"/>
                <a:cs typeface="Georgia"/>
              </a:rPr>
              <a:t>Emerging </a:t>
            </a:r>
            <a:r>
              <a:rPr sz="2200" spc="-5" dirty="0">
                <a:latin typeface="Georgia"/>
                <a:cs typeface="Georgia"/>
              </a:rPr>
              <a:t>knowledge, </a:t>
            </a:r>
            <a:r>
              <a:rPr sz="2200" spc="-10" dirty="0">
                <a:latin typeface="Georgia"/>
                <a:cs typeface="Georgia"/>
              </a:rPr>
              <a:t>theories, </a:t>
            </a:r>
            <a:r>
              <a:rPr sz="2200" spc="-5" dirty="0">
                <a:latin typeface="Georgia"/>
                <a:cs typeface="Georgia"/>
              </a:rPr>
              <a:t>models and</a:t>
            </a:r>
            <a:r>
              <a:rPr sz="2200" spc="5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conceptual</a:t>
            </a:r>
            <a:endParaRPr sz="22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2200" spc="-10" dirty="0">
                <a:latin typeface="Georgia"/>
                <a:cs typeface="Georgia"/>
              </a:rPr>
              <a:t>frameworks.</a:t>
            </a:r>
            <a:endParaRPr sz="2200">
              <a:latin typeface="Georgia"/>
              <a:cs typeface="Georgia"/>
            </a:endParaRPr>
          </a:p>
          <a:p>
            <a:pPr marL="286385" marR="126364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latin typeface="Georgia"/>
                <a:cs typeface="Georgia"/>
              </a:rPr>
              <a:t>Increasing </a:t>
            </a:r>
            <a:r>
              <a:rPr sz="2200" spc="-5" dirty="0">
                <a:latin typeface="Georgia"/>
                <a:cs typeface="Georgia"/>
              </a:rPr>
              <a:t>acceptance of </a:t>
            </a:r>
            <a:r>
              <a:rPr sz="2200" spc="-10" dirty="0">
                <a:latin typeface="Georgia"/>
                <a:cs typeface="Georgia"/>
              </a:rPr>
              <a:t>theory </a:t>
            </a:r>
            <a:r>
              <a:rPr sz="2200" spc="-5" dirty="0">
                <a:latin typeface="Georgia"/>
                <a:cs typeface="Georgia"/>
              </a:rPr>
              <a:t>and research by practicing  managers.</a:t>
            </a:r>
            <a:endParaRPr sz="22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475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Willingness of managers to </a:t>
            </a:r>
            <a:r>
              <a:rPr sz="2000" spc="-5" dirty="0">
                <a:latin typeface="Georgia"/>
                <a:cs typeface="Georgia"/>
              </a:rPr>
              <a:t>explore </a:t>
            </a:r>
            <a:r>
              <a:rPr sz="2000" dirty="0">
                <a:latin typeface="Georgia"/>
                <a:cs typeface="Georgia"/>
              </a:rPr>
              <a:t>new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ideas</a:t>
            </a:r>
            <a:endParaRPr sz="20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48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eorgia"/>
                <a:cs typeface="Georgia"/>
              </a:rPr>
              <a:t>More </a:t>
            </a:r>
            <a:r>
              <a:rPr sz="2000" dirty="0">
                <a:latin typeface="Georgia"/>
                <a:cs typeface="Georgia"/>
              </a:rPr>
              <a:t>receptive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new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models</a:t>
            </a:r>
            <a:endParaRPr sz="20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48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eorgia"/>
                <a:cs typeface="Georgia"/>
              </a:rPr>
              <a:t>Support </a:t>
            </a:r>
            <a:r>
              <a:rPr sz="2000" dirty="0">
                <a:latin typeface="Georgia"/>
                <a:cs typeface="Georgia"/>
              </a:rPr>
              <a:t>related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research</a:t>
            </a:r>
            <a:endParaRPr sz="2000">
              <a:latin typeface="Georgia"/>
              <a:cs typeface="Georgia"/>
            </a:endParaRPr>
          </a:p>
          <a:p>
            <a:pPr marL="332740">
              <a:lnSpc>
                <a:spcPct val="100000"/>
              </a:lnSpc>
              <a:spcBef>
                <a:spcPts val="48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Hungrily </a:t>
            </a:r>
            <a:r>
              <a:rPr sz="2000" spc="-5" dirty="0">
                <a:latin typeface="Georgia"/>
                <a:cs typeface="Georgia"/>
              </a:rPr>
              <a:t>experiment with </a:t>
            </a:r>
            <a:r>
              <a:rPr sz="2000" dirty="0">
                <a:latin typeface="Georgia"/>
                <a:cs typeface="Georgia"/>
              </a:rPr>
              <a:t>new</a:t>
            </a:r>
            <a:r>
              <a:rPr sz="2000" spc="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ideas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2D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1767</Words>
  <Application>Microsoft Office PowerPoint</Application>
  <PresentationFormat>On-screen Show (4:3)</PresentationFormat>
  <Paragraphs>181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Wingdings 2</vt:lpstr>
      <vt:lpstr>Times New Roman</vt:lpstr>
      <vt:lpstr>Wingdings</vt:lpstr>
      <vt:lpstr>Office Theme</vt:lpstr>
      <vt:lpstr>FUNDAMENTALS OF  ORGANIZATIONAL BEHAVIOR</vt:lpstr>
      <vt:lpstr>The Dynamics of people and organizations</vt:lpstr>
      <vt:lpstr>Premises</vt:lpstr>
      <vt:lpstr>Understanding human behavior</vt:lpstr>
      <vt:lpstr>Goals of OB</vt:lpstr>
      <vt:lpstr>PowerPoint Presentation</vt:lpstr>
      <vt:lpstr>Key Forces</vt:lpstr>
      <vt:lpstr>PowerPoint Presentation</vt:lpstr>
      <vt:lpstr>Positive Characteristics of OB</vt:lpstr>
      <vt:lpstr>Contributing Disciplines to the OB Field</vt:lpstr>
      <vt:lpstr>Contributing Disciplines to the OB Field</vt:lpstr>
      <vt:lpstr>Contributing Disciplines to the OB Field  (cont’d)</vt:lpstr>
      <vt:lpstr>Contributing Disciplines to the OB Field (cont’d)</vt:lpstr>
      <vt:lpstr>Contributing Disciplines to the OB Field (cont’d)</vt:lpstr>
      <vt:lpstr>Contributing Disciplines to the OB Field (cont’d)</vt:lpstr>
      <vt:lpstr>Fundamental Concepts of OB</vt:lpstr>
      <vt:lpstr>PowerPoint Presentation</vt:lpstr>
      <vt:lpstr>PowerPoint Presentation</vt:lpstr>
      <vt:lpstr>Models of Organizational Behavior</vt:lpstr>
      <vt:lpstr>Model of OB</vt:lpstr>
      <vt:lpstr>Social Systems and Organizational  Culture</vt:lpstr>
      <vt:lpstr>PowerPoint Presentation</vt:lpstr>
      <vt:lpstr>PowerPoint Presentation</vt:lpstr>
      <vt:lpstr>PowerPoint Presentation</vt:lpstr>
      <vt:lpstr>HOW AN ORGANIZATION's CULTURE CAN BE  KNOWN ?</vt:lpstr>
      <vt:lpstr>PowerPoint Presentation</vt:lpstr>
      <vt:lpstr>PowerPoint Presentation</vt:lpstr>
      <vt:lpstr>Approaches to OB</vt:lpstr>
      <vt:lpstr>Limitations of OB</vt:lpstr>
      <vt:lpstr>PowerPoint Presentation</vt:lpstr>
      <vt:lpstr>Continuing Challenges</vt:lpstr>
      <vt:lpstr>The organization is above all social. It is  people.” Peter Drucker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ORGANIZATIONAL BEHAVIOR</dc:title>
  <cp:lastModifiedBy>DR NADEEM</cp:lastModifiedBy>
  <cp:revision>1</cp:revision>
  <dcterms:created xsi:type="dcterms:W3CDTF">2020-03-19T19:27:55Z</dcterms:created>
  <dcterms:modified xsi:type="dcterms:W3CDTF">2020-05-02T20:19:07Z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2020-03-19T00:00:00Z</vt:filetime>
  </property>
</Properties>
</file>