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82" r:id="rId2"/>
    <p:sldId id="396" r:id="rId3"/>
    <p:sldId id="433" r:id="rId4"/>
    <p:sldId id="454" r:id="rId5"/>
    <p:sldId id="455" r:id="rId6"/>
    <p:sldId id="456" r:id="rId7"/>
    <p:sldId id="457" r:id="rId8"/>
    <p:sldId id="458" r:id="rId9"/>
    <p:sldId id="459" r:id="rId10"/>
    <p:sldId id="460" r:id="rId11"/>
    <p:sldId id="438" r:id="rId12"/>
    <p:sldId id="461" r:id="rId13"/>
    <p:sldId id="462" r:id="rId14"/>
    <p:sldId id="435" r:id="rId15"/>
    <p:sldId id="463" r:id="rId16"/>
    <p:sldId id="467" r:id="rId17"/>
    <p:sldId id="468" r:id="rId18"/>
    <p:sldId id="464" r:id="rId19"/>
    <p:sldId id="465" r:id="rId20"/>
    <p:sldId id="466" r:id="rId21"/>
    <p:sldId id="469" r:id="rId22"/>
    <p:sldId id="470" r:id="rId23"/>
    <p:sldId id="471" r:id="rId24"/>
    <p:sldId id="473" r:id="rId25"/>
    <p:sldId id="474" r:id="rId26"/>
    <p:sldId id="475" r:id="rId27"/>
    <p:sldId id="476" r:id="rId28"/>
    <p:sldId id="485" r:id="rId29"/>
    <p:sldId id="486" r:id="rId30"/>
    <p:sldId id="487" r:id="rId31"/>
    <p:sldId id="477" r:id="rId32"/>
    <p:sldId id="479" r:id="rId33"/>
    <p:sldId id="478" r:id="rId34"/>
    <p:sldId id="480" r:id="rId35"/>
    <p:sldId id="481" r:id="rId36"/>
    <p:sldId id="482" r:id="rId37"/>
    <p:sldId id="483" r:id="rId38"/>
    <p:sldId id="48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A3F4F-530D-426F-A0B2-B4C8A50F99F4}" type="datetimeFigureOut">
              <a:rPr lang="en-US" smtClean="0"/>
              <a:t>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0E7DD-8EEA-433C-AB1F-A17411DDBE3F}" type="slidenum">
              <a:rPr lang="en-US" smtClean="0"/>
              <a:t>‹#›</a:t>
            </a:fld>
            <a:endParaRPr lang="en-US"/>
          </a:p>
        </p:txBody>
      </p:sp>
    </p:spTree>
    <p:extLst>
      <p:ext uri="{BB962C8B-B14F-4D97-AF65-F5344CB8AC3E}">
        <p14:creationId xmlns:p14="http://schemas.microsoft.com/office/powerpoint/2010/main" val="158392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a:t>
            </a:fld>
            <a:endParaRPr lang="en-US"/>
          </a:p>
        </p:txBody>
      </p:sp>
    </p:spTree>
    <p:extLst>
      <p:ext uri="{BB962C8B-B14F-4D97-AF65-F5344CB8AC3E}">
        <p14:creationId xmlns:p14="http://schemas.microsoft.com/office/powerpoint/2010/main" val="4113784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11</a:t>
            </a:fld>
            <a:endParaRPr lang="en-US"/>
          </a:p>
        </p:txBody>
      </p:sp>
    </p:spTree>
    <p:extLst>
      <p:ext uri="{BB962C8B-B14F-4D97-AF65-F5344CB8AC3E}">
        <p14:creationId xmlns:p14="http://schemas.microsoft.com/office/powerpoint/2010/main" val="3546744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12</a:t>
            </a:fld>
            <a:endParaRPr lang="en-US"/>
          </a:p>
        </p:txBody>
      </p:sp>
    </p:spTree>
    <p:extLst>
      <p:ext uri="{BB962C8B-B14F-4D97-AF65-F5344CB8AC3E}">
        <p14:creationId xmlns:p14="http://schemas.microsoft.com/office/powerpoint/2010/main" val="660901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13</a:t>
            </a:fld>
            <a:endParaRPr lang="en-US"/>
          </a:p>
        </p:txBody>
      </p:sp>
    </p:spTree>
    <p:extLst>
      <p:ext uri="{BB962C8B-B14F-4D97-AF65-F5344CB8AC3E}">
        <p14:creationId xmlns:p14="http://schemas.microsoft.com/office/powerpoint/2010/main" val="4140067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14</a:t>
            </a:fld>
            <a:endParaRPr lang="en-US"/>
          </a:p>
        </p:txBody>
      </p:sp>
    </p:spTree>
    <p:extLst>
      <p:ext uri="{BB962C8B-B14F-4D97-AF65-F5344CB8AC3E}">
        <p14:creationId xmlns:p14="http://schemas.microsoft.com/office/powerpoint/2010/main" val="1077751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15</a:t>
            </a:fld>
            <a:endParaRPr lang="en-US"/>
          </a:p>
        </p:txBody>
      </p:sp>
    </p:spTree>
    <p:extLst>
      <p:ext uri="{BB962C8B-B14F-4D97-AF65-F5344CB8AC3E}">
        <p14:creationId xmlns:p14="http://schemas.microsoft.com/office/powerpoint/2010/main" val="27619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16</a:t>
            </a:fld>
            <a:endParaRPr lang="en-US"/>
          </a:p>
        </p:txBody>
      </p:sp>
    </p:spTree>
    <p:extLst>
      <p:ext uri="{BB962C8B-B14F-4D97-AF65-F5344CB8AC3E}">
        <p14:creationId xmlns:p14="http://schemas.microsoft.com/office/powerpoint/2010/main" val="3366646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17</a:t>
            </a:fld>
            <a:endParaRPr lang="en-US"/>
          </a:p>
        </p:txBody>
      </p:sp>
    </p:spTree>
    <p:extLst>
      <p:ext uri="{BB962C8B-B14F-4D97-AF65-F5344CB8AC3E}">
        <p14:creationId xmlns:p14="http://schemas.microsoft.com/office/powerpoint/2010/main" val="739864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18</a:t>
            </a:fld>
            <a:endParaRPr lang="en-US"/>
          </a:p>
        </p:txBody>
      </p:sp>
    </p:spTree>
    <p:extLst>
      <p:ext uri="{BB962C8B-B14F-4D97-AF65-F5344CB8AC3E}">
        <p14:creationId xmlns:p14="http://schemas.microsoft.com/office/powerpoint/2010/main" val="973890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19</a:t>
            </a:fld>
            <a:endParaRPr lang="en-US"/>
          </a:p>
        </p:txBody>
      </p:sp>
    </p:spTree>
    <p:extLst>
      <p:ext uri="{BB962C8B-B14F-4D97-AF65-F5344CB8AC3E}">
        <p14:creationId xmlns:p14="http://schemas.microsoft.com/office/powerpoint/2010/main" val="1220138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20</a:t>
            </a:fld>
            <a:endParaRPr lang="en-US"/>
          </a:p>
        </p:txBody>
      </p:sp>
    </p:spTree>
    <p:extLst>
      <p:ext uri="{BB962C8B-B14F-4D97-AF65-F5344CB8AC3E}">
        <p14:creationId xmlns:p14="http://schemas.microsoft.com/office/powerpoint/2010/main" val="172210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a:t>
            </a:fld>
            <a:endParaRPr lang="en-US"/>
          </a:p>
        </p:txBody>
      </p:sp>
    </p:spTree>
    <p:extLst>
      <p:ext uri="{BB962C8B-B14F-4D97-AF65-F5344CB8AC3E}">
        <p14:creationId xmlns:p14="http://schemas.microsoft.com/office/powerpoint/2010/main" val="114026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21</a:t>
            </a:fld>
            <a:endParaRPr lang="en-US"/>
          </a:p>
        </p:txBody>
      </p:sp>
    </p:spTree>
    <p:extLst>
      <p:ext uri="{BB962C8B-B14F-4D97-AF65-F5344CB8AC3E}">
        <p14:creationId xmlns:p14="http://schemas.microsoft.com/office/powerpoint/2010/main" val="4226774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22</a:t>
            </a:fld>
            <a:endParaRPr lang="en-US"/>
          </a:p>
        </p:txBody>
      </p:sp>
    </p:spTree>
    <p:extLst>
      <p:ext uri="{BB962C8B-B14F-4D97-AF65-F5344CB8AC3E}">
        <p14:creationId xmlns:p14="http://schemas.microsoft.com/office/powerpoint/2010/main" val="3160327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23</a:t>
            </a:fld>
            <a:endParaRPr lang="en-US"/>
          </a:p>
        </p:txBody>
      </p:sp>
    </p:spTree>
    <p:extLst>
      <p:ext uri="{BB962C8B-B14F-4D97-AF65-F5344CB8AC3E}">
        <p14:creationId xmlns:p14="http://schemas.microsoft.com/office/powerpoint/2010/main" val="3434694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24</a:t>
            </a:fld>
            <a:endParaRPr lang="en-US"/>
          </a:p>
        </p:txBody>
      </p:sp>
    </p:spTree>
    <p:extLst>
      <p:ext uri="{BB962C8B-B14F-4D97-AF65-F5344CB8AC3E}">
        <p14:creationId xmlns:p14="http://schemas.microsoft.com/office/powerpoint/2010/main" val="243604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25</a:t>
            </a:fld>
            <a:endParaRPr lang="en-US"/>
          </a:p>
        </p:txBody>
      </p:sp>
    </p:spTree>
    <p:extLst>
      <p:ext uri="{BB962C8B-B14F-4D97-AF65-F5344CB8AC3E}">
        <p14:creationId xmlns:p14="http://schemas.microsoft.com/office/powerpoint/2010/main" val="2286624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26</a:t>
            </a:fld>
            <a:endParaRPr lang="en-US"/>
          </a:p>
        </p:txBody>
      </p:sp>
    </p:spTree>
    <p:extLst>
      <p:ext uri="{BB962C8B-B14F-4D97-AF65-F5344CB8AC3E}">
        <p14:creationId xmlns:p14="http://schemas.microsoft.com/office/powerpoint/2010/main" val="1704223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27</a:t>
            </a:fld>
            <a:endParaRPr lang="en-US"/>
          </a:p>
        </p:txBody>
      </p:sp>
    </p:spTree>
    <p:extLst>
      <p:ext uri="{BB962C8B-B14F-4D97-AF65-F5344CB8AC3E}">
        <p14:creationId xmlns:p14="http://schemas.microsoft.com/office/powerpoint/2010/main" val="4241691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28</a:t>
            </a:fld>
            <a:endParaRPr lang="en-US"/>
          </a:p>
        </p:txBody>
      </p:sp>
    </p:spTree>
    <p:extLst>
      <p:ext uri="{BB962C8B-B14F-4D97-AF65-F5344CB8AC3E}">
        <p14:creationId xmlns:p14="http://schemas.microsoft.com/office/powerpoint/2010/main" val="2162344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29</a:t>
            </a:fld>
            <a:endParaRPr lang="en-US"/>
          </a:p>
        </p:txBody>
      </p:sp>
    </p:spTree>
    <p:extLst>
      <p:ext uri="{BB962C8B-B14F-4D97-AF65-F5344CB8AC3E}">
        <p14:creationId xmlns:p14="http://schemas.microsoft.com/office/powerpoint/2010/main" val="4195384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30</a:t>
            </a:fld>
            <a:endParaRPr lang="en-US"/>
          </a:p>
        </p:txBody>
      </p:sp>
    </p:spTree>
    <p:extLst>
      <p:ext uri="{BB962C8B-B14F-4D97-AF65-F5344CB8AC3E}">
        <p14:creationId xmlns:p14="http://schemas.microsoft.com/office/powerpoint/2010/main" val="405003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4</a:t>
            </a:fld>
            <a:endParaRPr lang="en-US"/>
          </a:p>
        </p:txBody>
      </p:sp>
    </p:spTree>
    <p:extLst>
      <p:ext uri="{BB962C8B-B14F-4D97-AF65-F5344CB8AC3E}">
        <p14:creationId xmlns:p14="http://schemas.microsoft.com/office/powerpoint/2010/main" val="3058695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31</a:t>
            </a:fld>
            <a:endParaRPr lang="en-US"/>
          </a:p>
        </p:txBody>
      </p:sp>
    </p:spTree>
    <p:extLst>
      <p:ext uri="{BB962C8B-B14F-4D97-AF65-F5344CB8AC3E}">
        <p14:creationId xmlns:p14="http://schemas.microsoft.com/office/powerpoint/2010/main" val="2926725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32</a:t>
            </a:fld>
            <a:endParaRPr lang="en-US"/>
          </a:p>
        </p:txBody>
      </p:sp>
    </p:spTree>
    <p:extLst>
      <p:ext uri="{BB962C8B-B14F-4D97-AF65-F5344CB8AC3E}">
        <p14:creationId xmlns:p14="http://schemas.microsoft.com/office/powerpoint/2010/main" val="1045997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33</a:t>
            </a:fld>
            <a:endParaRPr lang="en-US"/>
          </a:p>
        </p:txBody>
      </p:sp>
    </p:spTree>
    <p:extLst>
      <p:ext uri="{BB962C8B-B14F-4D97-AF65-F5344CB8AC3E}">
        <p14:creationId xmlns:p14="http://schemas.microsoft.com/office/powerpoint/2010/main" val="3573508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34</a:t>
            </a:fld>
            <a:endParaRPr lang="en-US"/>
          </a:p>
        </p:txBody>
      </p:sp>
    </p:spTree>
    <p:extLst>
      <p:ext uri="{BB962C8B-B14F-4D97-AF65-F5344CB8AC3E}">
        <p14:creationId xmlns:p14="http://schemas.microsoft.com/office/powerpoint/2010/main" val="2007478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35</a:t>
            </a:fld>
            <a:endParaRPr lang="en-US"/>
          </a:p>
        </p:txBody>
      </p:sp>
    </p:spTree>
    <p:extLst>
      <p:ext uri="{BB962C8B-B14F-4D97-AF65-F5344CB8AC3E}">
        <p14:creationId xmlns:p14="http://schemas.microsoft.com/office/powerpoint/2010/main" val="1429663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36</a:t>
            </a:fld>
            <a:endParaRPr lang="en-US"/>
          </a:p>
        </p:txBody>
      </p:sp>
    </p:spTree>
    <p:extLst>
      <p:ext uri="{BB962C8B-B14F-4D97-AF65-F5344CB8AC3E}">
        <p14:creationId xmlns:p14="http://schemas.microsoft.com/office/powerpoint/2010/main" val="280846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37</a:t>
            </a:fld>
            <a:endParaRPr lang="en-US"/>
          </a:p>
        </p:txBody>
      </p:sp>
    </p:spTree>
    <p:extLst>
      <p:ext uri="{BB962C8B-B14F-4D97-AF65-F5344CB8AC3E}">
        <p14:creationId xmlns:p14="http://schemas.microsoft.com/office/powerpoint/2010/main" val="48265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38</a:t>
            </a:fld>
            <a:endParaRPr lang="en-US"/>
          </a:p>
        </p:txBody>
      </p:sp>
    </p:spTree>
    <p:extLst>
      <p:ext uri="{BB962C8B-B14F-4D97-AF65-F5344CB8AC3E}">
        <p14:creationId xmlns:p14="http://schemas.microsoft.com/office/powerpoint/2010/main" val="408782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5</a:t>
            </a:fld>
            <a:endParaRPr lang="en-US"/>
          </a:p>
        </p:txBody>
      </p:sp>
    </p:spTree>
    <p:extLst>
      <p:ext uri="{BB962C8B-B14F-4D97-AF65-F5344CB8AC3E}">
        <p14:creationId xmlns:p14="http://schemas.microsoft.com/office/powerpoint/2010/main" val="519492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6</a:t>
            </a:fld>
            <a:endParaRPr lang="en-US"/>
          </a:p>
        </p:txBody>
      </p:sp>
    </p:spTree>
    <p:extLst>
      <p:ext uri="{BB962C8B-B14F-4D97-AF65-F5344CB8AC3E}">
        <p14:creationId xmlns:p14="http://schemas.microsoft.com/office/powerpoint/2010/main" val="346215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7</a:t>
            </a:fld>
            <a:endParaRPr lang="en-US"/>
          </a:p>
        </p:txBody>
      </p:sp>
    </p:spTree>
    <p:extLst>
      <p:ext uri="{BB962C8B-B14F-4D97-AF65-F5344CB8AC3E}">
        <p14:creationId xmlns:p14="http://schemas.microsoft.com/office/powerpoint/2010/main" val="1045058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8</a:t>
            </a:fld>
            <a:endParaRPr lang="en-US"/>
          </a:p>
        </p:txBody>
      </p:sp>
    </p:spTree>
    <p:extLst>
      <p:ext uri="{BB962C8B-B14F-4D97-AF65-F5344CB8AC3E}">
        <p14:creationId xmlns:p14="http://schemas.microsoft.com/office/powerpoint/2010/main" val="4152725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9</a:t>
            </a:fld>
            <a:endParaRPr lang="en-US"/>
          </a:p>
        </p:txBody>
      </p:sp>
    </p:spTree>
    <p:extLst>
      <p:ext uri="{BB962C8B-B14F-4D97-AF65-F5344CB8AC3E}">
        <p14:creationId xmlns:p14="http://schemas.microsoft.com/office/powerpoint/2010/main" val="840471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10</a:t>
            </a:fld>
            <a:endParaRPr lang="en-US"/>
          </a:p>
        </p:txBody>
      </p:sp>
    </p:spTree>
    <p:extLst>
      <p:ext uri="{BB962C8B-B14F-4D97-AF65-F5344CB8AC3E}">
        <p14:creationId xmlns:p14="http://schemas.microsoft.com/office/powerpoint/2010/main" val="1228913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E9353F-4AD8-4E9A-A6CE-73CE2B8BE0C6}"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43006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507711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01474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52959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E9353F-4AD8-4E9A-A6CE-73CE2B8BE0C6}"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43785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E9353F-4AD8-4E9A-A6CE-73CE2B8BE0C6}"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118311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E9353F-4AD8-4E9A-A6CE-73CE2B8BE0C6}" type="datetimeFigureOut">
              <a:rPr lang="en-US" smtClean="0"/>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98681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E9353F-4AD8-4E9A-A6CE-73CE2B8BE0C6}" type="datetimeFigureOut">
              <a:rPr lang="en-US" smtClean="0"/>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67995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9353F-4AD8-4E9A-A6CE-73CE2B8BE0C6}" type="datetimeFigureOut">
              <a:rPr lang="en-US" smtClean="0"/>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75499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9353F-4AD8-4E9A-A6CE-73CE2B8BE0C6}"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55216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9353F-4AD8-4E9A-A6CE-73CE2B8BE0C6}"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13037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9353F-4AD8-4E9A-A6CE-73CE2B8BE0C6}" type="datetimeFigureOut">
              <a:rPr lang="en-US" smtClean="0"/>
              <a:t>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4A372-CFAF-4D4B-B4C8-8BF4BB8FDF73}" type="slidenum">
              <a:rPr lang="en-US" smtClean="0"/>
              <a:t>‹#›</a:t>
            </a:fld>
            <a:endParaRPr lang="en-US"/>
          </a:p>
        </p:txBody>
      </p:sp>
    </p:spTree>
    <p:extLst>
      <p:ext uri="{BB962C8B-B14F-4D97-AF65-F5344CB8AC3E}">
        <p14:creationId xmlns:p14="http://schemas.microsoft.com/office/powerpoint/2010/main" val="2045804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4438"/>
            <a:ext cx="9505950" cy="2387600"/>
          </a:xfrm>
        </p:spPr>
        <p:txBody>
          <a:bodyPr anchor="t">
            <a:normAutofit/>
          </a:bodyPr>
          <a:lstStyle/>
          <a:p>
            <a:pPr algn="l"/>
            <a:r>
              <a:rPr lang="en-US" sz="2800" dirty="0">
                <a:ln w="0"/>
                <a:effectLst>
                  <a:outerShdw blurRad="38100" dist="19050" dir="2700000" algn="tl" rotWithShape="0">
                    <a:schemeClr val="dk1">
                      <a:alpha val="40000"/>
                    </a:schemeClr>
                  </a:outerShdw>
                </a:effectLst>
                <a:latin typeface="Arial Black" panose="020B0A04020102020204" pitchFamily="34" charset="0"/>
              </a:rPr>
              <a:t>COLLEGE OF ENGINEERING AND TECHNOLOGY </a:t>
            </a:r>
            <a:br>
              <a:rPr lang="en-US" sz="2800" dirty="0">
                <a:ln w="0"/>
                <a:effectLst>
                  <a:outerShdw blurRad="38100" dist="19050" dir="2700000" algn="tl" rotWithShape="0">
                    <a:schemeClr val="dk1">
                      <a:alpha val="40000"/>
                    </a:schemeClr>
                  </a:outerShdw>
                </a:effectLst>
                <a:latin typeface="Arial Black" panose="020B0A04020102020204" pitchFamily="34" charset="0"/>
              </a:rPr>
            </a:br>
            <a:r>
              <a:rPr lang="en-US" sz="2800" dirty="0">
                <a:ln w="0"/>
                <a:effectLst>
                  <a:outerShdw blurRad="38100" dist="19050" dir="2700000" algn="tl" rotWithShape="0">
                    <a:schemeClr val="dk1">
                      <a:alpha val="40000"/>
                    </a:schemeClr>
                  </a:outerShdw>
                </a:effectLst>
                <a:latin typeface="Arial Black" panose="020B0A04020102020204" pitchFamily="34" charset="0"/>
              </a:rPr>
              <a:t>              UNIVERSITY OF SARGODHA </a:t>
            </a:r>
            <a:br>
              <a:rPr lang="en-US" sz="2800" dirty="0">
                <a:ln w="0"/>
                <a:effectLst>
                  <a:outerShdw blurRad="38100" dist="19050" dir="2700000" algn="tl" rotWithShape="0">
                    <a:schemeClr val="dk1">
                      <a:alpha val="40000"/>
                    </a:schemeClr>
                  </a:outerShdw>
                </a:effectLst>
              </a:rPr>
            </a:br>
            <a:br>
              <a:rPr lang="en-US" sz="2800" dirty="0">
                <a:ln w="0"/>
                <a:effectLst>
                  <a:outerShdw blurRad="38100" dist="19050" dir="2700000" algn="tl" rotWithShape="0">
                    <a:schemeClr val="dk1">
                      <a:alpha val="40000"/>
                    </a:schemeClr>
                  </a:outerShdw>
                </a:effectLst>
              </a:rPr>
            </a:br>
            <a:r>
              <a:rPr lang="en-US" sz="2800" u="sng" dirty="0">
                <a:ln w="0"/>
                <a:effectLst>
                  <a:outerShdw blurRad="38100" dist="19050" dir="2700000" algn="tl" rotWithShape="0">
                    <a:schemeClr val="dk1">
                      <a:alpha val="40000"/>
                    </a:schemeClr>
                  </a:outerShdw>
                </a:effectLst>
                <a:latin typeface="Arial Black" panose="020B0A04020102020204" pitchFamily="34" charset="0"/>
              </a:rPr>
              <a:t>STEEL STRUCTURES (CT-313)</a:t>
            </a:r>
            <a:br>
              <a:rPr lang="en-US" sz="2800" u="sng" dirty="0">
                <a:ln w="0"/>
                <a:effectLst>
                  <a:outerShdw blurRad="38100" dist="19050" dir="2700000" algn="tl" rotWithShape="0">
                    <a:schemeClr val="dk1">
                      <a:alpha val="40000"/>
                    </a:schemeClr>
                  </a:outerShdw>
                </a:effectLst>
                <a:latin typeface="Arial Black" panose="020B0A04020102020204" pitchFamily="34" charset="0"/>
              </a:rPr>
            </a:br>
            <a:r>
              <a:rPr lang="en-US" sz="2800" u="sng" dirty="0">
                <a:ln w="0"/>
                <a:effectLst>
                  <a:outerShdw blurRad="38100" dist="19050" dir="2700000" algn="tl" rotWithShape="0">
                    <a:schemeClr val="dk1">
                      <a:alpha val="40000"/>
                    </a:schemeClr>
                  </a:outerShdw>
                </a:effectLst>
                <a:latin typeface="Arial Black" panose="020B0A04020102020204" pitchFamily="34" charset="0"/>
              </a:rPr>
              <a:t>(B.S TECHNOLOGY)</a:t>
            </a:r>
          </a:p>
        </p:txBody>
      </p:sp>
      <p:sp>
        <p:nvSpPr>
          <p:cNvPr id="3" name="Subtitle 2"/>
          <p:cNvSpPr>
            <a:spLocks noGrp="1"/>
          </p:cNvSpPr>
          <p:nvPr>
            <p:ph type="subTitle" idx="1"/>
          </p:nvPr>
        </p:nvSpPr>
        <p:spPr>
          <a:xfrm>
            <a:off x="1524000" y="3602038"/>
            <a:ext cx="9144000" cy="2584450"/>
          </a:xfrm>
        </p:spPr>
        <p:txBody>
          <a:bodyPr>
            <a:normAutofit fontScale="85000" lnSpcReduction="20000"/>
          </a:bodyPr>
          <a:lstStyle/>
          <a:p>
            <a:pPr algn="just"/>
            <a:r>
              <a:rPr lang="en-US" b="1">
                <a:latin typeface="Bookman Old Style" panose="02050604050505020204" pitchFamily="18" charset="0"/>
              </a:rPr>
              <a:t>                       LECTURE-40, 41 &amp; 42</a:t>
            </a:r>
            <a:endParaRPr lang="en-US" b="1" dirty="0">
              <a:latin typeface="Bookman Old Style" panose="02050604050505020204" pitchFamily="18" charset="0"/>
            </a:endParaRPr>
          </a:p>
          <a:p>
            <a:pPr algn="just"/>
            <a:r>
              <a:rPr lang="en-US" b="1" dirty="0">
                <a:latin typeface="Bookman Old Style" panose="02050604050505020204" pitchFamily="18" charset="0"/>
              </a:rPr>
              <a:t>                         </a:t>
            </a:r>
          </a:p>
          <a:p>
            <a:pPr algn="just"/>
            <a:r>
              <a:rPr lang="en-US" b="1" dirty="0">
                <a:latin typeface="Bookman Old Style" panose="02050604050505020204" pitchFamily="18" charset="0"/>
              </a:rPr>
              <a:t>      </a:t>
            </a:r>
            <a:r>
              <a:rPr lang="en-US" b="1" u="sng" dirty="0">
                <a:latin typeface="Bookman Old Style" panose="02050604050505020204" pitchFamily="18" charset="0"/>
              </a:rPr>
              <a:t>FLEXURAL MEMBERS…………. </a:t>
            </a:r>
          </a:p>
          <a:p>
            <a:pPr algn="l"/>
            <a:endParaRPr lang="en-US" b="1" dirty="0">
              <a:latin typeface="Bookman Old Style" panose="02050604050505020204" pitchFamily="18" charset="0"/>
            </a:endParaRPr>
          </a:p>
          <a:p>
            <a:pPr algn="l"/>
            <a:endParaRPr lang="en-US" b="1" dirty="0">
              <a:latin typeface="Bookman Old Style" panose="02050604050505020204" pitchFamily="18" charset="0"/>
            </a:endParaRPr>
          </a:p>
          <a:p>
            <a:pPr algn="l">
              <a:lnSpc>
                <a:spcPct val="10000"/>
              </a:lnSpc>
            </a:pPr>
            <a:r>
              <a:rPr lang="en-US" b="1" dirty="0">
                <a:latin typeface="Bookman Old Style" panose="02050604050505020204" pitchFamily="18" charset="0"/>
              </a:rPr>
              <a:t>Engineer Aqeel Ahmed</a:t>
            </a:r>
          </a:p>
          <a:p>
            <a:pPr algn="l">
              <a:lnSpc>
                <a:spcPct val="10000"/>
              </a:lnSpc>
            </a:pPr>
            <a:endParaRPr lang="en-US" sz="1200" b="1" dirty="0">
              <a:latin typeface="Bookman Old Style" panose="02050604050505020204" pitchFamily="18" charset="0"/>
            </a:endParaRPr>
          </a:p>
          <a:p>
            <a:pPr algn="l">
              <a:lnSpc>
                <a:spcPct val="10000"/>
              </a:lnSpc>
            </a:pPr>
            <a:endParaRPr lang="en-US" sz="1200" b="1" dirty="0">
              <a:latin typeface="Bookman Old Style" panose="02050604050505020204" pitchFamily="18" charset="0"/>
            </a:endParaRPr>
          </a:p>
          <a:p>
            <a:pPr algn="l">
              <a:lnSpc>
                <a:spcPct val="10000"/>
              </a:lnSpc>
            </a:pPr>
            <a:r>
              <a:rPr lang="en-US" b="1" dirty="0">
                <a:latin typeface="Bookman Old Style" panose="02050604050505020204" pitchFamily="18" charset="0"/>
              </a:rPr>
              <a:t>Lecturer, Civil Engineering Department</a:t>
            </a:r>
          </a:p>
          <a:p>
            <a:pPr algn="l">
              <a:lnSpc>
                <a:spcPct val="10000"/>
              </a:lnSpc>
            </a:pPr>
            <a:endParaRPr lang="en-US" b="1" dirty="0">
              <a:latin typeface="Bookman Old Style" panose="02050604050505020204" pitchFamily="18" charset="0"/>
            </a:endParaRPr>
          </a:p>
          <a:p>
            <a:pPr algn="l">
              <a:lnSpc>
                <a:spcPct val="10000"/>
              </a:lnSpc>
            </a:pPr>
            <a:endParaRPr lang="en-US" sz="1400" b="1" dirty="0">
              <a:latin typeface="Bookman Old Style" panose="02050604050505020204" pitchFamily="18" charset="0"/>
            </a:endParaRPr>
          </a:p>
          <a:p>
            <a:pPr algn="l">
              <a:lnSpc>
                <a:spcPct val="10000"/>
              </a:lnSpc>
            </a:pPr>
            <a:r>
              <a:rPr lang="en-US" b="1" dirty="0">
                <a:latin typeface="Bookman Old Style" panose="02050604050505020204" pitchFamily="18" charset="0"/>
              </a:rPr>
              <a:t>CET, UOS, Sargodha</a:t>
            </a:r>
          </a:p>
          <a:p>
            <a:pPr algn="l">
              <a:lnSpc>
                <a:spcPct val="10000"/>
              </a:lnSpc>
            </a:pPr>
            <a:endParaRPr lang="en-US" b="1" dirty="0">
              <a:latin typeface="Bookman Old Style" panose="020506040505050202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137" t="16851" r="30466" b="20166"/>
          <a:stretch/>
        </p:blipFill>
        <p:spPr>
          <a:xfrm>
            <a:off x="5176837" y="0"/>
            <a:ext cx="1100138" cy="1085850"/>
          </a:xfrm>
          <a:prstGeom prst="rect">
            <a:avLst/>
          </a:prstGeom>
        </p:spPr>
      </p:pic>
      <p:pic>
        <p:nvPicPr>
          <p:cNvPr id="1026" name="Picture 2" descr="Image result for tension member in st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381" y="2203070"/>
            <a:ext cx="4148407" cy="321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93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CLASSIFICATION OF SHAPES…….</a:t>
            </a:r>
            <a:endParaRPr lang="en-US" b="1" u="sng" dirty="0"/>
          </a:p>
        </p:txBody>
      </p:sp>
      <p:sp>
        <p:nvSpPr>
          <p:cNvPr id="3" name="Content Placeholder 2"/>
          <p:cNvSpPr>
            <a:spLocks noGrp="1"/>
          </p:cNvSpPr>
          <p:nvPr>
            <p:ph idx="1"/>
          </p:nvPr>
        </p:nvSpPr>
        <p:spPr>
          <a:xfrm>
            <a:off x="838200" y="1100138"/>
            <a:ext cx="10515600" cy="5091113"/>
          </a:xfrm>
        </p:spPr>
        <p:txBody>
          <a:bodyPr>
            <a:normAutofit/>
          </a:bodyPr>
          <a:lstStyle/>
          <a:p>
            <a:pPr algn="just"/>
            <a:endParaRPr lang="en-US" sz="1400" dirty="0"/>
          </a:p>
          <a:p>
            <a:pPr algn="just"/>
            <a:endParaRPr lang="en-US" sz="2400" dirty="0"/>
          </a:p>
          <a:p>
            <a:pPr marL="0" indent="0" algn="just">
              <a:buNone/>
            </a:pPr>
            <a:endParaRPr lang="en-US" sz="2400" dirty="0"/>
          </a:p>
          <a:p>
            <a:pPr marL="0" indent="0" algn="just">
              <a:buNone/>
            </a:pPr>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9" name="Picture 8"/>
          <p:cNvPicPr>
            <a:picLocks noChangeAspect="1"/>
          </p:cNvPicPr>
          <p:nvPr/>
        </p:nvPicPr>
        <p:blipFill>
          <a:blip r:embed="rId3"/>
          <a:stretch>
            <a:fillRect/>
          </a:stretch>
        </p:blipFill>
        <p:spPr>
          <a:xfrm>
            <a:off x="1171575" y="1123950"/>
            <a:ext cx="10232231" cy="4819650"/>
          </a:xfrm>
          <a:prstGeom prst="rect">
            <a:avLst/>
          </a:prstGeom>
        </p:spPr>
      </p:pic>
    </p:spTree>
    <p:extLst>
      <p:ext uri="{BB962C8B-B14F-4D97-AF65-F5344CB8AC3E}">
        <p14:creationId xmlns:p14="http://schemas.microsoft.com/office/powerpoint/2010/main" val="4222378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 BENDING STRENGTH OF COMPACT SHAPES</a:t>
            </a:r>
            <a:endParaRPr lang="en-US" b="1" u="sng" dirty="0"/>
          </a:p>
        </p:txBody>
      </p:sp>
      <p:sp>
        <p:nvSpPr>
          <p:cNvPr id="3" name="Content Placeholder 2"/>
          <p:cNvSpPr>
            <a:spLocks noGrp="1"/>
          </p:cNvSpPr>
          <p:nvPr>
            <p:ph idx="1"/>
          </p:nvPr>
        </p:nvSpPr>
        <p:spPr>
          <a:xfrm>
            <a:off x="838200" y="971550"/>
            <a:ext cx="10515600" cy="5219701"/>
          </a:xfrm>
        </p:spPr>
        <p:txBody>
          <a:bodyPr>
            <a:normAutofit fontScale="92500"/>
          </a:bodyPr>
          <a:lstStyle/>
          <a:p>
            <a:pPr algn="just"/>
            <a:r>
              <a:rPr lang="en-US" sz="2400" dirty="0"/>
              <a:t>A Beam can fail by reaching </a:t>
            </a:r>
            <a:r>
              <a:rPr lang="en-US" sz="2400" b="1" i="1" dirty="0" err="1"/>
              <a:t>M</a:t>
            </a:r>
            <a:r>
              <a:rPr lang="en-US" sz="1800" b="1" i="1" dirty="0" err="1"/>
              <a:t>p</a:t>
            </a:r>
            <a:r>
              <a:rPr lang="en-US" sz="1800" b="1" i="1" dirty="0"/>
              <a:t> </a:t>
            </a:r>
            <a:r>
              <a:rPr lang="en-US" sz="2400" dirty="0"/>
              <a:t>and becoming fully plastic or, it can fail by</a:t>
            </a:r>
          </a:p>
          <a:p>
            <a:pPr marL="0" indent="0" algn="just">
              <a:buNone/>
            </a:pPr>
            <a:r>
              <a:rPr lang="en-US" sz="2400" dirty="0"/>
              <a:t>    1. Lateral-torsional buckling (LTB), either elastically or in elastically.</a:t>
            </a:r>
          </a:p>
          <a:p>
            <a:pPr marL="0" indent="0" algn="just">
              <a:buNone/>
            </a:pPr>
            <a:r>
              <a:rPr lang="en-US" sz="2400" dirty="0"/>
              <a:t>    2. Flange Local Buckling (FLB), elastically or in elastically ;</a:t>
            </a:r>
          </a:p>
          <a:p>
            <a:pPr marL="0" indent="0" algn="just">
              <a:buNone/>
            </a:pPr>
            <a:r>
              <a:rPr lang="en-US" sz="2400" dirty="0"/>
              <a:t>    3. Web Local Buckling (WLB), elastically or in elastically.</a:t>
            </a:r>
          </a:p>
          <a:p>
            <a:pPr algn="just"/>
            <a:r>
              <a:rPr lang="en-US" sz="2400" dirty="0"/>
              <a:t>If the maximum bending stress is less than proportional limit when buckling occurs, the failure is said to be elastic otherwise it is inelastic.</a:t>
            </a:r>
          </a:p>
          <a:p>
            <a:pPr algn="just"/>
            <a:r>
              <a:rPr lang="en-US" sz="2400" dirty="0"/>
              <a:t>For convenience, we first recognize beams as compact, non compact or slender and then determine the moment resistance based on the degree of lateral support.</a:t>
            </a:r>
          </a:p>
          <a:p>
            <a:pPr algn="just"/>
            <a:r>
              <a:rPr lang="en-US" sz="2400" dirty="0"/>
              <a:t>The discussion in this section applies to two types of beams </a:t>
            </a:r>
          </a:p>
          <a:p>
            <a:pPr marL="0" indent="0" algn="just">
              <a:buNone/>
            </a:pPr>
            <a:r>
              <a:rPr lang="en-US" sz="2400" dirty="0"/>
              <a:t>    (1) Hot-rolled I shapes bent about the strong axis and loaded in the plane of weak axis </a:t>
            </a:r>
          </a:p>
          <a:p>
            <a:pPr marL="0" indent="0" algn="just">
              <a:buNone/>
            </a:pPr>
            <a:r>
              <a:rPr lang="en-US" sz="2400" dirty="0"/>
              <a:t>    (2) Channels bent about the strong axis and either loaded through the shear center or            </a:t>
            </a:r>
            <a:br>
              <a:rPr lang="en-US" sz="2400" dirty="0"/>
            </a:br>
            <a:r>
              <a:rPr lang="en-US" sz="2400" dirty="0"/>
              <a:t>           restrained against twisting.</a:t>
            </a:r>
          </a:p>
          <a:p>
            <a:pPr marL="0" indent="0" algn="just">
              <a:buNone/>
            </a:pPr>
            <a:endParaRPr lang="en-US" sz="2400" dirty="0"/>
          </a:p>
          <a:p>
            <a:pPr algn="just"/>
            <a:endParaRPr lang="en-US" sz="2400" dirty="0"/>
          </a:p>
          <a:p>
            <a:pPr algn="just"/>
            <a:endParaRPr lang="en-US" sz="2400" dirty="0"/>
          </a:p>
          <a:p>
            <a:pPr marL="0" indent="0" algn="just">
              <a:buNone/>
            </a:pPr>
            <a:endParaRPr lang="en-US" sz="2400" dirty="0"/>
          </a:p>
          <a:p>
            <a:pPr algn="just"/>
            <a:endParaRPr lang="en-US" sz="2400" dirty="0"/>
          </a:p>
          <a:p>
            <a:pPr algn="just"/>
            <a:endParaRPr lang="en-US" sz="2400" dirty="0"/>
          </a:p>
          <a:p>
            <a:pPr algn="just"/>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11896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 BENDING STRENGTH OF COMPACT SHAPES….</a:t>
            </a:r>
            <a:endParaRPr lang="en-US" b="1" u="sng" dirty="0"/>
          </a:p>
        </p:txBody>
      </p:sp>
      <p:sp>
        <p:nvSpPr>
          <p:cNvPr id="3" name="Content Placeholder 2"/>
          <p:cNvSpPr>
            <a:spLocks noGrp="1"/>
          </p:cNvSpPr>
          <p:nvPr>
            <p:ph idx="1"/>
          </p:nvPr>
        </p:nvSpPr>
        <p:spPr>
          <a:xfrm>
            <a:off x="838200" y="971550"/>
            <a:ext cx="10515600" cy="5219701"/>
          </a:xfrm>
        </p:spPr>
        <p:txBody>
          <a:bodyPr>
            <a:normAutofit/>
          </a:bodyPr>
          <a:lstStyle/>
          <a:p>
            <a:pPr algn="just"/>
            <a:r>
              <a:rPr lang="en-US" sz="2400" dirty="0"/>
              <a:t>The shear center is the point on the cross section through which a transverse load must pass if the beam is to bend without twisting.</a:t>
            </a:r>
          </a:p>
          <a:p>
            <a:pPr algn="just"/>
            <a:r>
              <a:rPr lang="en-US" sz="2400" dirty="0"/>
              <a:t>Emphasis will be on I-shapes. C-shapes are different only in that the width to thickness ratio of the flange is           rather than             .</a:t>
            </a:r>
          </a:p>
          <a:p>
            <a:pPr algn="just"/>
            <a:r>
              <a:rPr lang="en-US" sz="2400" dirty="0"/>
              <a:t>We begin with compact shapes, defined as those whose webs are continuously connected </a:t>
            </a:r>
            <a:r>
              <a:rPr lang="en-US" sz="2400"/>
              <a:t>with flange and </a:t>
            </a:r>
            <a:r>
              <a:rPr lang="en-US" sz="2400" dirty="0"/>
              <a:t>that satisfy the following width-thickness ratio requirements for the flange and web.  </a:t>
            </a:r>
          </a:p>
          <a:p>
            <a:pPr algn="just"/>
            <a:endParaRPr lang="en-US" sz="2400" dirty="0"/>
          </a:p>
          <a:p>
            <a:pPr algn="just"/>
            <a:endParaRPr lang="en-US" sz="2400" dirty="0"/>
          </a:p>
          <a:p>
            <a:pPr algn="just"/>
            <a:endParaRPr lang="en-US" sz="2400" dirty="0"/>
          </a:p>
          <a:p>
            <a:pPr algn="just"/>
            <a:r>
              <a:rPr lang="en-US" sz="2400" dirty="0"/>
              <a:t>The web criterion is met by all standard I and C shapes listed in the manual for      </a:t>
            </a:r>
            <a:r>
              <a:rPr lang="en-US" sz="2400" dirty="0" err="1"/>
              <a:t>F</a:t>
            </a:r>
            <a:r>
              <a:rPr lang="en-US" sz="1600" dirty="0" err="1"/>
              <a:t>y</a:t>
            </a:r>
            <a:r>
              <a:rPr lang="en-US" sz="1600" dirty="0"/>
              <a:t> </a:t>
            </a:r>
            <a:r>
              <a:rPr lang="en-US" sz="1600" u="sng" dirty="0"/>
              <a:t>&lt; </a:t>
            </a:r>
            <a:r>
              <a:rPr lang="en-US" sz="2400" dirty="0"/>
              <a:t>65Ksi; therefore in most cases only the flange ratio need to be checked.</a:t>
            </a:r>
          </a:p>
          <a:p>
            <a:pPr algn="just"/>
            <a:endParaRPr lang="en-US" sz="2400" dirty="0"/>
          </a:p>
          <a:p>
            <a:pPr marL="0" indent="0" algn="just">
              <a:buNone/>
            </a:pPr>
            <a:endParaRPr lang="en-US" sz="2400" dirty="0"/>
          </a:p>
          <a:p>
            <a:pPr algn="just"/>
            <a:endParaRPr lang="en-US" sz="2400" dirty="0"/>
          </a:p>
          <a:p>
            <a:pPr algn="just"/>
            <a:endParaRPr lang="en-US" sz="2400" dirty="0"/>
          </a:p>
          <a:p>
            <a:pPr algn="just"/>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4981574" y="2048933"/>
            <a:ext cx="533401" cy="414867"/>
          </a:xfrm>
          <a:prstGeom prst="rect">
            <a:avLst/>
          </a:prstGeom>
        </p:spPr>
      </p:pic>
      <p:pic>
        <p:nvPicPr>
          <p:cNvPr id="5" name="Picture 4"/>
          <p:cNvPicPr>
            <a:picLocks noChangeAspect="1"/>
          </p:cNvPicPr>
          <p:nvPr/>
        </p:nvPicPr>
        <p:blipFill>
          <a:blip r:embed="rId4"/>
          <a:stretch>
            <a:fillRect/>
          </a:stretch>
        </p:blipFill>
        <p:spPr>
          <a:xfrm>
            <a:off x="7119937" y="2118253"/>
            <a:ext cx="726840" cy="345547"/>
          </a:xfrm>
          <a:prstGeom prst="rect">
            <a:avLst/>
          </a:prstGeom>
        </p:spPr>
      </p:pic>
      <p:pic>
        <p:nvPicPr>
          <p:cNvPr id="6" name="Picture 5"/>
          <p:cNvPicPr>
            <a:picLocks noChangeAspect="1"/>
          </p:cNvPicPr>
          <p:nvPr/>
        </p:nvPicPr>
        <p:blipFill>
          <a:blip r:embed="rId5"/>
          <a:stretch>
            <a:fillRect/>
          </a:stretch>
        </p:blipFill>
        <p:spPr>
          <a:xfrm>
            <a:off x="3124199" y="3529011"/>
            <a:ext cx="4833939" cy="1257301"/>
          </a:xfrm>
          <a:prstGeom prst="rect">
            <a:avLst/>
          </a:prstGeom>
        </p:spPr>
      </p:pic>
    </p:spTree>
    <p:extLst>
      <p:ext uri="{BB962C8B-B14F-4D97-AF65-F5344CB8AC3E}">
        <p14:creationId xmlns:p14="http://schemas.microsoft.com/office/powerpoint/2010/main" val="2555267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 BENDING STRENGTH OF COMPACT SHAPES….</a:t>
            </a:r>
            <a:endParaRPr lang="en-US" b="1" u="sng" dirty="0"/>
          </a:p>
        </p:txBody>
      </p:sp>
      <p:sp>
        <p:nvSpPr>
          <p:cNvPr id="3" name="Content Placeholder 2"/>
          <p:cNvSpPr>
            <a:spLocks noGrp="1"/>
          </p:cNvSpPr>
          <p:nvPr>
            <p:ph idx="1"/>
          </p:nvPr>
        </p:nvSpPr>
        <p:spPr>
          <a:xfrm>
            <a:off x="838200" y="971550"/>
            <a:ext cx="10515600" cy="5219701"/>
          </a:xfrm>
        </p:spPr>
        <p:txBody>
          <a:bodyPr>
            <a:normAutofit/>
          </a:bodyPr>
          <a:lstStyle/>
          <a:p>
            <a:pPr algn="just"/>
            <a:r>
              <a:rPr lang="en-US" sz="2400" dirty="0"/>
              <a:t>The built up welded I-shapes can have non-compact slender webs.</a:t>
            </a:r>
          </a:p>
          <a:p>
            <a:pPr algn="just"/>
            <a:r>
              <a:rPr lang="en-US" sz="2400" dirty="0"/>
              <a:t>Most shapes will also satisfy the flange requirement and will therefore be classified as compact.</a:t>
            </a:r>
          </a:p>
          <a:p>
            <a:pPr algn="just"/>
            <a:r>
              <a:rPr lang="en-US" sz="2400" dirty="0"/>
              <a:t>The non-compact shapes are identified dimension and properties table with a footnote (Footnote F).</a:t>
            </a:r>
          </a:p>
          <a:p>
            <a:pPr algn="just"/>
            <a:r>
              <a:rPr lang="en-US" sz="2400" dirty="0"/>
              <a:t>Note that compression members have different criterion than flexural members so a shape could be compact for flexure but slender for compression.</a:t>
            </a:r>
          </a:p>
          <a:p>
            <a:pPr algn="just"/>
            <a:r>
              <a:rPr lang="en-US" sz="2400" dirty="0"/>
              <a:t>If the beam is compact and has continuous lateral support or if the unbraced length is very short, the nominal moment strength or if the unbraced length is very short, the nominal strength </a:t>
            </a:r>
            <a:r>
              <a:rPr lang="en-US" sz="2400" b="1" i="1" dirty="0" err="1"/>
              <a:t>M</a:t>
            </a:r>
            <a:r>
              <a:rPr lang="en-US" sz="1600" b="1" i="1" dirty="0" err="1"/>
              <a:t>n</a:t>
            </a:r>
            <a:r>
              <a:rPr lang="en-US" sz="2400" b="1" i="1" dirty="0"/>
              <a:t>  </a:t>
            </a:r>
            <a:r>
              <a:rPr lang="en-US" sz="2400" dirty="0"/>
              <a:t>is the full plastic moment capacity of the shape, </a:t>
            </a:r>
            <a:r>
              <a:rPr lang="en-US" sz="2400" b="1" i="1" dirty="0" err="1"/>
              <a:t>M</a:t>
            </a:r>
            <a:r>
              <a:rPr lang="en-US" sz="1800" b="1" i="1" dirty="0" err="1"/>
              <a:t>p</a:t>
            </a:r>
            <a:r>
              <a:rPr lang="en-US" sz="1800" b="1" i="1" dirty="0"/>
              <a:t>.</a:t>
            </a:r>
          </a:p>
          <a:p>
            <a:pPr algn="just"/>
            <a:r>
              <a:rPr lang="en-US" sz="2400" dirty="0"/>
              <a:t>For members with inadequate lateral support, the moment resistance is limited by the lateral-torsional buckling strength either inelastic or elastic.</a:t>
            </a:r>
          </a:p>
          <a:p>
            <a:pPr marL="0" indent="0" algn="just">
              <a:buNone/>
            </a:pPr>
            <a:endParaRPr lang="en-US" sz="2400" dirty="0"/>
          </a:p>
          <a:p>
            <a:pPr algn="just"/>
            <a:endParaRPr lang="en-US" sz="2400" dirty="0"/>
          </a:p>
          <a:p>
            <a:pPr algn="just"/>
            <a:endParaRPr lang="en-US" sz="2400" dirty="0"/>
          </a:p>
          <a:p>
            <a:pPr algn="just"/>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49461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528764" y="1200151"/>
            <a:ext cx="8943974" cy="3457574"/>
          </a:xfrm>
          <a:prstGeom prst="rect">
            <a:avLst/>
          </a:prstGeom>
        </p:spPr>
      </p:pic>
    </p:spTree>
    <p:extLst>
      <p:ext uri="{BB962C8B-B14F-4D97-AF65-F5344CB8AC3E}">
        <p14:creationId xmlns:p14="http://schemas.microsoft.com/office/powerpoint/2010/main" val="328274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385887" y="514350"/>
            <a:ext cx="9815513" cy="5343525"/>
          </a:xfrm>
          <a:prstGeom prst="rect">
            <a:avLst/>
          </a:prstGeom>
        </p:spPr>
      </p:pic>
    </p:spTree>
    <p:extLst>
      <p:ext uri="{BB962C8B-B14F-4D97-AF65-F5344CB8AC3E}">
        <p14:creationId xmlns:p14="http://schemas.microsoft.com/office/powerpoint/2010/main" val="2991257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485902" y="-357188"/>
            <a:ext cx="8601074" cy="6105525"/>
          </a:xfrm>
          <a:prstGeom prst="rect">
            <a:avLst/>
          </a:prstGeom>
        </p:spPr>
      </p:pic>
      <p:sp>
        <p:nvSpPr>
          <p:cNvPr id="6" name="Rectangle 5"/>
          <p:cNvSpPr/>
          <p:nvPr/>
        </p:nvSpPr>
        <p:spPr>
          <a:xfrm>
            <a:off x="1857375" y="5229225"/>
            <a:ext cx="7729538" cy="3143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03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371600" y="119062"/>
            <a:ext cx="9172575" cy="5767388"/>
          </a:xfrm>
          <a:prstGeom prst="rect">
            <a:avLst/>
          </a:prstGeom>
        </p:spPr>
      </p:pic>
      <p:sp>
        <p:nvSpPr>
          <p:cNvPr id="9" name="Rectangle 8"/>
          <p:cNvSpPr/>
          <p:nvPr/>
        </p:nvSpPr>
        <p:spPr>
          <a:xfrm>
            <a:off x="1757362" y="5343524"/>
            <a:ext cx="8415338" cy="314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899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228724" y="400049"/>
            <a:ext cx="9744075" cy="5557839"/>
          </a:xfrm>
          <a:prstGeom prst="rect">
            <a:avLst/>
          </a:prstGeom>
        </p:spPr>
      </p:pic>
    </p:spTree>
    <p:extLst>
      <p:ext uri="{BB962C8B-B14F-4D97-AF65-F5344CB8AC3E}">
        <p14:creationId xmlns:p14="http://schemas.microsoft.com/office/powerpoint/2010/main" val="1015654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557338" y="857250"/>
            <a:ext cx="8986837" cy="4600575"/>
          </a:xfrm>
          <a:prstGeom prst="rect">
            <a:avLst/>
          </a:prstGeom>
        </p:spPr>
      </p:pic>
    </p:spTree>
    <p:extLst>
      <p:ext uri="{BB962C8B-B14F-4D97-AF65-F5344CB8AC3E}">
        <p14:creationId xmlns:p14="http://schemas.microsoft.com/office/powerpoint/2010/main" val="269843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 STABILITY </a:t>
            </a:r>
            <a:endParaRPr lang="en-US" b="1" u="sng" dirty="0"/>
          </a:p>
        </p:txBody>
      </p:sp>
      <p:sp>
        <p:nvSpPr>
          <p:cNvPr id="3" name="Content Placeholder 2"/>
          <p:cNvSpPr>
            <a:spLocks noGrp="1"/>
          </p:cNvSpPr>
          <p:nvPr>
            <p:ph idx="1"/>
          </p:nvPr>
        </p:nvSpPr>
        <p:spPr>
          <a:xfrm>
            <a:off x="838200" y="1385889"/>
            <a:ext cx="10515600" cy="4805362"/>
          </a:xfrm>
        </p:spPr>
        <p:txBody>
          <a:bodyPr>
            <a:normAutofit lnSpcReduction="10000"/>
          </a:bodyPr>
          <a:lstStyle/>
          <a:p>
            <a:pPr algn="just"/>
            <a:r>
              <a:rPr lang="en-US" sz="2400" dirty="0"/>
              <a:t>If a beam can be counted on to remain stable up to the fully plastic condition, the nominal moment strength can be taken as the plastic moment capacity; that is,</a:t>
            </a:r>
          </a:p>
          <a:p>
            <a:pPr algn="just"/>
            <a:endParaRPr lang="en-US" sz="2400" dirty="0"/>
          </a:p>
          <a:p>
            <a:pPr algn="just"/>
            <a:endParaRPr lang="en-US" sz="1400" dirty="0"/>
          </a:p>
          <a:p>
            <a:pPr algn="just"/>
            <a:r>
              <a:rPr lang="en-US" sz="2400" dirty="0"/>
              <a:t>Otherwise </a:t>
            </a:r>
            <a:r>
              <a:rPr lang="en-US" sz="2400" b="1" i="1" dirty="0" err="1"/>
              <a:t>M</a:t>
            </a:r>
            <a:r>
              <a:rPr lang="en-US" sz="1800" b="1" i="1" dirty="0" err="1"/>
              <a:t>n</a:t>
            </a:r>
            <a:r>
              <a:rPr lang="en-US" sz="1800" b="1" i="1" dirty="0"/>
              <a:t> </a:t>
            </a:r>
            <a:r>
              <a:rPr lang="en-US" sz="2400" dirty="0"/>
              <a:t>will be less than </a:t>
            </a:r>
            <a:r>
              <a:rPr lang="en-US" sz="2400" b="1" i="1" dirty="0" err="1"/>
              <a:t>M</a:t>
            </a:r>
            <a:r>
              <a:rPr lang="en-US" sz="1600" b="1" i="1" dirty="0" err="1"/>
              <a:t>p</a:t>
            </a:r>
            <a:r>
              <a:rPr lang="en-US" sz="1600" b="1" i="1" dirty="0"/>
              <a:t>.</a:t>
            </a:r>
          </a:p>
          <a:p>
            <a:pPr algn="just"/>
            <a:r>
              <a:rPr lang="en-US" sz="2400" dirty="0"/>
              <a:t>As with compression member the instability can be in an overall sense or it can be local. </a:t>
            </a:r>
          </a:p>
          <a:p>
            <a:pPr algn="just"/>
            <a:r>
              <a:rPr lang="en-US" sz="2400" dirty="0"/>
              <a:t>Overall buckling is illustrated in figure 5.9a. When a beam bends, the compression region (above the neutral axis) is analogous to a column and in a manner similar to a column, it will buckle if the member is slender enough.</a:t>
            </a:r>
          </a:p>
          <a:p>
            <a:pPr algn="just"/>
            <a:r>
              <a:rPr lang="en-US" sz="2400" dirty="0"/>
              <a:t>Unlike a column, however, the compression portion of the cross-section is restrained by the tension portion and the outward deflection (Flexural buckling ) is accompanied by twisting (torsion). </a:t>
            </a:r>
          </a:p>
          <a:p>
            <a:pPr algn="just"/>
            <a:endParaRPr lang="en-US" sz="2400" dirty="0"/>
          </a:p>
          <a:p>
            <a:pPr algn="just"/>
            <a:endParaRPr lang="en-US" sz="2400" dirty="0"/>
          </a:p>
          <a:p>
            <a:pPr marL="0" indent="0" algn="just">
              <a:buNone/>
            </a:pPr>
            <a:endParaRPr lang="en-US" sz="2400" dirty="0"/>
          </a:p>
          <a:p>
            <a:pPr marL="0" indent="0" algn="just">
              <a:buNone/>
            </a:pPr>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3919536" y="2039936"/>
            <a:ext cx="1709737" cy="731836"/>
          </a:xfrm>
          <a:prstGeom prst="rect">
            <a:avLst/>
          </a:prstGeom>
        </p:spPr>
      </p:pic>
    </p:spTree>
    <p:extLst>
      <p:ext uri="{BB962C8B-B14F-4D97-AF65-F5344CB8AC3E}">
        <p14:creationId xmlns:p14="http://schemas.microsoft.com/office/powerpoint/2010/main" val="1421167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514475" y="469105"/>
            <a:ext cx="9201149" cy="5495925"/>
          </a:xfrm>
          <a:prstGeom prst="rect">
            <a:avLst/>
          </a:prstGeom>
        </p:spPr>
      </p:pic>
    </p:spTree>
    <p:extLst>
      <p:ext uri="{BB962C8B-B14F-4D97-AF65-F5344CB8AC3E}">
        <p14:creationId xmlns:p14="http://schemas.microsoft.com/office/powerpoint/2010/main" val="3950142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5750"/>
            <a:ext cx="10515600" cy="5905501"/>
          </a:xfrm>
        </p:spPr>
        <p:txBody>
          <a:bodyPr>
            <a:normAutofit/>
          </a:bodyPr>
          <a:lstStyle/>
          <a:p>
            <a:pPr algn="just"/>
            <a:r>
              <a:rPr lang="en-US" sz="2400" dirty="0"/>
              <a:t>The approach discussed earlier can be used, when designing compact laterally supported shapes.</a:t>
            </a:r>
          </a:p>
          <a:p>
            <a:pPr algn="just"/>
            <a:r>
              <a:rPr lang="en-US" sz="2400" dirty="0"/>
              <a:t>The moment strength of compact shapes is a function of the unbraced length, </a:t>
            </a:r>
            <a:r>
              <a:rPr lang="en-US" sz="2400" dirty="0" err="1"/>
              <a:t>L</a:t>
            </a:r>
            <a:r>
              <a:rPr lang="en-US" sz="1400" dirty="0" err="1"/>
              <a:t>b</a:t>
            </a:r>
            <a:r>
              <a:rPr lang="en-US" sz="2400" dirty="0"/>
              <a:t>, defined as the distance between points of lateral support or bracing.</a:t>
            </a:r>
          </a:p>
          <a:p>
            <a:pPr algn="just"/>
            <a:r>
              <a:rPr lang="en-US" sz="2400" dirty="0"/>
              <a:t>Here, we indicate the points of lateral support with an “X”, as shown in figure 5.12 .</a:t>
            </a:r>
          </a:p>
          <a:p>
            <a:pPr algn="just"/>
            <a:r>
              <a:rPr lang="en-US" sz="2400" dirty="0"/>
              <a:t>The relationship between nominal strength, </a:t>
            </a:r>
            <a:r>
              <a:rPr lang="en-US" sz="2400" dirty="0" err="1"/>
              <a:t>M</a:t>
            </a:r>
            <a:r>
              <a:rPr lang="en-US" sz="1800" dirty="0" err="1"/>
              <a:t>n</a:t>
            </a:r>
            <a:r>
              <a:rPr lang="en-US" sz="2400" dirty="0"/>
              <a:t> and the unbraced length is shown in figure 5.13.</a:t>
            </a:r>
          </a:p>
          <a:p>
            <a:pPr algn="just"/>
            <a:r>
              <a:rPr lang="en-US" sz="2400" dirty="0"/>
              <a:t>If the unbraced length is no greater than </a:t>
            </a:r>
            <a:r>
              <a:rPr lang="en-US" sz="2400" dirty="0" err="1"/>
              <a:t>Lp</a:t>
            </a:r>
            <a:r>
              <a:rPr lang="en-US" sz="2400" dirty="0"/>
              <a:t> to be defined presently, the beam is considered to have full lateral support and </a:t>
            </a:r>
            <a:r>
              <a:rPr lang="en-US" sz="2400" dirty="0" err="1"/>
              <a:t>Mn</a:t>
            </a:r>
            <a:r>
              <a:rPr lang="en-US" sz="2400" dirty="0"/>
              <a:t>=</a:t>
            </a:r>
            <a:r>
              <a:rPr lang="en-US" sz="2400" dirty="0" err="1"/>
              <a:t>Mp</a:t>
            </a:r>
            <a:r>
              <a:rPr lang="en-US" sz="2400" dirty="0"/>
              <a:t>.</a:t>
            </a:r>
          </a:p>
          <a:p>
            <a:pPr algn="just"/>
            <a:r>
              <a:rPr lang="en-US" sz="2400" dirty="0"/>
              <a:t>If the </a:t>
            </a:r>
            <a:r>
              <a:rPr lang="en-US" sz="2400" dirty="0" err="1"/>
              <a:t>L</a:t>
            </a:r>
            <a:r>
              <a:rPr lang="en-US" sz="1800" dirty="0" err="1"/>
              <a:t>b</a:t>
            </a:r>
            <a:r>
              <a:rPr lang="en-US" sz="2400" dirty="0"/>
              <a:t>, is greater than </a:t>
            </a:r>
            <a:r>
              <a:rPr lang="en-US" sz="2400" dirty="0" err="1"/>
              <a:t>L</a:t>
            </a:r>
            <a:r>
              <a:rPr lang="en-US" sz="1800" dirty="0" err="1"/>
              <a:t>p</a:t>
            </a:r>
            <a:r>
              <a:rPr lang="en-US" sz="1800" dirty="0"/>
              <a:t> </a:t>
            </a:r>
            <a:r>
              <a:rPr lang="en-US" sz="2400" dirty="0"/>
              <a:t>but less than or equal to </a:t>
            </a:r>
            <a:r>
              <a:rPr lang="en-US" sz="2400" dirty="0" err="1"/>
              <a:t>Lr</a:t>
            </a:r>
            <a:r>
              <a:rPr lang="en-US" sz="2400" dirty="0"/>
              <a:t> parameter the strength is based on inelastic LTB.</a:t>
            </a:r>
          </a:p>
          <a:p>
            <a:pPr algn="just"/>
            <a:r>
              <a:rPr lang="en-US" sz="2400" dirty="0"/>
              <a:t>If </a:t>
            </a:r>
            <a:r>
              <a:rPr lang="en-US" sz="2400" dirty="0" err="1"/>
              <a:t>L</a:t>
            </a:r>
            <a:r>
              <a:rPr lang="en-US" sz="1800" dirty="0" err="1"/>
              <a:t>b</a:t>
            </a:r>
            <a:r>
              <a:rPr lang="en-US" sz="1800" dirty="0"/>
              <a:t>, </a:t>
            </a:r>
            <a:r>
              <a:rPr lang="en-US" sz="2400" dirty="0"/>
              <a:t>is greater than </a:t>
            </a:r>
            <a:r>
              <a:rPr lang="en-US" sz="2400" dirty="0" err="1"/>
              <a:t>Lr</a:t>
            </a:r>
            <a:r>
              <a:rPr lang="en-US" sz="2400" dirty="0"/>
              <a:t>, the strength is based on elastic LTB.</a:t>
            </a:r>
          </a:p>
          <a:p>
            <a:pPr algn="just"/>
            <a:endParaRPr lang="en-US" sz="2400" dirty="0"/>
          </a:p>
          <a:p>
            <a:pPr algn="just"/>
            <a:endParaRPr lang="en-US" sz="2400" dirty="0"/>
          </a:p>
          <a:p>
            <a:pPr marL="0" indent="0" algn="just">
              <a:buNone/>
            </a:pPr>
            <a:endParaRPr lang="en-US" sz="2400" dirty="0"/>
          </a:p>
          <a:p>
            <a:pPr marL="0" indent="0" algn="just">
              <a:buNone/>
            </a:pPr>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31264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938337" y="604837"/>
            <a:ext cx="7972425" cy="4181475"/>
          </a:xfrm>
          <a:prstGeom prst="rect">
            <a:avLst/>
          </a:prstGeom>
        </p:spPr>
      </p:pic>
    </p:spTree>
    <p:extLst>
      <p:ext uri="{BB962C8B-B14F-4D97-AF65-F5344CB8AC3E}">
        <p14:creationId xmlns:p14="http://schemas.microsoft.com/office/powerpoint/2010/main" val="3223354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3"/>
          <a:stretch>
            <a:fillRect/>
          </a:stretch>
        </p:blipFill>
        <p:spPr>
          <a:xfrm>
            <a:off x="1614488" y="759618"/>
            <a:ext cx="9703590" cy="5112545"/>
          </a:xfrm>
          <a:prstGeom prst="rect">
            <a:avLst/>
          </a:prstGeom>
        </p:spPr>
      </p:pic>
    </p:spTree>
    <p:extLst>
      <p:ext uri="{BB962C8B-B14F-4D97-AF65-F5344CB8AC3E}">
        <p14:creationId xmlns:p14="http://schemas.microsoft.com/office/powerpoint/2010/main" val="2098174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532331" y="114300"/>
            <a:ext cx="9020175" cy="5793580"/>
          </a:xfrm>
          <a:prstGeom prst="rect">
            <a:avLst/>
          </a:prstGeom>
        </p:spPr>
      </p:pic>
    </p:spTree>
    <p:extLst>
      <p:ext uri="{BB962C8B-B14F-4D97-AF65-F5344CB8AC3E}">
        <p14:creationId xmlns:p14="http://schemas.microsoft.com/office/powerpoint/2010/main" val="2590514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985838" y="316706"/>
            <a:ext cx="9944100" cy="2483644"/>
          </a:xfrm>
          <a:prstGeom prst="rect">
            <a:avLst/>
          </a:prstGeom>
        </p:spPr>
      </p:pic>
      <p:pic>
        <p:nvPicPr>
          <p:cNvPr id="4" name="Picture 3"/>
          <p:cNvPicPr>
            <a:picLocks noChangeAspect="1"/>
          </p:cNvPicPr>
          <p:nvPr/>
        </p:nvPicPr>
        <p:blipFill>
          <a:blip r:embed="rId4"/>
          <a:stretch>
            <a:fillRect/>
          </a:stretch>
        </p:blipFill>
        <p:spPr>
          <a:xfrm>
            <a:off x="1562100" y="2700337"/>
            <a:ext cx="9565482" cy="3271837"/>
          </a:xfrm>
          <a:prstGeom prst="rect">
            <a:avLst/>
          </a:prstGeom>
        </p:spPr>
      </p:pic>
    </p:spTree>
    <p:extLst>
      <p:ext uri="{BB962C8B-B14F-4D97-AF65-F5344CB8AC3E}">
        <p14:creationId xmlns:p14="http://schemas.microsoft.com/office/powerpoint/2010/main" val="1862550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165619" y="285750"/>
            <a:ext cx="9753600" cy="5810250"/>
          </a:xfrm>
          <a:prstGeom prst="rect">
            <a:avLst/>
          </a:prstGeom>
        </p:spPr>
      </p:pic>
    </p:spTree>
    <p:extLst>
      <p:ext uri="{BB962C8B-B14F-4D97-AF65-F5344CB8AC3E}">
        <p14:creationId xmlns:p14="http://schemas.microsoft.com/office/powerpoint/2010/main" val="285928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966788" y="109537"/>
            <a:ext cx="9086850" cy="2533651"/>
          </a:xfrm>
          <a:prstGeom prst="rect">
            <a:avLst/>
          </a:prstGeom>
        </p:spPr>
      </p:pic>
      <p:pic>
        <p:nvPicPr>
          <p:cNvPr id="4" name="Picture 3"/>
          <p:cNvPicPr>
            <a:picLocks noChangeAspect="1"/>
          </p:cNvPicPr>
          <p:nvPr/>
        </p:nvPicPr>
        <p:blipFill>
          <a:blip r:embed="rId4"/>
          <a:stretch>
            <a:fillRect/>
          </a:stretch>
        </p:blipFill>
        <p:spPr>
          <a:xfrm>
            <a:off x="1603769" y="2328863"/>
            <a:ext cx="8877300" cy="3414712"/>
          </a:xfrm>
          <a:prstGeom prst="rect">
            <a:avLst/>
          </a:prstGeom>
        </p:spPr>
      </p:pic>
    </p:spTree>
    <p:extLst>
      <p:ext uri="{BB962C8B-B14F-4D97-AF65-F5344CB8AC3E}">
        <p14:creationId xmlns:p14="http://schemas.microsoft.com/office/powerpoint/2010/main" val="2828562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500188" y="285750"/>
            <a:ext cx="9586912" cy="5386388"/>
          </a:xfrm>
          <a:prstGeom prst="rect">
            <a:avLst/>
          </a:prstGeom>
        </p:spPr>
      </p:pic>
    </p:spTree>
    <p:extLst>
      <p:ext uri="{BB962C8B-B14F-4D97-AF65-F5344CB8AC3E}">
        <p14:creationId xmlns:p14="http://schemas.microsoft.com/office/powerpoint/2010/main" val="3333077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571625" y="471488"/>
            <a:ext cx="10072688" cy="5410199"/>
          </a:xfrm>
          <a:prstGeom prst="rect">
            <a:avLst/>
          </a:prstGeom>
        </p:spPr>
      </p:pic>
    </p:spTree>
    <p:extLst>
      <p:ext uri="{BB962C8B-B14F-4D97-AF65-F5344CB8AC3E}">
        <p14:creationId xmlns:p14="http://schemas.microsoft.com/office/powerpoint/2010/main" val="390162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228725" y="285750"/>
            <a:ext cx="10089353" cy="5715000"/>
          </a:xfrm>
          <a:prstGeom prst="rect">
            <a:avLst/>
          </a:prstGeom>
        </p:spPr>
      </p:pic>
    </p:spTree>
    <p:extLst>
      <p:ext uri="{BB962C8B-B14F-4D97-AF65-F5344CB8AC3E}">
        <p14:creationId xmlns:p14="http://schemas.microsoft.com/office/powerpoint/2010/main" val="1615011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685926" y="714374"/>
            <a:ext cx="9115424" cy="4900613"/>
          </a:xfrm>
          <a:prstGeom prst="rect">
            <a:avLst/>
          </a:prstGeom>
        </p:spPr>
      </p:pic>
    </p:spTree>
    <p:extLst>
      <p:ext uri="{BB962C8B-B14F-4D97-AF65-F5344CB8AC3E}">
        <p14:creationId xmlns:p14="http://schemas.microsoft.com/office/powerpoint/2010/main" val="1183922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964403" y="404812"/>
            <a:ext cx="10353675" cy="5238751"/>
          </a:xfrm>
          <a:prstGeom prst="rect">
            <a:avLst/>
          </a:prstGeom>
        </p:spPr>
      </p:pic>
    </p:spTree>
    <p:extLst>
      <p:ext uri="{BB962C8B-B14F-4D97-AF65-F5344CB8AC3E}">
        <p14:creationId xmlns:p14="http://schemas.microsoft.com/office/powerpoint/2010/main" val="2025499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175144" y="142875"/>
            <a:ext cx="9734550" cy="5805488"/>
          </a:xfrm>
          <a:prstGeom prst="rect">
            <a:avLst/>
          </a:prstGeom>
        </p:spPr>
      </p:pic>
      <p:sp>
        <p:nvSpPr>
          <p:cNvPr id="4" name="Rectangle 3"/>
          <p:cNvSpPr/>
          <p:nvPr/>
        </p:nvSpPr>
        <p:spPr>
          <a:xfrm>
            <a:off x="1175144" y="5609034"/>
            <a:ext cx="9458325" cy="3833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0562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171575" y="285750"/>
            <a:ext cx="10506075" cy="5357813"/>
          </a:xfrm>
          <a:prstGeom prst="rect">
            <a:avLst/>
          </a:prstGeom>
        </p:spPr>
      </p:pic>
    </p:spTree>
    <p:extLst>
      <p:ext uri="{BB962C8B-B14F-4D97-AF65-F5344CB8AC3E}">
        <p14:creationId xmlns:p14="http://schemas.microsoft.com/office/powerpoint/2010/main" val="2784643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078703" y="285750"/>
            <a:ext cx="10239375" cy="5572125"/>
          </a:xfrm>
          <a:prstGeom prst="rect">
            <a:avLst/>
          </a:prstGeom>
        </p:spPr>
      </p:pic>
    </p:spTree>
    <p:extLst>
      <p:ext uri="{BB962C8B-B14F-4D97-AF65-F5344CB8AC3E}">
        <p14:creationId xmlns:p14="http://schemas.microsoft.com/office/powerpoint/2010/main" val="4285302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343025" y="285750"/>
            <a:ext cx="9686925" cy="5295900"/>
          </a:xfrm>
          <a:prstGeom prst="rect">
            <a:avLst/>
          </a:prstGeom>
        </p:spPr>
      </p:pic>
    </p:spTree>
    <p:extLst>
      <p:ext uri="{BB962C8B-B14F-4D97-AF65-F5344CB8AC3E}">
        <p14:creationId xmlns:p14="http://schemas.microsoft.com/office/powerpoint/2010/main" val="2839441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428750" y="157163"/>
            <a:ext cx="9744075" cy="5738812"/>
          </a:xfrm>
          <a:prstGeom prst="rect">
            <a:avLst/>
          </a:prstGeom>
        </p:spPr>
      </p:pic>
    </p:spTree>
    <p:extLst>
      <p:ext uri="{BB962C8B-B14F-4D97-AF65-F5344CB8AC3E}">
        <p14:creationId xmlns:p14="http://schemas.microsoft.com/office/powerpoint/2010/main" val="1287331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2113356" y="0"/>
            <a:ext cx="7858125" cy="4243387"/>
          </a:xfrm>
          <a:prstGeom prst="rect">
            <a:avLst/>
          </a:prstGeom>
        </p:spPr>
      </p:pic>
      <p:pic>
        <p:nvPicPr>
          <p:cNvPr id="4" name="Picture 3"/>
          <p:cNvPicPr>
            <a:picLocks noChangeAspect="1"/>
          </p:cNvPicPr>
          <p:nvPr/>
        </p:nvPicPr>
        <p:blipFill>
          <a:blip r:embed="rId4"/>
          <a:stretch>
            <a:fillRect/>
          </a:stretch>
        </p:blipFill>
        <p:spPr>
          <a:xfrm>
            <a:off x="2337193" y="4067176"/>
            <a:ext cx="7935520" cy="2109787"/>
          </a:xfrm>
          <a:prstGeom prst="rect">
            <a:avLst/>
          </a:prstGeom>
        </p:spPr>
      </p:pic>
    </p:spTree>
    <p:extLst>
      <p:ext uri="{BB962C8B-B14F-4D97-AF65-F5344CB8AC3E}">
        <p14:creationId xmlns:p14="http://schemas.microsoft.com/office/powerpoint/2010/main" val="2452147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328738" y="285749"/>
            <a:ext cx="9989340" cy="5891213"/>
          </a:xfrm>
          <a:prstGeom prst="rect">
            <a:avLst/>
          </a:prstGeom>
        </p:spPr>
      </p:pic>
    </p:spTree>
    <p:extLst>
      <p:ext uri="{BB962C8B-B14F-4D97-AF65-F5344CB8AC3E}">
        <p14:creationId xmlns:p14="http://schemas.microsoft.com/office/powerpoint/2010/main" val="3143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 STABILITY……… </a:t>
            </a:r>
            <a:endParaRPr lang="en-US" b="1" u="sng" dirty="0"/>
          </a:p>
        </p:txBody>
      </p:sp>
      <p:sp>
        <p:nvSpPr>
          <p:cNvPr id="3" name="Content Placeholder 2"/>
          <p:cNvSpPr>
            <a:spLocks noGrp="1"/>
          </p:cNvSpPr>
          <p:nvPr>
            <p:ph idx="1"/>
          </p:nvPr>
        </p:nvSpPr>
        <p:spPr>
          <a:xfrm>
            <a:off x="838200" y="1100138"/>
            <a:ext cx="10515600" cy="5091113"/>
          </a:xfrm>
        </p:spPr>
        <p:txBody>
          <a:bodyPr>
            <a:normAutofit lnSpcReduction="10000"/>
          </a:bodyPr>
          <a:lstStyle/>
          <a:p>
            <a:pPr algn="just"/>
            <a:endParaRPr lang="en-US" sz="1400" dirty="0"/>
          </a:p>
          <a:p>
            <a:pPr algn="just"/>
            <a:r>
              <a:rPr lang="en-US" sz="2400" dirty="0"/>
              <a:t>This form of instability is called Lateral-torsional Buckling (LTB)</a:t>
            </a:r>
            <a:r>
              <a:rPr lang="en-US" sz="1600" b="1" i="1" dirty="0"/>
              <a:t>.</a:t>
            </a:r>
          </a:p>
          <a:p>
            <a:pPr algn="just"/>
            <a:r>
              <a:rPr lang="en-US" sz="2400" dirty="0"/>
              <a:t>Lateral Torsional buckling can be prevented by bracing the beam against twisting at sufficiently close intervals.</a:t>
            </a:r>
          </a:p>
          <a:p>
            <a:pPr algn="just"/>
            <a:r>
              <a:rPr lang="en-US" sz="2400" dirty="0"/>
              <a:t>This can be accomplished with either of two types of stability bracing: Lateral Bracing illustrated schematically in figure 5.9b and torsional bracing represented in figure 5.9 c.</a:t>
            </a:r>
          </a:p>
          <a:p>
            <a:pPr algn="just"/>
            <a:r>
              <a:rPr lang="en-US" sz="2400" dirty="0"/>
              <a:t>Lateral bracing, which prevents lateral translation should be applied as close to the compression flange as possible.</a:t>
            </a:r>
          </a:p>
          <a:p>
            <a:pPr algn="just"/>
            <a:r>
              <a:rPr lang="en-US" sz="2400" dirty="0"/>
              <a:t>Torsional bracing prevents twist directly; it can be either nodal or continuous and it can take the form of either cross frames or diaphragms.</a:t>
            </a:r>
          </a:p>
          <a:p>
            <a:pPr algn="just"/>
            <a:r>
              <a:rPr lang="en-US" sz="2400" dirty="0"/>
              <a:t>Whether the beam can sustain a moment large enough to bring it to the fully plastic condition also depends on whether the cross-sectional integrity is maintained. </a:t>
            </a:r>
          </a:p>
          <a:p>
            <a:pPr algn="just"/>
            <a:endParaRPr lang="en-US" sz="2400" dirty="0"/>
          </a:p>
          <a:p>
            <a:pPr marL="0" indent="0" algn="just">
              <a:buNone/>
            </a:pPr>
            <a:endParaRPr lang="en-US" sz="2400" dirty="0"/>
          </a:p>
          <a:p>
            <a:pPr marL="0" indent="0" algn="just">
              <a:buNone/>
            </a:pPr>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4890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 STABILITY…………</a:t>
            </a:r>
            <a:endParaRPr lang="en-US" b="1" u="sng" dirty="0"/>
          </a:p>
        </p:txBody>
      </p:sp>
      <p:sp>
        <p:nvSpPr>
          <p:cNvPr id="3" name="Content Placeholder 2"/>
          <p:cNvSpPr>
            <a:spLocks noGrp="1"/>
          </p:cNvSpPr>
          <p:nvPr>
            <p:ph idx="1"/>
          </p:nvPr>
        </p:nvSpPr>
        <p:spPr>
          <a:xfrm>
            <a:off x="838200" y="1100138"/>
            <a:ext cx="10515600" cy="5091113"/>
          </a:xfrm>
        </p:spPr>
        <p:txBody>
          <a:bodyPr>
            <a:normAutofit/>
          </a:bodyPr>
          <a:lstStyle/>
          <a:p>
            <a:pPr algn="just"/>
            <a:endParaRPr lang="en-US" sz="1400" dirty="0"/>
          </a:p>
          <a:p>
            <a:pPr algn="just"/>
            <a:r>
              <a:rPr lang="en-US" sz="2400" dirty="0"/>
              <a:t>This integrity will be lost if one of the compression element of the cross-section buckles.</a:t>
            </a:r>
          </a:p>
          <a:p>
            <a:pPr algn="just"/>
            <a:r>
              <a:rPr lang="en-US" sz="2400" dirty="0"/>
              <a:t>Thus type of buckling can be either compression flange buckling called flange local buckling (FLB), or buckling of the compression part of the web called Web Local Buckling (WLB).</a:t>
            </a:r>
          </a:p>
          <a:p>
            <a:pPr algn="just"/>
            <a:r>
              <a:rPr lang="en-US" sz="2400" dirty="0"/>
              <a:t>As discussed in compression members, whether either type of local buckling occurs will depend on the width to thickness ratios of the compression elements of the cross-section.</a:t>
            </a:r>
          </a:p>
          <a:p>
            <a:pPr algn="just"/>
            <a:r>
              <a:rPr lang="en-US" sz="2400" dirty="0"/>
              <a:t>Figure 5.1 further illustrates the effect of local and lateral-torsional buckling.</a:t>
            </a:r>
          </a:p>
          <a:p>
            <a:pPr algn="just"/>
            <a:r>
              <a:rPr lang="en-US" sz="2400" dirty="0"/>
              <a:t>Five separate beams are represented on this graph if load versus central deflection.</a:t>
            </a:r>
          </a:p>
          <a:p>
            <a:pPr algn="just"/>
            <a:endParaRPr lang="en-US" sz="2400" dirty="0"/>
          </a:p>
          <a:p>
            <a:pPr marL="0" indent="0" algn="just">
              <a:buNone/>
            </a:pPr>
            <a:endParaRPr lang="en-US" sz="2400" dirty="0"/>
          </a:p>
          <a:p>
            <a:pPr marL="0" indent="0" algn="just">
              <a:buNone/>
            </a:pPr>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35686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400175" y="742950"/>
            <a:ext cx="9744075" cy="5214938"/>
          </a:xfrm>
          <a:prstGeom prst="rect">
            <a:avLst/>
          </a:prstGeom>
        </p:spPr>
      </p:pic>
    </p:spTree>
    <p:extLst>
      <p:ext uri="{BB962C8B-B14F-4D97-AF65-F5344CB8AC3E}">
        <p14:creationId xmlns:p14="http://schemas.microsoft.com/office/powerpoint/2010/main" val="44355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 STABILITY…………</a:t>
            </a:r>
            <a:endParaRPr lang="en-US" b="1" u="sng" dirty="0"/>
          </a:p>
        </p:txBody>
      </p:sp>
      <p:sp>
        <p:nvSpPr>
          <p:cNvPr id="3" name="Content Placeholder 2"/>
          <p:cNvSpPr>
            <a:spLocks noGrp="1"/>
          </p:cNvSpPr>
          <p:nvPr>
            <p:ph idx="1"/>
          </p:nvPr>
        </p:nvSpPr>
        <p:spPr>
          <a:xfrm>
            <a:off x="838200" y="1100138"/>
            <a:ext cx="10515600" cy="5091113"/>
          </a:xfrm>
        </p:spPr>
        <p:txBody>
          <a:bodyPr>
            <a:normAutofit/>
          </a:bodyPr>
          <a:lstStyle/>
          <a:p>
            <a:pPr algn="just"/>
            <a:endParaRPr lang="en-US" sz="1400" dirty="0"/>
          </a:p>
          <a:p>
            <a:pPr algn="just"/>
            <a:r>
              <a:rPr lang="en-US" sz="2400" dirty="0"/>
              <a:t>Curve 1 is load-deflection curve of beam that becomes unstable (in anyway) and loses its load carrying capacity before first yield (see figure 5.3 b)  is attained.</a:t>
            </a:r>
          </a:p>
          <a:p>
            <a:pPr algn="just"/>
            <a:r>
              <a:rPr lang="en-US" sz="2400" dirty="0"/>
              <a:t>Curves 2 and 3 correspond to beams that can be loaded past first yield but not so far enough for the formation of a plastic hinge and resulting into the plastic collapse.</a:t>
            </a:r>
          </a:p>
          <a:p>
            <a:pPr algn="just"/>
            <a:r>
              <a:rPr lang="en-US" sz="2400" dirty="0"/>
              <a:t>If plastic collapse can be reached, the load deflection curve will have appearance of either the curve 4 or 5.</a:t>
            </a:r>
          </a:p>
          <a:p>
            <a:pPr algn="just"/>
            <a:r>
              <a:rPr lang="en-US" sz="2400" dirty="0"/>
              <a:t>Curve 4 is for the case of uniform moment over the full length of the beam and curve 5 is for a beam with a variable bending ,moment (moment gradient) </a:t>
            </a:r>
          </a:p>
          <a:p>
            <a:pPr algn="just"/>
            <a:r>
              <a:rPr lang="en-US" sz="2400" dirty="0"/>
              <a:t>Safe designs can be achieved with beams corresponding to any of these curves but curves 1 and 2 represent inefficient use of material.</a:t>
            </a:r>
          </a:p>
          <a:p>
            <a:pPr algn="just"/>
            <a:endParaRPr lang="en-US" sz="2400" dirty="0"/>
          </a:p>
          <a:p>
            <a:pPr marL="0" indent="0" algn="just">
              <a:buNone/>
            </a:pPr>
            <a:endParaRPr lang="en-US" sz="2400" dirty="0"/>
          </a:p>
          <a:p>
            <a:pPr marL="0" indent="0" algn="just">
              <a:buNone/>
            </a:pPr>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3275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906188" y="171450"/>
            <a:ext cx="8272462" cy="5791200"/>
          </a:xfrm>
          <a:prstGeom prst="rect">
            <a:avLst/>
          </a:prstGeom>
        </p:spPr>
      </p:pic>
    </p:spTree>
    <p:extLst>
      <p:ext uri="{BB962C8B-B14F-4D97-AF65-F5344CB8AC3E}">
        <p14:creationId xmlns:p14="http://schemas.microsoft.com/office/powerpoint/2010/main" val="3086992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CLASSIFICATION OF SHAPES</a:t>
            </a:r>
            <a:endParaRPr lang="en-US" b="1" u="sng" dirty="0"/>
          </a:p>
        </p:txBody>
      </p:sp>
      <p:sp>
        <p:nvSpPr>
          <p:cNvPr id="3" name="Content Placeholder 2"/>
          <p:cNvSpPr>
            <a:spLocks noGrp="1"/>
          </p:cNvSpPr>
          <p:nvPr>
            <p:ph idx="1"/>
          </p:nvPr>
        </p:nvSpPr>
        <p:spPr>
          <a:xfrm>
            <a:off x="838200" y="1100138"/>
            <a:ext cx="10515600" cy="5091113"/>
          </a:xfrm>
        </p:spPr>
        <p:txBody>
          <a:bodyPr>
            <a:normAutofit/>
          </a:bodyPr>
          <a:lstStyle/>
          <a:p>
            <a:pPr algn="just"/>
            <a:endParaRPr lang="en-US" sz="1400" dirty="0"/>
          </a:p>
          <a:p>
            <a:pPr algn="just"/>
            <a:r>
              <a:rPr lang="en-US" sz="2400" dirty="0"/>
              <a:t>AISC classifies cross-sectional shapes as compact, non compact, or slender depending on the values of the width-thickness ratios </a:t>
            </a:r>
          </a:p>
          <a:p>
            <a:pPr algn="just"/>
            <a:r>
              <a:rPr lang="en-US" sz="2400" dirty="0"/>
              <a:t>For I-shapes, the ratio for the projecting flange (an unstiffened element) is                     </a:t>
            </a:r>
            <a:br>
              <a:rPr lang="en-US" sz="2400" dirty="0"/>
            </a:br>
            <a:r>
              <a:rPr lang="en-US" sz="2400" dirty="0"/>
              <a:t>         and the ratio for the web (a stiffened web) is          </a:t>
            </a:r>
          </a:p>
          <a:p>
            <a:pPr algn="just"/>
            <a:r>
              <a:rPr lang="en-US" sz="2400" dirty="0"/>
              <a:t>The classification of shapes is found in Section B4 of the specification, “Local Buckling” in Table B4.1. it cab ne summarized as follows:</a:t>
            </a:r>
          </a:p>
          <a:p>
            <a:pPr algn="just"/>
            <a:endParaRPr lang="en-US" sz="2400" dirty="0"/>
          </a:p>
          <a:p>
            <a:pPr marL="0" indent="0" algn="just">
              <a:buNone/>
            </a:pPr>
            <a:endParaRPr lang="en-US" sz="2400" dirty="0"/>
          </a:p>
          <a:p>
            <a:pPr marL="0" indent="0" algn="just">
              <a:buNone/>
            </a:pPr>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133473" y="2568579"/>
            <a:ext cx="552450" cy="314325"/>
          </a:xfrm>
          <a:prstGeom prst="rect">
            <a:avLst/>
          </a:prstGeom>
        </p:spPr>
      </p:pic>
      <p:pic>
        <p:nvPicPr>
          <p:cNvPr id="5" name="Picture 4"/>
          <p:cNvPicPr>
            <a:picLocks noChangeAspect="1"/>
          </p:cNvPicPr>
          <p:nvPr/>
        </p:nvPicPr>
        <p:blipFill>
          <a:blip r:embed="rId4"/>
          <a:stretch>
            <a:fillRect/>
          </a:stretch>
        </p:blipFill>
        <p:spPr>
          <a:xfrm>
            <a:off x="7315200" y="2568579"/>
            <a:ext cx="542926" cy="358100"/>
          </a:xfrm>
          <a:prstGeom prst="rect">
            <a:avLst/>
          </a:prstGeom>
        </p:spPr>
      </p:pic>
      <p:pic>
        <p:nvPicPr>
          <p:cNvPr id="6" name="Picture 5"/>
          <p:cNvPicPr>
            <a:picLocks noChangeAspect="1"/>
          </p:cNvPicPr>
          <p:nvPr/>
        </p:nvPicPr>
        <p:blipFill>
          <a:blip r:embed="rId5"/>
          <a:stretch>
            <a:fillRect/>
          </a:stretch>
        </p:blipFill>
        <p:spPr>
          <a:xfrm>
            <a:off x="2081212" y="3729039"/>
            <a:ext cx="8020051" cy="2328862"/>
          </a:xfrm>
          <a:prstGeom prst="rect">
            <a:avLst/>
          </a:prstGeom>
        </p:spPr>
      </p:pic>
    </p:spTree>
    <p:extLst>
      <p:ext uri="{BB962C8B-B14F-4D97-AF65-F5344CB8AC3E}">
        <p14:creationId xmlns:p14="http://schemas.microsoft.com/office/powerpoint/2010/main" val="1435959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3755</TotalTime>
  <Words>1281</Words>
  <Application>Microsoft Office PowerPoint</Application>
  <PresentationFormat>Widescreen</PresentationFormat>
  <Paragraphs>138</Paragraphs>
  <Slides>38</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Black</vt:lpstr>
      <vt:lpstr>Bookman Old Style</vt:lpstr>
      <vt:lpstr>Calibri</vt:lpstr>
      <vt:lpstr>Calibri Light</vt:lpstr>
      <vt:lpstr>Office Theme</vt:lpstr>
      <vt:lpstr>COLLEGE OF ENGINEERING AND TECHNOLOGY                UNIVERSITY OF SARGODHA   STEEL STRUCTURES (CT-313) (B.S TECHNOLOGY)</vt:lpstr>
      <vt:lpstr> STABILITY </vt:lpstr>
      <vt:lpstr>PowerPoint Presentation</vt:lpstr>
      <vt:lpstr> STABILITY……… </vt:lpstr>
      <vt:lpstr> STABILITY…………</vt:lpstr>
      <vt:lpstr>PowerPoint Presentation</vt:lpstr>
      <vt:lpstr> STABILITY…………</vt:lpstr>
      <vt:lpstr>PowerPoint Presentation</vt:lpstr>
      <vt:lpstr>CLASSIFICATION OF SHAPES</vt:lpstr>
      <vt:lpstr>CLASSIFICATION OF SHAPES…….</vt:lpstr>
      <vt:lpstr> BENDING STRENGTH OF COMPACT SHAPES</vt:lpstr>
      <vt:lpstr> BENDING STRENGTH OF COMPACT SHAPES….</vt:lpstr>
      <vt:lpstr> BENDING STRENGTH OF COMPACT SHAPES….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Aqeel Ahmed</dc:creator>
  <cp:lastModifiedBy>Aqeel Ahmed</cp:lastModifiedBy>
  <cp:revision>1559</cp:revision>
  <dcterms:created xsi:type="dcterms:W3CDTF">2018-08-27T04:07:34Z</dcterms:created>
  <dcterms:modified xsi:type="dcterms:W3CDTF">2021-02-03T06:43:53Z</dcterms:modified>
</cp:coreProperties>
</file>