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271"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 id="336" r:id="rId74"/>
    <p:sldId id="337" r:id="rId75"/>
    <p:sldId id="338" r:id="rId76"/>
    <p:sldId id="339" r:id="rId77"/>
    <p:sldId id="340" r:id="rId78"/>
    <p:sldId id="341" r:id="rId79"/>
    <p:sldId id="342" r:id="rId80"/>
    <p:sldId id="343" r:id="rId81"/>
    <p:sldId id="344" r:id="rId82"/>
    <p:sldId id="345" r:id="rId83"/>
    <p:sldId id="346" r:id="rId84"/>
    <p:sldId id="347" r:id="rId85"/>
    <p:sldId id="348" r:id="rId86"/>
    <p:sldId id="349" r:id="rId87"/>
    <p:sldId id="350" r:id="rId88"/>
    <p:sldId id="351" r:id="rId89"/>
    <p:sldId id="352"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DB5EE65-2B05-412F-8158-560C37B76A41}" type="datetimeFigureOut">
              <a:rPr lang="en-US" smtClean="0"/>
              <a:pPr/>
              <a:t>9/30/2020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92D9C19E-E0A7-484F-846E-E07124813E31}"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B5EE65-2B05-412F-8158-560C37B76A41}" type="datetimeFigureOut">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9C19E-E0A7-484F-846E-E07124813E3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B5EE65-2B05-412F-8158-560C37B76A41}" type="datetimeFigureOut">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9C19E-E0A7-484F-846E-E07124813E3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DB5EE65-2B05-412F-8158-560C37B76A41}" type="datetimeFigureOut">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9C19E-E0A7-484F-846E-E07124813E31}"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DB5EE65-2B05-412F-8158-560C37B76A41}" type="datetimeFigureOut">
              <a:rPr lang="en-US" smtClean="0"/>
              <a:pPr/>
              <a:t>9/30/2020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92D9C19E-E0A7-484F-846E-E07124813E3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DB5EE65-2B05-412F-8158-560C37B76A41}" type="datetimeFigureOut">
              <a:rPr lang="en-US" smtClean="0"/>
              <a:pPr/>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9C19E-E0A7-484F-846E-E07124813E31}"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DB5EE65-2B05-412F-8158-560C37B76A41}" type="datetimeFigureOut">
              <a:rPr lang="en-US" smtClean="0"/>
              <a:pPr/>
              <a:t>9/30/2020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D9C19E-E0A7-484F-846E-E07124813E31}"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DB5EE65-2B05-412F-8158-560C37B76A41}" type="datetimeFigureOut">
              <a:rPr lang="en-US" smtClean="0"/>
              <a:pPr/>
              <a:t>9/30/2020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D9C19E-E0A7-484F-846E-E07124813E3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5EE65-2B05-412F-8158-560C37B76A41}" type="datetimeFigureOut">
              <a:rPr lang="en-US" smtClean="0"/>
              <a:pPr/>
              <a:t>9/30/2020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D9C19E-E0A7-484F-846E-E07124813E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DB5EE65-2B05-412F-8158-560C37B76A41}" type="datetimeFigureOut">
              <a:rPr lang="en-US" smtClean="0"/>
              <a:pPr/>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9C19E-E0A7-484F-846E-E07124813E31}"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DB5EE65-2B05-412F-8158-560C37B76A41}" type="datetimeFigureOut">
              <a:rPr lang="en-US" smtClean="0"/>
              <a:pPr/>
              <a:t>9/30/2020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92D9C19E-E0A7-484F-846E-E07124813E31}"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DB5EE65-2B05-412F-8158-560C37B76A41}" type="datetimeFigureOut">
              <a:rPr lang="en-US" smtClean="0"/>
              <a:pPr/>
              <a:t>9/30/2020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2D9C19E-E0A7-484F-846E-E07124813E3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en.wikipedia.org/wiki/Magnetic_resonance_spectroscopic_imagin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hyperlink" Target="http://www.prostate-cancer.org/resource/gloss_e.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hyperlink" Target="https://en.wikipedia.org/wiki/Cell_growth" TargetMode="External"/><Relationship Id="rId7" Type="http://schemas.openxmlformats.org/officeDocument/2006/relationships/image" Target="../media/image45.jpeg"/><Relationship Id="rId2" Type="http://schemas.openxmlformats.org/officeDocument/2006/relationships/hyperlink" Target="https://en.wikipedia.org/wiki/Lung_tumor" TargetMode="External"/><Relationship Id="rId1" Type="http://schemas.openxmlformats.org/officeDocument/2006/relationships/slideLayout" Target="../slideLayouts/slideLayout2.xml"/><Relationship Id="rId6" Type="http://schemas.openxmlformats.org/officeDocument/2006/relationships/hyperlink" Target="https://en.wikipedia.org/wiki/Metastasis" TargetMode="External"/><Relationship Id="rId5" Type="http://schemas.openxmlformats.org/officeDocument/2006/relationships/hyperlink" Target="https://en.wikipedia.org/wiki/Lung" TargetMode="External"/><Relationship Id="rId4" Type="http://schemas.openxmlformats.org/officeDocument/2006/relationships/hyperlink" Target="https://en.wikipedia.org/wiki/Tissue_(biology)"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00"/>
            <a:ext cx="7772400" cy="1470025"/>
          </a:xfrm>
        </p:spPr>
        <p:txBody>
          <a:bodyPr/>
          <a:lstStyle/>
          <a:p>
            <a:r>
              <a:rPr lang="en-US" b="1" dirty="0" smtClean="0">
                <a:solidFill>
                  <a:schemeClr val="tx1"/>
                </a:solidFill>
              </a:rPr>
              <a:t>2.PROSTATE </a:t>
            </a:r>
            <a:r>
              <a:rPr lang="en-US" b="1" dirty="0">
                <a:solidFill>
                  <a:schemeClr val="tx1"/>
                </a:solidFill>
              </a:rPr>
              <a:t>CANCER </a:t>
            </a:r>
            <a:endParaRPr 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p:spPr>
        <p:txBody>
          <a:bodyPr>
            <a:normAutofit fontScale="90000"/>
          </a:bodyPr>
          <a:lstStyle/>
          <a:p>
            <a:r>
              <a:rPr lang="en-US" b="1" u="heavy" spc="-65" dirty="0" smtClean="0">
                <a:uFill>
                  <a:solidFill>
                    <a:srgbClr val="000000"/>
                  </a:solidFill>
                </a:uFill>
                <a:latin typeface="Calibri"/>
                <a:cs typeface="Calibri"/>
              </a:rPr>
              <a:t>STAGING </a:t>
            </a:r>
            <a:r>
              <a:rPr lang="en-US" b="1" u="heavy" dirty="0" smtClean="0">
                <a:uFill>
                  <a:solidFill>
                    <a:srgbClr val="000000"/>
                  </a:solidFill>
                </a:uFill>
                <a:latin typeface="Calibri"/>
                <a:cs typeface="Calibri"/>
              </a:rPr>
              <a:t>OF </a:t>
            </a:r>
            <a:r>
              <a:rPr lang="en-US" b="1" u="heavy" spc="-100" dirty="0" smtClean="0">
                <a:uFill>
                  <a:solidFill>
                    <a:srgbClr val="000000"/>
                  </a:solidFill>
                </a:uFill>
                <a:latin typeface="Calibri"/>
                <a:cs typeface="Calibri"/>
              </a:rPr>
              <a:t>PROSTATE</a:t>
            </a:r>
            <a:r>
              <a:rPr lang="en-US" b="1" u="heavy" spc="-50" dirty="0" smtClean="0">
                <a:uFill>
                  <a:solidFill>
                    <a:srgbClr val="000000"/>
                  </a:solidFill>
                </a:uFill>
                <a:latin typeface="Calibri"/>
                <a:cs typeface="Calibri"/>
              </a:rPr>
              <a:t> </a:t>
            </a:r>
            <a:r>
              <a:rPr lang="en-US" b="1" u="heavy" dirty="0" smtClean="0">
                <a:uFill>
                  <a:solidFill>
                    <a:srgbClr val="000000"/>
                  </a:solidFill>
                </a:uFill>
                <a:latin typeface="Calibri"/>
                <a:cs typeface="Calibri"/>
              </a:rPr>
              <a:t>CANCER</a:t>
            </a:r>
            <a:endParaRPr lang="en-US" dirty="0"/>
          </a:p>
        </p:txBody>
      </p:sp>
      <p:sp>
        <p:nvSpPr>
          <p:cNvPr id="24" name="object 4"/>
          <p:cNvSpPr/>
          <p:nvPr/>
        </p:nvSpPr>
        <p:spPr>
          <a:xfrm>
            <a:off x="457200" y="914400"/>
            <a:ext cx="7772400" cy="576072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7"/>
          <p:cNvSpPr/>
          <p:nvPr/>
        </p:nvSpPr>
        <p:spPr>
          <a:xfrm>
            <a:off x="304800" y="1371600"/>
            <a:ext cx="4315967" cy="2667000"/>
          </a:xfrm>
          <a:prstGeom prst="rect">
            <a:avLst/>
          </a:prstGeom>
          <a:blipFill>
            <a:blip r:embed="rId2" cstate="print"/>
            <a:stretch>
              <a:fillRect/>
            </a:stretch>
          </a:blipFill>
        </p:spPr>
        <p:txBody>
          <a:bodyPr wrap="square" lIns="0" tIns="0" rIns="0" bIns="0" rtlCol="0"/>
          <a:lstStyle/>
          <a:p>
            <a:endParaRPr/>
          </a:p>
        </p:txBody>
      </p:sp>
      <p:sp>
        <p:nvSpPr>
          <p:cNvPr id="9" name="object 10"/>
          <p:cNvSpPr/>
          <p:nvPr/>
        </p:nvSpPr>
        <p:spPr>
          <a:xfrm>
            <a:off x="4953000" y="1371600"/>
            <a:ext cx="3979164" cy="25908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heavy" spc="-45" dirty="0" smtClean="0">
                <a:solidFill>
                  <a:srgbClr val="800080"/>
                </a:solidFill>
                <a:uFill>
                  <a:solidFill>
                    <a:srgbClr val="800080"/>
                  </a:solidFill>
                </a:uFill>
                <a:latin typeface="Calibri"/>
                <a:cs typeface="Calibri"/>
              </a:rPr>
              <a:t>LABORATORY</a:t>
            </a:r>
            <a:r>
              <a:rPr lang="en-US" b="1" u="heavy" spc="-40" dirty="0" smtClean="0">
                <a:solidFill>
                  <a:srgbClr val="800080"/>
                </a:solidFill>
                <a:uFill>
                  <a:solidFill>
                    <a:srgbClr val="800080"/>
                  </a:solidFill>
                </a:uFill>
                <a:latin typeface="Calibri"/>
                <a:cs typeface="Calibri"/>
              </a:rPr>
              <a:t> </a:t>
            </a:r>
            <a:r>
              <a:rPr lang="en-US" b="1" u="heavy" spc="-30" dirty="0" smtClean="0">
                <a:solidFill>
                  <a:srgbClr val="800080"/>
                </a:solidFill>
                <a:uFill>
                  <a:solidFill>
                    <a:srgbClr val="800080"/>
                  </a:solidFill>
                </a:uFill>
                <a:latin typeface="Calibri"/>
                <a:cs typeface="Calibri"/>
              </a:rPr>
              <a:t>INVESTIGATIONS</a:t>
            </a:r>
            <a:endParaRPr lang="en-US" dirty="0"/>
          </a:p>
        </p:txBody>
      </p:sp>
      <p:sp>
        <p:nvSpPr>
          <p:cNvPr id="3" name="Content Placeholder 2"/>
          <p:cNvSpPr>
            <a:spLocks noGrp="1"/>
          </p:cNvSpPr>
          <p:nvPr>
            <p:ph sz="quarter" idx="1"/>
          </p:nvPr>
        </p:nvSpPr>
        <p:spPr/>
        <p:txBody>
          <a:bodyPr>
            <a:normAutofit fontScale="92500" lnSpcReduction="10000"/>
          </a:bodyPr>
          <a:lstStyle/>
          <a:p>
            <a:pPr>
              <a:buNone/>
            </a:pPr>
            <a:r>
              <a:rPr lang="en-US" dirty="0" smtClean="0"/>
              <a:t>1.</a:t>
            </a:r>
            <a:r>
              <a:rPr lang="en-US" sz="2800" b="1" u="heavy" spc="-75" dirty="0" smtClean="0">
                <a:solidFill>
                  <a:srgbClr val="0E0EEB"/>
                </a:solidFill>
                <a:uFill>
                  <a:solidFill>
                    <a:srgbClr val="0E0EEB"/>
                  </a:solidFill>
                </a:uFill>
                <a:latin typeface="Calibri"/>
                <a:cs typeface="Calibri"/>
              </a:rPr>
              <a:t> PROSTATE </a:t>
            </a:r>
            <a:r>
              <a:rPr lang="en-US" sz="2800" b="1" u="heavy" spc="-10" dirty="0" smtClean="0">
                <a:solidFill>
                  <a:srgbClr val="0E0EEB"/>
                </a:solidFill>
                <a:uFill>
                  <a:solidFill>
                    <a:srgbClr val="0E0EEB"/>
                  </a:solidFill>
                </a:uFill>
                <a:latin typeface="Calibri"/>
                <a:cs typeface="Calibri"/>
              </a:rPr>
              <a:t>SPECIFIC</a:t>
            </a:r>
            <a:r>
              <a:rPr lang="en-US" sz="2800" b="1" u="heavy" spc="60" dirty="0" smtClean="0">
                <a:solidFill>
                  <a:srgbClr val="0E0EEB"/>
                </a:solidFill>
                <a:uFill>
                  <a:solidFill>
                    <a:srgbClr val="0E0EEB"/>
                  </a:solidFill>
                </a:uFill>
                <a:latin typeface="Calibri"/>
                <a:cs typeface="Calibri"/>
              </a:rPr>
              <a:t> </a:t>
            </a:r>
            <a:r>
              <a:rPr lang="en-US" sz="2800" b="1" u="heavy" dirty="0" smtClean="0">
                <a:solidFill>
                  <a:srgbClr val="0E0EEB"/>
                </a:solidFill>
                <a:uFill>
                  <a:solidFill>
                    <a:srgbClr val="0E0EEB"/>
                  </a:solidFill>
                </a:uFill>
                <a:latin typeface="Calibri"/>
                <a:cs typeface="Calibri"/>
              </a:rPr>
              <a:t>ANTIGEN</a:t>
            </a:r>
            <a:endParaRPr lang="en-US" sz="2800" dirty="0" smtClean="0">
              <a:latin typeface="Calibri"/>
              <a:cs typeface="Calibri"/>
            </a:endParaRPr>
          </a:p>
          <a:p>
            <a:pPr marL="781685" lvl="1" indent="-287020">
              <a:lnSpc>
                <a:spcPct val="100000"/>
              </a:lnSpc>
              <a:spcBef>
                <a:spcPts val="334"/>
              </a:spcBef>
              <a:buFont typeface="Wingdings" pitchFamily="2" charset="2"/>
              <a:buChar char="Ø"/>
              <a:tabLst>
                <a:tab pos="782320" algn="l"/>
              </a:tabLst>
            </a:pPr>
            <a:r>
              <a:rPr lang="en-US" spc="-5" dirty="0" smtClean="0">
                <a:latin typeface="Calibri"/>
                <a:cs typeface="Calibri"/>
              </a:rPr>
              <a:t>Serine </a:t>
            </a:r>
            <a:r>
              <a:rPr lang="en-US" spc="-10" dirty="0" smtClean="0">
                <a:latin typeface="Calibri"/>
                <a:cs typeface="Calibri"/>
              </a:rPr>
              <a:t>protease </a:t>
            </a:r>
            <a:r>
              <a:rPr lang="en-US" spc="-15" dirty="0" smtClean="0">
                <a:latin typeface="Calibri"/>
                <a:cs typeface="Calibri"/>
              </a:rPr>
              <a:t>glycoprotein </a:t>
            </a:r>
            <a:r>
              <a:rPr lang="en-US" spc="-10" dirty="0" smtClean="0">
                <a:latin typeface="Calibri"/>
                <a:cs typeface="Calibri"/>
              </a:rPr>
              <a:t>secreted by </a:t>
            </a:r>
            <a:r>
              <a:rPr lang="en-US" spc="-15" dirty="0" smtClean="0">
                <a:latin typeface="Calibri"/>
                <a:cs typeface="Calibri"/>
              </a:rPr>
              <a:t>prostatic</a:t>
            </a:r>
            <a:r>
              <a:rPr lang="en-US" spc="-40" dirty="0" smtClean="0">
                <a:latin typeface="Calibri"/>
                <a:cs typeface="Calibri"/>
              </a:rPr>
              <a:t> </a:t>
            </a:r>
            <a:r>
              <a:rPr lang="en-US" dirty="0" smtClean="0">
                <a:latin typeface="Calibri"/>
                <a:cs typeface="Calibri"/>
              </a:rPr>
              <a:t>epithelium</a:t>
            </a:r>
          </a:p>
          <a:p>
            <a:pPr marL="781685" lvl="1" indent="-287020">
              <a:lnSpc>
                <a:spcPct val="100000"/>
              </a:lnSpc>
              <a:spcBef>
                <a:spcPts val="290"/>
              </a:spcBef>
              <a:buFont typeface="Wingdings" pitchFamily="2" charset="2"/>
              <a:buChar char="Ø"/>
              <a:tabLst>
                <a:tab pos="782320" algn="l"/>
              </a:tabLst>
            </a:pPr>
            <a:r>
              <a:rPr lang="en-US" spc="-5" dirty="0" smtClean="0">
                <a:latin typeface="Calibri"/>
                <a:cs typeface="Calibri"/>
              </a:rPr>
              <a:t>Carcinoma</a:t>
            </a:r>
            <a:r>
              <a:rPr lang="en-US" spc="-30" dirty="0" smtClean="0">
                <a:latin typeface="Calibri"/>
                <a:cs typeface="Calibri"/>
              </a:rPr>
              <a:t> </a:t>
            </a:r>
            <a:r>
              <a:rPr lang="en-US" spc="-5" dirty="0" smtClean="0">
                <a:latin typeface="Calibri"/>
                <a:cs typeface="Calibri"/>
              </a:rPr>
              <a:t>specific</a:t>
            </a:r>
            <a:endParaRPr lang="en-US" dirty="0" smtClean="0">
              <a:latin typeface="Calibri"/>
              <a:cs typeface="Calibri"/>
            </a:endParaRPr>
          </a:p>
          <a:p>
            <a:pPr marL="781685" lvl="1" indent="-287020">
              <a:lnSpc>
                <a:spcPct val="100000"/>
              </a:lnSpc>
              <a:spcBef>
                <a:spcPts val="285"/>
              </a:spcBef>
              <a:buFont typeface="Wingdings" pitchFamily="2" charset="2"/>
              <a:buChar char="Ø"/>
              <a:tabLst>
                <a:tab pos="782320" algn="l"/>
              </a:tabLst>
            </a:pPr>
            <a:r>
              <a:rPr lang="en-US" spc="-5" dirty="0" smtClean="0">
                <a:latin typeface="Calibri"/>
                <a:cs typeface="Calibri"/>
              </a:rPr>
              <a:t>Normal </a:t>
            </a:r>
            <a:r>
              <a:rPr lang="en-US" dirty="0" smtClean="0">
                <a:latin typeface="Calibri"/>
                <a:cs typeface="Calibri"/>
              </a:rPr>
              <a:t>: </a:t>
            </a:r>
            <a:r>
              <a:rPr lang="en-US" spc="-5" dirty="0" smtClean="0">
                <a:latin typeface="Calibri"/>
                <a:cs typeface="Calibri"/>
              </a:rPr>
              <a:t>0.4 </a:t>
            </a:r>
            <a:r>
              <a:rPr lang="en-US" dirty="0" smtClean="0">
                <a:latin typeface="Calibri"/>
                <a:cs typeface="Calibri"/>
              </a:rPr>
              <a:t>- 4 </a:t>
            </a:r>
            <a:r>
              <a:rPr lang="en-US" spc="10" dirty="0" err="1" smtClean="0">
                <a:latin typeface="Calibri"/>
                <a:cs typeface="Calibri"/>
              </a:rPr>
              <a:t>ng</a:t>
            </a:r>
            <a:r>
              <a:rPr lang="en-US" spc="10" dirty="0" smtClean="0">
                <a:latin typeface="Calibri"/>
                <a:cs typeface="Calibri"/>
              </a:rPr>
              <a:t>/ml </a:t>
            </a:r>
            <a:r>
              <a:rPr lang="en-US" spc="-5" dirty="0" smtClean="0">
                <a:latin typeface="Calibri"/>
                <a:cs typeface="Calibri"/>
              </a:rPr>
              <a:t>(upper </a:t>
            </a:r>
            <a:r>
              <a:rPr lang="en-US" dirty="0" smtClean="0">
                <a:latin typeface="Calibri"/>
                <a:cs typeface="Calibri"/>
              </a:rPr>
              <a:t>limit </a:t>
            </a:r>
            <a:r>
              <a:rPr lang="en-US" spc="-5" dirty="0" smtClean="0">
                <a:latin typeface="Calibri"/>
                <a:cs typeface="Calibri"/>
              </a:rPr>
              <a:t>2.6</a:t>
            </a:r>
            <a:r>
              <a:rPr lang="en-US" spc="-114" dirty="0" smtClean="0">
                <a:latin typeface="Calibri"/>
                <a:cs typeface="Calibri"/>
              </a:rPr>
              <a:t> </a:t>
            </a:r>
            <a:r>
              <a:rPr lang="en-US" spc="5" dirty="0" err="1" smtClean="0">
                <a:latin typeface="Calibri"/>
                <a:cs typeface="Calibri"/>
              </a:rPr>
              <a:t>ng</a:t>
            </a:r>
            <a:r>
              <a:rPr lang="en-US" spc="5" dirty="0" smtClean="0">
                <a:latin typeface="Calibri"/>
                <a:cs typeface="Calibri"/>
              </a:rPr>
              <a:t>/ml)</a:t>
            </a:r>
          </a:p>
          <a:p>
            <a:pPr marL="781685" lvl="1" indent="-287020">
              <a:lnSpc>
                <a:spcPct val="100000"/>
              </a:lnSpc>
              <a:spcBef>
                <a:spcPts val="285"/>
              </a:spcBef>
              <a:buFont typeface="Wingdings" pitchFamily="2" charset="2"/>
              <a:buChar char="Ø"/>
              <a:tabLst>
                <a:tab pos="782320" algn="l"/>
              </a:tabLst>
            </a:pPr>
            <a:r>
              <a:rPr lang="en-US" sz="2400" spc="254" dirty="0" smtClean="0">
                <a:latin typeface="Arial"/>
                <a:cs typeface="Arial"/>
              </a:rPr>
              <a:t> </a:t>
            </a:r>
            <a:r>
              <a:rPr lang="en-US" sz="2400" spc="-5" dirty="0" smtClean="0">
                <a:latin typeface="Calibri"/>
                <a:cs typeface="Calibri"/>
              </a:rPr>
              <a:t>t</a:t>
            </a:r>
            <a:r>
              <a:rPr lang="en-US" sz="2400" spc="-7" baseline="-20833" dirty="0" smtClean="0">
                <a:latin typeface="Calibri"/>
                <a:cs typeface="Calibri"/>
              </a:rPr>
              <a:t>1/2</a:t>
            </a:r>
            <a:r>
              <a:rPr lang="en-US" sz="2400" spc="270" baseline="-20833" dirty="0" smtClean="0">
                <a:latin typeface="Calibri"/>
                <a:cs typeface="Calibri"/>
              </a:rPr>
              <a:t> </a:t>
            </a:r>
            <a:r>
              <a:rPr lang="en-US" sz="2400" dirty="0" smtClean="0">
                <a:latin typeface="Calibri"/>
                <a:cs typeface="Calibri"/>
              </a:rPr>
              <a:t>:	</a:t>
            </a:r>
            <a:r>
              <a:rPr lang="en-US" sz="2400" spc="-10" dirty="0" smtClean="0">
                <a:latin typeface="Calibri"/>
                <a:cs typeface="Calibri"/>
              </a:rPr>
              <a:t>2.2― </a:t>
            </a:r>
            <a:r>
              <a:rPr lang="en-US" sz="2400" spc="-5" dirty="0" smtClean="0">
                <a:latin typeface="Calibri"/>
                <a:cs typeface="Calibri"/>
              </a:rPr>
              <a:t>3.2 ±0.1</a:t>
            </a:r>
            <a:r>
              <a:rPr lang="en-US" sz="2400" spc="-20" dirty="0" smtClean="0">
                <a:latin typeface="Calibri"/>
                <a:cs typeface="Calibri"/>
              </a:rPr>
              <a:t> days</a:t>
            </a:r>
            <a:endParaRPr lang="en-US" sz="2400" dirty="0" smtClean="0">
              <a:latin typeface="Calibri"/>
              <a:cs typeface="Calibri"/>
            </a:endParaRPr>
          </a:p>
          <a:p>
            <a:pPr marL="781685" lvl="1" indent="-287020">
              <a:lnSpc>
                <a:spcPct val="100000"/>
              </a:lnSpc>
              <a:spcBef>
                <a:spcPts val="290"/>
              </a:spcBef>
              <a:buFont typeface="Wingdings" pitchFamily="2" charset="2"/>
              <a:buChar char="Ø"/>
              <a:tabLst>
                <a:tab pos="782320" algn="l"/>
              </a:tabLst>
            </a:pPr>
            <a:r>
              <a:rPr lang="en-US" dirty="0" smtClean="0">
                <a:latin typeface="Calibri"/>
                <a:cs typeface="Calibri"/>
              </a:rPr>
              <a:t>Mild </a:t>
            </a:r>
            <a:r>
              <a:rPr lang="en-US" spc="-10" dirty="0" smtClean="0">
                <a:latin typeface="Calibri"/>
                <a:cs typeface="Calibri"/>
              </a:rPr>
              <a:t>elevation </a:t>
            </a:r>
            <a:r>
              <a:rPr lang="en-US" dirty="0" smtClean="0">
                <a:latin typeface="Calibri"/>
                <a:cs typeface="Calibri"/>
              </a:rPr>
              <a:t>4 ― </a:t>
            </a:r>
            <a:r>
              <a:rPr lang="en-US" spc="-5" dirty="0" smtClean="0">
                <a:latin typeface="Calibri"/>
                <a:cs typeface="Calibri"/>
              </a:rPr>
              <a:t>10</a:t>
            </a:r>
            <a:r>
              <a:rPr lang="en-US" spc="-30" dirty="0" smtClean="0">
                <a:latin typeface="Calibri"/>
                <a:cs typeface="Calibri"/>
              </a:rPr>
              <a:t> </a:t>
            </a:r>
            <a:r>
              <a:rPr lang="en-US" spc="10" dirty="0" err="1" smtClean="0">
                <a:latin typeface="Calibri"/>
                <a:cs typeface="Calibri"/>
              </a:rPr>
              <a:t>ng</a:t>
            </a:r>
            <a:r>
              <a:rPr lang="en-US" spc="10" dirty="0" smtClean="0">
                <a:latin typeface="Calibri"/>
                <a:cs typeface="Calibri"/>
              </a:rPr>
              <a:t>/ml</a:t>
            </a:r>
            <a:endParaRPr lang="en-US" dirty="0" smtClean="0">
              <a:latin typeface="Calibri"/>
              <a:cs typeface="Calibri"/>
            </a:endParaRPr>
          </a:p>
          <a:p>
            <a:pPr marL="781685" lvl="1" indent="-287020">
              <a:lnSpc>
                <a:spcPct val="100000"/>
              </a:lnSpc>
              <a:spcBef>
                <a:spcPts val="290"/>
              </a:spcBef>
              <a:buFont typeface="Wingdings" pitchFamily="2" charset="2"/>
              <a:buChar char="Ø"/>
              <a:tabLst>
                <a:tab pos="782320" algn="l"/>
              </a:tabLst>
            </a:pPr>
            <a:r>
              <a:rPr lang="en-US" spc="-10" dirty="0" smtClean="0">
                <a:latin typeface="Calibri"/>
                <a:cs typeface="Calibri"/>
              </a:rPr>
              <a:t>Significant elevation </a:t>
            </a:r>
            <a:r>
              <a:rPr lang="en-US" spc="-5" dirty="0" smtClean="0">
                <a:latin typeface="Calibri"/>
                <a:cs typeface="Calibri"/>
              </a:rPr>
              <a:t>&gt;10</a:t>
            </a:r>
            <a:r>
              <a:rPr lang="en-US" spc="-20" dirty="0" smtClean="0">
                <a:latin typeface="Calibri"/>
                <a:cs typeface="Calibri"/>
              </a:rPr>
              <a:t> </a:t>
            </a:r>
            <a:r>
              <a:rPr lang="en-US" spc="10" dirty="0" err="1" smtClean="0">
                <a:latin typeface="Calibri"/>
                <a:cs typeface="Calibri"/>
              </a:rPr>
              <a:t>ng</a:t>
            </a:r>
            <a:r>
              <a:rPr lang="en-US" spc="10" dirty="0" smtClean="0">
                <a:latin typeface="Calibri"/>
                <a:cs typeface="Calibri"/>
              </a:rPr>
              <a:t>/ml</a:t>
            </a:r>
            <a:endParaRPr lang="en-US" dirty="0" smtClean="0">
              <a:latin typeface="Calibri"/>
              <a:cs typeface="Calibri"/>
            </a:endParaRPr>
          </a:p>
          <a:p>
            <a:pPr marL="781685" lvl="1" indent="-287020">
              <a:lnSpc>
                <a:spcPct val="100000"/>
              </a:lnSpc>
              <a:spcBef>
                <a:spcPts val="285"/>
              </a:spcBef>
              <a:buFont typeface="Wingdings" pitchFamily="2" charset="2"/>
              <a:buChar char="Ø"/>
              <a:tabLst>
                <a:tab pos="782320" algn="l"/>
              </a:tabLst>
            </a:pPr>
            <a:r>
              <a:rPr lang="en-US" spc="-5" dirty="0" smtClean="0">
                <a:latin typeface="Calibri"/>
                <a:cs typeface="Calibri"/>
              </a:rPr>
              <a:t>Sensitivity </a:t>
            </a:r>
            <a:r>
              <a:rPr lang="en-US" dirty="0" smtClean="0">
                <a:latin typeface="Calibri"/>
                <a:cs typeface="Calibri"/>
              </a:rPr>
              <a:t>―</a:t>
            </a:r>
            <a:r>
              <a:rPr lang="en-US" spc="-15" dirty="0" smtClean="0">
                <a:latin typeface="Calibri"/>
                <a:cs typeface="Calibri"/>
              </a:rPr>
              <a:t> </a:t>
            </a:r>
            <a:r>
              <a:rPr lang="en-US" spc="-5" dirty="0" smtClean="0">
                <a:latin typeface="Calibri"/>
                <a:cs typeface="Calibri"/>
              </a:rPr>
              <a:t>85%</a:t>
            </a:r>
            <a:endParaRPr lang="en-US" dirty="0" smtClean="0">
              <a:latin typeface="Calibri"/>
              <a:cs typeface="Calibri"/>
            </a:endParaRPr>
          </a:p>
          <a:p>
            <a:pPr marL="781685" lvl="1" indent="-287020">
              <a:lnSpc>
                <a:spcPct val="100000"/>
              </a:lnSpc>
              <a:spcBef>
                <a:spcPts val="290"/>
              </a:spcBef>
              <a:buFont typeface="Wingdings" pitchFamily="2" charset="2"/>
              <a:buChar char="Ø"/>
              <a:tabLst>
                <a:tab pos="782320" algn="l"/>
              </a:tabLst>
            </a:pPr>
            <a:r>
              <a:rPr lang="en-US" spc="-5" dirty="0" smtClean="0">
                <a:latin typeface="Calibri"/>
                <a:cs typeface="Calibri"/>
              </a:rPr>
              <a:t>Specificity </a:t>
            </a:r>
            <a:r>
              <a:rPr lang="en-US" dirty="0" smtClean="0">
                <a:latin typeface="Calibri"/>
                <a:cs typeface="Calibri"/>
              </a:rPr>
              <a:t>–</a:t>
            </a:r>
            <a:r>
              <a:rPr lang="en-US" spc="-30" dirty="0" smtClean="0">
                <a:latin typeface="Calibri"/>
                <a:cs typeface="Calibri"/>
              </a:rPr>
              <a:t> </a:t>
            </a:r>
            <a:r>
              <a:rPr lang="en-US" spc="-5" dirty="0" smtClean="0">
                <a:latin typeface="Calibri"/>
                <a:cs typeface="Calibri"/>
              </a:rPr>
              <a:t>65-70%</a:t>
            </a:r>
            <a:endParaRPr lang="en-US" dirty="0" smtClean="0">
              <a:latin typeface="Calibri"/>
              <a:cs typeface="Calibri"/>
            </a:endParaRPr>
          </a:p>
          <a:p>
            <a:pPr marL="781685" marR="320675" lvl="1" indent="-287020">
              <a:lnSpc>
                <a:spcPts val="2590"/>
              </a:lnSpc>
              <a:spcBef>
                <a:spcPts val="620"/>
              </a:spcBef>
              <a:buFont typeface="Wingdings" pitchFamily="2" charset="2"/>
              <a:buChar char="Ø"/>
              <a:tabLst>
                <a:tab pos="782320" algn="l"/>
              </a:tabLst>
            </a:pPr>
            <a:r>
              <a:rPr lang="en-US" spc="-10" dirty="0" smtClean="0">
                <a:latin typeface="Calibri"/>
                <a:cs typeface="Calibri"/>
              </a:rPr>
              <a:t>Estimated </a:t>
            </a:r>
            <a:r>
              <a:rPr lang="en-US" spc="-25" dirty="0" smtClean="0">
                <a:latin typeface="Calibri"/>
                <a:cs typeface="Calibri"/>
              </a:rPr>
              <a:t>rate </a:t>
            </a:r>
            <a:r>
              <a:rPr lang="en-US" spc="-5" dirty="0" smtClean="0">
                <a:latin typeface="Calibri"/>
                <a:cs typeface="Calibri"/>
              </a:rPr>
              <a:t>of cancer detection </a:t>
            </a:r>
            <a:r>
              <a:rPr lang="en-US" spc="-10" dirty="0" smtClean="0">
                <a:latin typeface="Calibri"/>
                <a:cs typeface="Calibri"/>
              </a:rPr>
              <a:t>by </a:t>
            </a:r>
            <a:r>
              <a:rPr lang="en-US" spc="-5" dirty="0" smtClean="0">
                <a:latin typeface="Calibri"/>
                <a:cs typeface="Calibri"/>
              </a:rPr>
              <a:t>PSA </a:t>
            </a:r>
            <a:r>
              <a:rPr lang="en-US" spc="-10" dirty="0" smtClean="0">
                <a:latin typeface="Calibri"/>
                <a:cs typeface="Calibri"/>
              </a:rPr>
              <a:t>screening </a:t>
            </a:r>
            <a:r>
              <a:rPr lang="en-US" dirty="0" smtClean="0">
                <a:latin typeface="Calibri"/>
                <a:cs typeface="Calibri"/>
              </a:rPr>
              <a:t>― 1.8-  </a:t>
            </a:r>
            <a:r>
              <a:rPr lang="en-US" spc="-5" dirty="0" smtClean="0">
                <a:latin typeface="Calibri"/>
                <a:cs typeface="Calibri"/>
              </a:rPr>
              <a:t>3.3%</a:t>
            </a:r>
            <a:endParaRPr lang="en-US" dirty="0" smtClean="0">
              <a:latin typeface="Calibri"/>
              <a:cs typeface="Calibri"/>
            </a:endParaRPr>
          </a:p>
          <a:p>
            <a:pPr marL="781685" lvl="1" indent="-287020">
              <a:lnSpc>
                <a:spcPct val="100000"/>
              </a:lnSpc>
              <a:spcBef>
                <a:spcPts val="250"/>
              </a:spcBef>
              <a:buFont typeface="Wingdings" pitchFamily="2" charset="2"/>
              <a:buChar char="Ø"/>
              <a:tabLst>
                <a:tab pos="782320" algn="l"/>
              </a:tabLst>
            </a:pPr>
            <a:r>
              <a:rPr lang="en-US" spc="-5" dirty="0" smtClean="0">
                <a:latin typeface="Calibri"/>
                <a:cs typeface="Calibri"/>
              </a:rPr>
              <a:t>Carcinoma </a:t>
            </a:r>
            <a:r>
              <a:rPr lang="en-US" dirty="0" smtClean="0">
                <a:latin typeface="Calibri"/>
                <a:cs typeface="Calibri"/>
              </a:rPr>
              <a:t>with </a:t>
            </a:r>
            <a:r>
              <a:rPr lang="en-US" spc="-5" dirty="0" smtClean="0">
                <a:latin typeface="Calibri"/>
                <a:cs typeface="Calibri"/>
              </a:rPr>
              <a:t>normal PSA </a:t>
            </a:r>
            <a:r>
              <a:rPr lang="en-US" dirty="0" smtClean="0">
                <a:latin typeface="Calibri"/>
                <a:cs typeface="Calibri"/>
              </a:rPr>
              <a:t>―</a:t>
            </a:r>
            <a:r>
              <a:rPr lang="en-US" spc="-70" dirty="0" smtClean="0">
                <a:latin typeface="Calibri"/>
                <a:cs typeface="Calibri"/>
              </a:rPr>
              <a:t> </a:t>
            </a:r>
            <a:r>
              <a:rPr lang="en-US" spc="-5" dirty="0" smtClean="0">
                <a:latin typeface="Calibri"/>
                <a:cs typeface="Calibri"/>
              </a:rPr>
              <a:t>25%</a:t>
            </a:r>
            <a:endParaRPr lang="en-US" dirty="0" smtClean="0">
              <a:latin typeface="Calibri"/>
              <a:cs typeface="Calibri"/>
            </a:endParaRPr>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629792"/>
            <a:ext cx="2827020" cy="804545"/>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2700" b="1" u="heavy" spc="-10" dirty="0">
                <a:uFill>
                  <a:solidFill>
                    <a:srgbClr val="000000"/>
                  </a:solidFill>
                </a:uFill>
                <a:latin typeface="Calibri"/>
                <a:cs typeface="Calibri"/>
              </a:rPr>
              <a:t>Age </a:t>
            </a:r>
            <a:r>
              <a:rPr sz="2700" b="1" u="heavy" spc="-5" dirty="0">
                <a:uFill>
                  <a:solidFill>
                    <a:srgbClr val="000000"/>
                  </a:solidFill>
                </a:uFill>
                <a:latin typeface="Calibri"/>
                <a:cs typeface="Calibri"/>
              </a:rPr>
              <a:t>specific </a:t>
            </a:r>
            <a:r>
              <a:rPr sz="2700" b="1" u="heavy" spc="-15" dirty="0">
                <a:uFill>
                  <a:solidFill>
                    <a:srgbClr val="000000"/>
                  </a:solidFill>
                </a:uFill>
                <a:latin typeface="Calibri"/>
                <a:cs typeface="Calibri"/>
              </a:rPr>
              <a:t>PSA</a:t>
            </a:r>
            <a:r>
              <a:rPr sz="2700" b="1" spc="-70" dirty="0">
                <a:latin typeface="Calibri"/>
                <a:cs typeface="Calibri"/>
              </a:rPr>
              <a:t> </a:t>
            </a:r>
            <a:r>
              <a:rPr sz="2700" b="1" dirty="0">
                <a:latin typeface="Calibri"/>
                <a:cs typeface="Calibri"/>
              </a:rPr>
              <a:t>:</a:t>
            </a:r>
            <a:endParaRPr sz="2700">
              <a:latin typeface="Calibri"/>
              <a:cs typeface="Calibri"/>
            </a:endParaRPr>
          </a:p>
          <a:p>
            <a:pPr marL="469900">
              <a:lnSpc>
                <a:spcPct val="100000"/>
              </a:lnSpc>
              <a:spcBef>
                <a:spcPts val="15"/>
              </a:spcBef>
            </a:pPr>
            <a:r>
              <a:rPr sz="2400" dirty="0">
                <a:latin typeface="Arial"/>
                <a:cs typeface="Arial"/>
              </a:rPr>
              <a:t>–</a:t>
            </a:r>
            <a:endParaRPr sz="2400">
              <a:latin typeface="Arial"/>
              <a:cs typeface="Arial"/>
            </a:endParaRPr>
          </a:p>
        </p:txBody>
      </p:sp>
      <p:graphicFrame>
        <p:nvGraphicFramePr>
          <p:cNvPr id="3" name="object 3"/>
          <p:cNvGraphicFramePr>
            <a:graphicFrameLocks noGrp="1"/>
          </p:cNvGraphicFramePr>
          <p:nvPr/>
        </p:nvGraphicFramePr>
        <p:xfrm>
          <a:off x="1178610" y="1084750"/>
          <a:ext cx="2156460" cy="1449406"/>
        </p:xfrm>
        <a:graphic>
          <a:graphicData uri="http://schemas.openxmlformats.org/drawingml/2006/table">
            <a:tbl>
              <a:tblPr firstRow="1" bandRow="1">
                <a:tableStyleId>{2D5ABB26-0587-4C30-8999-92F81FD0307C}</a:tableStyleId>
              </a:tblPr>
              <a:tblGrid>
                <a:gridCol w="1117600"/>
                <a:gridCol w="1038860"/>
              </a:tblGrid>
              <a:tr h="382607">
                <a:tc>
                  <a:txBody>
                    <a:bodyPr/>
                    <a:lstStyle/>
                    <a:p>
                      <a:pPr marL="113664">
                        <a:lnSpc>
                          <a:spcPts val="2655"/>
                        </a:lnSpc>
                      </a:pPr>
                      <a:r>
                        <a:rPr sz="2400" u="heavy" spc="-10" dirty="0">
                          <a:uFill>
                            <a:solidFill>
                              <a:srgbClr val="000000"/>
                            </a:solidFill>
                          </a:uFill>
                          <a:latin typeface="Calibri"/>
                          <a:cs typeface="Calibri"/>
                        </a:rPr>
                        <a:t>Age</a:t>
                      </a:r>
                      <a:endParaRPr sz="2400">
                        <a:latin typeface="Calibri"/>
                        <a:cs typeface="Calibri"/>
                      </a:endParaRPr>
                    </a:p>
                  </a:txBody>
                  <a:tcPr marL="0" marR="0" marT="0" marB="0"/>
                </a:tc>
                <a:tc>
                  <a:txBody>
                    <a:bodyPr/>
                    <a:lstStyle/>
                    <a:p>
                      <a:pPr marL="421005">
                        <a:lnSpc>
                          <a:spcPts val="2655"/>
                        </a:lnSpc>
                      </a:pPr>
                      <a:r>
                        <a:rPr sz="2400" u="heavy" spc="-5" dirty="0">
                          <a:uFill>
                            <a:solidFill>
                              <a:srgbClr val="000000"/>
                            </a:solidFill>
                          </a:uFill>
                          <a:latin typeface="Calibri"/>
                          <a:cs typeface="Calibri"/>
                        </a:rPr>
                        <a:t>PSA</a:t>
                      </a:r>
                      <a:endParaRPr sz="2400">
                        <a:latin typeface="Calibri"/>
                        <a:cs typeface="Calibri"/>
                      </a:endParaRPr>
                    </a:p>
                  </a:txBody>
                  <a:tcPr marL="0" marR="0" marT="0" marB="0"/>
                </a:tc>
              </a:tr>
              <a:tr h="365760">
                <a:tc>
                  <a:txBody>
                    <a:bodyPr/>
                    <a:lstStyle/>
                    <a:p>
                      <a:pPr marL="31750">
                        <a:lnSpc>
                          <a:spcPts val="2520"/>
                        </a:lnSpc>
                      </a:pPr>
                      <a:r>
                        <a:rPr sz="2400" spc="-5" dirty="0">
                          <a:latin typeface="Calibri"/>
                          <a:cs typeface="Calibri"/>
                        </a:rPr>
                        <a:t>40-50</a:t>
                      </a:r>
                      <a:endParaRPr sz="2400">
                        <a:latin typeface="Calibri"/>
                        <a:cs typeface="Calibri"/>
                      </a:endParaRPr>
                    </a:p>
                  </a:txBody>
                  <a:tcPr marL="0" marR="0" marT="0" marB="0"/>
                </a:tc>
                <a:tc>
                  <a:txBody>
                    <a:bodyPr/>
                    <a:lstStyle/>
                    <a:p>
                      <a:pPr marL="375920">
                        <a:lnSpc>
                          <a:spcPts val="2520"/>
                        </a:lnSpc>
                      </a:pPr>
                      <a:r>
                        <a:rPr sz="2400" spc="-5" dirty="0">
                          <a:latin typeface="Calibri"/>
                          <a:cs typeface="Calibri"/>
                        </a:rPr>
                        <a:t>0-2.5</a:t>
                      </a:r>
                      <a:endParaRPr sz="2400">
                        <a:latin typeface="Calibri"/>
                        <a:cs typeface="Calibri"/>
                      </a:endParaRPr>
                    </a:p>
                  </a:txBody>
                  <a:tcPr marL="0" marR="0" marT="0" marB="0"/>
                </a:tc>
              </a:tr>
              <a:tr h="365759">
                <a:tc>
                  <a:txBody>
                    <a:bodyPr/>
                    <a:lstStyle/>
                    <a:p>
                      <a:pPr marL="31750">
                        <a:lnSpc>
                          <a:spcPts val="2520"/>
                        </a:lnSpc>
                      </a:pPr>
                      <a:r>
                        <a:rPr sz="2400" spc="-5" dirty="0">
                          <a:latin typeface="Calibri"/>
                          <a:cs typeface="Calibri"/>
                        </a:rPr>
                        <a:t>60-70</a:t>
                      </a:r>
                      <a:endParaRPr sz="2400">
                        <a:latin typeface="Calibri"/>
                        <a:cs typeface="Calibri"/>
                      </a:endParaRPr>
                    </a:p>
                  </a:txBody>
                  <a:tcPr marL="0" marR="0" marT="0" marB="0"/>
                </a:tc>
                <a:tc>
                  <a:txBody>
                    <a:bodyPr/>
                    <a:lstStyle/>
                    <a:p>
                      <a:pPr marL="375920">
                        <a:lnSpc>
                          <a:spcPts val="2520"/>
                        </a:lnSpc>
                      </a:pPr>
                      <a:r>
                        <a:rPr sz="2400" spc="-5" dirty="0">
                          <a:latin typeface="Calibri"/>
                          <a:cs typeface="Calibri"/>
                        </a:rPr>
                        <a:t>0-4.5</a:t>
                      </a:r>
                      <a:endParaRPr sz="2400">
                        <a:latin typeface="Calibri"/>
                        <a:cs typeface="Calibri"/>
                      </a:endParaRPr>
                    </a:p>
                  </a:txBody>
                  <a:tcPr marL="0" marR="0" marT="0" marB="0"/>
                </a:tc>
              </a:tr>
              <a:tr h="335280">
                <a:tc>
                  <a:txBody>
                    <a:bodyPr/>
                    <a:lstStyle/>
                    <a:p>
                      <a:pPr marL="31750">
                        <a:lnSpc>
                          <a:spcPts val="2520"/>
                        </a:lnSpc>
                      </a:pPr>
                      <a:r>
                        <a:rPr sz="2400" spc="-5" dirty="0">
                          <a:latin typeface="Calibri"/>
                          <a:cs typeface="Calibri"/>
                        </a:rPr>
                        <a:t>70-80</a:t>
                      </a:r>
                      <a:endParaRPr sz="2400">
                        <a:latin typeface="Calibri"/>
                        <a:cs typeface="Calibri"/>
                      </a:endParaRPr>
                    </a:p>
                  </a:txBody>
                  <a:tcPr marL="0" marR="0" marT="0" marB="0"/>
                </a:tc>
                <a:tc>
                  <a:txBody>
                    <a:bodyPr/>
                    <a:lstStyle/>
                    <a:p>
                      <a:pPr marL="375920">
                        <a:lnSpc>
                          <a:spcPts val="2520"/>
                        </a:lnSpc>
                      </a:pPr>
                      <a:r>
                        <a:rPr sz="2400" spc="-5" dirty="0">
                          <a:latin typeface="Calibri"/>
                          <a:cs typeface="Calibri"/>
                        </a:rPr>
                        <a:t>0-6.5</a:t>
                      </a:r>
                      <a:endParaRPr sz="2400">
                        <a:latin typeface="Calibri"/>
                        <a:cs typeface="Calibri"/>
                      </a:endParaRPr>
                    </a:p>
                  </a:txBody>
                  <a:tcPr marL="0" marR="0" marT="0" marB="0"/>
                </a:tc>
              </a:tr>
            </a:tbl>
          </a:graphicData>
        </a:graphic>
      </p:graphicFrame>
      <p:sp>
        <p:nvSpPr>
          <p:cNvPr id="4" name="object 4"/>
          <p:cNvSpPr/>
          <p:nvPr/>
        </p:nvSpPr>
        <p:spPr>
          <a:xfrm>
            <a:off x="891539" y="3227070"/>
            <a:ext cx="452755" cy="22860"/>
          </a:xfrm>
          <a:custGeom>
            <a:avLst/>
            <a:gdLst/>
            <a:ahLst/>
            <a:cxnLst/>
            <a:rect l="l" t="t" r="r" b="b"/>
            <a:pathLst>
              <a:path w="452755" h="22860">
                <a:moveTo>
                  <a:pt x="452628" y="0"/>
                </a:moveTo>
                <a:lnTo>
                  <a:pt x="0" y="0"/>
                </a:lnTo>
                <a:lnTo>
                  <a:pt x="0" y="22860"/>
                </a:lnTo>
                <a:lnTo>
                  <a:pt x="452628" y="22860"/>
                </a:lnTo>
                <a:lnTo>
                  <a:pt x="452628" y="0"/>
                </a:lnTo>
                <a:close/>
              </a:path>
            </a:pathLst>
          </a:custGeom>
          <a:solidFill>
            <a:srgbClr val="000000"/>
          </a:solidFill>
        </p:spPr>
        <p:txBody>
          <a:bodyPr wrap="square" lIns="0" tIns="0" rIns="0" bIns="0" rtlCol="0"/>
          <a:lstStyle/>
          <a:p>
            <a:endParaRPr/>
          </a:p>
        </p:txBody>
      </p:sp>
      <p:sp>
        <p:nvSpPr>
          <p:cNvPr id="5" name="object 5"/>
          <p:cNvSpPr txBox="1"/>
          <p:nvPr/>
        </p:nvSpPr>
        <p:spPr>
          <a:xfrm>
            <a:off x="535940" y="2504389"/>
            <a:ext cx="7929245" cy="767080"/>
          </a:xfrm>
          <a:prstGeom prst="rect">
            <a:avLst/>
          </a:prstGeom>
        </p:spPr>
        <p:txBody>
          <a:bodyPr vert="horz" wrap="square" lIns="0" tIns="92710" rIns="0" bIns="0" rtlCol="0">
            <a:spAutoFit/>
          </a:bodyPr>
          <a:lstStyle/>
          <a:p>
            <a:pPr marL="355600" marR="5080" indent="-342900">
              <a:lnSpc>
                <a:spcPts val="2590"/>
              </a:lnSpc>
              <a:spcBef>
                <a:spcPts val="730"/>
              </a:spcBef>
              <a:buFont typeface="Arial"/>
              <a:buChar char="•"/>
              <a:tabLst>
                <a:tab pos="354965" algn="l"/>
                <a:tab pos="355600" algn="l"/>
              </a:tabLst>
            </a:pPr>
            <a:r>
              <a:rPr sz="2700" b="1" u="heavy" spc="-15" dirty="0">
                <a:uFill>
                  <a:solidFill>
                    <a:srgbClr val="000000"/>
                  </a:solidFill>
                </a:uFill>
                <a:latin typeface="Calibri"/>
                <a:cs typeface="Calibri"/>
              </a:rPr>
              <a:t>Pretreatment </a:t>
            </a:r>
            <a:r>
              <a:rPr sz="2700" b="1" u="heavy" dirty="0">
                <a:uFill>
                  <a:solidFill>
                    <a:srgbClr val="000000"/>
                  </a:solidFill>
                </a:uFill>
                <a:latin typeface="Calibri"/>
                <a:cs typeface="Calibri"/>
              </a:rPr>
              <a:t>serum </a:t>
            </a:r>
            <a:r>
              <a:rPr sz="2700" b="1" u="heavy" spc="-15" dirty="0">
                <a:uFill>
                  <a:solidFill>
                    <a:srgbClr val="000000"/>
                  </a:solidFill>
                </a:uFill>
                <a:latin typeface="Calibri"/>
                <a:cs typeface="Calibri"/>
              </a:rPr>
              <a:t>PSA </a:t>
            </a:r>
            <a:r>
              <a:rPr sz="2700" b="1" u="heavy" dirty="0">
                <a:uFill>
                  <a:solidFill>
                    <a:srgbClr val="000000"/>
                  </a:solidFill>
                </a:uFill>
                <a:latin typeface="Calibri"/>
                <a:cs typeface="Calibri"/>
              </a:rPr>
              <a:t>is also </a:t>
            </a:r>
            <a:r>
              <a:rPr sz="2700" b="1" u="heavy" spc="-10" dirty="0">
                <a:uFill>
                  <a:solidFill>
                    <a:srgbClr val="000000"/>
                  </a:solidFill>
                </a:uFill>
                <a:latin typeface="Calibri"/>
                <a:cs typeface="Calibri"/>
              </a:rPr>
              <a:t>predictive </a:t>
            </a:r>
            <a:r>
              <a:rPr sz="2700" b="1" u="heavy" dirty="0">
                <a:uFill>
                  <a:solidFill>
                    <a:srgbClr val="000000"/>
                  </a:solidFill>
                </a:uFill>
                <a:latin typeface="Calibri"/>
                <a:cs typeface="Calibri"/>
              </a:rPr>
              <a:t>of EPE and </a:t>
            </a:r>
            <a:r>
              <a:rPr sz="2700" b="1" dirty="0">
                <a:latin typeface="Calibri"/>
                <a:cs typeface="Calibri"/>
              </a:rPr>
              <a:t> </a:t>
            </a:r>
            <a:r>
              <a:rPr sz="2700" b="1" spc="-15" dirty="0">
                <a:latin typeface="Calibri"/>
                <a:cs typeface="Calibri"/>
              </a:rPr>
              <a:t>SVI</a:t>
            </a:r>
            <a:r>
              <a:rPr sz="2700" b="1" spc="5" dirty="0">
                <a:latin typeface="Calibri"/>
                <a:cs typeface="Calibri"/>
              </a:rPr>
              <a:t> </a:t>
            </a:r>
            <a:r>
              <a:rPr sz="2700" b="1" dirty="0">
                <a:latin typeface="Calibri"/>
                <a:cs typeface="Calibri"/>
              </a:rPr>
              <a:t>:</a:t>
            </a:r>
            <a:endParaRPr sz="2700">
              <a:latin typeface="Calibri"/>
              <a:cs typeface="Calibri"/>
            </a:endParaRPr>
          </a:p>
        </p:txBody>
      </p:sp>
      <p:sp>
        <p:nvSpPr>
          <p:cNvPr id="6" name="object 6"/>
          <p:cNvSpPr txBox="1"/>
          <p:nvPr/>
        </p:nvSpPr>
        <p:spPr>
          <a:xfrm>
            <a:off x="1334769" y="3247135"/>
            <a:ext cx="494665" cy="391160"/>
          </a:xfrm>
          <a:prstGeom prst="rect">
            <a:avLst/>
          </a:prstGeom>
        </p:spPr>
        <p:txBody>
          <a:bodyPr vert="horz" wrap="square" lIns="0" tIns="12700" rIns="0" bIns="0" rtlCol="0">
            <a:spAutoFit/>
          </a:bodyPr>
          <a:lstStyle/>
          <a:p>
            <a:pPr marL="12700">
              <a:lnSpc>
                <a:spcPct val="100000"/>
              </a:lnSpc>
              <a:spcBef>
                <a:spcPts val="100"/>
              </a:spcBef>
            </a:pPr>
            <a:r>
              <a:rPr sz="2400" i="1" dirty="0">
                <a:latin typeface="Calibri"/>
                <a:cs typeface="Calibri"/>
              </a:rPr>
              <a:t>P</a:t>
            </a:r>
            <a:r>
              <a:rPr sz="2400" i="1" spc="-25" dirty="0">
                <a:latin typeface="Calibri"/>
                <a:cs typeface="Calibri"/>
              </a:rPr>
              <a:t>S</a:t>
            </a:r>
            <a:r>
              <a:rPr sz="2400" i="1" dirty="0">
                <a:latin typeface="Calibri"/>
                <a:cs typeface="Calibri"/>
              </a:rPr>
              <a:t>A</a:t>
            </a:r>
            <a:endParaRPr sz="2400">
              <a:latin typeface="Calibri"/>
              <a:cs typeface="Calibri"/>
            </a:endParaRPr>
          </a:p>
        </p:txBody>
      </p:sp>
      <p:sp>
        <p:nvSpPr>
          <p:cNvPr id="7" name="object 7"/>
          <p:cNvSpPr/>
          <p:nvPr/>
        </p:nvSpPr>
        <p:spPr>
          <a:xfrm>
            <a:off x="1347216" y="3598926"/>
            <a:ext cx="469900" cy="20320"/>
          </a:xfrm>
          <a:custGeom>
            <a:avLst/>
            <a:gdLst/>
            <a:ahLst/>
            <a:cxnLst/>
            <a:rect l="l" t="t" r="r" b="b"/>
            <a:pathLst>
              <a:path w="469900" h="20320">
                <a:moveTo>
                  <a:pt x="469391" y="0"/>
                </a:moveTo>
                <a:lnTo>
                  <a:pt x="0" y="0"/>
                </a:lnTo>
                <a:lnTo>
                  <a:pt x="0" y="19812"/>
                </a:lnTo>
                <a:lnTo>
                  <a:pt x="469391" y="19812"/>
                </a:lnTo>
                <a:lnTo>
                  <a:pt x="469391" y="0"/>
                </a:lnTo>
                <a:close/>
              </a:path>
            </a:pathLst>
          </a:custGeom>
          <a:solidFill>
            <a:srgbClr val="000000"/>
          </a:solidFill>
        </p:spPr>
        <p:txBody>
          <a:bodyPr wrap="square" lIns="0" tIns="0" rIns="0" bIns="0" rtlCol="0"/>
          <a:lstStyle/>
          <a:p>
            <a:endParaRPr/>
          </a:p>
        </p:txBody>
      </p:sp>
      <p:sp>
        <p:nvSpPr>
          <p:cNvPr id="8" name="object 8"/>
          <p:cNvSpPr txBox="1"/>
          <p:nvPr/>
        </p:nvSpPr>
        <p:spPr>
          <a:xfrm>
            <a:off x="993444" y="3612895"/>
            <a:ext cx="1822450" cy="757555"/>
          </a:xfrm>
          <a:prstGeom prst="rect">
            <a:avLst/>
          </a:prstGeom>
        </p:spPr>
        <p:txBody>
          <a:bodyPr vert="horz" wrap="square" lIns="0" tIns="12700" rIns="0" bIns="0" rtlCol="0">
            <a:spAutoFit/>
          </a:bodyPr>
          <a:lstStyle/>
          <a:p>
            <a:pPr marR="78105" algn="r">
              <a:lnSpc>
                <a:spcPct val="100000"/>
              </a:lnSpc>
              <a:spcBef>
                <a:spcPts val="100"/>
              </a:spcBef>
            </a:pPr>
            <a:r>
              <a:rPr sz="2400" smtClean="0">
                <a:latin typeface="Calibri"/>
                <a:cs typeface="Calibri"/>
              </a:rPr>
              <a:t>4 </a:t>
            </a:r>
            <a:r>
              <a:rPr sz="2400" spc="-5" dirty="0">
                <a:latin typeface="Calibri"/>
                <a:cs typeface="Calibri"/>
              </a:rPr>
              <a:t>-10</a:t>
            </a:r>
            <a:r>
              <a:rPr sz="2400" spc="145" dirty="0">
                <a:latin typeface="Calibri"/>
                <a:cs typeface="Calibri"/>
              </a:rPr>
              <a:t> </a:t>
            </a:r>
            <a:r>
              <a:rPr sz="2400" spc="10" dirty="0">
                <a:latin typeface="Calibri"/>
                <a:cs typeface="Calibri"/>
              </a:rPr>
              <a:t>ng/ml</a:t>
            </a:r>
            <a:endParaRPr sz="2400">
              <a:latin typeface="Calibri"/>
              <a:cs typeface="Calibri"/>
            </a:endParaRPr>
          </a:p>
          <a:p>
            <a:pPr marR="5080" algn="r">
              <a:lnSpc>
                <a:spcPct val="100000"/>
              </a:lnSpc>
            </a:pPr>
            <a:r>
              <a:rPr sz="2400" spc="-5" dirty="0">
                <a:latin typeface="Calibri"/>
                <a:cs typeface="Calibri"/>
              </a:rPr>
              <a:t>10 -20</a:t>
            </a:r>
            <a:r>
              <a:rPr sz="2400" spc="-85" dirty="0">
                <a:latin typeface="Calibri"/>
                <a:cs typeface="Calibri"/>
              </a:rPr>
              <a:t> </a:t>
            </a:r>
            <a:r>
              <a:rPr sz="2400" spc="10" dirty="0">
                <a:latin typeface="Calibri"/>
                <a:cs typeface="Calibri"/>
              </a:rPr>
              <a:t>ng/ml</a:t>
            </a:r>
            <a:endParaRPr sz="2400">
              <a:latin typeface="Calibri"/>
              <a:cs typeface="Calibri"/>
            </a:endParaRPr>
          </a:p>
        </p:txBody>
      </p:sp>
      <p:sp>
        <p:nvSpPr>
          <p:cNvPr id="9" name="object 9"/>
          <p:cNvSpPr txBox="1"/>
          <p:nvPr/>
        </p:nvSpPr>
        <p:spPr>
          <a:xfrm>
            <a:off x="3881116" y="3247135"/>
            <a:ext cx="3889375" cy="1123315"/>
          </a:xfrm>
          <a:prstGeom prst="rect">
            <a:avLst/>
          </a:prstGeom>
        </p:spPr>
        <p:txBody>
          <a:bodyPr vert="horz" wrap="square" lIns="0" tIns="12700" rIns="0" bIns="0" rtlCol="0">
            <a:spAutoFit/>
          </a:bodyPr>
          <a:lstStyle/>
          <a:p>
            <a:pPr marL="52705">
              <a:lnSpc>
                <a:spcPct val="100000"/>
              </a:lnSpc>
              <a:spcBef>
                <a:spcPts val="100"/>
              </a:spcBef>
            </a:pPr>
            <a:r>
              <a:rPr sz="2400" i="1" u="heavy" spc="-10" dirty="0">
                <a:uFill>
                  <a:solidFill>
                    <a:srgbClr val="000000"/>
                  </a:solidFill>
                </a:uFill>
                <a:latin typeface="Calibri"/>
                <a:cs typeface="Calibri"/>
              </a:rPr>
              <a:t>Rate </a:t>
            </a:r>
            <a:r>
              <a:rPr sz="2400" i="1" u="heavy" spc="-5" dirty="0">
                <a:uFill>
                  <a:solidFill>
                    <a:srgbClr val="000000"/>
                  </a:solidFill>
                </a:uFill>
                <a:latin typeface="Calibri"/>
                <a:cs typeface="Calibri"/>
              </a:rPr>
              <a:t>of organ-confined</a:t>
            </a:r>
            <a:r>
              <a:rPr sz="2400" i="1" u="heavy" spc="-20" dirty="0">
                <a:uFill>
                  <a:solidFill>
                    <a:srgbClr val="000000"/>
                  </a:solidFill>
                </a:uFill>
                <a:latin typeface="Calibri"/>
                <a:cs typeface="Calibri"/>
              </a:rPr>
              <a:t> </a:t>
            </a:r>
            <a:r>
              <a:rPr sz="2400" i="1" u="heavy" spc="-5" dirty="0">
                <a:uFill>
                  <a:solidFill>
                    <a:srgbClr val="000000"/>
                  </a:solidFill>
                </a:uFill>
                <a:latin typeface="Calibri"/>
                <a:cs typeface="Calibri"/>
              </a:rPr>
              <a:t>disease</a:t>
            </a:r>
            <a:endParaRPr sz="2400">
              <a:latin typeface="Calibri"/>
              <a:cs typeface="Calibri"/>
            </a:endParaRPr>
          </a:p>
          <a:p>
            <a:pPr marL="76835">
              <a:lnSpc>
                <a:spcPct val="100000"/>
              </a:lnSpc>
            </a:pPr>
            <a:r>
              <a:rPr sz="2400" spc="-5" dirty="0">
                <a:latin typeface="Calibri"/>
                <a:cs typeface="Calibri"/>
              </a:rPr>
              <a:t>53% </a:t>
            </a:r>
            <a:r>
              <a:rPr sz="2400" dirty="0">
                <a:latin typeface="Calibri"/>
                <a:cs typeface="Calibri"/>
              </a:rPr>
              <a:t>-</a:t>
            </a:r>
            <a:r>
              <a:rPr sz="2400" spc="-10" dirty="0">
                <a:latin typeface="Calibri"/>
                <a:cs typeface="Calibri"/>
              </a:rPr>
              <a:t> </a:t>
            </a:r>
            <a:r>
              <a:rPr sz="2400" spc="-5" dirty="0">
                <a:latin typeface="Calibri"/>
                <a:cs typeface="Calibri"/>
              </a:rPr>
              <a:t>70%</a:t>
            </a:r>
            <a:endParaRPr sz="2400">
              <a:latin typeface="Calibri"/>
              <a:cs typeface="Calibri"/>
            </a:endParaRPr>
          </a:p>
          <a:p>
            <a:pPr marL="12700">
              <a:lnSpc>
                <a:spcPct val="100000"/>
              </a:lnSpc>
            </a:pPr>
            <a:r>
              <a:rPr sz="2400" spc="-5" dirty="0">
                <a:latin typeface="Calibri"/>
                <a:cs typeface="Calibri"/>
              </a:rPr>
              <a:t>31% </a:t>
            </a:r>
            <a:r>
              <a:rPr sz="2400" dirty="0">
                <a:latin typeface="Calibri"/>
                <a:cs typeface="Calibri"/>
              </a:rPr>
              <a:t>-</a:t>
            </a:r>
            <a:r>
              <a:rPr sz="2400" spc="-25" dirty="0">
                <a:latin typeface="Calibri"/>
                <a:cs typeface="Calibri"/>
              </a:rPr>
              <a:t> </a:t>
            </a:r>
            <a:r>
              <a:rPr sz="2400" spc="-10" dirty="0">
                <a:latin typeface="Calibri"/>
                <a:cs typeface="Calibri"/>
              </a:rPr>
              <a:t>56%</a:t>
            </a:r>
            <a:endParaRPr sz="2400">
              <a:latin typeface="Calibri"/>
              <a:cs typeface="Calibri"/>
            </a:endParaRPr>
          </a:p>
        </p:txBody>
      </p:sp>
      <p:sp>
        <p:nvSpPr>
          <p:cNvPr id="10" name="object 10"/>
          <p:cNvSpPr txBox="1"/>
          <p:nvPr/>
        </p:nvSpPr>
        <p:spPr>
          <a:xfrm>
            <a:off x="535940" y="4343145"/>
            <a:ext cx="5903595" cy="1536065"/>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2700" u="heavy" spc="-675" dirty="0">
                <a:uFill>
                  <a:solidFill>
                    <a:srgbClr val="000000"/>
                  </a:solidFill>
                </a:uFill>
                <a:latin typeface="Times New Roman"/>
                <a:cs typeface="Times New Roman"/>
              </a:rPr>
              <a:t> </a:t>
            </a:r>
            <a:r>
              <a:rPr sz="2700" b="1" u="heavy" spc="-30" dirty="0">
                <a:uFill>
                  <a:solidFill>
                    <a:srgbClr val="000000"/>
                  </a:solidFill>
                </a:uFill>
                <a:latin typeface="Calibri"/>
                <a:cs typeface="Calibri"/>
              </a:rPr>
              <a:t>Roach’s </a:t>
            </a:r>
            <a:r>
              <a:rPr sz="2700" b="1" u="heavy" spc="-5" dirty="0">
                <a:uFill>
                  <a:solidFill>
                    <a:srgbClr val="000000"/>
                  </a:solidFill>
                </a:uFill>
                <a:latin typeface="Calibri"/>
                <a:cs typeface="Calibri"/>
              </a:rPr>
              <a:t>Probability </a:t>
            </a:r>
            <a:r>
              <a:rPr sz="2700" b="1" u="heavy" dirty="0">
                <a:uFill>
                  <a:solidFill>
                    <a:srgbClr val="000000"/>
                  </a:solidFill>
                </a:uFill>
                <a:latin typeface="Calibri"/>
                <a:cs typeface="Calibri"/>
              </a:rPr>
              <a:t>of </a:t>
            </a:r>
            <a:r>
              <a:rPr sz="2700" b="1" u="heavy" spc="-15" dirty="0">
                <a:uFill>
                  <a:solidFill>
                    <a:srgbClr val="000000"/>
                  </a:solidFill>
                </a:uFill>
                <a:latin typeface="Calibri"/>
                <a:cs typeface="Calibri"/>
              </a:rPr>
              <a:t>ECE, SVI </a:t>
            </a:r>
            <a:r>
              <a:rPr sz="2700" b="1" u="heavy" dirty="0">
                <a:uFill>
                  <a:solidFill>
                    <a:srgbClr val="000000"/>
                  </a:solidFill>
                </a:uFill>
                <a:latin typeface="Calibri"/>
                <a:cs typeface="Calibri"/>
              </a:rPr>
              <a:t>and</a:t>
            </a:r>
            <a:r>
              <a:rPr sz="2700" b="1" u="heavy" spc="40" dirty="0">
                <a:uFill>
                  <a:solidFill>
                    <a:srgbClr val="000000"/>
                  </a:solidFill>
                </a:uFill>
                <a:latin typeface="Calibri"/>
                <a:cs typeface="Calibri"/>
              </a:rPr>
              <a:t> </a:t>
            </a:r>
            <a:r>
              <a:rPr sz="2700" b="1" u="heavy" spc="-10" dirty="0">
                <a:uFill>
                  <a:solidFill>
                    <a:srgbClr val="000000"/>
                  </a:solidFill>
                </a:uFill>
                <a:latin typeface="Calibri"/>
                <a:cs typeface="Calibri"/>
              </a:rPr>
              <a:t>LNI</a:t>
            </a:r>
            <a:r>
              <a:rPr sz="2700" spc="-10" dirty="0">
                <a:latin typeface="Calibri"/>
                <a:cs typeface="Calibri"/>
              </a:rPr>
              <a:t>:</a:t>
            </a:r>
            <a:endParaRPr sz="2700">
              <a:latin typeface="Calibri"/>
              <a:cs typeface="Calibri"/>
            </a:endParaRPr>
          </a:p>
          <a:p>
            <a:pPr marL="469900">
              <a:lnSpc>
                <a:spcPct val="100000"/>
              </a:lnSpc>
              <a:spcBef>
                <a:spcPts val="10"/>
              </a:spcBef>
            </a:pPr>
            <a:r>
              <a:rPr sz="2400" dirty="0">
                <a:latin typeface="Arial"/>
                <a:cs typeface="Arial"/>
              </a:rPr>
              <a:t>– </a:t>
            </a:r>
            <a:r>
              <a:rPr sz="2400" spc="-5" dirty="0">
                <a:latin typeface="Calibri"/>
                <a:cs typeface="Calibri"/>
              </a:rPr>
              <a:t>ECE+ </a:t>
            </a:r>
            <a:r>
              <a:rPr sz="2400" dirty="0">
                <a:latin typeface="Calibri"/>
                <a:cs typeface="Calibri"/>
              </a:rPr>
              <a:t>= </a:t>
            </a:r>
            <a:r>
              <a:rPr sz="2400" spc="-5" dirty="0">
                <a:latin typeface="Calibri"/>
                <a:cs typeface="Calibri"/>
              </a:rPr>
              <a:t>3/2×PSA</a:t>
            </a:r>
            <a:r>
              <a:rPr sz="2400" spc="210" dirty="0">
                <a:latin typeface="Calibri"/>
                <a:cs typeface="Calibri"/>
              </a:rPr>
              <a:t> </a:t>
            </a:r>
            <a:r>
              <a:rPr sz="2400" spc="-5" dirty="0">
                <a:latin typeface="Calibri"/>
                <a:cs typeface="Calibri"/>
              </a:rPr>
              <a:t>+(GS-3)×10</a:t>
            </a:r>
            <a:endParaRPr sz="2400">
              <a:latin typeface="Calibri"/>
              <a:cs typeface="Calibri"/>
            </a:endParaRPr>
          </a:p>
          <a:p>
            <a:pPr marL="469900">
              <a:lnSpc>
                <a:spcPct val="100000"/>
              </a:lnSpc>
              <a:tabLst>
                <a:tab pos="1652270" algn="l"/>
              </a:tabLst>
            </a:pPr>
            <a:r>
              <a:rPr sz="2400" dirty="0">
                <a:latin typeface="Arial"/>
                <a:cs typeface="Arial"/>
              </a:rPr>
              <a:t>–</a:t>
            </a:r>
            <a:r>
              <a:rPr sz="2400" spc="250" dirty="0">
                <a:latin typeface="Arial"/>
                <a:cs typeface="Arial"/>
              </a:rPr>
              <a:t> </a:t>
            </a:r>
            <a:r>
              <a:rPr sz="2400" spc="-10" dirty="0">
                <a:latin typeface="Calibri"/>
                <a:cs typeface="Calibri"/>
              </a:rPr>
              <a:t>SVI+</a:t>
            </a:r>
            <a:r>
              <a:rPr sz="2400" spc="-5" dirty="0">
                <a:latin typeface="Calibri"/>
                <a:cs typeface="Calibri"/>
              </a:rPr>
              <a:t> </a:t>
            </a:r>
            <a:r>
              <a:rPr sz="2400" dirty="0">
                <a:latin typeface="Calibri"/>
                <a:cs typeface="Calibri"/>
              </a:rPr>
              <a:t>=	</a:t>
            </a:r>
            <a:r>
              <a:rPr sz="2400" spc="-10" dirty="0">
                <a:latin typeface="Calibri"/>
                <a:cs typeface="Calibri"/>
              </a:rPr>
              <a:t>PSA</a:t>
            </a:r>
            <a:r>
              <a:rPr sz="2400" spc="-15" dirty="0">
                <a:latin typeface="Calibri"/>
                <a:cs typeface="Calibri"/>
              </a:rPr>
              <a:t> </a:t>
            </a:r>
            <a:r>
              <a:rPr sz="2400" spc="-5" dirty="0">
                <a:latin typeface="Calibri"/>
                <a:cs typeface="Calibri"/>
              </a:rPr>
              <a:t>+(GS-6)×10</a:t>
            </a:r>
            <a:endParaRPr sz="2400">
              <a:latin typeface="Calibri"/>
              <a:cs typeface="Calibri"/>
            </a:endParaRPr>
          </a:p>
          <a:p>
            <a:pPr marL="469900">
              <a:lnSpc>
                <a:spcPct val="100000"/>
              </a:lnSpc>
              <a:tabLst>
                <a:tab pos="1667510" algn="l"/>
              </a:tabLst>
            </a:pPr>
            <a:r>
              <a:rPr sz="2400" dirty="0">
                <a:latin typeface="Arial"/>
                <a:cs typeface="Arial"/>
              </a:rPr>
              <a:t>–</a:t>
            </a:r>
            <a:r>
              <a:rPr sz="2400" spc="254" dirty="0">
                <a:latin typeface="Arial"/>
                <a:cs typeface="Arial"/>
              </a:rPr>
              <a:t> </a:t>
            </a:r>
            <a:r>
              <a:rPr sz="2400" spc="-10" dirty="0">
                <a:latin typeface="Calibri"/>
                <a:cs typeface="Calibri"/>
              </a:rPr>
              <a:t>LNI+</a:t>
            </a:r>
            <a:r>
              <a:rPr sz="2400" spc="5" dirty="0">
                <a:latin typeface="Calibri"/>
                <a:cs typeface="Calibri"/>
              </a:rPr>
              <a:t> </a:t>
            </a:r>
            <a:r>
              <a:rPr sz="2400" dirty="0">
                <a:latin typeface="Calibri"/>
                <a:cs typeface="Calibri"/>
              </a:rPr>
              <a:t>=	</a:t>
            </a:r>
            <a:r>
              <a:rPr sz="2400" spc="-10" dirty="0">
                <a:latin typeface="Calibri"/>
                <a:cs typeface="Calibri"/>
              </a:rPr>
              <a:t>2/3×PSA</a:t>
            </a:r>
            <a:r>
              <a:rPr sz="2400" spc="-15" dirty="0">
                <a:latin typeface="Calibri"/>
                <a:cs typeface="Calibri"/>
              </a:rPr>
              <a:t> </a:t>
            </a:r>
            <a:r>
              <a:rPr sz="2400" spc="-5" dirty="0">
                <a:latin typeface="Calibri"/>
                <a:cs typeface="Calibri"/>
              </a:rPr>
              <a:t>+(GS-6)×10</a:t>
            </a:r>
            <a:endParaRPr sz="240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39366" y="187197"/>
            <a:ext cx="6086475" cy="505267"/>
          </a:xfrm>
          <a:prstGeom prst="rect">
            <a:avLst/>
          </a:prstGeom>
        </p:spPr>
        <p:txBody>
          <a:bodyPr vert="horz" wrap="square" lIns="0" tIns="12700" rIns="0" bIns="0" rtlCol="0">
            <a:spAutoFit/>
          </a:bodyPr>
          <a:lstStyle/>
          <a:p>
            <a:pPr marL="12700">
              <a:lnSpc>
                <a:spcPct val="100000"/>
              </a:lnSpc>
              <a:spcBef>
                <a:spcPts val="100"/>
              </a:spcBef>
            </a:pPr>
            <a:r>
              <a:rPr lang="en-US" sz="3200" b="1" u="heavy" spc="-15" dirty="0" smtClean="0">
                <a:uFill>
                  <a:solidFill>
                    <a:srgbClr val="000000"/>
                  </a:solidFill>
                </a:uFill>
                <a:latin typeface="Calibri"/>
                <a:cs typeface="Calibri"/>
              </a:rPr>
              <a:t>2. </a:t>
            </a:r>
            <a:r>
              <a:rPr sz="3200" b="1" u="heavy" spc="-15" smtClean="0">
                <a:uFill>
                  <a:solidFill>
                    <a:srgbClr val="000000"/>
                  </a:solidFill>
                </a:uFill>
                <a:latin typeface="Calibri"/>
                <a:cs typeface="Calibri"/>
              </a:rPr>
              <a:t>Digital </a:t>
            </a:r>
            <a:r>
              <a:rPr sz="3200" b="1" u="heavy" spc="-20" dirty="0">
                <a:uFill>
                  <a:solidFill>
                    <a:srgbClr val="000000"/>
                  </a:solidFill>
                </a:uFill>
                <a:latin typeface="Calibri"/>
                <a:cs typeface="Calibri"/>
              </a:rPr>
              <a:t>Rectal</a:t>
            </a:r>
            <a:r>
              <a:rPr sz="3200" b="1" u="heavy" spc="-55" dirty="0">
                <a:uFill>
                  <a:solidFill>
                    <a:srgbClr val="000000"/>
                  </a:solidFill>
                </a:uFill>
                <a:latin typeface="Calibri"/>
                <a:cs typeface="Calibri"/>
              </a:rPr>
              <a:t> </a:t>
            </a:r>
            <a:r>
              <a:rPr sz="3200" b="1" u="heavy" spc="-10" dirty="0">
                <a:uFill>
                  <a:solidFill>
                    <a:srgbClr val="000000"/>
                  </a:solidFill>
                </a:uFill>
                <a:latin typeface="Calibri"/>
                <a:cs typeface="Calibri"/>
              </a:rPr>
              <a:t>Examination</a:t>
            </a:r>
            <a:endParaRPr sz="3200">
              <a:latin typeface="Calibri"/>
              <a:cs typeface="Calibri"/>
            </a:endParaRPr>
          </a:p>
        </p:txBody>
      </p:sp>
      <p:sp>
        <p:nvSpPr>
          <p:cNvPr id="3" name="object 3"/>
          <p:cNvSpPr txBox="1"/>
          <p:nvPr/>
        </p:nvSpPr>
        <p:spPr>
          <a:xfrm>
            <a:off x="535940" y="1217828"/>
            <a:ext cx="8053070" cy="4988560"/>
          </a:xfrm>
          <a:prstGeom prst="rect">
            <a:avLst/>
          </a:prstGeom>
        </p:spPr>
        <p:txBody>
          <a:bodyPr vert="horz" wrap="square" lIns="0" tIns="46355" rIns="0" bIns="0" rtlCol="0">
            <a:spAutoFit/>
          </a:bodyPr>
          <a:lstStyle/>
          <a:p>
            <a:pPr marL="355600" indent="-342900">
              <a:lnSpc>
                <a:spcPct val="100000"/>
              </a:lnSpc>
              <a:spcBef>
                <a:spcPts val="365"/>
              </a:spcBef>
              <a:buFont typeface="Arial"/>
              <a:buChar char="•"/>
              <a:tabLst>
                <a:tab pos="354965" algn="l"/>
                <a:tab pos="355600" algn="l"/>
              </a:tabLst>
            </a:pPr>
            <a:r>
              <a:rPr sz="2200" spc="-10" dirty="0">
                <a:latin typeface="Calibri"/>
                <a:cs typeface="Calibri"/>
              </a:rPr>
              <a:t>Cornerstone </a:t>
            </a:r>
            <a:r>
              <a:rPr sz="2200" dirty="0">
                <a:latin typeface="Calibri"/>
                <a:cs typeface="Calibri"/>
              </a:rPr>
              <a:t>of </a:t>
            </a:r>
            <a:r>
              <a:rPr sz="2200" spc="-5" dirty="0">
                <a:latin typeface="Calibri"/>
                <a:cs typeface="Calibri"/>
              </a:rPr>
              <a:t>the </a:t>
            </a:r>
            <a:r>
              <a:rPr sz="2200" spc="-15" dirty="0">
                <a:latin typeface="Calibri"/>
                <a:cs typeface="Calibri"/>
              </a:rPr>
              <a:t>physical </a:t>
            </a:r>
            <a:r>
              <a:rPr sz="2200" spc="-10" dirty="0">
                <a:latin typeface="Calibri"/>
                <a:cs typeface="Calibri"/>
              </a:rPr>
              <a:t>examination/ instrumental </a:t>
            </a:r>
            <a:r>
              <a:rPr sz="2200" spc="-5" dirty="0">
                <a:latin typeface="Calibri"/>
                <a:cs typeface="Calibri"/>
              </a:rPr>
              <a:t>in</a:t>
            </a:r>
            <a:r>
              <a:rPr sz="2200" spc="50" dirty="0">
                <a:latin typeface="Calibri"/>
                <a:cs typeface="Calibri"/>
              </a:rPr>
              <a:t> </a:t>
            </a:r>
            <a:r>
              <a:rPr sz="2200" spc="-10" dirty="0">
                <a:latin typeface="Calibri"/>
                <a:cs typeface="Calibri"/>
              </a:rPr>
              <a:t>staging</a:t>
            </a:r>
            <a:endParaRPr sz="2200">
              <a:latin typeface="Calibri"/>
              <a:cs typeface="Calibri"/>
            </a:endParaRPr>
          </a:p>
          <a:p>
            <a:pPr marL="355600" indent="-342900">
              <a:lnSpc>
                <a:spcPct val="100000"/>
              </a:lnSpc>
              <a:spcBef>
                <a:spcPts val="260"/>
              </a:spcBef>
              <a:buFont typeface="Arial"/>
              <a:buChar char="•"/>
              <a:tabLst>
                <a:tab pos="354965" algn="l"/>
                <a:tab pos="355600" algn="l"/>
                <a:tab pos="1061085" algn="l"/>
              </a:tabLst>
            </a:pPr>
            <a:r>
              <a:rPr sz="2200" spc="-35" dirty="0">
                <a:latin typeface="Calibri"/>
                <a:cs typeface="Calibri"/>
              </a:rPr>
              <a:t>Sim’s	</a:t>
            </a:r>
            <a:r>
              <a:rPr sz="2200" spc="-20" dirty="0">
                <a:latin typeface="Calibri"/>
                <a:cs typeface="Calibri"/>
              </a:rPr>
              <a:t>lateral</a:t>
            </a:r>
            <a:r>
              <a:rPr sz="2200" spc="-10" dirty="0">
                <a:latin typeface="Calibri"/>
                <a:cs typeface="Calibri"/>
              </a:rPr>
              <a:t> </a:t>
            </a:r>
            <a:r>
              <a:rPr sz="2200" spc="-5" dirty="0">
                <a:latin typeface="Calibri"/>
                <a:cs typeface="Calibri"/>
              </a:rPr>
              <a:t>position.</a:t>
            </a:r>
            <a:endParaRPr sz="2200">
              <a:latin typeface="Calibri"/>
              <a:cs typeface="Calibri"/>
            </a:endParaRPr>
          </a:p>
          <a:p>
            <a:pPr marL="756285" lvl="1" indent="-287020">
              <a:lnSpc>
                <a:spcPct val="100000"/>
              </a:lnSpc>
              <a:spcBef>
                <a:spcPts val="265"/>
              </a:spcBef>
              <a:buFont typeface="Arial"/>
              <a:buChar char="–"/>
              <a:tabLst>
                <a:tab pos="756285" algn="l"/>
                <a:tab pos="756920" algn="l"/>
              </a:tabLst>
            </a:pPr>
            <a:r>
              <a:rPr sz="2200" spc="-20" dirty="0">
                <a:latin typeface="Calibri"/>
                <a:cs typeface="Calibri"/>
              </a:rPr>
              <a:t>Organ</a:t>
            </a:r>
            <a:r>
              <a:rPr sz="2200" spc="-10" dirty="0">
                <a:latin typeface="Calibri"/>
                <a:cs typeface="Calibri"/>
              </a:rPr>
              <a:t> palpation:</a:t>
            </a:r>
            <a:endParaRPr sz="2200">
              <a:latin typeface="Calibri"/>
              <a:cs typeface="Calibri"/>
            </a:endParaRPr>
          </a:p>
          <a:p>
            <a:pPr marL="1155700" lvl="2" indent="-229235">
              <a:lnSpc>
                <a:spcPct val="100000"/>
              </a:lnSpc>
              <a:spcBef>
                <a:spcPts val="265"/>
              </a:spcBef>
              <a:buFont typeface="Arial"/>
              <a:buChar char="•"/>
              <a:tabLst>
                <a:tab pos="1155700" algn="l"/>
                <a:tab pos="1156335" algn="l"/>
              </a:tabLst>
            </a:pPr>
            <a:r>
              <a:rPr sz="2200" spc="-10" dirty="0">
                <a:latin typeface="Calibri"/>
                <a:cs typeface="Calibri"/>
              </a:rPr>
              <a:t>Craniocaudal </a:t>
            </a:r>
            <a:r>
              <a:rPr sz="2200" spc="-5" dirty="0">
                <a:latin typeface="Calibri"/>
                <a:cs typeface="Calibri"/>
              </a:rPr>
              <a:t>and </a:t>
            </a:r>
            <a:r>
              <a:rPr sz="2200" spc="-20" dirty="0">
                <a:latin typeface="Calibri"/>
                <a:cs typeface="Calibri"/>
              </a:rPr>
              <a:t>transverse</a:t>
            </a:r>
            <a:r>
              <a:rPr sz="2200" spc="-15" dirty="0">
                <a:latin typeface="Calibri"/>
                <a:cs typeface="Calibri"/>
              </a:rPr>
              <a:t> </a:t>
            </a:r>
            <a:r>
              <a:rPr sz="2200" spc="-10" dirty="0">
                <a:latin typeface="Calibri"/>
                <a:cs typeface="Calibri"/>
              </a:rPr>
              <a:t>dimension</a:t>
            </a:r>
            <a:endParaRPr sz="2200">
              <a:latin typeface="Calibri"/>
              <a:cs typeface="Calibri"/>
            </a:endParaRPr>
          </a:p>
          <a:p>
            <a:pPr marL="1155700" lvl="2" indent="-229235">
              <a:lnSpc>
                <a:spcPct val="100000"/>
              </a:lnSpc>
              <a:spcBef>
                <a:spcPts val="265"/>
              </a:spcBef>
              <a:buFont typeface="Arial"/>
              <a:buChar char="•"/>
              <a:tabLst>
                <a:tab pos="1155700" algn="l"/>
                <a:tab pos="1156335" algn="l"/>
              </a:tabLst>
            </a:pPr>
            <a:r>
              <a:rPr sz="2200" spc="-10" dirty="0">
                <a:latin typeface="Calibri"/>
                <a:cs typeface="Calibri"/>
              </a:rPr>
              <a:t>Consistency </a:t>
            </a:r>
            <a:r>
              <a:rPr sz="2200" spc="-5" dirty="0">
                <a:latin typeface="Calibri"/>
                <a:cs typeface="Calibri"/>
              </a:rPr>
              <a:t>/</a:t>
            </a:r>
            <a:r>
              <a:rPr sz="2200" spc="15" dirty="0">
                <a:latin typeface="Calibri"/>
                <a:cs typeface="Calibri"/>
              </a:rPr>
              <a:t> </a:t>
            </a:r>
            <a:r>
              <a:rPr sz="2200" spc="-5" dirty="0">
                <a:latin typeface="Calibri"/>
                <a:cs typeface="Calibri"/>
              </a:rPr>
              <a:t>Mobility</a:t>
            </a:r>
            <a:endParaRPr sz="2200">
              <a:latin typeface="Calibri"/>
              <a:cs typeface="Calibri"/>
            </a:endParaRPr>
          </a:p>
          <a:p>
            <a:pPr marL="1155700" lvl="2" indent="-229235">
              <a:lnSpc>
                <a:spcPct val="100000"/>
              </a:lnSpc>
              <a:spcBef>
                <a:spcPts val="265"/>
              </a:spcBef>
              <a:buFont typeface="Arial"/>
              <a:buChar char="•"/>
              <a:tabLst>
                <a:tab pos="1155700" algn="l"/>
                <a:tab pos="1156335" algn="l"/>
              </a:tabLst>
            </a:pPr>
            <a:r>
              <a:rPr sz="2200" spc="-20" dirty="0">
                <a:latin typeface="Calibri"/>
                <a:cs typeface="Calibri"/>
              </a:rPr>
              <a:t>Any </a:t>
            </a:r>
            <a:r>
              <a:rPr sz="2200" spc="-10" dirty="0">
                <a:latin typeface="Calibri"/>
                <a:cs typeface="Calibri"/>
              </a:rPr>
              <a:t>firm/ </a:t>
            </a:r>
            <a:r>
              <a:rPr sz="2200" spc="-15" dirty="0">
                <a:latin typeface="Calibri"/>
                <a:cs typeface="Calibri"/>
              </a:rPr>
              <a:t>elevated </a:t>
            </a:r>
            <a:r>
              <a:rPr sz="2200" spc="-10" dirty="0">
                <a:latin typeface="Calibri"/>
                <a:cs typeface="Calibri"/>
              </a:rPr>
              <a:t>area </a:t>
            </a:r>
            <a:r>
              <a:rPr sz="2200" spc="-5" dirty="0">
                <a:latin typeface="Calibri"/>
                <a:cs typeface="Calibri"/>
              </a:rPr>
              <a:t>and its</a:t>
            </a:r>
            <a:r>
              <a:rPr sz="2200" spc="65" dirty="0">
                <a:latin typeface="Calibri"/>
                <a:cs typeface="Calibri"/>
              </a:rPr>
              <a:t> </a:t>
            </a:r>
            <a:r>
              <a:rPr sz="2200" spc="-15" dirty="0">
                <a:latin typeface="Calibri"/>
                <a:cs typeface="Calibri"/>
              </a:rPr>
              <a:t>size.</a:t>
            </a:r>
            <a:endParaRPr sz="2200">
              <a:latin typeface="Calibri"/>
              <a:cs typeface="Calibri"/>
            </a:endParaRPr>
          </a:p>
          <a:p>
            <a:pPr marL="1155700" marR="5080" lvl="2" indent="-228600">
              <a:lnSpc>
                <a:spcPts val="2380"/>
              </a:lnSpc>
              <a:spcBef>
                <a:spcPts val="560"/>
              </a:spcBef>
              <a:buFont typeface="Arial"/>
              <a:buChar char="•"/>
              <a:tabLst>
                <a:tab pos="1155700" algn="l"/>
                <a:tab pos="1156335" algn="l"/>
              </a:tabLst>
            </a:pPr>
            <a:r>
              <a:rPr sz="2200" u="heavy" spc="-25" dirty="0">
                <a:uFill>
                  <a:solidFill>
                    <a:srgbClr val="000000"/>
                  </a:solidFill>
                </a:uFill>
                <a:latin typeface="Calibri"/>
                <a:cs typeface="Calibri"/>
              </a:rPr>
              <a:t>Typical </a:t>
            </a:r>
            <a:r>
              <a:rPr sz="2200" u="heavy" spc="-10" dirty="0">
                <a:uFill>
                  <a:solidFill>
                    <a:srgbClr val="000000"/>
                  </a:solidFill>
                </a:uFill>
                <a:latin typeface="Calibri"/>
                <a:cs typeface="Calibri"/>
              </a:rPr>
              <a:t>finding </a:t>
            </a:r>
            <a:r>
              <a:rPr sz="2200" u="heavy" spc="-20" dirty="0">
                <a:uFill>
                  <a:solidFill>
                    <a:srgbClr val="000000"/>
                  </a:solidFill>
                </a:uFill>
                <a:latin typeface="Calibri"/>
                <a:cs typeface="Calibri"/>
              </a:rPr>
              <a:t>ca prostate</a:t>
            </a:r>
            <a:r>
              <a:rPr sz="2200" spc="-20" dirty="0">
                <a:latin typeface="Calibri"/>
                <a:cs typeface="Calibri"/>
              </a:rPr>
              <a:t>- </a:t>
            </a:r>
            <a:r>
              <a:rPr sz="2200" spc="-10" dirty="0">
                <a:latin typeface="Calibri"/>
                <a:cs typeface="Calibri"/>
              </a:rPr>
              <a:t>Hard, </a:t>
            </a:r>
            <a:r>
              <a:rPr sz="2200" spc="-30" dirty="0">
                <a:latin typeface="Calibri"/>
                <a:cs typeface="Calibri"/>
              </a:rPr>
              <a:t>nodular, </a:t>
            </a:r>
            <a:r>
              <a:rPr sz="2200" spc="-10" dirty="0">
                <a:latin typeface="Calibri"/>
                <a:cs typeface="Calibri"/>
              </a:rPr>
              <a:t>asymmetrical, </a:t>
            </a:r>
            <a:r>
              <a:rPr sz="2200" spc="-15" dirty="0">
                <a:latin typeface="Calibri"/>
                <a:cs typeface="Calibri"/>
              </a:rPr>
              <a:t>may  </a:t>
            </a:r>
            <a:r>
              <a:rPr sz="2200" spc="-5" dirty="0">
                <a:latin typeface="Calibri"/>
                <a:cs typeface="Calibri"/>
              </a:rPr>
              <a:t>or </a:t>
            </a:r>
            <a:r>
              <a:rPr sz="2200" spc="-20" dirty="0">
                <a:latin typeface="Calibri"/>
                <a:cs typeface="Calibri"/>
              </a:rPr>
              <a:t>may </a:t>
            </a:r>
            <a:r>
              <a:rPr sz="2200" spc="-10" dirty="0">
                <a:latin typeface="Calibri"/>
                <a:cs typeface="Calibri"/>
              </a:rPr>
              <a:t>not </a:t>
            </a:r>
            <a:r>
              <a:rPr sz="2200" spc="-5" dirty="0">
                <a:latin typeface="Calibri"/>
                <a:cs typeface="Calibri"/>
              </a:rPr>
              <a:t>be </a:t>
            </a:r>
            <a:r>
              <a:rPr sz="2200" spc="-10" dirty="0">
                <a:latin typeface="Calibri"/>
                <a:cs typeface="Calibri"/>
              </a:rPr>
              <a:t>raised above the surface </a:t>
            </a:r>
            <a:r>
              <a:rPr sz="2200" dirty="0">
                <a:latin typeface="Calibri"/>
                <a:cs typeface="Calibri"/>
              </a:rPr>
              <a:t>of </a:t>
            </a:r>
            <a:r>
              <a:rPr sz="2200" spc="-5" dirty="0">
                <a:latin typeface="Calibri"/>
                <a:cs typeface="Calibri"/>
              </a:rPr>
              <a:t>gland and is  </a:t>
            </a:r>
            <a:r>
              <a:rPr sz="2200" spc="-10" dirty="0">
                <a:latin typeface="Calibri"/>
                <a:cs typeface="Calibri"/>
              </a:rPr>
              <a:t>surrounded by compressible </a:t>
            </a:r>
            <a:r>
              <a:rPr sz="2200" spc="-15" dirty="0">
                <a:latin typeface="Calibri"/>
                <a:cs typeface="Calibri"/>
              </a:rPr>
              <a:t>prostatic</a:t>
            </a:r>
            <a:r>
              <a:rPr sz="2200" spc="5" dirty="0">
                <a:latin typeface="Calibri"/>
                <a:cs typeface="Calibri"/>
              </a:rPr>
              <a:t> </a:t>
            </a:r>
            <a:r>
              <a:rPr sz="2200" spc="-5" dirty="0">
                <a:latin typeface="Calibri"/>
                <a:cs typeface="Calibri"/>
              </a:rPr>
              <a:t>tissue.</a:t>
            </a:r>
            <a:endParaRPr sz="2200">
              <a:latin typeface="Calibri"/>
              <a:cs typeface="Calibri"/>
            </a:endParaRPr>
          </a:p>
          <a:p>
            <a:pPr marL="1612900" marR="524510" indent="-228600">
              <a:lnSpc>
                <a:spcPts val="2380"/>
              </a:lnSpc>
              <a:spcBef>
                <a:spcPts val="520"/>
              </a:spcBef>
              <a:tabLst>
                <a:tab pos="3448050" algn="l"/>
              </a:tabLst>
            </a:pPr>
            <a:r>
              <a:rPr sz="2200" spc="-5" dirty="0">
                <a:latin typeface="Arial"/>
                <a:cs typeface="Arial"/>
              </a:rPr>
              <a:t>– </a:t>
            </a:r>
            <a:r>
              <a:rPr sz="2200" spc="-15" dirty="0">
                <a:latin typeface="Calibri"/>
                <a:cs typeface="Calibri"/>
              </a:rPr>
              <a:t>Prostatic </a:t>
            </a:r>
            <a:r>
              <a:rPr sz="2200" spc="-10" dirty="0">
                <a:latin typeface="Calibri"/>
                <a:cs typeface="Calibri"/>
              </a:rPr>
              <a:t>induration </a:t>
            </a:r>
            <a:r>
              <a:rPr sz="2200" spc="-5" dirty="0">
                <a:latin typeface="Calibri"/>
                <a:cs typeface="Calibri"/>
              </a:rPr>
              <a:t>- BHP </a:t>
            </a:r>
            <a:r>
              <a:rPr sz="2200" spc="-10" dirty="0">
                <a:latin typeface="Calibri"/>
                <a:cs typeface="Calibri"/>
              </a:rPr>
              <a:t>nodule/ calculi/ </a:t>
            </a:r>
            <a:r>
              <a:rPr sz="2200" spc="-15" dirty="0">
                <a:latin typeface="Calibri"/>
                <a:cs typeface="Calibri"/>
              </a:rPr>
              <a:t>infection/  </a:t>
            </a:r>
            <a:r>
              <a:rPr sz="2200" spc="-10" dirty="0">
                <a:latin typeface="Calibri"/>
                <a:cs typeface="Calibri"/>
              </a:rPr>
              <a:t>granulomatous	</a:t>
            </a:r>
            <a:r>
              <a:rPr sz="2200" spc="-15" dirty="0">
                <a:latin typeface="Calibri"/>
                <a:cs typeface="Calibri"/>
              </a:rPr>
              <a:t>prostatitis </a:t>
            </a:r>
            <a:r>
              <a:rPr sz="2200" spc="-5" dirty="0">
                <a:latin typeface="Calibri"/>
                <a:cs typeface="Calibri"/>
              </a:rPr>
              <a:t>/</a:t>
            </a:r>
            <a:r>
              <a:rPr sz="2200" spc="20" dirty="0">
                <a:latin typeface="Calibri"/>
                <a:cs typeface="Calibri"/>
              </a:rPr>
              <a:t> </a:t>
            </a:r>
            <a:r>
              <a:rPr sz="2200" spc="-15" dirty="0">
                <a:latin typeface="Calibri"/>
                <a:cs typeface="Calibri"/>
              </a:rPr>
              <a:t>infarction</a:t>
            </a:r>
            <a:endParaRPr sz="2200">
              <a:latin typeface="Calibri"/>
              <a:cs typeface="Calibri"/>
            </a:endParaRPr>
          </a:p>
          <a:p>
            <a:pPr marL="756285" lvl="1" indent="-287020">
              <a:lnSpc>
                <a:spcPct val="100000"/>
              </a:lnSpc>
              <a:spcBef>
                <a:spcPts val="220"/>
              </a:spcBef>
              <a:buFont typeface="Arial"/>
              <a:buChar char="–"/>
              <a:tabLst>
                <a:tab pos="756285" algn="l"/>
                <a:tab pos="756920" algn="l"/>
              </a:tabLst>
            </a:pPr>
            <a:r>
              <a:rPr sz="2200" i="1" spc="-10" dirty="0">
                <a:latin typeface="Calibri"/>
                <a:cs typeface="Calibri"/>
              </a:rPr>
              <a:t>Specificity- </a:t>
            </a:r>
            <a:r>
              <a:rPr sz="2200" i="1" spc="-5" dirty="0">
                <a:latin typeface="Calibri"/>
                <a:cs typeface="Calibri"/>
              </a:rPr>
              <a:t>50% </a:t>
            </a:r>
            <a:r>
              <a:rPr sz="2200" i="1" spc="-10" dirty="0">
                <a:latin typeface="Calibri"/>
                <a:cs typeface="Calibri"/>
              </a:rPr>
              <a:t>and </a:t>
            </a:r>
            <a:r>
              <a:rPr sz="2200" i="1" spc="-5" dirty="0">
                <a:latin typeface="Calibri"/>
                <a:cs typeface="Calibri"/>
              </a:rPr>
              <a:t>Sensitivity-</a:t>
            </a:r>
            <a:r>
              <a:rPr sz="2200" i="1" spc="45" dirty="0">
                <a:latin typeface="Calibri"/>
                <a:cs typeface="Calibri"/>
              </a:rPr>
              <a:t> </a:t>
            </a:r>
            <a:r>
              <a:rPr sz="2200" i="1" dirty="0">
                <a:latin typeface="Calibri"/>
                <a:cs typeface="Calibri"/>
              </a:rPr>
              <a:t>70%</a:t>
            </a:r>
            <a:endParaRPr sz="2200">
              <a:latin typeface="Calibri"/>
              <a:cs typeface="Calibri"/>
            </a:endParaRPr>
          </a:p>
          <a:p>
            <a:pPr marL="756285" lvl="1" indent="-287020">
              <a:lnSpc>
                <a:spcPct val="100000"/>
              </a:lnSpc>
              <a:spcBef>
                <a:spcPts val="265"/>
              </a:spcBef>
              <a:buFont typeface="Arial"/>
              <a:buChar char="–"/>
              <a:tabLst>
                <a:tab pos="756285" algn="l"/>
                <a:tab pos="756920" algn="l"/>
              </a:tabLst>
            </a:pPr>
            <a:r>
              <a:rPr sz="2200" i="1" spc="-10" dirty="0">
                <a:latin typeface="Calibri"/>
                <a:cs typeface="Calibri"/>
              </a:rPr>
              <a:t>Only </a:t>
            </a:r>
            <a:r>
              <a:rPr sz="2200" i="1" spc="-5" dirty="0">
                <a:latin typeface="Calibri"/>
                <a:cs typeface="Calibri"/>
              </a:rPr>
              <a:t>25-50% of </a:t>
            </a:r>
            <a:r>
              <a:rPr sz="2200" i="1" spc="-10" dirty="0">
                <a:latin typeface="Calibri"/>
                <a:cs typeface="Calibri"/>
              </a:rPr>
              <a:t>men </a:t>
            </a:r>
            <a:r>
              <a:rPr sz="2200" i="1" spc="-5" dirty="0">
                <a:latin typeface="Calibri"/>
                <a:cs typeface="Calibri"/>
              </a:rPr>
              <a:t>with an </a:t>
            </a:r>
            <a:r>
              <a:rPr sz="2200" i="1" spc="-10" dirty="0">
                <a:latin typeface="Calibri"/>
                <a:cs typeface="Calibri"/>
              </a:rPr>
              <a:t>abnormal DRE have</a:t>
            </a:r>
            <a:r>
              <a:rPr sz="2200" i="1" spc="15" dirty="0">
                <a:latin typeface="Calibri"/>
                <a:cs typeface="Calibri"/>
              </a:rPr>
              <a:t> </a:t>
            </a:r>
            <a:r>
              <a:rPr sz="2200" i="1" spc="-35" dirty="0">
                <a:latin typeface="Calibri"/>
                <a:cs typeface="Calibri"/>
              </a:rPr>
              <a:t>cancer.</a:t>
            </a:r>
            <a:endParaRPr sz="2200">
              <a:latin typeface="Calibri"/>
              <a:cs typeface="Calibri"/>
            </a:endParaRPr>
          </a:p>
          <a:p>
            <a:pPr marL="756285" lvl="1" indent="-287020">
              <a:lnSpc>
                <a:spcPct val="100000"/>
              </a:lnSpc>
              <a:spcBef>
                <a:spcPts val="270"/>
              </a:spcBef>
              <a:buFont typeface="Arial"/>
              <a:buChar char="–"/>
              <a:tabLst>
                <a:tab pos="756285" algn="l"/>
                <a:tab pos="756920" algn="l"/>
              </a:tabLst>
            </a:pPr>
            <a:r>
              <a:rPr sz="2200" i="1" spc="-10" dirty="0">
                <a:latin typeface="Calibri"/>
                <a:cs typeface="Calibri"/>
              </a:rPr>
              <a:t>DRE </a:t>
            </a:r>
            <a:r>
              <a:rPr sz="2200" i="1" spc="-5" dirty="0">
                <a:latin typeface="Calibri"/>
                <a:cs typeface="Calibri"/>
              </a:rPr>
              <a:t>+ PSA specificity</a:t>
            </a:r>
            <a:r>
              <a:rPr sz="2200" i="1" spc="30" dirty="0">
                <a:latin typeface="Calibri"/>
                <a:cs typeface="Calibri"/>
              </a:rPr>
              <a:t> </a:t>
            </a:r>
            <a:r>
              <a:rPr sz="2200" i="1" spc="-5" dirty="0">
                <a:latin typeface="Calibri"/>
                <a:cs typeface="Calibri"/>
              </a:rPr>
              <a:t>87%</a:t>
            </a:r>
            <a:endParaRPr sz="22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89658" y="187197"/>
            <a:ext cx="5984240" cy="696595"/>
          </a:xfrm>
          <a:prstGeom prst="rect">
            <a:avLst/>
          </a:prstGeom>
        </p:spPr>
        <p:txBody>
          <a:bodyPr vert="horz" wrap="square" lIns="0" tIns="12700" rIns="0" bIns="0" rtlCol="0">
            <a:spAutoFit/>
          </a:bodyPr>
          <a:lstStyle/>
          <a:p>
            <a:pPr marL="12700">
              <a:lnSpc>
                <a:spcPct val="100000"/>
              </a:lnSpc>
              <a:spcBef>
                <a:spcPts val="100"/>
              </a:spcBef>
            </a:pPr>
            <a:r>
              <a:rPr sz="4400" b="1" u="heavy" spc="-35" dirty="0">
                <a:uFill>
                  <a:solidFill>
                    <a:srgbClr val="000000"/>
                  </a:solidFill>
                </a:uFill>
                <a:latin typeface="Calibri"/>
                <a:cs typeface="Calibri"/>
              </a:rPr>
              <a:t>Prostate </a:t>
            </a:r>
            <a:r>
              <a:rPr sz="4400" b="1" u="heavy" spc="-30" dirty="0">
                <a:uFill>
                  <a:solidFill>
                    <a:srgbClr val="000000"/>
                  </a:solidFill>
                </a:uFill>
                <a:latin typeface="Calibri"/>
                <a:cs typeface="Calibri"/>
              </a:rPr>
              <a:t>Anatomy </a:t>
            </a:r>
            <a:r>
              <a:rPr sz="4400" b="1" u="heavy" spc="-10" dirty="0">
                <a:uFill>
                  <a:solidFill>
                    <a:srgbClr val="000000"/>
                  </a:solidFill>
                </a:uFill>
                <a:latin typeface="Calibri"/>
                <a:cs typeface="Calibri"/>
              </a:rPr>
              <a:t>on</a:t>
            </a:r>
            <a:r>
              <a:rPr sz="4400" b="1" u="heavy" spc="25" dirty="0">
                <a:uFill>
                  <a:solidFill>
                    <a:srgbClr val="000000"/>
                  </a:solidFill>
                </a:uFill>
                <a:latin typeface="Calibri"/>
                <a:cs typeface="Calibri"/>
              </a:rPr>
              <a:t> </a:t>
            </a:r>
            <a:r>
              <a:rPr sz="4400" b="1" u="heavy" spc="-5" dirty="0">
                <a:uFill>
                  <a:solidFill>
                    <a:srgbClr val="000000"/>
                  </a:solidFill>
                </a:uFill>
                <a:latin typeface="Calibri"/>
                <a:cs typeface="Calibri"/>
              </a:rPr>
              <a:t>DRE</a:t>
            </a:r>
            <a:endParaRPr sz="4400">
              <a:latin typeface="Calibri"/>
              <a:cs typeface="Calibri"/>
            </a:endParaRPr>
          </a:p>
        </p:txBody>
      </p:sp>
      <p:sp>
        <p:nvSpPr>
          <p:cNvPr id="3" name="object 3"/>
          <p:cNvSpPr/>
          <p:nvPr/>
        </p:nvSpPr>
        <p:spPr>
          <a:xfrm>
            <a:off x="0" y="981454"/>
            <a:ext cx="9144000" cy="587654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2625" y="0"/>
            <a:ext cx="8379459" cy="504625"/>
          </a:xfrm>
          <a:prstGeom prst="rect">
            <a:avLst/>
          </a:prstGeom>
        </p:spPr>
        <p:txBody>
          <a:bodyPr vert="horz" wrap="square" lIns="0" tIns="12065" rIns="0" bIns="0" rtlCol="0">
            <a:spAutoFit/>
          </a:bodyPr>
          <a:lstStyle/>
          <a:p>
            <a:pPr marL="12700">
              <a:lnSpc>
                <a:spcPct val="100000"/>
              </a:lnSpc>
              <a:spcBef>
                <a:spcPts val="95"/>
              </a:spcBef>
            </a:pPr>
            <a:r>
              <a:rPr lang="en-US" sz="3200" b="1" u="heavy" spc="-45" dirty="0" smtClean="0">
                <a:uFill>
                  <a:solidFill>
                    <a:srgbClr val="000000"/>
                  </a:solidFill>
                </a:uFill>
                <a:latin typeface="Calibri"/>
                <a:cs typeface="Calibri"/>
              </a:rPr>
              <a:t>3.</a:t>
            </a:r>
            <a:r>
              <a:rPr sz="3200" b="1" u="heavy" spc="-45" smtClean="0">
                <a:uFill>
                  <a:solidFill>
                    <a:srgbClr val="000000"/>
                  </a:solidFill>
                </a:uFill>
                <a:latin typeface="Calibri"/>
                <a:cs typeface="Calibri"/>
              </a:rPr>
              <a:t>TRANRECTAL</a:t>
            </a:r>
            <a:r>
              <a:rPr sz="3200" b="1" u="heavy" spc="35" smtClean="0">
                <a:uFill>
                  <a:solidFill>
                    <a:srgbClr val="000000"/>
                  </a:solidFill>
                </a:uFill>
                <a:latin typeface="Calibri"/>
                <a:cs typeface="Calibri"/>
              </a:rPr>
              <a:t> </a:t>
            </a:r>
            <a:r>
              <a:rPr sz="3200" b="1" u="heavy" spc="-25" dirty="0">
                <a:uFill>
                  <a:solidFill>
                    <a:srgbClr val="000000"/>
                  </a:solidFill>
                </a:uFill>
                <a:latin typeface="Calibri"/>
                <a:cs typeface="Calibri"/>
              </a:rPr>
              <a:t>ULTRASONOGRAPHY(trus)</a:t>
            </a:r>
          </a:p>
        </p:txBody>
      </p:sp>
      <p:sp>
        <p:nvSpPr>
          <p:cNvPr id="3" name="object 3"/>
          <p:cNvSpPr txBox="1"/>
          <p:nvPr/>
        </p:nvSpPr>
        <p:spPr>
          <a:xfrm>
            <a:off x="231140" y="641959"/>
            <a:ext cx="8514715" cy="1427480"/>
          </a:xfrm>
          <a:prstGeom prst="rect">
            <a:avLst/>
          </a:prstGeom>
        </p:spPr>
        <p:txBody>
          <a:bodyPr vert="horz" wrap="square" lIns="0" tIns="73660" rIns="0" bIns="0" rtlCol="0">
            <a:spAutoFit/>
          </a:bodyPr>
          <a:lstStyle/>
          <a:p>
            <a:pPr marL="355600" indent="-342900">
              <a:lnSpc>
                <a:spcPct val="100000"/>
              </a:lnSpc>
              <a:spcBef>
                <a:spcPts val="580"/>
              </a:spcBef>
              <a:buFont typeface="Arial"/>
              <a:buChar char="•"/>
              <a:tabLst>
                <a:tab pos="354965" algn="l"/>
                <a:tab pos="355600" algn="l"/>
              </a:tabLst>
            </a:pPr>
            <a:r>
              <a:rPr sz="2000" spc="-5" dirty="0">
                <a:latin typeface="Calibri"/>
                <a:cs typeface="Calibri"/>
              </a:rPr>
              <a:t>TRUS of </a:t>
            </a:r>
            <a:r>
              <a:rPr sz="2000" dirty="0">
                <a:latin typeface="Calibri"/>
                <a:cs typeface="Calibri"/>
              </a:rPr>
              <a:t>the </a:t>
            </a:r>
            <a:r>
              <a:rPr sz="2000" spc="-20" dirty="0">
                <a:latin typeface="Calibri"/>
                <a:cs typeface="Calibri"/>
              </a:rPr>
              <a:t>prostate, first </a:t>
            </a:r>
            <a:r>
              <a:rPr sz="2000" spc="-5" dirty="0">
                <a:latin typeface="Calibri"/>
                <a:cs typeface="Calibri"/>
              </a:rPr>
              <a:t>described by </a:t>
            </a:r>
            <a:r>
              <a:rPr sz="2000" i="1" spc="-15" dirty="0">
                <a:solidFill>
                  <a:srgbClr val="0E0EEB"/>
                </a:solidFill>
                <a:latin typeface="Calibri"/>
                <a:cs typeface="Calibri"/>
              </a:rPr>
              <a:t>Wantanabe</a:t>
            </a:r>
            <a:r>
              <a:rPr sz="2000" i="1" spc="35" dirty="0">
                <a:solidFill>
                  <a:srgbClr val="0E0EEB"/>
                </a:solidFill>
                <a:latin typeface="Calibri"/>
                <a:cs typeface="Calibri"/>
              </a:rPr>
              <a:t> </a:t>
            </a:r>
            <a:r>
              <a:rPr sz="2000" dirty="0">
                <a:latin typeface="Calibri"/>
                <a:cs typeface="Calibri"/>
              </a:rPr>
              <a:t>(1968)</a:t>
            </a:r>
            <a:endParaRPr sz="2000">
              <a:latin typeface="Calibri"/>
              <a:cs typeface="Calibri"/>
            </a:endParaRPr>
          </a:p>
          <a:p>
            <a:pPr marL="355600" indent="-342900">
              <a:lnSpc>
                <a:spcPct val="100000"/>
              </a:lnSpc>
              <a:spcBef>
                <a:spcPts val="480"/>
              </a:spcBef>
              <a:buFont typeface="Arial"/>
              <a:buChar char="•"/>
              <a:tabLst>
                <a:tab pos="354965" algn="l"/>
                <a:tab pos="355600" algn="l"/>
              </a:tabLst>
            </a:pPr>
            <a:r>
              <a:rPr sz="2000" dirty="0">
                <a:latin typeface="Calibri"/>
                <a:cs typeface="Calibri"/>
              </a:rPr>
              <a:t>TRUS-guided </a:t>
            </a:r>
            <a:r>
              <a:rPr sz="2000" spc="-15" dirty="0">
                <a:latin typeface="Calibri"/>
                <a:cs typeface="Calibri"/>
              </a:rPr>
              <a:t>systematic sextant biopsy protocol </a:t>
            </a:r>
            <a:r>
              <a:rPr sz="2000" spc="-5" dirty="0">
                <a:latin typeface="Calibri"/>
                <a:cs typeface="Calibri"/>
              </a:rPr>
              <a:t>by</a:t>
            </a:r>
            <a:r>
              <a:rPr sz="2000" spc="65" dirty="0">
                <a:latin typeface="Calibri"/>
                <a:cs typeface="Calibri"/>
              </a:rPr>
              <a:t> </a:t>
            </a:r>
            <a:r>
              <a:rPr sz="2000" i="1" dirty="0">
                <a:solidFill>
                  <a:srgbClr val="0E0EEB"/>
                </a:solidFill>
                <a:latin typeface="Calibri"/>
                <a:cs typeface="Calibri"/>
              </a:rPr>
              <a:t>Hodge</a:t>
            </a:r>
            <a:endParaRPr sz="2000">
              <a:latin typeface="Calibri"/>
              <a:cs typeface="Calibri"/>
            </a:endParaRPr>
          </a:p>
          <a:p>
            <a:pPr marL="355600" marR="5080" indent="-342900">
              <a:lnSpc>
                <a:spcPct val="100000"/>
              </a:lnSpc>
              <a:spcBef>
                <a:spcPts val="480"/>
              </a:spcBef>
              <a:buFont typeface="Arial"/>
              <a:buChar char="•"/>
              <a:tabLst>
                <a:tab pos="354965" algn="l"/>
                <a:tab pos="355600" algn="l"/>
              </a:tabLst>
            </a:pPr>
            <a:r>
              <a:rPr sz="2000" dirty="0">
                <a:latin typeface="Calibri"/>
                <a:cs typeface="Calibri"/>
              </a:rPr>
              <a:t>Normal adult </a:t>
            </a:r>
            <a:r>
              <a:rPr sz="2000" spc="-20" dirty="0">
                <a:latin typeface="Calibri"/>
                <a:cs typeface="Calibri"/>
              </a:rPr>
              <a:t>prostate </a:t>
            </a:r>
            <a:r>
              <a:rPr sz="2000" dirty="0">
                <a:latin typeface="Calibri"/>
                <a:cs typeface="Calibri"/>
              </a:rPr>
              <a:t>: </a:t>
            </a:r>
            <a:r>
              <a:rPr sz="2000" spc="-5" dirty="0">
                <a:latin typeface="Calibri"/>
                <a:cs typeface="Calibri"/>
              </a:rPr>
              <a:t>Symmetric, </a:t>
            </a:r>
            <a:r>
              <a:rPr sz="2000" spc="-15" dirty="0">
                <a:latin typeface="Calibri"/>
                <a:cs typeface="Calibri"/>
              </a:rPr>
              <a:t>triangular, </a:t>
            </a:r>
            <a:r>
              <a:rPr sz="2000" spc="-10" dirty="0">
                <a:latin typeface="Calibri"/>
                <a:cs typeface="Calibri"/>
              </a:rPr>
              <a:t>relatively </a:t>
            </a:r>
            <a:r>
              <a:rPr sz="2000" spc="-5" dirty="0">
                <a:latin typeface="Calibri"/>
                <a:cs typeface="Calibri"/>
              </a:rPr>
              <a:t>homogenous structure  with </a:t>
            </a:r>
            <a:r>
              <a:rPr sz="2000" dirty="0">
                <a:latin typeface="Calibri"/>
                <a:cs typeface="Calibri"/>
              </a:rPr>
              <a:t>an </a:t>
            </a:r>
            <a:r>
              <a:rPr sz="2000" spc="-5" dirty="0">
                <a:latin typeface="Calibri"/>
                <a:cs typeface="Calibri"/>
              </a:rPr>
              <a:t>echogenic</a:t>
            </a:r>
            <a:r>
              <a:rPr sz="2000" spc="-25" dirty="0">
                <a:latin typeface="Calibri"/>
                <a:cs typeface="Calibri"/>
              </a:rPr>
              <a:t> </a:t>
            </a:r>
            <a:r>
              <a:rPr sz="2000" spc="-5" dirty="0">
                <a:latin typeface="Calibri"/>
                <a:cs typeface="Calibri"/>
              </a:rPr>
              <a:t>capsule</a:t>
            </a:r>
            <a:endParaRPr sz="2000">
              <a:latin typeface="Calibri"/>
              <a:cs typeface="Calibri"/>
            </a:endParaRPr>
          </a:p>
        </p:txBody>
      </p:sp>
      <p:sp>
        <p:nvSpPr>
          <p:cNvPr id="4" name="object 4"/>
          <p:cNvSpPr/>
          <p:nvPr/>
        </p:nvSpPr>
        <p:spPr>
          <a:xfrm>
            <a:off x="152400" y="2133599"/>
            <a:ext cx="8534400" cy="33528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154939" y="5475223"/>
            <a:ext cx="8820785" cy="1337310"/>
          </a:xfrm>
          <a:prstGeom prst="rect">
            <a:avLst/>
          </a:prstGeom>
        </p:spPr>
        <p:txBody>
          <a:bodyPr vert="horz" wrap="square" lIns="0" tIns="12700" rIns="0" bIns="0" rtlCol="0">
            <a:spAutoFit/>
          </a:bodyPr>
          <a:lstStyle/>
          <a:p>
            <a:pPr marL="12700" marR="413384" algn="just">
              <a:lnSpc>
                <a:spcPct val="100000"/>
              </a:lnSpc>
              <a:spcBef>
                <a:spcPts val="100"/>
              </a:spcBef>
            </a:pPr>
            <a:r>
              <a:rPr sz="2000" spc="-5" dirty="0">
                <a:latin typeface="Calibri"/>
                <a:cs typeface="Calibri"/>
              </a:rPr>
              <a:t>The </a:t>
            </a:r>
            <a:r>
              <a:rPr sz="2000" spc="-10" dirty="0">
                <a:latin typeface="Calibri"/>
                <a:cs typeface="Calibri"/>
              </a:rPr>
              <a:t>paired </a:t>
            </a:r>
            <a:r>
              <a:rPr sz="2000" spc="-5" dirty="0">
                <a:latin typeface="Calibri"/>
                <a:cs typeface="Calibri"/>
              </a:rPr>
              <a:t>seminal vesicles </a:t>
            </a:r>
            <a:r>
              <a:rPr sz="2000" spc="-10" dirty="0">
                <a:latin typeface="Calibri"/>
                <a:cs typeface="Calibri"/>
              </a:rPr>
              <a:t>are </a:t>
            </a:r>
            <a:r>
              <a:rPr sz="2000" spc="-5" dirty="0">
                <a:latin typeface="Calibri"/>
                <a:cs typeface="Calibri"/>
              </a:rPr>
              <a:t>positioned </a:t>
            </a:r>
            <a:r>
              <a:rPr sz="2000" spc="-10" dirty="0">
                <a:latin typeface="Calibri"/>
                <a:cs typeface="Calibri"/>
              </a:rPr>
              <a:t>posteriorly </a:t>
            </a:r>
            <a:r>
              <a:rPr sz="2000" spc="-15" dirty="0">
                <a:latin typeface="Calibri"/>
                <a:cs typeface="Calibri"/>
              </a:rPr>
              <a:t>at </a:t>
            </a:r>
            <a:r>
              <a:rPr sz="2000" dirty="0">
                <a:latin typeface="Calibri"/>
                <a:cs typeface="Calibri"/>
              </a:rPr>
              <a:t>the </a:t>
            </a:r>
            <a:r>
              <a:rPr sz="2000" spc="-5" dirty="0">
                <a:latin typeface="Calibri"/>
                <a:cs typeface="Calibri"/>
              </a:rPr>
              <a:t>base of </a:t>
            </a:r>
            <a:r>
              <a:rPr sz="2000" dirty="0">
                <a:latin typeface="Calibri"/>
                <a:cs typeface="Calibri"/>
              </a:rPr>
              <a:t>the </a:t>
            </a:r>
            <a:r>
              <a:rPr sz="2000" spc="-20" dirty="0">
                <a:latin typeface="Calibri"/>
                <a:cs typeface="Calibri"/>
              </a:rPr>
              <a:t>prostate.  </a:t>
            </a:r>
            <a:r>
              <a:rPr sz="2000" spc="-5" dirty="0">
                <a:latin typeface="Calibri"/>
                <a:cs typeface="Calibri"/>
              </a:rPr>
              <a:t>They </a:t>
            </a:r>
            <a:r>
              <a:rPr sz="2000" spc="-20" dirty="0">
                <a:latin typeface="Calibri"/>
                <a:cs typeface="Calibri"/>
              </a:rPr>
              <a:t>have </a:t>
            </a:r>
            <a:r>
              <a:rPr sz="2000" dirty="0">
                <a:latin typeface="Calibri"/>
                <a:cs typeface="Calibri"/>
              </a:rPr>
              <a:t>a </a:t>
            </a:r>
            <a:r>
              <a:rPr sz="2000" spc="-5" dirty="0">
                <a:latin typeface="Calibri"/>
                <a:cs typeface="Calibri"/>
              </a:rPr>
              <a:t>smooth, saccular appearance </a:t>
            </a:r>
            <a:r>
              <a:rPr sz="2000" dirty="0">
                <a:latin typeface="Calibri"/>
                <a:cs typeface="Calibri"/>
              </a:rPr>
              <a:t>and </a:t>
            </a:r>
            <a:r>
              <a:rPr sz="2000" spc="-5" dirty="0">
                <a:latin typeface="Calibri"/>
                <a:cs typeface="Calibri"/>
              </a:rPr>
              <a:t>should be symmetrical. </a:t>
            </a:r>
            <a:r>
              <a:rPr sz="2000" dirty="0">
                <a:latin typeface="Calibri"/>
                <a:cs typeface="Calibri"/>
              </a:rPr>
              <a:t>Normal </a:t>
            </a:r>
            <a:r>
              <a:rPr sz="2000" spc="-10" dirty="0">
                <a:latin typeface="Calibri"/>
                <a:cs typeface="Calibri"/>
              </a:rPr>
              <a:t>SV  </a:t>
            </a:r>
            <a:r>
              <a:rPr sz="2000" spc="-5" dirty="0">
                <a:latin typeface="Calibri"/>
                <a:cs typeface="Calibri"/>
              </a:rPr>
              <a:t>measures </a:t>
            </a:r>
            <a:r>
              <a:rPr sz="2000" dirty="0">
                <a:latin typeface="Calibri"/>
                <a:cs typeface="Calibri"/>
              </a:rPr>
              <a:t>4.5 </a:t>
            </a:r>
            <a:r>
              <a:rPr sz="2000" spc="-15" dirty="0">
                <a:latin typeface="Calibri"/>
                <a:cs typeface="Calibri"/>
              </a:rPr>
              <a:t>to </a:t>
            </a:r>
            <a:r>
              <a:rPr sz="2000" dirty="0">
                <a:latin typeface="Calibri"/>
                <a:cs typeface="Calibri"/>
              </a:rPr>
              <a:t>5.5 cm(l) and 2 cm</a:t>
            </a:r>
            <a:r>
              <a:rPr sz="2000" spc="-20" dirty="0">
                <a:latin typeface="Calibri"/>
                <a:cs typeface="Calibri"/>
              </a:rPr>
              <a:t> </a:t>
            </a:r>
            <a:r>
              <a:rPr sz="2000" spc="-5" dirty="0">
                <a:latin typeface="Calibri"/>
                <a:cs typeface="Calibri"/>
              </a:rPr>
              <a:t>(w)</a:t>
            </a:r>
            <a:endParaRPr sz="2000">
              <a:latin typeface="Calibri"/>
              <a:cs typeface="Calibri"/>
            </a:endParaRPr>
          </a:p>
          <a:p>
            <a:pPr marL="12700" marR="5080">
              <a:lnSpc>
                <a:spcPct val="100000"/>
              </a:lnSpc>
              <a:spcBef>
                <a:spcPts val="250"/>
              </a:spcBef>
            </a:pPr>
            <a:r>
              <a:rPr sz="1200" dirty="0">
                <a:latin typeface="Calibri"/>
                <a:cs typeface="Calibri"/>
              </a:rPr>
              <a:t>The </a:t>
            </a:r>
            <a:r>
              <a:rPr sz="1200" spc="-5" dirty="0">
                <a:latin typeface="Calibri"/>
                <a:cs typeface="Calibri"/>
              </a:rPr>
              <a:t>mature </a:t>
            </a:r>
            <a:r>
              <a:rPr sz="1200" spc="-15" dirty="0">
                <a:latin typeface="Calibri"/>
                <a:cs typeface="Calibri"/>
              </a:rPr>
              <a:t>average </a:t>
            </a:r>
            <a:r>
              <a:rPr sz="1200" spc="-10" dirty="0">
                <a:latin typeface="Calibri"/>
                <a:cs typeface="Calibri"/>
              </a:rPr>
              <a:t>prostate </a:t>
            </a:r>
            <a:r>
              <a:rPr sz="1200" dirty="0">
                <a:latin typeface="Calibri"/>
                <a:cs typeface="Calibri"/>
              </a:rPr>
              <a:t>is </a:t>
            </a:r>
            <a:r>
              <a:rPr sz="1200" spc="-5" dirty="0">
                <a:latin typeface="Calibri"/>
                <a:cs typeface="Calibri"/>
              </a:rPr>
              <a:t>between </a:t>
            </a:r>
            <a:r>
              <a:rPr sz="1200" dirty="0">
                <a:latin typeface="Calibri"/>
                <a:cs typeface="Calibri"/>
              </a:rPr>
              <a:t>20 and 25 g and </a:t>
            </a:r>
            <a:r>
              <a:rPr sz="1200" spc="-5" dirty="0">
                <a:latin typeface="Calibri"/>
                <a:cs typeface="Calibri"/>
              </a:rPr>
              <a:t>remains relatively </a:t>
            </a:r>
            <a:r>
              <a:rPr sz="1200" spc="-10" dirty="0">
                <a:latin typeface="Calibri"/>
                <a:cs typeface="Calibri"/>
              </a:rPr>
              <a:t>constant </a:t>
            </a:r>
            <a:r>
              <a:rPr sz="1200" spc="-5" dirty="0">
                <a:latin typeface="Calibri"/>
                <a:cs typeface="Calibri"/>
              </a:rPr>
              <a:t>until </a:t>
            </a:r>
            <a:r>
              <a:rPr sz="1200" dirty="0">
                <a:latin typeface="Calibri"/>
                <a:cs typeface="Calibri"/>
              </a:rPr>
              <a:t>about </a:t>
            </a:r>
            <a:r>
              <a:rPr sz="1200" spc="-5" dirty="0">
                <a:latin typeface="Calibri"/>
                <a:cs typeface="Calibri"/>
              </a:rPr>
              <a:t>age </a:t>
            </a:r>
            <a:r>
              <a:rPr sz="1200" dirty="0">
                <a:latin typeface="Calibri"/>
                <a:cs typeface="Calibri"/>
              </a:rPr>
              <a:t>50, </a:t>
            </a:r>
            <a:r>
              <a:rPr sz="1200" spc="-5" dirty="0">
                <a:latin typeface="Calibri"/>
                <a:cs typeface="Calibri"/>
              </a:rPr>
              <a:t>when </a:t>
            </a:r>
            <a:r>
              <a:rPr sz="1200" dirty="0">
                <a:latin typeface="Calibri"/>
                <a:cs typeface="Calibri"/>
              </a:rPr>
              <a:t>the gland enlarges in </a:t>
            </a:r>
            <a:r>
              <a:rPr sz="1200" spc="-5" dirty="0">
                <a:latin typeface="Calibri"/>
                <a:cs typeface="Calibri"/>
              </a:rPr>
              <a:t>many </a:t>
            </a:r>
            <a:r>
              <a:rPr sz="1200" dirty="0">
                <a:latin typeface="Calibri"/>
                <a:cs typeface="Calibri"/>
              </a:rPr>
              <a:t>men  ( </a:t>
            </a:r>
            <a:r>
              <a:rPr sz="1200" spc="-5" dirty="0">
                <a:solidFill>
                  <a:srgbClr val="0E0EEB"/>
                </a:solidFill>
                <a:latin typeface="Calibri"/>
                <a:cs typeface="Calibri"/>
              </a:rPr>
              <a:t>Griffiths, </a:t>
            </a:r>
            <a:r>
              <a:rPr sz="1200" dirty="0">
                <a:solidFill>
                  <a:srgbClr val="0E0EEB"/>
                </a:solidFill>
                <a:latin typeface="Calibri"/>
                <a:cs typeface="Calibri"/>
              </a:rPr>
              <a:t>1996</a:t>
            </a:r>
            <a:r>
              <a:rPr sz="1200" spc="-15" dirty="0">
                <a:solidFill>
                  <a:srgbClr val="0E0EEB"/>
                </a:solidFill>
                <a:latin typeface="Calibri"/>
                <a:cs typeface="Calibri"/>
              </a:rPr>
              <a:t> </a:t>
            </a:r>
            <a:r>
              <a:rPr sz="1200" dirty="0">
                <a:latin typeface="Calibri"/>
                <a:cs typeface="Calibri"/>
              </a:rPr>
              <a:t>)</a:t>
            </a:r>
            <a:endParaRPr sz="120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4067936"/>
            <a:ext cx="7271384" cy="1947545"/>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2700" spc="-20" dirty="0">
                <a:latin typeface="Calibri"/>
                <a:cs typeface="Calibri"/>
              </a:rPr>
              <a:t>Extraprostatic </a:t>
            </a:r>
            <a:r>
              <a:rPr sz="2700" spc="-10" dirty="0">
                <a:latin typeface="Calibri"/>
                <a:cs typeface="Calibri"/>
              </a:rPr>
              <a:t>extension</a:t>
            </a:r>
            <a:endParaRPr sz="2700">
              <a:latin typeface="Calibri"/>
              <a:cs typeface="Calibri"/>
            </a:endParaRPr>
          </a:p>
          <a:p>
            <a:pPr marL="756285" lvl="1" indent="-287020">
              <a:lnSpc>
                <a:spcPts val="2875"/>
              </a:lnSpc>
              <a:spcBef>
                <a:spcPts val="10"/>
              </a:spcBef>
              <a:buFont typeface="Arial"/>
              <a:buChar char="–"/>
              <a:tabLst>
                <a:tab pos="756920" algn="l"/>
                <a:tab pos="3045460" algn="l"/>
                <a:tab pos="5465445" algn="l"/>
              </a:tabLst>
            </a:pPr>
            <a:r>
              <a:rPr sz="2400" spc="-5" dirty="0">
                <a:latin typeface="Calibri"/>
                <a:cs typeface="Calibri"/>
              </a:rPr>
              <a:t>Sensitivity-66%	</a:t>
            </a:r>
            <a:r>
              <a:rPr sz="2400" dirty="0">
                <a:latin typeface="Calibri"/>
                <a:cs typeface="Calibri"/>
              </a:rPr>
              <a:t>Specificity-</a:t>
            </a:r>
            <a:r>
              <a:rPr sz="2400" spc="-30" dirty="0">
                <a:latin typeface="Calibri"/>
                <a:cs typeface="Calibri"/>
              </a:rPr>
              <a:t> </a:t>
            </a:r>
            <a:r>
              <a:rPr sz="2400" dirty="0">
                <a:latin typeface="Calibri"/>
                <a:cs typeface="Calibri"/>
              </a:rPr>
              <a:t>46%	</a:t>
            </a:r>
            <a:r>
              <a:rPr sz="2400" spc="-5" dirty="0">
                <a:latin typeface="Calibri"/>
                <a:cs typeface="Calibri"/>
              </a:rPr>
              <a:t>Accuracy-</a:t>
            </a:r>
            <a:r>
              <a:rPr sz="2400" spc="-114" dirty="0">
                <a:latin typeface="Calibri"/>
                <a:cs typeface="Calibri"/>
              </a:rPr>
              <a:t> </a:t>
            </a:r>
            <a:r>
              <a:rPr sz="2400" spc="-5" dirty="0">
                <a:latin typeface="Calibri"/>
                <a:cs typeface="Calibri"/>
              </a:rPr>
              <a:t>58%</a:t>
            </a:r>
            <a:endParaRPr sz="2400">
              <a:latin typeface="Calibri"/>
              <a:cs typeface="Calibri"/>
            </a:endParaRPr>
          </a:p>
          <a:p>
            <a:pPr marL="355600" indent="-342900">
              <a:lnSpc>
                <a:spcPts val="3235"/>
              </a:lnSpc>
              <a:buFont typeface="Arial"/>
              <a:buChar char="•"/>
              <a:tabLst>
                <a:tab pos="354965" algn="l"/>
                <a:tab pos="355600" algn="l"/>
              </a:tabLst>
            </a:pPr>
            <a:r>
              <a:rPr sz="2700" spc="-5" dirty="0">
                <a:latin typeface="Calibri"/>
                <a:cs typeface="Calibri"/>
              </a:rPr>
              <a:t>Seminal vesicle</a:t>
            </a:r>
            <a:r>
              <a:rPr sz="2700" spc="-20" dirty="0">
                <a:latin typeface="Calibri"/>
                <a:cs typeface="Calibri"/>
              </a:rPr>
              <a:t> </a:t>
            </a:r>
            <a:r>
              <a:rPr sz="2700" spc="-10" dirty="0">
                <a:latin typeface="Calibri"/>
                <a:cs typeface="Calibri"/>
              </a:rPr>
              <a:t>invasion</a:t>
            </a:r>
            <a:endParaRPr sz="2700">
              <a:latin typeface="Calibri"/>
              <a:cs typeface="Calibri"/>
            </a:endParaRPr>
          </a:p>
          <a:p>
            <a:pPr marL="756285" lvl="1" indent="-287020">
              <a:lnSpc>
                <a:spcPct val="100000"/>
              </a:lnSpc>
              <a:spcBef>
                <a:spcPts val="15"/>
              </a:spcBef>
              <a:buFont typeface="Arial"/>
              <a:buChar char="–"/>
              <a:tabLst>
                <a:tab pos="756920" algn="l"/>
              </a:tabLst>
            </a:pPr>
            <a:r>
              <a:rPr sz="2400" spc="-10" dirty="0">
                <a:latin typeface="Calibri"/>
                <a:cs typeface="Calibri"/>
              </a:rPr>
              <a:t>Echogenic</a:t>
            </a:r>
            <a:r>
              <a:rPr sz="2400" spc="-15" dirty="0">
                <a:latin typeface="Calibri"/>
                <a:cs typeface="Calibri"/>
              </a:rPr>
              <a:t> </a:t>
            </a:r>
            <a:r>
              <a:rPr sz="2400" dirty="0">
                <a:latin typeface="Calibri"/>
                <a:cs typeface="Calibri"/>
              </a:rPr>
              <a:t>abnormalities</a:t>
            </a:r>
            <a:endParaRPr sz="2400">
              <a:latin typeface="Calibri"/>
              <a:cs typeface="Calibri"/>
            </a:endParaRPr>
          </a:p>
          <a:p>
            <a:pPr marL="756285" lvl="1" indent="-287020">
              <a:lnSpc>
                <a:spcPct val="100000"/>
              </a:lnSpc>
              <a:buFont typeface="Arial"/>
              <a:buChar char="–"/>
              <a:tabLst>
                <a:tab pos="756920" algn="l"/>
              </a:tabLst>
            </a:pPr>
            <a:r>
              <a:rPr sz="2400" spc="-10" dirty="0">
                <a:latin typeface="Calibri"/>
                <a:cs typeface="Calibri"/>
              </a:rPr>
              <a:t>Ant. </a:t>
            </a:r>
            <a:r>
              <a:rPr sz="2400" spc="-5" dirty="0">
                <a:latin typeface="Calibri"/>
                <a:cs typeface="Calibri"/>
              </a:rPr>
              <a:t>displacement </a:t>
            </a:r>
            <a:r>
              <a:rPr sz="2400" dirty="0">
                <a:latin typeface="Calibri"/>
                <a:cs typeface="Calibri"/>
              </a:rPr>
              <a:t>and </a:t>
            </a:r>
            <a:r>
              <a:rPr sz="2400" spc="-10" dirty="0">
                <a:latin typeface="Calibri"/>
                <a:cs typeface="Calibri"/>
              </a:rPr>
              <a:t>enlargement </a:t>
            </a:r>
            <a:r>
              <a:rPr sz="2400" spc="-5" dirty="0">
                <a:latin typeface="Calibri"/>
                <a:cs typeface="Calibri"/>
              </a:rPr>
              <a:t>of</a:t>
            </a:r>
            <a:r>
              <a:rPr sz="2400" spc="-45" dirty="0">
                <a:latin typeface="Calibri"/>
                <a:cs typeface="Calibri"/>
              </a:rPr>
              <a:t> </a:t>
            </a:r>
            <a:r>
              <a:rPr sz="2400" spc="-5" dirty="0">
                <a:latin typeface="Calibri"/>
                <a:cs typeface="Calibri"/>
              </a:rPr>
              <a:t>SV</a:t>
            </a:r>
            <a:endParaRPr sz="2400">
              <a:latin typeface="Calibri"/>
              <a:cs typeface="Calibri"/>
            </a:endParaRPr>
          </a:p>
        </p:txBody>
      </p:sp>
      <p:sp>
        <p:nvSpPr>
          <p:cNvPr id="3" name="object 3"/>
          <p:cNvSpPr/>
          <p:nvPr/>
        </p:nvSpPr>
        <p:spPr>
          <a:xfrm>
            <a:off x="609600" y="1371600"/>
            <a:ext cx="4572000" cy="304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791200" y="1447800"/>
            <a:ext cx="2895600" cy="28956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2140" y="696213"/>
            <a:ext cx="8238490" cy="5414645"/>
          </a:xfrm>
          <a:prstGeom prst="rect">
            <a:avLst/>
          </a:prstGeom>
        </p:spPr>
        <p:txBody>
          <a:bodyPr vert="horz" wrap="square" lIns="0" tIns="12065" rIns="0" bIns="0" rtlCol="0">
            <a:spAutoFit/>
          </a:bodyPr>
          <a:lstStyle/>
          <a:p>
            <a:pPr marL="299085" marR="5080" indent="-287020">
              <a:lnSpc>
                <a:spcPct val="100000"/>
              </a:lnSpc>
              <a:spcBef>
                <a:spcPts val="95"/>
              </a:spcBef>
              <a:buFont typeface="Arial"/>
              <a:buChar char="–"/>
              <a:tabLst>
                <a:tab pos="299720" algn="l"/>
              </a:tabLst>
            </a:pPr>
            <a:r>
              <a:rPr sz="2800" spc="-10" dirty="0">
                <a:latin typeface="Calibri"/>
                <a:cs typeface="Calibri"/>
              </a:rPr>
              <a:t>TRUS-directed </a:t>
            </a:r>
            <a:r>
              <a:rPr sz="2800" spc="-30" dirty="0">
                <a:latin typeface="Calibri"/>
                <a:cs typeface="Calibri"/>
              </a:rPr>
              <a:t>prostate </a:t>
            </a:r>
            <a:r>
              <a:rPr sz="2800" spc="-10" dirty="0">
                <a:latin typeface="Calibri"/>
                <a:cs typeface="Calibri"/>
              </a:rPr>
              <a:t>needle </a:t>
            </a:r>
            <a:r>
              <a:rPr sz="2800" spc="-20" dirty="0">
                <a:latin typeface="Calibri"/>
                <a:cs typeface="Calibri"/>
              </a:rPr>
              <a:t>biopsy </a:t>
            </a:r>
            <a:r>
              <a:rPr sz="2800" spc="-10" dirty="0">
                <a:latin typeface="Calibri"/>
                <a:cs typeface="Calibri"/>
              </a:rPr>
              <a:t>remains </a:t>
            </a:r>
            <a:r>
              <a:rPr sz="2800" spc="-5" dirty="0">
                <a:latin typeface="Calibri"/>
                <a:cs typeface="Calibri"/>
              </a:rPr>
              <a:t>the </a:t>
            </a:r>
            <a:r>
              <a:rPr sz="2800" spc="-15" dirty="0">
                <a:latin typeface="Calibri"/>
                <a:cs typeface="Calibri"/>
              </a:rPr>
              <a:t>gold  </a:t>
            </a:r>
            <a:r>
              <a:rPr sz="2800" spc="-20" dirty="0">
                <a:latin typeface="Calibri"/>
                <a:cs typeface="Calibri"/>
              </a:rPr>
              <a:t>standard </a:t>
            </a:r>
            <a:r>
              <a:rPr sz="2800" spc="-25" dirty="0">
                <a:latin typeface="Calibri"/>
                <a:cs typeface="Calibri"/>
              </a:rPr>
              <a:t>for </a:t>
            </a:r>
            <a:r>
              <a:rPr sz="2800" spc="-10" dirty="0">
                <a:latin typeface="Calibri"/>
                <a:cs typeface="Calibri"/>
              </a:rPr>
              <a:t>diagnosis </a:t>
            </a:r>
            <a:r>
              <a:rPr sz="2800" spc="-5" dirty="0">
                <a:latin typeface="Calibri"/>
                <a:cs typeface="Calibri"/>
              </a:rPr>
              <a:t>of </a:t>
            </a:r>
            <a:r>
              <a:rPr sz="2800" spc="-25" dirty="0">
                <a:latin typeface="Calibri"/>
                <a:cs typeface="Calibri"/>
              </a:rPr>
              <a:t>prostate</a:t>
            </a:r>
            <a:r>
              <a:rPr sz="2800" spc="120" dirty="0">
                <a:latin typeface="Calibri"/>
                <a:cs typeface="Calibri"/>
              </a:rPr>
              <a:t> </a:t>
            </a:r>
            <a:r>
              <a:rPr sz="2800" spc="-5" dirty="0">
                <a:latin typeface="Calibri"/>
                <a:cs typeface="Calibri"/>
              </a:rPr>
              <a:t>cancer</a:t>
            </a:r>
            <a:endParaRPr sz="2800">
              <a:latin typeface="Calibri"/>
              <a:cs typeface="Calibri"/>
            </a:endParaRPr>
          </a:p>
          <a:p>
            <a:pPr marL="299085" indent="-287020">
              <a:lnSpc>
                <a:spcPct val="100000"/>
              </a:lnSpc>
              <a:spcBef>
                <a:spcPts val="670"/>
              </a:spcBef>
              <a:buFont typeface="Arial"/>
              <a:buChar char="–"/>
              <a:tabLst>
                <a:tab pos="299720" algn="l"/>
              </a:tabLst>
            </a:pPr>
            <a:r>
              <a:rPr sz="2800" u="heavy" spc="-5" dirty="0">
                <a:uFill>
                  <a:solidFill>
                    <a:srgbClr val="000000"/>
                  </a:solidFill>
                </a:uFill>
                <a:latin typeface="Calibri"/>
                <a:cs typeface="Calibri"/>
              </a:rPr>
              <a:t>Guided </a:t>
            </a:r>
            <a:r>
              <a:rPr sz="2800" u="heavy" spc="-20" dirty="0">
                <a:uFill>
                  <a:solidFill>
                    <a:srgbClr val="000000"/>
                  </a:solidFill>
                </a:uFill>
                <a:latin typeface="Calibri"/>
                <a:cs typeface="Calibri"/>
              </a:rPr>
              <a:t>biopsy </a:t>
            </a:r>
            <a:r>
              <a:rPr sz="2800" u="heavy" spc="-5" dirty="0">
                <a:uFill>
                  <a:solidFill>
                    <a:srgbClr val="000000"/>
                  </a:solidFill>
                </a:uFill>
                <a:latin typeface="Calibri"/>
                <a:cs typeface="Calibri"/>
              </a:rPr>
              <a:t>of the</a:t>
            </a:r>
            <a:r>
              <a:rPr sz="2800" u="heavy" spc="75" dirty="0">
                <a:uFill>
                  <a:solidFill>
                    <a:srgbClr val="000000"/>
                  </a:solidFill>
                </a:uFill>
                <a:latin typeface="Calibri"/>
                <a:cs typeface="Calibri"/>
              </a:rPr>
              <a:t> </a:t>
            </a:r>
            <a:r>
              <a:rPr sz="2800" u="heavy" spc="-30" dirty="0">
                <a:uFill>
                  <a:solidFill>
                    <a:srgbClr val="000000"/>
                  </a:solidFill>
                </a:uFill>
                <a:latin typeface="Calibri"/>
                <a:cs typeface="Calibri"/>
              </a:rPr>
              <a:t>prostate</a:t>
            </a:r>
            <a:endParaRPr sz="2800">
              <a:latin typeface="Calibri"/>
              <a:cs typeface="Calibri"/>
            </a:endParaRPr>
          </a:p>
          <a:p>
            <a:pPr marL="698500" lvl="1" indent="-229235">
              <a:lnSpc>
                <a:spcPct val="100000"/>
              </a:lnSpc>
              <a:spcBef>
                <a:spcPts val="540"/>
              </a:spcBef>
              <a:buFont typeface="Arial"/>
              <a:buChar char="•"/>
              <a:tabLst>
                <a:tab pos="698500" algn="l"/>
                <a:tab pos="699135" algn="l"/>
              </a:tabLst>
            </a:pPr>
            <a:r>
              <a:rPr sz="2000" spc="-5" dirty="0">
                <a:latin typeface="Calibri"/>
                <a:cs typeface="Calibri"/>
              </a:rPr>
              <a:t>Recommendation: TRUS guided </a:t>
            </a:r>
            <a:r>
              <a:rPr sz="2000" spc="-10" dirty="0">
                <a:latin typeface="Calibri"/>
                <a:cs typeface="Calibri"/>
              </a:rPr>
              <a:t>Bx </a:t>
            </a:r>
            <a:r>
              <a:rPr sz="2000" dirty="0">
                <a:latin typeface="Calibri"/>
                <a:cs typeface="Calibri"/>
              </a:rPr>
              <a:t>in </a:t>
            </a:r>
            <a:r>
              <a:rPr sz="2000" spc="-10" dirty="0">
                <a:latin typeface="Calibri"/>
                <a:cs typeface="Calibri"/>
              </a:rPr>
              <a:t>patients </a:t>
            </a:r>
            <a:r>
              <a:rPr sz="2000" spc="-5" dirty="0">
                <a:latin typeface="Calibri"/>
                <a:cs typeface="Calibri"/>
              </a:rPr>
              <a:t>with PSA&gt; </a:t>
            </a:r>
            <a:r>
              <a:rPr sz="2000" dirty="0">
                <a:latin typeface="Calibri"/>
                <a:cs typeface="Calibri"/>
              </a:rPr>
              <a:t>4</a:t>
            </a:r>
            <a:r>
              <a:rPr sz="2000" spc="20" dirty="0">
                <a:latin typeface="Calibri"/>
                <a:cs typeface="Calibri"/>
              </a:rPr>
              <a:t> </a:t>
            </a:r>
            <a:r>
              <a:rPr sz="2000" spc="15" dirty="0">
                <a:latin typeface="Calibri"/>
                <a:cs typeface="Calibri"/>
              </a:rPr>
              <a:t>ng/ml</a:t>
            </a:r>
            <a:endParaRPr sz="2000">
              <a:latin typeface="Calibri"/>
              <a:cs typeface="Calibri"/>
            </a:endParaRPr>
          </a:p>
          <a:p>
            <a:pPr marL="698500" lvl="1" indent="-229235">
              <a:lnSpc>
                <a:spcPct val="100000"/>
              </a:lnSpc>
              <a:spcBef>
                <a:spcPts val="480"/>
              </a:spcBef>
              <a:buFont typeface="Arial"/>
              <a:buChar char="•"/>
              <a:tabLst>
                <a:tab pos="698500" algn="l"/>
                <a:tab pos="699135" algn="l"/>
              </a:tabLst>
            </a:pPr>
            <a:r>
              <a:rPr sz="2000" spc="-95" dirty="0">
                <a:latin typeface="Calibri"/>
                <a:cs typeface="Calibri"/>
              </a:rPr>
              <a:t>To </a:t>
            </a:r>
            <a:r>
              <a:rPr sz="2000" spc="-10" dirty="0">
                <a:latin typeface="Calibri"/>
                <a:cs typeface="Calibri"/>
              </a:rPr>
              <a:t>establish </a:t>
            </a:r>
            <a:r>
              <a:rPr sz="2000" dirty="0">
                <a:latin typeface="Calibri"/>
                <a:cs typeface="Calibri"/>
              </a:rPr>
              <a:t>the</a:t>
            </a:r>
            <a:r>
              <a:rPr sz="2000" spc="114" dirty="0">
                <a:latin typeface="Calibri"/>
                <a:cs typeface="Calibri"/>
              </a:rPr>
              <a:t> </a:t>
            </a:r>
            <a:r>
              <a:rPr sz="2000" dirty="0">
                <a:latin typeface="Calibri"/>
                <a:cs typeface="Calibri"/>
              </a:rPr>
              <a:t>diagnosis</a:t>
            </a:r>
            <a:endParaRPr sz="2000">
              <a:latin typeface="Calibri"/>
              <a:cs typeface="Calibri"/>
            </a:endParaRPr>
          </a:p>
          <a:p>
            <a:pPr marL="698500" lvl="1" indent="-229235">
              <a:lnSpc>
                <a:spcPct val="100000"/>
              </a:lnSpc>
              <a:spcBef>
                <a:spcPts val="480"/>
              </a:spcBef>
              <a:buFont typeface="Arial"/>
              <a:buChar char="•"/>
              <a:tabLst>
                <a:tab pos="698500" algn="l"/>
                <a:tab pos="699135" algn="l"/>
              </a:tabLst>
            </a:pPr>
            <a:r>
              <a:rPr sz="2000" spc="-95" dirty="0">
                <a:latin typeface="Calibri"/>
                <a:cs typeface="Calibri"/>
              </a:rPr>
              <a:t>To </a:t>
            </a:r>
            <a:r>
              <a:rPr sz="2000" spc="-5" dirty="0">
                <a:latin typeface="Calibri"/>
                <a:cs typeface="Calibri"/>
              </a:rPr>
              <a:t>report </a:t>
            </a:r>
            <a:r>
              <a:rPr sz="2000" spc="-15" dirty="0">
                <a:latin typeface="Calibri"/>
                <a:cs typeface="Calibri"/>
              </a:rPr>
              <a:t>extent </a:t>
            </a:r>
            <a:r>
              <a:rPr sz="2000" dirty="0">
                <a:latin typeface="Calibri"/>
                <a:cs typeface="Calibri"/>
              </a:rPr>
              <a:t>and </a:t>
            </a:r>
            <a:r>
              <a:rPr sz="2000" spc="-10" dirty="0">
                <a:latin typeface="Calibri"/>
                <a:cs typeface="Calibri"/>
              </a:rPr>
              <a:t>grade </a:t>
            </a:r>
            <a:r>
              <a:rPr sz="2000" spc="-5" dirty="0">
                <a:latin typeface="Calibri"/>
                <a:cs typeface="Calibri"/>
              </a:rPr>
              <a:t>of </a:t>
            </a:r>
            <a:r>
              <a:rPr sz="2000" dirty="0">
                <a:latin typeface="Calibri"/>
                <a:cs typeface="Calibri"/>
              </a:rPr>
              <a:t>each</a:t>
            </a:r>
            <a:r>
              <a:rPr sz="2000" spc="100" dirty="0">
                <a:latin typeface="Calibri"/>
                <a:cs typeface="Calibri"/>
              </a:rPr>
              <a:t> </a:t>
            </a:r>
            <a:r>
              <a:rPr sz="2000" spc="-10" dirty="0">
                <a:latin typeface="Calibri"/>
                <a:cs typeface="Calibri"/>
              </a:rPr>
              <a:t>core</a:t>
            </a:r>
            <a:endParaRPr sz="2000">
              <a:latin typeface="Calibri"/>
              <a:cs typeface="Calibri"/>
            </a:endParaRPr>
          </a:p>
          <a:p>
            <a:pPr marL="698500" lvl="1" indent="-229235">
              <a:lnSpc>
                <a:spcPct val="100000"/>
              </a:lnSpc>
              <a:spcBef>
                <a:spcPts val="480"/>
              </a:spcBef>
              <a:buFont typeface="Arial"/>
              <a:buChar char="•"/>
              <a:tabLst>
                <a:tab pos="698500" algn="l"/>
                <a:tab pos="699135" algn="l"/>
              </a:tabLst>
            </a:pPr>
            <a:r>
              <a:rPr sz="2000" spc="-95" dirty="0">
                <a:latin typeface="Calibri"/>
                <a:cs typeface="Calibri"/>
              </a:rPr>
              <a:t>To </a:t>
            </a:r>
            <a:r>
              <a:rPr sz="2000" spc="-5" dirty="0">
                <a:latin typeface="Calibri"/>
                <a:cs typeface="Calibri"/>
              </a:rPr>
              <a:t>document presence of </a:t>
            </a:r>
            <a:r>
              <a:rPr sz="2000" spc="-10" dirty="0">
                <a:latin typeface="Calibri"/>
                <a:cs typeface="Calibri"/>
              </a:rPr>
              <a:t>Pelvic </a:t>
            </a:r>
            <a:r>
              <a:rPr sz="2000" spc="-5" dirty="0">
                <a:latin typeface="Calibri"/>
                <a:cs typeface="Calibri"/>
              </a:rPr>
              <a:t>LN </a:t>
            </a:r>
            <a:r>
              <a:rPr sz="2000" spc="-15" dirty="0">
                <a:latin typeface="Calibri"/>
                <a:cs typeface="Calibri"/>
              </a:rPr>
              <a:t>involvement </a:t>
            </a:r>
            <a:r>
              <a:rPr sz="2000" dirty="0">
                <a:latin typeface="Calibri"/>
                <a:cs typeface="Calibri"/>
              </a:rPr>
              <a:t>and</a:t>
            </a:r>
            <a:r>
              <a:rPr sz="2000" spc="120" dirty="0">
                <a:latin typeface="Calibri"/>
                <a:cs typeface="Calibri"/>
              </a:rPr>
              <a:t> </a:t>
            </a:r>
            <a:r>
              <a:rPr sz="2000" spc="-10" dirty="0">
                <a:latin typeface="Calibri"/>
                <a:cs typeface="Calibri"/>
              </a:rPr>
              <a:t>ECE</a:t>
            </a:r>
            <a:endParaRPr sz="2000">
              <a:latin typeface="Calibri"/>
              <a:cs typeface="Calibri"/>
            </a:endParaRPr>
          </a:p>
          <a:p>
            <a:pPr marL="299085" indent="-287020">
              <a:lnSpc>
                <a:spcPct val="100000"/>
              </a:lnSpc>
              <a:spcBef>
                <a:spcPts val="620"/>
              </a:spcBef>
              <a:buFont typeface="Arial"/>
              <a:buChar char="–"/>
              <a:tabLst>
                <a:tab pos="299720" algn="l"/>
              </a:tabLst>
            </a:pPr>
            <a:r>
              <a:rPr sz="2800" spc="-10" dirty="0">
                <a:latin typeface="Calibri"/>
                <a:cs typeface="Calibri"/>
              </a:rPr>
              <a:t>Staging </a:t>
            </a:r>
            <a:r>
              <a:rPr sz="2800" spc="-5" dirty="0">
                <a:latin typeface="Calibri"/>
                <a:cs typeface="Calibri"/>
              </a:rPr>
              <a:t>of </a:t>
            </a:r>
            <a:r>
              <a:rPr sz="2800" spc="-10" dirty="0">
                <a:latin typeface="Calibri"/>
                <a:cs typeface="Calibri"/>
              </a:rPr>
              <a:t>clinically </a:t>
            </a:r>
            <a:r>
              <a:rPr sz="2800" spc="-15" dirty="0">
                <a:latin typeface="Calibri"/>
                <a:cs typeface="Calibri"/>
              </a:rPr>
              <a:t>localized </a:t>
            </a:r>
            <a:r>
              <a:rPr sz="2800" spc="-25" dirty="0">
                <a:latin typeface="Calibri"/>
                <a:cs typeface="Calibri"/>
              </a:rPr>
              <a:t>prostate</a:t>
            </a:r>
            <a:r>
              <a:rPr sz="2800" spc="55" dirty="0">
                <a:latin typeface="Calibri"/>
                <a:cs typeface="Calibri"/>
              </a:rPr>
              <a:t> </a:t>
            </a:r>
            <a:r>
              <a:rPr sz="2800" spc="-5" dirty="0">
                <a:latin typeface="Calibri"/>
                <a:cs typeface="Calibri"/>
              </a:rPr>
              <a:t>cancer</a:t>
            </a:r>
            <a:endParaRPr sz="2800">
              <a:latin typeface="Calibri"/>
              <a:cs typeface="Calibri"/>
            </a:endParaRPr>
          </a:p>
          <a:p>
            <a:pPr marL="299085" indent="-287020">
              <a:lnSpc>
                <a:spcPct val="100000"/>
              </a:lnSpc>
              <a:spcBef>
                <a:spcPts val="670"/>
              </a:spcBef>
              <a:buFont typeface="Arial"/>
              <a:buChar char="–"/>
              <a:tabLst>
                <a:tab pos="299720" algn="l"/>
              </a:tabLst>
            </a:pPr>
            <a:r>
              <a:rPr sz="2800" spc="-5" dirty="0">
                <a:latin typeface="Calibri"/>
                <a:cs typeface="Calibri"/>
              </a:rPr>
              <a:t>Guidance </a:t>
            </a:r>
            <a:r>
              <a:rPr sz="2800" spc="-10" dirty="0">
                <a:latin typeface="Calibri"/>
                <a:cs typeface="Calibri"/>
              </a:rPr>
              <a:t>during </a:t>
            </a:r>
            <a:r>
              <a:rPr sz="2800" spc="-5" dirty="0">
                <a:latin typeface="Calibri"/>
                <a:cs typeface="Calibri"/>
              </a:rPr>
              <a:t>the </a:t>
            </a:r>
            <a:r>
              <a:rPr sz="2800" spc="-15" dirty="0">
                <a:latin typeface="Calibri"/>
                <a:cs typeface="Calibri"/>
              </a:rPr>
              <a:t>seed/interstitial</a:t>
            </a:r>
            <a:r>
              <a:rPr sz="2800" spc="130" dirty="0">
                <a:latin typeface="Calibri"/>
                <a:cs typeface="Calibri"/>
              </a:rPr>
              <a:t> </a:t>
            </a:r>
            <a:r>
              <a:rPr sz="2800" spc="-20" dirty="0">
                <a:latin typeface="Calibri"/>
                <a:cs typeface="Calibri"/>
              </a:rPr>
              <a:t>brachytherapy</a:t>
            </a:r>
            <a:endParaRPr sz="2800">
              <a:latin typeface="Calibri"/>
              <a:cs typeface="Calibri"/>
            </a:endParaRPr>
          </a:p>
          <a:p>
            <a:pPr marL="299085" indent="-287020">
              <a:lnSpc>
                <a:spcPct val="100000"/>
              </a:lnSpc>
              <a:spcBef>
                <a:spcPts val="675"/>
              </a:spcBef>
              <a:buFont typeface="Arial"/>
              <a:buChar char="–"/>
              <a:tabLst>
                <a:tab pos="299720" algn="l"/>
              </a:tabLst>
            </a:pPr>
            <a:r>
              <a:rPr sz="2800" spc="-10" dirty="0">
                <a:latin typeface="Calibri"/>
                <a:cs typeface="Calibri"/>
              </a:rPr>
              <a:t>Monitoring </a:t>
            </a:r>
            <a:r>
              <a:rPr sz="2800" spc="-30" dirty="0">
                <a:latin typeface="Calibri"/>
                <a:cs typeface="Calibri"/>
              </a:rPr>
              <a:t>prostate</a:t>
            </a:r>
            <a:r>
              <a:rPr sz="2800" spc="55" dirty="0">
                <a:latin typeface="Calibri"/>
                <a:cs typeface="Calibri"/>
              </a:rPr>
              <a:t> </a:t>
            </a:r>
            <a:r>
              <a:rPr sz="2800" spc="-15" dirty="0">
                <a:latin typeface="Calibri"/>
                <a:cs typeface="Calibri"/>
              </a:rPr>
              <a:t>cryotherapy</a:t>
            </a:r>
            <a:endParaRPr sz="2800">
              <a:latin typeface="Calibri"/>
              <a:cs typeface="Calibri"/>
            </a:endParaRPr>
          </a:p>
          <a:p>
            <a:pPr marL="299085" indent="-287020">
              <a:lnSpc>
                <a:spcPct val="100000"/>
              </a:lnSpc>
              <a:spcBef>
                <a:spcPts val="675"/>
              </a:spcBef>
              <a:buFont typeface="Arial"/>
              <a:buChar char="–"/>
              <a:tabLst>
                <a:tab pos="299720" algn="l"/>
              </a:tabLst>
            </a:pPr>
            <a:r>
              <a:rPr sz="2800" spc="-15" dirty="0">
                <a:latin typeface="Calibri"/>
                <a:cs typeface="Calibri"/>
              </a:rPr>
              <a:t>Evaluation </a:t>
            </a:r>
            <a:r>
              <a:rPr sz="2800" spc="-5" dirty="0">
                <a:latin typeface="Calibri"/>
                <a:cs typeface="Calibri"/>
              </a:rPr>
              <a:t>and </a:t>
            </a:r>
            <a:r>
              <a:rPr sz="2800" spc="-15" dirty="0">
                <a:latin typeface="Calibri"/>
                <a:cs typeface="Calibri"/>
              </a:rPr>
              <a:t>aspiration </a:t>
            </a:r>
            <a:r>
              <a:rPr sz="2800" spc="-5" dirty="0">
                <a:latin typeface="Calibri"/>
                <a:cs typeface="Calibri"/>
              </a:rPr>
              <a:t>of </a:t>
            </a:r>
            <a:r>
              <a:rPr sz="2800" spc="-25" dirty="0">
                <a:latin typeface="Calibri"/>
                <a:cs typeface="Calibri"/>
              </a:rPr>
              <a:t>prostate</a:t>
            </a:r>
            <a:r>
              <a:rPr sz="2800" spc="90" dirty="0">
                <a:latin typeface="Calibri"/>
                <a:cs typeface="Calibri"/>
              </a:rPr>
              <a:t> </a:t>
            </a:r>
            <a:r>
              <a:rPr sz="2800" spc="-5" dirty="0">
                <a:latin typeface="Calibri"/>
                <a:cs typeface="Calibri"/>
              </a:rPr>
              <a:t>abscess</a:t>
            </a:r>
            <a:endParaRPr sz="2800">
              <a:latin typeface="Calibri"/>
              <a:cs typeface="Calibri"/>
            </a:endParaRPr>
          </a:p>
          <a:p>
            <a:pPr marL="299085" indent="-287020">
              <a:lnSpc>
                <a:spcPct val="100000"/>
              </a:lnSpc>
              <a:spcBef>
                <a:spcPts val="670"/>
              </a:spcBef>
              <a:buFont typeface="Arial"/>
              <a:buChar char="–"/>
              <a:tabLst>
                <a:tab pos="299720" algn="l"/>
              </a:tabLst>
            </a:pPr>
            <a:r>
              <a:rPr sz="2800" spc="-10" dirty="0">
                <a:latin typeface="Calibri"/>
                <a:cs typeface="Calibri"/>
              </a:rPr>
              <a:t>Monitoring </a:t>
            </a:r>
            <a:r>
              <a:rPr sz="2800" spc="-5" dirty="0">
                <a:latin typeface="Calibri"/>
                <a:cs typeface="Calibri"/>
              </a:rPr>
              <a:t>the </a:t>
            </a:r>
            <a:r>
              <a:rPr sz="2800" spc="-10" dirty="0">
                <a:latin typeface="Calibri"/>
                <a:cs typeface="Calibri"/>
              </a:rPr>
              <a:t>response </a:t>
            </a:r>
            <a:r>
              <a:rPr sz="2800" spc="-20" dirty="0">
                <a:latin typeface="Calibri"/>
                <a:cs typeface="Calibri"/>
              </a:rPr>
              <a:t>to </a:t>
            </a:r>
            <a:r>
              <a:rPr sz="2800" spc="-30" dirty="0">
                <a:latin typeface="Calibri"/>
                <a:cs typeface="Calibri"/>
              </a:rPr>
              <a:t>prostate </a:t>
            </a:r>
            <a:r>
              <a:rPr sz="2800" spc="-5" dirty="0">
                <a:latin typeface="Calibri"/>
                <a:cs typeface="Calibri"/>
              </a:rPr>
              <a:t>cancer</a:t>
            </a:r>
            <a:r>
              <a:rPr sz="2800" spc="210" dirty="0">
                <a:latin typeface="Calibri"/>
                <a:cs typeface="Calibri"/>
              </a:rPr>
              <a:t> </a:t>
            </a:r>
            <a:r>
              <a:rPr sz="2800" spc="-15" dirty="0">
                <a:latin typeface="Calibri"/>
                <a:cs typeface="Calibri"/>
              </a:rPr>
              <a:t>treatment</a:t>
            </a:r>
            <a:endParaRPr sz="28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2644216"/>
            <a:ext cx="7825105" cy="1978025"/>
          </a:xfrm>
          <a:prstGeom prst="rect">
            <a:avLst/>
          </a:prstGeom>
        </p:spPr>
        <p:txBody>
          <a:bodyPr vert="horz" wrap="square" lIns="0" tIns="13335" rIns="0" bIns="0" rtlCol="0">
            <a:spAutoFit/>
          </a:bodyPr>
          <a:lstStyle/>
          <a:p>
            <a:pPr marL="355600" marR="5080" indent="-342900">
              <a:lnSpc>
                <a:spcPct val="100000"/>
              </a:lnSpc>
              <a:spcBef>
                <a:spcPts val="105"/>
              </a:spcBef>
              <a:buFont typeface="Arial"/>
              <a:buChar char="•"/>
              <a:tabLst>
                <a:tab pos="354965" algn="l"/>
                <a:tab pos="355600" algn="l"/>
              </a:tabLst>
            </a:pPr>
            <a:r>
              <a:rPr sz="3200" spc="-5" dirty="0">
                <a:latin typeface="Calibri"/>
                <a:cs typeface="Calibri"/>
              </a:rPr>
              <a:t>Donald </a:t>
            </a:r>
            <a:r>
              <a:rPr sz="3200" spc="-150" dirty="0">
                <a:latin typeface="Calibri"/>
                <a:cs typeface="Calibri"/>
              </a:rPr>
              <a:t>F. </a:t>
            </a:r>
            <a:r>
              <a:rPr sz="3200" dirty="0">
                <a:latin typeface="Calibri"/>
                <a:cs typeface="Calibri"/>
              </a:rPr>
              <a:t>Gleason in 1966 </a:t>
            </a:r>
            <a:r>
              <a:rPr sz="3200" spc="-15" dirty="0">
                <a:latin typeface="Calibri"/>
                <a:cs typeface="Calibri"/>
              </a:rPr>
              <a:t>created </a:t>
            </a:r>
            <a:r>
              <a:rPr sz="3200" dirty="0">
                <a:latin typeface="Calibri"/>
                <a:cs typeface="Calibri"/>
              </a:rPr>
              <a:t>a </a:t>
            </a:r>
            <a:r>
              <a:rPr sz="3200" spc="-5" dirty="0">
                <a:latin typeface="Calibri"/>
                <a:cs typeface="Calibri"/>
              </a:rPr>
              <a:t>unique  </a:t>
            </a:r>
            <a:r>
              <a:rPr sz="3200" spc="-10" dirty="0">
                <a:latin typeface="Calibri"/>
                <a:cs typeface="Calibri"/>
              </a:rPr>
              <a:t>grading </a:t>
            </a:r>
            <a:r>
              <a:rPr sz="3200" spc="-30" dirty="0">
                <a:latin typeface="Calibri"/>
                <a:cs typeface="Calibri"/>
              </a:rPr>
              <a:t>system for </a:t>
            </a:r>
            <a:r>
              <a:rPr sz="3200" spc="-20" dirty="0">
                <a:latin typeface="Calibri"/>
                <a:cs typeface="Calibri"/>
              </a:rPr>
              <a:t>prostatic </a:t>
            </a:r>
            <a:r>
              <a:rPr sz="3200" spc="-10" dirty="0">
                <a:latin typeface="Calibri"/>
                <a:cs typeface="Calibri"/>
              </a:rPr>
              <a:t>carcinoma </a:t>
            </a:r>
            <a:r>
              <a:rPr sz="3200" spc="-5" dirty="0">
                <a:latin typeface="Calibri"/>
                <a:cs typeface="Calibri"/>
              </a:rPr>
              <a:t>based  solely on </a:t>
            </a:r>
            <a:r>
              <a:rPr sz="3200" dirty="0">
                <a:latin typeface="Calibri"/>
                <a:cs typeface="Calibri"/>
              </a:rPr>
              <a:t>the </a:t>
            </a:r>
            <a:r>
              <a:rPr sz="3200" spc="-10" dirty="0">
                <a:latin typeface="Calibri"/>
                <a:cs typeface="Calibri"/>
              </a:rPr>
              <a:t>architectural </a:t>
            </a:r>
            <a:r>
              <a:rPr sz="3200" spc="-15" dirty="0">
                <a:latin typeface="Calibri"/>
                <a:cs typeface="Calibri"/>
              </a:rPr>
              <a:t>pattern </a:t>
            </a:r>
            <a:r>
              <a:rPr sz="3200" spc="-5" dirty="0">
                <a:latin typeface="Calibri"/>
                <a:cs typeface="Calibri"/>
              </a:rPr>
              <a:t>of </a:t>
            </a:r>
            <a:r>
              <a:rPr sz="3200" dirty="0">
                <a:latin typeface="Calibri"/>
                <a:cs typeface="Calibri"/>
              </a:rPr>
              <a:t>the  </a:t>
            </a:r>
            <a:r>
              <a:rPr sz="3200" spc="-55" dirty="0">
                <a:latin typeface="Calibri"/>
                <a:cs typeface="Calibri"/>
              </a:rPr>
              <a:t>tumor.</a:t>
            </a:r>
            <a:endParaRPr sz="3200">
              <a:latin typeface="Calibri"/>
              <a:cs typeface="Calibri"/>
            </a:endParaRPr>
          </a:p>
        </p:txBody>
      </p:sp>
      <p:sp>
        <p:nvSpPr>
          <p:cNvPr id="4" name="object 4"/>
          <p:cNvSpPr/>
          <p:nvPr/>
        </p:nvSpPr>
        <p:spPr>
          <a:xfrm>
            <a:off x="7092695" y="274320"/>
            <a:ext cx="1808988" cy="2267712"/>
          </a:xfrm>
          <a:prstGeom prst="rect">
            <a:avLst/>
          </a:prstGeom>
          <a:blipFill>
            <a:blip r:embed="rId2" cstate="print"/>
            <a:stretch>
              <a:fillRect/>
            </a:stretch>
          </a:blipFill>
        </p:spPr>
        <p:txBody>
          <a:bodyPr wrap="square" lIns="0" tIns="0" rIns="0" bIns="0" rtlCol="0"/>
          <a:lstStyle/>
          <a:p>
            <a:endParaRPr/>
          </a:p>
        </p:txBody>
      </p:sp>
      <p:sp>
        <p:nvSpPr>
          <p:cNvPr id="5" name="Title 4"/>
          <p:cNvSpPr>
            <a:spLocks noGrp="1"/>
          </p:cNvSpPr>
          <p:nvPr>
            <p:ph type="title"/>
          </p:nvPr>
        </p:nvSpPr>
        <p:spPr/>
        <p:txBody>
          <a:bodyPr/>
          <a:lstStyle/>
          <a:p>
            <a:r>
              <a:rPr lang="en-US" dirty="0" smtClean="0">
                <a:solidFill>
                  <a:srgbClr val="FF0000"/>
                </a:solidFill>
                <a:latin typeface="Calibri"/>
                <a:cs typeface="Calibri"/>
              </a:rPr>
              <a:t>4. Gleason’s Score</a:t>
            </a:r>
            <a:endParaRPr lang="en-US"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INTRODUCTION </a:t>
            </a:r>
            <a:r>
              <a:rPr lang="en-US" dirty="0" smtClean="0">
                <a:solidFill>
                  <a:srgbClr val="FF0000"/>
                </a:solidFill>
              </a:rPr>
              <a:t/>
            </a:r>
            <a:br>
              <a:rPr lang="en-US" dirty="0" smtClean="0">
                <a:solidFill>
                  <a:srgbClr val="FF0000"/>
                </a:solidFill>
              </a:rPr>
            </a:br>
            <a:endParaRPr lang="en-US" dirty="0"/>
          </a:p>
        </p:txBody>
      </p:sp>
      <p:sp>
        <p:nvSpPr>
          <p:cNvPr id="3" name="Content Placeholder 2"/>
          <p:cNvSpPr>
            <a:spLocks noGrp="1"/>
          </p:cNvSpPr>
          <p:nvPr>
            <p:ph sz="quarter" idx="1"/>
          </p:nvPr>
        </p:nvSpPr>
        <p:spPr>
          <a:xfrm>
            <a:off x="838200" y="838200"/>
            <a:ext cx="7772400" cy="4572000"/>
          </a:xfrm>
        </p:spPr>
        <p:txBody>
          <a:bodyPr>
            <a:noAutofit/>
          </a:bodyPr>
          <a:lstStyle/>
          <a:p>
            <a:r>
              <a:rPr lang="en-US" sz="3200" dirty="0" smtClean="0"/>
              <a:t>Prostate cancer is cancer that occurs in the prostate — a small walnut-shaped gland in men that produces the seminal fluid that nourishes and transports sperm. </a:t>
            </a:r>
          </a:p>
          <a:p>
            <a:r>
              <a:rPr lang="en-US" sz="3200" dirty="0" smtClean="0"/>
              <a:t>Prostate cancer is one of the most common types of cancer in men. Usually prostate cancer grows slowly and is initially confined to the prostate gland, where it may not cause serious harm. However, while some types of prostate cancer grow slowly and may need minimal or even no treatment, other types are aggressive and can spread quickly. </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9831" y="188976"/>
            <a:ext cx="8309532" cy="640842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57042" y="461899"/>
            <a:ext cx="3632835" cy="696595"/>
          </a:xfrm>
          <a:prstGeom prst="rect">
            <a:avLst/>
          </a:prstGeom>
        </p:spPr>
        <p:txBody>
          <a:bodyPr vert="horz" wrap="square" lIns="0" tIns="13335" rIns="0" bIns="0" rtlCol="0">
            <a:spAutoFit/>
          </a:bodyPr>
          <a:lstStyle/>
          <a:p>
            <a:pPr marL="12700">
              <a:lnSpc>
                <a:spcPct val="100000"/>
              </a:lnSpc>
              <a:spcBef>
                <a:spcPts val="105"/>
              </a:spcBef>
            </a:pPr>
            <a:r>
              <a:rPr sz="4400" u="heavy" spc="-1100" dirty="0">
                <a:uFill>
                  <a:solidFill>
                    <a:srgbClr val="000000"/>
                  </a:solidFill>
                </a:uFill>
                <a:latin typeface="Times New Roman"/>
                <a:cs typeface="Times New Roman"/>
              </a:rPr>
              <a:t> </a:t>
            </a:r>
            <a:r>
              <a:rPr sz="4400" b="1" u="heavy" spc="-30" dirty="0">
                <a:uFill>
                  <a:solidFill>
                    <a:srgbClr val="000000"/>
                  </a:solidFill>
                </a:uFill>
                <a:latin typeface="Calibri"/>
                <a:cs typeface="Calibri"/>
              </a:rPr>
              <a:t>Gleason’s</a:t>
            </a:r>
            <a:r>
              <a:rPr sz="4400" b="1" u="heavy" spc="-90" dirty="0">
                <a:uFill>
                  <a:solidFill>
                    <a:srgbClr val="000000"/>
                  </a:solidFill>
                </a:uFill>
                <a:latin typeface="Calibri"/>
                <a:cs typeface="Calibri"/>
              </a:rPr>
              <a:t> </a:t>
            </a:r>
            <a:r>
              <a:rPr sz="4400" b="1" u="heavy" spc="-15" dirty="0">
                <a:uFill>
                  <a:solidFill>
                    <a:srgbClr val="000000"/>
                  </a:solidFill>
                </a:uFill>
                <a:latin typeface="Calibri"/>
                <a:cs typeface="Calibri"/>
              </a:rPr>
              <a:t>Score</a:t>
            </a:r>
            <a:endParaRPr sz="4400">
              <a:latin typeface="Calibri"/>
              <a:cs typeface="Calibri"/>
            </a:endParaRPr>
          </a:p>
        </p:txBody>
      </p:sp>
      <p:sp>
        <p:nvSpPr>
          <p:cNvPr id="3" name="object 3"/>
          <p:cNvSpPr txBox="1"/>
          <p:nvPr/>
        </p:nvSpPr>
        <p:spPr>
          <a:xfrm>
            <a:off x="535940" y="1537461"/>
            <a:ext cx="7770495" cy="4305935"/>
          </a:xfrm>
          <a:prstGeom prst="rect">
            <a:avLst/>
          </a:prstGeom>
        </p:spPr>
        <p:txBody>
          <a:bodyPr vert="horz" wrap="square" lIns="0" tIns="94615" rIns="0" bIns="0" rtlCol="0">
            <a:spAutoFit/>
          </a:bodyPr>
          <a:lstStyle/>
          <a:p>
            <a:pPr marL="355600" marR="16510" indent="-342900">
              <a:lnSpc>
                <a:spcPct val="80000"/>
              </a:lnSpc>
              <a:spcBef>
                <a:spcPts val="745"/>
              </a:spcBef>
              <a:buFont typeface="Arial"/>
              <a:buChar char="•"/>
              <a:tabLst>
                <a:tab pos="354965" algn="l"/>
                <a:tab pos="355600" algn="l"/>
              </a:tabLst>
            </a:pPr>
            <a:r>
              <a:rPr sz="2700" spc="-25" dirty="0">
                <a:latin typeface="Calibri"/>
                <a:cs typeface="Calibri"/>
              </a:rPr>
              <a:t>Prostate </a:t>
            </a:r>
            <a:r>
              <a:rPr sz="2700" spc="-5" dirty="0">
                <a:latin typeface="Calibri"/>
                <a:cs typeface="Calibri"/>
              </a:rPr>
              <a:t>cancer has </a:t>
            </a:r>
            <a:r>
              <a:rPr sz="2700" dirty="0">
                <a:latin typeface="Calibri"/>
                <a:cs typeface="Calibri"/>
              </a:rPr>
              <a:t>a </a:t>
            </a:r>
            <a:r>
              <a:rPr sz="2700" spc="-10" dirty="0">
                <a:latin typeface="Calibri"/>
                <a:cs typeface="Calibri"/>
              </a:rPr>
              <a:t>pronounced </a:t>
            </a:r>
            <a:r>
              <a:rPr sz="2700" dirty="0">
                <a:latin typeface="Calibri"/>
                <a:cs typeface="Calibri"/>
              </a:rPr>
              <a:t>morphological  </a:t>
            </a:r>
            <a:r>
              <a:rPr sz="2700" spc="-10" dirty="0">
                <a:latin typeface="Calibri"/>
                <a:cs typeface="Calibri"/>
              </a:rPr>
              <a:t>heterogeneity </a:t>
            </a:r>
            <a:r>
              <a:rPr sz="2700" dirty="0">
                <a:latin typeface="Calibri"/>
                <a:cs typeface="Calibri"/>
              </a:rPr>
              <a:t>and </a:t>
            </a:r>
            <a:r>
              <a:rPr sz="2700" spc="-5" dirty="0">
                <a:latin typeface="Calibri"/>
                <a:cs typeface="Calibri"/>
              </a:rPr>
              <a:t>usually </a:t>
            </a:r>
            <a:r>
              <a:rPr sz="2700" spc="-10" dirty="0">
                <a:latin typeface="Calibri"/>
                <a:cs typeface="Calibri"/>
              </a:rPr>
              <a:t>more </a:t>
            </a:r>
            <a:r>
              <a:rPr sz="2700" dirty="0">
                <a:latin typeface="Calibri"/>
                <a:cs typeface="Calibri"/>
              </a:rPr>
              <a:t>than </a:t>
            </a:r>
            <a:r>
              <a:rPr sz="2700" spc="-5" dirty="0">
                <a:latin typeface="Calibri"/>
                <a:cs typeface="Calibri"/>
              </a:rPr>
              <a:t>one </a:t>
            </a:r>
            <a:r>
              <a:rPr sz="2700" spc="-10" dirty="0">
                <a:latin typeface="Calibri"/>
                <a:cs typeface="Calibri"/>
              </a:rPr>
              <a:t>histological  </a:t>
            </a:r>
            <a:r>
              <a:rPr sz="2700" spc="-15" dirty="0">
                <a:latin typeface="Calibri"/>
                <a:cs typeface="Calibri"/>
              </a:rPr>
              <a:t>pattern </a:t>
            </a:r>
            <a:r>
              <a:rPr sz="2700" dirty="0">
                <a:latin typeface="Calibri"/>
                <a:cs typeface="Calibri"/>
              </a:rPr>
              <a:t>is</a:t>
            </a:r>
            <a:r>
              <a:rPr sz="2700" spc="-15" dirty="0">
                <a:latin typeface="Calibri"/>
                <a:cs typeface="Calibri"/>
              </a:rPr>
              <a:t> </a:t>
            </a:r>
            <a:r>
              <a:rPr sz="2700" spc="-10" dirty="0">
                <a:latin typeface="Calibri"/>
                <a:cs typeface="Calibri"/>
              </a:rPr>
              <a:t>present.</a:t>
            </a:r>
            <a:endParaRPr sz="2700">
              <a:latin typeface="Calibri"/>
              <a:cs typeface="Calibri"/>
            </a:endParaRPr>
          </a:p>
          <a:p>
            <a:pPr marL="355600" marR="74295" indent="-342900">
              <a:lnSpc>
                <a:spcPts val="2590"/>
              </a:lnSpc>
              <a:spcBef>
                <a:spcPts val="630"/>
              </a:spcBef>
              <a:buFont typeface="Arial"/>
              <a:buChar char="•"/>
              <a:tabLst>
                <a:tab pos="354965" algn="l"/>
                <a:tab pos="355600" algn="l"/>
              </a:tabLst>
            </a:pPr>
            <a:r>
              <a:rPr sz="2700" spc="-5" dirty="0">
                <a:latin typeface="Calibri"/>
                <a:cs typeface="Calibri"/>
              </a:rPr>
              <a:t>The primary </a:t>
            </a:r>
            <a:r>
              <a:rPr sz="2700" dirty="0">
                <a:latin typeface="Calibri"/>
                <a:cs typeface="Calibri"/>
              </a:rPr>
              <a:t>and </a:t>
            </a:r>
            <a:r>
              <a:rPr sz="2700" spc="-5" dirty="0">
                <a:latin typeface="Calibri"/>
                <a:cs typeface="Calibri"/>
              </a:rPr>
              <a:t>secondary </a:t>
            </a:r>
            <a:r>
              <a:rPr sz="2700" spc="-15" dirty="0">
                <a:latin typeface="Calibri"/>
                <a:cs typeface="Calibri"/>
              </a:rPr>
              <a:t>pattern, </a:t>
            </a:r>
            <a:r>
              <a:rPr sz="2700" dirty="0">
                <a:latin typeface="Calibri"/>
                <a:cs typeface="Calibri"/>
              </a:rPr>
              <a:t>i.e. the </a:t>
            </a:r>
            <a:r>
              <a:rPr sz="2700" spc="-10" dirty="0">
                <a:latin typeface="Calibri"/>
                <a:cs typeface="Calibri"/>
              </a:rPr>
              <a:t>most  </a:t>
            </a:r>
            <a:r>
              <a:rPr sz="2700" spc="-15" dirty="0">
                <a:latin typeface="Calibri"/>
                <a:cs typeface="Calibri"/>
              </a:rPr>
              <a:t>prevalent </a:t>
            </a:r>
            <a:r>
              <a:rPr sz="2700" dirty="0">
                <a:latin typeface="Calibri"/>
                <a:cs typeface="Calibri"/>
              </a:rPr>
              <a:t>and the </a:t>
            </a:r>
            <a:r>
              <a:rPr sz="2700" spc="-10" dirty="0">
                <a:latin typeface="Calibri"/>
                <a:cs typeface="Calibri"/>
              </a:rPr>
              <a:t>second most </a:t>
            </a:r>
            <a:r>
              <a:rPr sz="2700" spc="-15" dirty="0">
                <a:latin typeface="Calibri"/>
                <a:cs typeface="Calibri"/>
              </a:rPr>
              <a:t>prevalent pattern are  </a:t>
            </a:r>
            <a:r>
              <a:rPr sz="2700" dirty="0">
                <a:latin typeface="Calibri"/>
                <a:cs typeface="Calibri"/>
              </a:rPr>
              <a:t>added </a:t>
            </a:r>
            <a:r>
              <a:rPr sz="2700" spc="-15" dirty="0">
                <a:latin typeface="Calibri"/>
                <a:cs typeface="Calibri"/>
              </a:rPr>
              <a:t>to </a:t>
            </a:r>
            <a:r>
              <a:rPr sz="2700" spc="-10" dirty="0">
                <a:latin typeface="Calibri"/>
                <a:cs typeface="Calibri"/>
              </a:rPr>
              <a:t>obtain </a:t>
            </a:r>
            <a:r>
              <a:rPr sz="2700" dirty="0">
                <a:latin typeface="Calibri"/>
                <a:cs typeface="Calibri"/>
              </a:rPr>
              <a:t>a Gleason </a:t>
            </a:r>
            <a:r>
              <a:rPr sz="2700" spc="-15" dirty="0">
                <a:latin typeface="Calibri"/>
                <a:cs typeface="Calibri"/>
              </a:rPr>
              <a:t>score </a:t>
            </a:r>
            <a:r>
              <a:rPr sz="2700" spc="-5" dirty="0">
                <a:latin typeface="Calibri"/>
                <a:cs typeface="Calibri"/>
              </a:rPr>
              <a:t>or</a:t>
            </a:r>
            <a:r>
              <a:rPr sz="2700" spc="-50" dirty="0">
                <a:latin typeface="Calibri"/>
                <a:cs typeface="Calibri"/>
              </a:rPr>
              <a:t> </a:t>
            </a:r>
            <a:r>
              <a:rPr sz="2700" spc="-5" dirty="0">
                <a:latin typeface="Calibri"/>
                <a:cs typeface="Calibri"/>
              </a:rPr>
              <a:t>sum.</a:t>
            </a:r>
            <a:endParaRPr sz="2700">
              <a:latin typeface="Calibri"/>
              <a:cs typeface="Calibri"/>
            </a:endParaRPr>
          </a:p>
          <a:p>
            <a:pPr marL="355600" marR="5080" indent="-342900">
              <a:lnSpc>
                <a:spcPct val="80000"/>
              </a:lnSpc>
              <a:spcBef>
                <a:spcPts val="675"/>
              </a:spcBef>
              <a:buFont typeface="Arial"/>
              <a:buChar char="•"/>
              <a:tabLst>
                <a:tab pos="354965" algn="l"/>
                <a:tab pos="355600" algn="l"/>
              </a:tabLst>
            </a:pPr>
            <a:r>
              <a:rPr sz="2700" dirty="0">
                <a:latin typeface="Calibri"/>
                <a:cs typeface="Calibri"/>
              </a:rPr>
              <a:t>It is </a:t>
            </a:r>
            <a:r>
              <a:rPr sz="2700" spc="-5" dirty="0">
                <a:latin typeface="Calibri"/>
                <a:cs typeface="Calibri"/>
              </a:rPr>
              <a:t>recommended </a:t>
            </a:r>
            <a:r>
              <a:rPr sz="2700" spc="-10" dirty="0">
                <a:latin typeface="Calibri"/>
                <a:cs typeface="Calibri"/>
              </a:rPr>
              <a:t>that </a:t>
            </a:r>
            <a:r>
              <a:rPr sz="2700" dirty="0">
                <a:latin typeface="Calibri"/>
                <a:cs typeface="Calibri"/>
              </a:rPr>
              <a:t>the </a:t>
            </a:r>
            <a:r>
              <a:rPr sz="2700" spc="-5" dirty="0">
                <a:latin typeface="Calibri"/>
                <a:cs typeface="Calibri"/>
              </a:rPr>
              <a:t>primary </a:t>
            </a:r>
            <a:r>
              <a:rPr sz="2700" dirty="0">
                <a:latin typeface="Calibri"/>
                <a:cs typeface="Calibri"/>
              </a:rPr>
              <a:t>and </a:t>
            </a:r>
            <a:r>
              <a:rPr sz="2700" spc="-5" dirty="0">
                <a:latin typeface="Calibri"/>
                <a:cs typeface="Calibri"/>
              </a:rPr>
              <a:t>secondary  </a:t>
            </a:r>
            <a:r>
              <a:rPr sz="2700" spc="-15" dirty="0">
                <a:latin typeface="Calibri"/>
                <a:cs typeface="Calibri"/>
              </a:rPr>
              <a:t>pattern </a:t>
            </a:r>
            <a:r>
              <a:rPr sz="2700" dirty="0">
                <a:latin typeface="Calibri"/>
                <a:cs typeface="Calibri"/>
              </a:rPr>
              <a:t>as </a:t>
            </a:r>
            <a:r>
              <a:rPr sz="2700" spc="-5" dirty="0">
                <a:latin typeface="Calibri"/>
                <a:cs typeface="Calibri"/>
              </a:rPr>
              <a:t>well </a:t>
            </a:r>
            <a:r>
              <a:rPr sz="2700" dirty="0">
                <a:latin typeface="Calibri"/>
                <a:cs typeface="Calibri"/>
              </a:rPr>
              <a:t>as the </a:t>
            </a:r>
            <a:r>
              <a:rPr sz="2700" spc="-15" dirty="0">
                <a:latin typeface="Calibri"/>
                <a:cs typeface="Calibri"/>
              </a:rPr>
              <a:t>score </a:t>
            </a:r>
            <a:r>
              <a:rPr sz="2700" spc="-5" dirty="0">
                <a:latin typeface="Calibri"/>
                <a:cs typeface="Calibri"/>
              </a:rPr>
              <a:t>be </a:t>
            </a:r>
            <a:r>
              <a:rPr sz="2700" spc="-10" dirty="0">
                <a:latin typeface="Calibri"/>
                <a:cs typeface="Calibri"/>
              </a:rPr>
              <a:t>reported, </a:t>
            </a:r>
            <a:r>
              <a:rPr sz="2700" spc="5" dirty="0">
                <a:latin typeface="Calibri"/>
                <a:cs typeface="Calibri"/>
              </a:rPr>
              <a:t>e.g. </a:t>
            </a:r>
            <a:r>
              <a:rPr sz="2700" dirty="0">
                <a:latin typeface="Calibri"/>
                <a:cs typeface="Calibri"/>
              </a:rPr>
              <a:t>Gleason  </a:t>
            </a:r>
            <a:r>
              <a:rPr sz="2700" spc="-15" dirty="0">
                <a:latin typeface="Calibri"/>
                <a:cs typeface="Calibri"/>
              </a:rPr>
              <a:t>score </a:t>
            </a:r>
            <a:r>
              <a:rPr sz="2700" dirty="0">
                <a:latin typeface="Calibri"/>
                <a:cs typeface="Calibri"/>
              </a:rPr>
              <a:t>3+4=7.</a:t>
            </a:r>
            <a:endParaRPr sz="2700">
              <a:latin typeface="Calibri"/>
              <a:cs typeface="Calibri"/>
            </a:endParaRPr>
          </a:p>
          <a:p>
            <a:pPr marL="355600" marR="5715" indent="-342900">
              <a:lnSpc>
                <a:spcPct val="80000"/>
              </a:lnSpc>
              <a:spcBef>
                <a:spcPts val="650"/>
              </a:spcBef>
              <a:buFont typeface="Arial"/>
              <a:buChar char="•"/>
              <a:tabLst>
                <a:tab pos="354965" algn="l"/>
                <a:tab pos="355600" algn="l"/>
              </a:tabLst>
            </a:pPr>
            <a:r>
              <a:rPr sz="2700" dirty="0">
                <a:latin typeface="Calibri"/>
                <a:cs typeface="Calibri"/>
              </a:rPr>
              <a:t>If the tumour </a:t>
            </a:r>
            <a:r>
              <a:rPr sz="2700" spc="-5" dirty="0">
                <a:latin typeface="Calibri"/>
                <a:cs typeface="Calibri"/>
              </a:rPr>
              <a:t>only has one </a:t>
            </a:r>
            <a:r>
              <a:rPr sz="2700" spc="-15" dirty="0">
                <a:latin typeface="Calibri"/>
                <a:cs typeface="Calibri"/>
              </a:rPr>
              <a:t>pattern, </a:t>
            </a:r>
            <a:r>
              <a:rPr sz="2700" dirty="0">
                <a:latin typeface="Calibri"/>
                <a:cs typeface="Calibri"/>
              </a:rPr>
              <a:t>Gleason </a:t>
            </a:r>
            <a:r>
              <a:rPr sz="2700" spc="-15" dirty="0">
                <a:latin typeface="Calibri"/>
                <a:cs typeface="Calibri"/>
              </a:rPr>
              <a:t>score </a:t>
            </a:r>
            <a:r>
              <a:rPr sz="2700" dirty="0">
                <a:latin typeface="Calibri"/>
                <a:cs typeface="Calibri"/>
              </a:rPr>
              <a:t>is  </a:t>
            </a:r>
            <a:r>
              <a:rPr sz="2700" spc="-10" dirty="0">
                <a:latin typeface="Calibri"/>
                <a:cs typeface="Calibri"/>
              </a:rPr>
              <a:t>obtained by </a:t>
            </a:r>
            <a:r>
              <a:rPr sz="2700" spc="-5" dirty="0">
                <a:latin typeface="Calibri"/>
                <a:cs typeface="Calibri"/>
              </a:rPr>
              <a:t>doubling </a:t>
            </a:r>
            <a:r>
              <a:rPr sz="2700" spc="-10" dirty="0">
                <a:latin typeface="Calibri"/>
                <a:cs typeface="Calibri"/>
              </a:rPr>
              <a:t>that </a:t>
            </a:r>
            <a:r>
              <a:rPr sz="2700" spc="-15" dirty="0">
                <a:latin typeface="Calibri"/>
                <a:cs typeface="Calibri"/>
              </a:rPr>
              <a:t>pattern, </a:t>
            </a:r>
            <a:r>
              <a:rPr sz="2700" spc="5" dirty="0">
                <a:latin typeface="Calibri"/>
                <a:cs typeface="Calibri"/>
              </a:rPr>
              <a:t>e.g. </a:t>
            </a:r>
            <a:r>
              <a:rPr sz="2700" dirty="0">
                <a:latin typeface="Calibri"/>
                <a:cs typeface="Calibri"/>
              </a:rPr>
              <a:t>Gleason </a:t>
            </a:r>
            <a:r>
              <a:rPr sz="2700" spc="-15" dirty="0">
                <a:latin typeface="Calibri"/>
                <a:cs typeface="Calibri"/>
              </a:rPr>
              <a:t>score  </a:t>
            </a:r>
            <a:r>
              <a:rPr sz="2700" dirty="0">
                <a:latin typeface="Calibri"/>
                <a:cs typeface="Calibri"/>
              </a:rPr>
              <a:t>3+3=6.</a:t>
            </a:r>
            <a:endParaRPr sz="270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48278" y="461899"/>
            <a:ext cx="1650364" cy="696595"/>
          </a:xfrm>
          <a:prstGeom prst="rect">
            <a:avLst/>
          </a:prstGeom>
        </p:spPr>
        <p:txBody>
          <a:bodyPr vert="horz" wrap="square" lIns="0" tIns="13335" rIns="0" bIns="0" rtlCol="0">
            <a:spAutoFit/>
          </a:bodyPr>
          <a:lstStyle/>
          <a:p>
            <a:pPr marL="12700">
              <a:lnSpc>
                <a:spcPct val="100000"/>
              </a:lnSpc>
              <a:spcBef>
                <a:spcPts val="105"/>
              </a:spcBef>
            </a:pPr>
            <a:r>
              <a:rPr sz="4400" b="1" u="heavy" spc="-20" dirty="0">
                <a:uFill>
                  <a:solidFill>
                    <a:srgbClr val="000000"/>
                  </a:solidFill>
                </a:uFill>
                <a:latin typeface="Calibri"/>
                <a:cs typeface="Calibri"/>
              </a:rPr>
              <a:t>Grades</a:t>
            </a:r>
            <a:endParaRPr sz="4400">
              <a:latin typeface="Calibri"/>
              <a:cs typeface="Calibri"/>
            </a:endParaRPr>
          </a:p>
        </p:txBody>
      </p:sp>
      <p:sp>
        <p:nvSpPr>
          <p:cNvPr id="3" name="object 3"/>
          <p:cNvSpPr txBox="1"/>
          <p:nvPr/>
        </p:nvSpPr>
        <p:spPr>
          <a:xfrm>
            <a:off x="535940" y="1610613"/>
            <a:ext cx="8001634" cy="4122420"/>
          </a:xfrm>
          <a:prstGeom prst="rect">
            <a:avLst/>
          </a:prstGeom>
        </p:spPr>
        <p:txBody>
          <a:bodyPr vert="horz" wrap="square" lIns="0" tIns="12065" rIns="0" bIns="0" rtlCol="0">
            <a:spAutoFit/>
          </a:bodyPr>
          <a:lstStyle/>
          <a:p>
            <a:pPr marL="355600" marR="81915" indent="-342900">
              <a:lnSpc>
                <a:spcPct val="100000"/>
              </a:lnSpc>
              <a:spcBef>
                <a:spcPts val="95"/>
              </a:spcBef>
              <a:buFont typeface="Arial"/>
              <a:buChar char="•"/>
              <a:tabLst>
                <a:tab pos="354965" algn="l"/>
                <a:tab pos="355600" algn="l"/>
              </a:tabLst>
            </a:pPr>
            <a:r>
              <a:rPr sz="2800" b="1" u="heavy" spc="-5" dirty="0">
                <a:uFill>
                  <a:solidFill>
                    <a:srgbClr val="000000"/>
                  </a:solidFill>
                </a:uFill>
                <a:latin typeface="Calibri"/>
                <a:cs typeface="Calibri"/>
              </a:rPr>
              <a:t>Primary </a:t>
            </a:r>
            <a:r>
              <a:rPr sz="2800" b="1" u="heavy" spc="-15" dirty="0">
                <a:uFill>
                  <a:solidFill>
                    <a:srgbClr val="000000"/>
                  </a:solidFill>
                </a:uFill>
                <a:latin typeface="Calibri"/>
                <a:cs typeface="Calibri"/>
              </a:rPr>
              <a:t>grade</a:t>
            </a:r>
            <a:r>
              <a:rPr sz="2800" b="1" spc="-15" dirty="0">
                <a:latin typeface="Calibri"/>
                <a:cs typeface="Calibri"/>
              </a:rPr>
              <a:t> </a:t>
            </a:r>
            <a:r>
              <a:rPr sz="2800" spc="-5" dirty="0">
                <a:latin typeface="Calibri"/>
                <a:cs typeface="Calibri"/>
              </a:rPr>
              <a:t>- assigned </a:t>
            </a:r>
            <a:r>
              <a:rPr sz="2800" spc="-20" dirty="0">
                <a:latin typeface="Calibri"/>
                <a:cs typeface="Calibri"/>
              </a:rPr>
              <a:t>to </a:t>
            </a:r>
            <a:r>
              <a:rPr sz="2800" spc="-5" dirty="0">
                <a:latin typeface="Calibri"/>
                <a:cs typeface="Calibri"/>
              </a:rPr>
              <a:t>the </a:t>
            </a:r>
            <a:r>
              <a:rPr sz="2800" spc="-10" dirty="0">
                <a:latin typeface="Calibri"/>
                <a:cs typeface="Calibri"/>
              </a:rPr>
              <a:t>dominant </a:t>
            </a:r>
            <a:r>
              <a:rPr sz="2800" spc="-20" dirty="0">
                <a:latin typeface="Calibri"/>
                <a:cs typeface="Calibri"/>
              </a:rPr>
              <a:t>pattern </a:t>
            </a:r>
            <a:r>
              <a:rPr sz="2800" dirty="0">
                <a:latin typeface="Calibri"/>
                <a:cs typeface="Calibri"/>
              </a:rPr>
              <a:t>of  </a:t>
            </a:r>
            <a:r>
              <a:rPr sz="2800" spc="-5" dirty="0">
                <a:latin typeface="Calibri"/>
                <a:cs typeface="Calibri"/>
              </a:rPr>
              <a:t>the tumor </a:t>
            </a:r>
            <a:r>
              <a:rPr sz="2800" spc="-10" dirty="0">
                <a:latin typeface="Calibri"/>
                <a:cs typeface="Calibri"/>
              </a:rPr>
              <a:t>(has </a:t>
            </a:r>
            <a:r>
              <a:rPr sz="2800" spc="-20" dirty="0">
                <a:latin typeface="Calibri"/>
                <a:cs typeface="Calibri"/>
              </a:rPr>
              <a:t>to </a:t>
            </a:r>
            <a:r>
              <a:rPr sz="2800" spc="-10" dirty="0">
                <a:latin typeface="Calibri"/>
                <a:cs typeface="Calibri"/>
              </a:rPr>
              <a:t>be </a:t>
            </a:r>
            <a:r>
              <a:rPr sz="2800" spc="-15" dirty="0">
                <a:latin typeface="Calibri"/>
                <a:cs typeface="Calibri"/>
              </a:rPr>
              <a:t>greater </a:t>
            </a:r>
            <a:r>
              <a:rPr sz="2800" spc="-5" dirty="0">
                <a:latin typeface="Calibri"/>
                <a:cs typeface="Calibri"/>
              </a:rPr>
              <a:t>than 50% of the </a:t>
            </a:r>
            <a:r>
              <a:rPr sz="2800" spc="-20" dirty="0">
                <a:latin typeface="Calibri"/>
                <a:cs typeface="Calibri"/>
              </a:rPr>
              <a:t>total  pattern</a:t>
            </a:r>
            <a:r>
              <a:rPr sz="2800" spc="5" dirty="0">
                <a:latin typeface="Calibri"/>
                <a:cs typeface="Calibri"/>
              </a:rPr>
              <a:t> </a:t>
            </a:r>
            <a:r>
              <a:rPr sz="2800" spc="-5" dirty="0">
                <a:latin typeface="Calibri"/>
                <a:cs typeface="Calibri"/>
              </a:rPr>
              <a:t>seen).</a:t>
            </a:r>
            <a:endParaRPr sz="2800">
              <a:latin typeface="Calibri"/>
              <a:cs typeface="Calibri"/>
            </a:endParaRPr>
          </a:p>
          <a:p>
            <a:pPr marL="355600" marR="5080" indent="-342900">
              <a:lnSpc>
                <a:spcPct val="100000"/>
              </a:lnSpc>
              <a:spcBef>
                <a:spcPts val="675"/>
              </a:spcBef>
              <a:buFont typeface="Arial"/>
              <a:buChar char="•"/>
              <a:tabLst>
                <a:tab pos="354965" algn="l"/>
                <a:tab pos="355600" algn="l"/>
              </a:tabLst>
            </a:pPr>
            <a:r>
              <a:rPr sz="2800" b="1" u="heavy" spc="-5" dirty="0">
                <a:uFill>
                  <a:solidFill>
                    <a:srgbClr val="000000"/>
                  </a:solidFill>
                </a:uFill>
                <a:latin typeface="Calibri"/>
                <a:cs typeface="Calibri"/>
              </a:rPr>
              <a:t>Secondary </a:t>
            </a:r>
            <a:r>
              <a:rPr sz="2800" b="1" u="heavy" spc="-15" dirty="0">
                <a:uFill>
                  <a:solidFill>
                    <a:srgbClr val="000000"/>
                  </a:solidFill>
                </a:uFill>
                <a:latin typeface="Calibri"/>
                <a:cs typeface="Calibri"/>
              </a:rPr>
              <a:t>grade</a:t>
            </a:r>
            <a:r>
              <a:rPr sz="2800" b="1" spc="-15" dirty="0">
                <a:latin typeface="Calibri"/>
                <a:cs typeface="Calibri"/>
              </a:rPr>
              <a:t> </a:t>
            </a:r>
            <a:r>
              <a:rPr sz="2800" spc="-5" dirty="0">
                <a:latin typeface="Calibri"/>
                <a:cs typeface="Calibri"/>
              </a:rPr>
              <a:t>- assigned </a:t>
            </a:r>
            <a:r>
              <a:rPr sz="2800" spc="-20" dirty="0">
                <a:latin typeface="Calibri"/>
                <a:cs typeface="Calibri"/>
              </a:rPr>
              <a:t>to </a:t>
            </a:r>
            <a:r>
              <a:rPr sz="2800" spc="-5" dirty="0">
                <a:latin typeface="Calibri"/>
                <a:cs typeface="Calibri"/>
              </a:rPr>
              <a:t>the </a:t>
            </a:r>
            <a:r>
              <a:rPr sz="2800" spc="-15" dirty="0">
                <a:latin typeface="Calibri"/>
                <a:cs typeface="Calibri"/>
              </a:rPr>
              <a:t>next-most  frequent pattern </a:t>
            </a:r>
            <a:r>
              <a:rPr sz="2800" spc="-5" dirty="0">
                <a:latin typeface="Calibri"/>
                <a:cs typeface="Calibri"/>
              </a:rPr>
              <a:t>(has </a:t>
            </a:r>
            <a:r>
              <a:rPr sz="2800" spc="-20" dirty="0">
                <a:latin typeface="Calibri"/>
                <a:cs typeface="Calibri"/>
              </a:rPr>
              <a:t>to </a:t>
            </a:r>
            <a:r>
              <a:rPr sz="2800" spc="-5" dirty="0">
                <a:latin typeface="Calibri"/>
                <a:cs typeface="Calibri"/>
              </a:rPr>
              <a:t>be less than 50%, but </a:t>
            </a:r>
            <a:r>
              <a:rPr sz="2800" spc="-15" dirty="0">
                <a:latin typeface="Calibri"/>
                <a:cs typeface="Calibri"/>
              </a:rPr>
              <a:t>at  </a:t>
            </a:r>
            <a:r>
              <a:rPr sz="2800" spc="-10" dirty="0">
                <a:latin typeface="Calibri"/>
                <a:cs typeface="Calibri"/>
              </a:rPr>
              <a:t>least </a:t>
            </a:r>
            <a:r>
              <a:rPr sz="2800" spc="-5" dirty="0">
                <a:latin typeface="Calibri"/>
                <a:cs typeface="Calibri"/>
              </a:rPr>
              <a:t>5%, of the </a:t>
            </a:r>
            <a:r>
              <a:rPr sz="2800" spc="-20" dirty="0">
                <a:latin typeface="Calibri"/>
                <a:cs typeface="Calibri"/>
              </a:rPr>
              <a:t>pattern </a:t>
            </a:r>
            <a:r>
              <a:rPr sz="2800" spc="-5" dirty="0">
                <a:latin typeface="Calibri"/>
                <a:cs typeface="Calibri"/>
              </a:rPr>
              <a:t>of the </a:t>
            </a:r>
            <a:r>
              <a:rPr sz="2800" spc="-20" dirty="0">
                <a:latin typeface="Calibri"/>
                <a:cs typeface="Calibri"/>
              </a:rPr>
              <a:t>total </a:t>
            </a:r>
            <a:r>
              <a:rPr sz="2800" spc="-5" dirty="0">
                <a:latin typeface="Calibri"/>
                <a:cs typeface="Calibri"/>
              </a:rPr>
              <a:t>cancer</a:t>
            </a:r>
            <a:r>
              <a:rPr sz="2800" spc="145" dirty="0">
                <a:latin typeface="Calibri"/>
                <a:cs typeface="Calibri"/>
              </a:rPr>
              <a:t> </a:t>
            </a:r>
            <a:r>
              <a:rPr sz="2800" spc="-10" dirty="0">
                <a:latin typeface="Calibri"/>
                <a:cs typeface="Calibri"/>
              </a:rPr>
              <a:t>observed)</a:t>
            </a:r>
            <a:endParaRPr sz="2800">
              <a:latin typeface="Calibri"/>
              <a:cs typeface="Calibri"/>
            </a:endParaRPr>
          </a:p>
          <a:p>
            <a:pPr marL="355600" marR="1280160" indent="-342900">
              <a:lnSpc>
                <a:spcPct val="100000"/>
              </a:lnSpc>
              <a:spcBef>
                <a:spcPts val="675"/>
              </a:spcBef>
              <a:buFont typeface="Arial"/>
              <a:buChar char="•"/>
              <a:tabLst>
                <a:tab pos="354965" algn="l"/>
                <a:tab pos="355600" algn="l"/>
              </a:tabLst>
            </a:pPr>
            <a:r>
              <a:rPr sz="2800" spc="-5" dirty="0">
                <a:latin typeface="Calibri"/>
                <a:cs typeface="Calibri"/>
              </a:rPr>
              <a:t>Gleason </a:t>
            </a:r>
            <a:r>
              <a:rPr sz="2800" spc="-15" dirty="0">
                <a:latin typeface="Calibri"/>
                <a:cs typeface="Calibri"/>
              </a:rPr>
              <a:t>Score= </a:t>
            </a:r>
            <a:r>
              <a:rPr sz="2800" spc="-10" dirty="0">
                <a:latin typeface="Calibri"/>
                <a:cs typeface="Calibri"/>
              </a:rPr>
              <a:t>Predominant </a:t>
            </a:r>
            <a:r>
              <a:rPr sz="2800" spc="-20" dirty="0">
                <a:latin typeface="Calibri"/>
                <a:cs typeface="Calibri"/>
              </a:rPr>
              <a:t>pattern </a:t>
            </a:r>
            <a:r>
              <a:rPr sz="2800" spc="-15" dirty="0">
                <a:latin typeface="Calibri"/>
                <a:cs typeface="Calibri"/>
              </a:rPr>
              <a:t>(1-5) </a:t>
            </a:r>
            <a:r>
              <a:rPr sz="2800" spc="-5" dirty="0">
                <a:latin typeface="Calibri"/>
                <a:cs typeface="Calibri"/>
              </a:rPr>
              <a:t>+  </a:t>
            </a:r>
            <a:r>
              <a:rPr sz="2800" spc="-10" dirty="0">
                <a:latin typeface="Calibri"/>
                <a:cs typeface="Calibri"/>
              </a:rPr>
              <a:t>Secondary </a:t>
            </a:r>
            <a:r>
              <a:rPr sz="2800" spc="-15" dirty="0">
                <a:latin typeface="Calibri"/>
                <a:cs typeface="Calibri"/>
              </a:rPr>
              <a:t>pattern</a:t>
            </a:r>
            <a:r>
              <a:rPr sz="2800" spc="25" dirty="0">
                <a:latin typeface="Calibri"/>
                <a:cs typeface="Calibri"/>
              </a:rPr>
              <a:t> </a:t>
            </a:r>
            <a:r>
              <a:rPr sz="2800" spc="-10" dirty="0">
                <a:latin typeface="Calibri"/>
                <a:cs typeface="Calibri"/>
              </a:rPr>
              <a:t>(1-5)</a:t>
            </a:r>
            <a:endParaRPr sz="2800">
              <a:latin typeface="Calibri"/>
              <a:cs typeface="Calibri"/>
            </a:endParaRPr>
          </a:p>
          <a:p>
            <a:pPr marL="355600" indent="-342900">
              <a:lnSpc>
                <a:spcPct val="100000"/>
              </a:lnSpc>
              <a:spcBef>
                <a:spcPts val="675"/>
              </a:spcBef>
              <a:buFont typeface="Arial"/>
              <a:buChar char="•"/>
              <a:tabLst>
                <a:tab pos="354965" algn="l"/>
                <a:tab pos="355600" algn="l"/>
              </a:tabLst>
            </a:pPr>
            <a:r>
              <a:rPr sz="2800" spc="-10" dirty="0">
                <a:latin typeface="Calibri"/>
                <a:cs typeface="Calibri"/>
              </a:rPr>
              <a:t>Best Score=2, </a:t>
            </a:r>
            <a:r>
              <a:rPr sz="2800" spc="-45" dirty="0">
                <a:latin typeface="Calibri"/>
                <a:cs typeface="Calibri"/>
              </a:rPr>
              <a:t>Worst</a:t>
            </a:r>
            <a:r>
              <a:rPr sz="2800" spc="65" dirty="0">
                <a:latin typeface="Calibri"/>
                <a:cs typeface="Calibri"/>
              </a:rPr>
              <a:t> </a:t>
            </a:r>
            <a:r>
              <a:rPr sz="2800" spc="-10" dirty="0">
                <a:latin typeface="Calibri"/>
                <a:cs typeface="Calibri"/>
              </a:rPr>
              <a:t>Score=10</a:t>
            </a:r>
            <a:endParaRPr sz="280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60604"/>
            <a:ext cx="9144000" cy="626516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60604"/>
            <a:ext cx="9144000" cy="614172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86150" y="461899"/>
            <a:ext cx="3600450" cy="690574"/>
          </a:xfrm>
          <a:prstGeom prst="rect">
            <a:avLst/>
          </a:prstGeom>
        </p:spPr>
        <p:txBody>
          <a:bodyPr vert="horz" wrap="square" lIns="0" tIns="13335" rIns="0" bIns="0" rtlCol="0">
            <a:spAutoFit/>
          </a:bodyPr>
          <a:lstStyle/>
          <a:p>
            <a:pPr marL="12700">
              <a:lnSpc>
                <a:spcPct val="100000"/>
              </a:lnSpc>
              <a:spcBef>
                <a:spcPts val="105"/>
              </a:spcBef>
            </a:pPr>
            <a:r>
              <a:rPr lang="en-US" sz="4400" u="heavy" dirty="0" smtClean="0">
                <a:uFill>
                  <a:solidFill>
                    <a:srgbClr val="000000"/>
                  </a:solidFill>
                </a:uFill>
              </a:rPr>
              <a:t>5. </a:t>
            </a:r>
            <a:r>
              <a:rPr sz="4400" u="heavy" smtClean="0">
                <a:solidFill>
                  <a:srgbClr val="FF0000"/>
                </a:solidFill>
                <a:uFill>
                  <a:solidFill>
                    <a:srgbClr val="000000"/>
                  </a:solidFill>
                </a:uFill>
              </a:rPr>
              <a:t>IM</a:t>
            </a:r>
            <a:r>
              <a:rPr sz="4400" u="heavy" spc="-45" smtClean="0">
                <a:solidFill>
                  <a:srgbClr val="FF0000"/>
                </a:solidFill>
                <a:uFill>
                  <a:solidFill>
                    <a:srgbClr val="000000"/>
                  </a:solidFill>
                </a:uFill>
              </a:rPr>
              <a:t>A</a:t>
            </a:r>
            <a:r>
              <a:rPr sz="4400" u="heavy" smtClean="0">
                <a:solidFill>
                  <a:srgbClr val="FF0000"/>
                </a:solidFill>
                <a:uFill>
                  <a:solidFill>
                    <a:srgbClr val="000000"/>
                  </a:solidFill>
                </a:uFill>
              </a:rPr>
              <a:t>GING</a:t>
            </a:r>
            <a:endParaRPr sz="4400">
              <a:solidFill>
                <a:srgbClr val="FF0000"/>
              </a:solidFill>
            </a:endParaRPr>
          </a:p>
        </p:txBody>
      </p:sp>
      <p:sp>
        <p:nvSpPr>
          <p:cNvPr id="3" name="object 3"/>
          <p:cNvSpPr txBox="1"/>
          <p:nvPr/>
        </p:nvSpPr>
        <p:spPr>
          <a:xfrm>
            <a:off x="231140" y="1540128"/>
            <a:ext cx="6240145" cy="4855210"/>
          </a:xfrm>
          <a:prstGeom prst="rect">
            <a:avLst/>
          </a:prstGeom>
        </p:spPr>
        <p:txBody>
          <a:bodyPr vert="horz" wrap="square" lIns="0" tIns="49530" rIns="0" bIns="0" rtlCol="0">
            <a:spAutoFit/>
          </a:bodyPr>
          <a:lstStyle/>
          <a:p>
            <a:pPr marL="355600" indent="-342900">
              <a:lnSpc>
                <a:spcPct val="100000"/>
              </a:lnSpc>
              <a:spcBef>
                <a:spcPts val="390"/>
              </a:spcBef>
              <a:buFont typeface="Arial"/>
              <a:buChar char="•"/>
              <a:tabLst>
                <a:tab pos="354965" algn="l"/>
                <a:tab pos="355600" algn="l"/>
              </a:tabLst>
            </a:pPr>
            <a:r>
              <a:rPr sz="2400" spc="-5" dirty="0">
                <a:latin typeface="Calibri"/>
                <a:cs typeface="Calibri"/>
              </a:rPr>
              <a:t>CXR</a:t>
            </a:r>
            <a:endParaRPr sz="2400">
              <a:latin typeface="Calibri"/>
              <a:cs typeface="Calibri"/>
            </a:endParaRPr>
          </a:p>
          <a:p>
            <a:pPr marL="756285" lvl="1" indent="-287020">
              <a:lnSpc>
                <a:spcPct val="100000"/>
              </a:lnSpc>
              <a:spcBef>
                <a:spcPts val="290"/>
              </a:spcBef>
              <a:buFont typeface="Arial"/>
              <a:buChar char="–"/>
              <a:tabLst>
                <a:tab pos="756920" algn="l"/>
              </a:tabLst>
            </a:pPr>
            <a:r>
              <a:rPr sz="2400" spc="-5" dirty="0">
                <a:latin typeface="Calibri"/>
                <a:cs typeface="Calibri"/>
              </a:rPr>
              <a:t>Pulmonary</a:t>
            </a:r>
            <a:r>
              <a:rPr sz="2400" spc="-15" dirty="0">
                <a:latin typeface="Calibri"/>
                <a:cs typeface="Calibri"/>
              </a:rPr>
              <a:t> </a:t>
            </a:r>
            <a:r>
              <a:rPr sz="2400" spc="-10" dirty="0">
                <a:latin typeface="Calibri"/>
                <a:cs typeface="Calibri"/>
              </a:rPr>
              <a:t>metastasis</a:t>
            </a:r>
            <a:endParaRPr sz="2400">
              <a:latin typeface="Calibri"/>
              <a:cs typeface="Calibri"/>
            </a:endParaRPr>
          </a:p>
          <a:p>
            <a:pPr marL="756285" lvl="1" indent="-287020">
              <a:lnSpc>
                <a:spcPct val="100000"/>
              </a:lnSpc>
              <a:spcBef>
                <a:spcPts val="290"/>
              </a:spcBef>
              <a:buFont typeface="Arial"/>
              <a:buChar char="–"/>
              <a:tabLst>
                <a:tab pos="756920" algn="l"/>
              </a:tabLst>
            </a:pPr>
            <a:r>
              <a:rPr sz="2400" dirty="0">
                <a:latin typeface="Calibri"/>
                <a:cs typeface="Calibri"/>
              </a:rPr>
              <a:t>Miliary</a:t>
            </a:r>
            <a:r>
              <a:rPr sz="2400" spc="-20" dirty="0">
                <a:latin typeface="Calibri"/>
                <a:cs typeface="Calibri"/>
              </a:rPr>
              <a:t> </a:t>
            </a:r>
            <a:r>
              <a:rPr sz="2400" spc="-15" dirty="0">
                <a:latin typeface="Calibri"/>
                <a:cs typeface="Calibri"/>
              </a:rPr>
              <a:t>pattern</a:t>
            </a:r>
            <a:endParaRPr sz="2400">
              <a:latin typeface="Calibri"/>
              <a:cs typeface="Calibri"/>
            </a:endParaRPr>
          </a:p>
          <a:p>
            <a:pPr lvl="1">
              <a:lnSpc>
                <a:spcPct val="100000"/>
              </a:lnSpc>
              <a:spcBef>
                <a:spcPts val="35"/>
              </a:spcBef>
              <a:buFont typeface="Arial"/>
              <a:buChar char="–"/>
            </a:pPr>
            <a:endParaRPr sz="2800">
              <a:latin typeface="Calibri"/>
              <a:cs typeface="Calibri"/>
            </a:endParaRPr>
          </a:p>
          <a:p>
            <a:pPr marL="355600" indent="-342900">
              <a:lnSpc>
                <a:spcPct val="100000"/>
              </a:lnSpc>
              <a:buFont typeface="Arial"/>
              <a:buChar char="•"/>
              <a:tabLst>
                <a:tab pos="354965" algn="l"/>
                <a:tab pos="355600" algn="l"/>
              </a:tabLst>
            </a:pPr>
            <a:r>
              <a:rPr sz="2400" dirty="0">
                <a:latin typeface="Calibri"/>
                <a:cs typeface="Calibri"/>
              </a:rPr>
              <a:t>Axial </a:t>
            </a:r>
            <a:r>
              <a:rPr sz="2400" spc="-15" dirty="0">
                <a:latin typeface="Calibri"/>
                <a:cs typeface="Calibri"/>
              </a:rPr>
              <a:t>skeletal </a:t>
            </a:r>
            <a:r>
              <a:rPr sz="2400" spc="-5" dirty="0">
                <a:latin typeface="Calibri"/>
                <a:cs typeface="Calibri"/>
              </a:rPr>
              <a:t>survey </a:t>
            </a:r>
            <a:r>
              <a:rPr sz="2400" dirty="0">
                <a:latin typeface="Calibri"/>
                <a:cs typeface="Calibri"/>
              </a:rPr>
              <a:t>: </a:t>
            </a:r>
            <a:r>
              <a:rPr sz="2400" spc="-5" dirty="0">
                <a:latin typeface="Calibri"/>
                <a:cs typeface="Calibri"/>
              </a:rPr>
              <a:t>Specific </a:t>
            </a:r>
            <a:r>
              <a:rPr sz="2400" spc="-10" dirty="0">
                <a:latin typeface="Calibri"/>
                <a:cs typeface="Calibri"/>
              </a:rPr>
              <a:t>sites </a:t>
            </a:r>
            <a:r>
              <a:rPr sz="2400" spc="-5" dirty="0">
                <a:latin typeface="Calibri"/>
                <a:cs typeface="Calibri"/>
              </a:rPr>
              <a:t>of </a:t>
            </a:r>
            <a:r>
              <a:rPr sz="2400" spc="-20" dirty="0">
                <a:latin typeface="Calibri"/>
                <a:cs typeface="Calibri"/>
              </a:rPr>
              <a:t>bony</a:t>
            </a:r>
            <a:r>
              <a:rPr sz="2400" spc="-60" dirty="0">
                <a:latin typeface="Calibri"/>
                <a:cs typeface="Calibri"/>
              </a:rPr>
              <a:t> </a:t>
            </a:r>
            <a:r>
              <a:rPr sz="2400" spc="-5" dirty="0">
                <a:latin typeface="Calibri"/>
                <a:cs typeface="Calibri"/>
              </a:rPr>
              <a:t>pain</a:t>
            </a:r>
            <a:endParaRPr sz="2400">
              <a:latin typeface="Calibri"/>
              <a:cs typeface="Calibri"/>
            </a:endParaRPr>
          </a:p>
          <a:p>
            <a:pPr marL="756285" lvl="1" indent="-287020">
              <a:lnSpc>
                <a:spcPct val="100000"/>
              </a:lnSpc>
              <a:spcBef>
                <a:spcPts val="290"/>
              </a:spcBef>
              <a:buFont typeface="Arial"/>
              <a:buChar char="–"/>
              <a:tabLst>
                <a:tab pos="756920" algn="l"/>
              </a:tabLst>
            </a:pPr>
            <a:r>
              <a:rPr sz="2400" spc="-10" dirty="0">
                <a:latin typeface="Calibri"/>
                <a:cs typeface="Calibri"/>
              </a:rPr>
              <a:t>Osteoblastic</a:t>
            </a:r>
            <a:r>
              <a:rPr sz="2400" spc="-35" dirty="0">
                <a:latin typeface="Calibri"/>
                <a:cs typeface="Calibri"/>
              </a:rPr>
              <a:t> </a:t>
            </a:r>
            <a:r>
              <a:rPr sz="2400" spc="-10" dirty="0">
                <a:latin typeface="Calibri"/>
                <a:cs typeface="Calibri"/>
              </a:rPr>
              <a:t>secondaries</a:t>
            </a:r>
            <a:endParaRPr sz="2400">
              <a:latin typeface="Calibri"/>
              <a:cs typeface="Calibri"/>
            </a:endParaRPr>
          </a:p>
          <a:p>
            <a:pPr lvl="1">
              <a:lnSpc>
                <a:spcPct val="100000"/>
              </a:lnSpc>
              <a:spcBef>
                <a:spcPts val="40"/>
              </a:spcBef>
              <a:buFont typeface="Arial"/>
              <a:buChar char="–"/>
            </a:pPr>
            <a:endParaRPr sz="2800">
              <a:latin typeface="Calibri"/>
              <a:cs typeface="Calibri"/>
            </a:endParaRPr>
          </a:p>
          <a:p>
            <a:pPr marL="355600" indent="-342900">
              <a:lnSpc>
                <a:spcPct val="100000"/>
              </a:lnSpc>
              <a:buFont typeface="Arial"/>
              <a:buChar char="•"/>
              <a:tabLst>
                <a:tab pos="354965" algn="l"/>
                <a:tab pos="355600" algn="l"/>
              </a:tabLst>
            </a:pPr>
            <a:r>
              <a:rPr sz="2400" dirty="0">
                <a:latin typeface="Calibri"/>
                <a:cs typeface="Calibri"/>
              </a:rPr>
              <a:t>USG</a:t>
            </a:r>
            <a:r>
              <a:rPr sz="2400" spc="-15" dirty="0">
                <a:latin typeface="Calibri"/>
                <a:cs typeface="Calibri"/>
              </a:rPr>
              <a:t> </a:t>
            </a:r>
            <a:r>
              <a:rPr sz="2400" spc="-5" dirty="0">
                <a:latin typeface="Calibri"/>
                <a:cs typeface="Calibri"/>
              </a:rPr>
              <a:t>abdomen-pelvis:</a:t>
            </a:r>
            <a:endParaRPr sz="2400">
              <a:latin typeface="Calibri"/>
              <a:cs typeface="Calibri"/>
            </a:endParaRPr>
          </a:p>
          <a:p>
            <a:pPr marL="424180" indent="-411480">
              <a:lnSpc>
                <a:spcPct val="100000"/>
              </a:lnSpc>
              <a:spcBef>
                <a:spcPts val="290"/>
              </a:spcBef>
              <a:buFont typeface="Wingdings"/>
              <a:buChar char=""/>
              <a:tabLst>
                <a:tab pos="423545" algn="l"/>
                <a:tab pos="424180" algn="l"/>
              </a:tabLst>
            </a:pPr>
            <a:r>
              <a:rPr sz="2400" spc="-15" dirty="0">
                <a:latin typeface="Calibri"/>
                <a:cs typeface="Calibri"/>
              </a:rPr>
              <a:t>hydroureteronephrosis</a:t>
            </a:r>
            <a:endParaRPr sz="2400">
              <a:latin typeface="Calibri"/>
              <a:cs typeface="Calibri"/>
            </a:endParaRPr>
          </a:p>
          <a:p>
            <a:pPr marL="355600" indent="-342900">
              <a:lnSpc>
                <a:spcPct val="100000"/>
              </a:lnSpc>
              <a:spcBef>
                <a:spcPts val="290"/>
              </a:spcBef>
              <a:buFont typeface="Wingdings"/>
              <a:buChar char=""/>
              <a:tabLst>
                <a:tab pos="355600" algn="l"/>
              </a:tabLst>
            </a:pPr>
            <a:r>
              <a:rPr sz="2400" spc="-15" dirty="0">
                <a:latin typeface="Calibri"/>
                <a:cs typeface="Calibri"/>
              </a:rPr>
              <a:t>large </a:t>
            </a:r>
            <a:r>
              <a:rPr sz="2400" spc="-10" dirty="0">
                <a:latin typeface="Calibri"/>
                <a:cs typeface="Calibri"/>
              </a:rPr>
              <a:t>post void </a:t>
            </a:r>
            <a:r>
              <a:rPr sz="2400" spc="-5" dirty="0">
                <a:latin typeface="Calibri"/>
                <a:cs typeface="Calibri"/>
              </a:rPr>
              <a:t>residual urine</a:t>
            </a:r>
            <a:r>
              <a:rPr sz="2400" spc="10" dirty="0">
                <a:latin typeface="Calibri"/>
                <a:cs typeface="Calibri"/>
              </a:rPr>
              <a:t> </a:t>
            </a:r>
            <a:r>
              <a:rPr sz="2400" spc="-10" dirty="0">
                <a:latin typeface="Calibri"/>
                <a:cs typeface="Calibri"/>
              </a:rPr>
              <a:t>volume</a:t>
            </a:r>
            <a:endParaRPr sz="2400">
              <a:latin typeface="Calibri"/>
              <a:cs typeface="Calibri"/>
            </a:endParaRPr>
          </a:p>
          <a:p>
            <a:pPr marL="355600" indent="-342900">
              <a:lnSpc>
                <a:spcPct val="100000"/>
              </a:lnSpc>
              <a:spcBef>
                <a:spcPts val="285"/>
              </a:spcBef>
              <a:buFont typeface="Wingdings"/>
              <a:buChar char=""/>
              <a:tabLst>
                <a:tab pos="355600" algn="l"/>
              </a:tabLst>
            </a:pPr>
            <a:r>
              <a:rPr sz="2400" spc="-10" dirty="0">
                <a:latin typeface="Calibri"/>
                <a:cs typeface="Calibri"/>
              </a:rPr>
              <a:t>retroperitoneal</a:t>
            </a:r>
            <a:r>
              <a:rPr sz="2400" spc="-5" dirty="0">
                <a:latin typeface="Calibri"/>
                <a:cs typeface="Calibri"/>
              </a:rPr>
              <a:t> </a:t>
            </a:r>
            <a:r>
              <a:rPr sz="2400" spc="-10" dirty="0">
                <a:latin typeface="Calibri"/>
                <a:cs typeface="Calibri"/>
              </a:rPr>
              <a:t>lymphadenopathy</a:t>
            </a:r>
            <a:endParaRPr sz="2400">
              <a:latin typeface="Calibri"/>
              <a:cs typeface="Calibri"/>
            </a:endParaRPr>
          </a:p>
          <a:p>
            <a:pPr marL="355600" indent="-342900">
              <a:lnSpc>
                <a:spcPct val="100000"/>
              </a:lnSpc>
              <a:spcBef>
                <a:spcPts val="290"/>
              </a:spcBef>
              <a:buFont typeface="Wingdings"/>
              <a:buChar char=""/>
              <a:tabLst>
                <a:tab pos="355600" algn="l"/>
              </a:tabLst>
            </a:pPr>
            <a:r>
              <a:rPr sz="2400" spc="-10" dirty="0">
                <a:latin typeface="Calibri"/>
                <a:cs typeface="Calibri"/>
              </a:rPr>
              <a:t>Liver</a:t>
            </a:r>
            <a:r>
              <a:rPr sz="2400" spc="5" dirty="0">
                <a:latin typeface="Calibri"/>
                <a:cs typeface="Calibri"/>
              </a:rPr>
              <a:t> </a:t>
            </a:r>
            <a:r>
              <a:rPr sz="2400" spc="-5" dirty="0">
                <a:latin typeface="Calibri"/>
                <a:cs typeface="Calibri"/>
              </a:rPr>
              <a:t>mets.</a:t>
            </a:r>
            <a:endParaRPr sz="240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86505" y="283210"/>
            <a:ext cx="3952495" cy="627736"/>
          </a:xfrm>
          <a:prstGeom prst="rect">
            <a:avLst/>
          </a:prstGeom>
        </p:spPr>
        <p:txBody>
          <a:bodyPr vert="horz" wrap="square" lIns="0" tIns="12065" rIns="0" bIns="0" rtlCol="0">
            <a:spAutoFit/>
          </a:bodyPr>
          <a:lstStyle/>
          <a:p>
            <a:pPr marL="12700">
              <a:lnSpc>
                <a:spcPct val="100000"/>
              </a:lnSpc>
              <a:spcBef>
                <a:spcPts val="95"/>
              </a:spcBef>
            </a:pPr>
            <a:r>
              <a:rPr lang="en-US" b="1" u="heavy" spc="5" dirty="0" smtClean="0">
                <a:solidFill>
                  <a:srgbClr val="FF0000"/>
                </a:solidFill>
                <a:uFill>
                  <a:solidFill>
                    <a:srgbClr val="000000"/>
                  </a:solidFill>
                </a:uFill>
                <a:latin typeface="Calibri"/>
                <a:cs typeface="Calibri"/>
              </a:rPr>
              <a:t>a)</a:t>
            </a:r>
            <a:r>
              <a:rPr b="1" u="heavy" spc="5" smtClean="0">
                <a:solidFill>
                  <a:srgbClr val="FF0000"/>
                </a:solidFill>
                <a:uFill>
                  <a:solidFill>
                    <a:srgbClr val="000000"/>
                  </a:solidFill>
                </a:uFill>
                <a:latin typeface="Calibri"/>
                <a:cs typeface="Calibri"/>
              </a:rPr>
              <a:t>CT</a:t>
            </a:r>
            <a:r>
              <a:rPr b="1" u="heavy" spc="-95" smtClean="0">
                <a:solidFill>
                  <a:srgbClr val="FF0000"/>
                </a:solidFill>
                <a:uFill>
                  <a:solidFill>
                    <a:srgbClr val="000000"/>
                  </a:solidFill>
                </a:uFill>
                <a:latin typeface="Calibri"/>
                <a:cs typeface="Calibri"/>
              </a:rPr>
              <a:t> </a:t>
            </a:r>
            <a:r>
              <a:rPr b="1" u="heavy" spc="-5" dirty="0">
                <a:solidFill>
                  <a:srgbClr val="FF0000"/>
                </a:solidFill>
                <a:uFill>
                  <a:solidFill>
                    <a:srgbClr val="000000"/>
                  </a:solidFill>
                </a:uFill>
                <a:latin typeface="Calibri"/>
                <a:cs typeface="Calibri"/>
              </a:rPr>
              <a:t>SCAN</a:t>
            </a:r>
          </a:p>
        </p:txBody>
      </p:sp>
      <p:sp>
        <p:nvSpPr>
          <p:cNvPr id="3" name="object 3"/>
          <p:cNvSpPr txBox="1"/>
          <p:nvPr/>
        </p:nvSpPr>
        <p:spPr>
          <a:xfrm>
            <a:off x="154939" y="974009"/>
            <a:ext cx="8064500" cy="5744845"/>
          </a:xfrm>
          <a:prstGeom prst="rect">
            <a:avLst/>
          </a:prstGeom>
        </p:spPr>
        <p:txBody>
          <a:bodyPr vert="horz" wrap="square" lIns="0" tIns="113030" rIns="0" bIns="0" rtlCol="0">
            <a:spAutoFit/>
          </a:bodyPr>
          <a:lstStyle/>
          <a:p>
            <a:pPr marL="355600" indent="-342900">
              <a:lnSpc>
                <a:spcPct val="100000"/>
              </a:lnSpc>
              <a:spcBef>
                <a:spcPts val="890"/>
              </a:spcBef>
              <a:buFont typeface="Arial"/>
              <a:buChar char="•"/>
              <a:tabLst>
                <a:tab pos="354965" algn="l"/>
                <a:tab pos="355600" algn="l"/>
              </a:tabLst>
            </a:pPr>
            <a:r>
              <a:rPr sz="3200" dirty="0">
                <a:latin typeface="Calibri"/>
                <a:cs typeface="Calibri"/>
              </a:rPr>
              <a:t>Primary</a:t>
            </a:r>
            <a:r>
              <a:rPr sz="3200" spc="-5" dirty="0">
                <a:latin typeface="Calibri"/>
                <a:cs typeface="Calibri"/>
              </a:rPr>
              <a:t> </a:t>
            </a:r>
            <a:r>
              <a:rPr sz="3200" spc="-15" dirty="0">
                <a:latin typeface="Calibri"/>
                <a:cs typeface="Calibri"/>
              </a:rPr>
              <a:t>role</a:t>
            </a:r>
            <a:endParaRPr sz="3200">
              <a:latin typeface="Calibri"/>
              <a:cs typeface="Calibri"/>
            </a:endParaRPr>
          </a:p>
          <a:p>
            <a:pPr marL="756285" lvl="1" indent="-287020">
              <a:lnSpc>
                <a:spcPct val="100000"/>
              </a:lnSpc>
              <a:spcBef>
                <a:spcPts val="690"/>
              </a:spcBef>
              <a:buFont typeface="Arial"/>
              <a:buChar char="–"/>
              <a:tabLst>
                <a:tab pos="756920" algn="l"/>
              </a:tabLst>
            </a:pPr>
            <a:r>
              <a:rPr sz="2800" spc="-25" dirty="0">
                <a:latin typeface="Calibri"/>
                <a:cs typeface="Calibri"/>
              </a:rPr>
              <a:t>Size </a:t>
            </a:r>
            <a:r>
              <a:rPr sz="2800" spc="-10" dirty="0">
                <a:latin typeface="Calibri"/>
                <a:cs typeface="Calibri"/>
              </a:rPr>
              <a:t>determination </a:t>
            </a:r>
            <a:r>
              <a:rPr sz="2800" spc="-5" dirty="0">
                <a:latin typeface="Calibri"/>
                <a:cs typeface="Calibri"/>
              </a:rPr>
              <a:t>of the</a:t>
            </a:r>
            <a:r>
              <a:rPr sz="2800" spc="50" dirty="0">
                <a:latin typeface="Calibri"/>
                <a:cs typeface="Calibri"/>
              </a:rPr>
              <a:t> </a:t>
            </a:r>
            <a:r>
              <a:rPr sz="2800" spc="-5" dirty="0">
                <a:latin typeface="Calibri"/>
                <a:cs typeface="Calibri"/>
              </a:rPr>
              <a:t>gland</a:t>
            </a:r>
            <a:endParaRPr sz="2800">
              <a:latin typeface="Calibri"/>
              <a:cs typeface="Calibri"/>
            </a:endParaRPr>
          </a:p>
          <a:p>
            <a:pPr marL="756285" lvl="1" indent="-287020">
              <a:lnSpc>
                <a:spcPct val="100000"/>
              </a:lnSpc>
              <a:spcBef>
                <a:spcPts val="675"/>
              </a:spcBef>
              <a:buFont typeface="Arial"/>
              <a:buChar char="–"/>
              <a:tabLst>
                <a:tab pos="756920" algn="l"/>
              </a:tabLst>
            </a:pPr>
            <a:r>
              <a:rPr sz="2800" spc="-5" dirty="0">
                <a:latin typeface="Calibri"/>
                <a:cs typeface="Calibri"/>
              </a:rPr>
              <a:t>Assess </a:t>
            </a:r>
            <a:r>
              <a:rPr sz="2800" spc="-10" dirty="0">
                <a:latin typeface="Calibri"/>
                <a:cs typeface="Calibri"/>
              </a:rPr>
              <a:t>pelvic </a:t>
            </a:r>
            <a:r>
              <a:rPr sz="2800" spc="-5" dirty="0">
                <a:latin typeface="Calibri"/>
                <a:cs typeface="Calibri"/>
              </a:rPr>
              <a:t>LN</a:t>
            </a:r>
            <a:r>
              <a:rPr sz="2800" spc="75" dirty="0">
                <a:latin typeface="Calibri"/>
                <a:cs typeface="Calibri"/>
              </a:rPr>
              <a:t> </a:t>
            </a:r>
            <a:r>
              <a:rPr sz="2800" spc="-15" dirty="0">
                <a:latin typeface="Calibri"/>
                <a:cs typeface="Calibri"/>
              </a:rPr>
              <a:t>metastasis</a:t>
            </a:r>
            <a:endParaRPr sz="2800">
              <a:latin typeface="Calibri"/>
              <a:cs typeface="Calibri"/>
            </a:endParaRPr>
          </a:p>
          <a:p>
            <a:pPr marL="756285" lvl="1" indent="-287020">
              <a:lnSpc>
                <a:spcPct val="100000"/>
              </a:lnSpc>
              <a:spcBef>
                <a:spcPts val="670"/>
              </a:spcBef>
              <a:buFont typeface="Arial"/>
              <a:buChar char="–"/>
              <a:tabLst>
                <a:tab pos="756920" algn="l"/>
              </a:tabLst>
            </a:pPr>
            <a:r>
              <a:rPr sz="2800" spc="-30" dirty="0">
                <a:latin typeface="Calibri"/>
                <a:cs typeface="Calibri"/>
              </a:rPr>
              <a:t>Treatment </a:t>
            </a:r>
            <a:r>
              <a:rPr sz="2800" spc="-5" dirty="0">
                <a:latin typeface="Calibri"/>
                <a:cs typeface="Calibri"/>
              </a:rPr>
              <a:t>planning in</a:t>
            </a:r>
            <a:r>
              <a:rPr sz="2800" spc="60" dirty="0">
                <a:latin typeface="Calibri"/>
                <a:cs typeface="Calibri"/>
              </a:rPr>
              <a:t> </a:t>
            </a:r>
            <a:r>
              <a:rPr sz="2800" spc="-15" dirty="0">
                <a:latin typeface="Calibri"/>
                <a:cs typeface="Calibri"/>
              </a:rPr>
              <a:t>RT</a:t>
            </a:r>
            <a:endParaRPr sz="2800">
              <a:latin typeface="Calibri"/>
              <a:cs typeface="Calibri"/>
            </a:endParaRPr>
          </a:p>
          <a:p>
            <a:pPr marL="756285" lvl="1" indent="-287020">
              <a:lnSpc>
                <a:spcPct val="100000"/>
              </a:lnSpc>
              <a:spcBef>
                <a:spcPts val="675"/>
              </a:spcBef>
              <a:buFont typeface="Arial"/>
              <a:buChar char="–"/>
              <a:tabLst>
                <a:tab pos="756920" algn="l"/>
              </a:tabLst>
            </a:pPr>
            <a:r>
              <a:rPr sz="2800" spc="-15" dirty="0">
                <a:latin typeface="Calibri"/>
                <a:cs typeface="Calibri"/>
              </a:rPr>
              <a:t>Extra </a:t>
            </a:r>
            <a:r>
              <a:rPr sz="2800" spc="-20" dirty="0">
                <a:latin typeface="Calibri"/>
                <a:cs typeface="Calibri"/>
              </a:rPr>
              <a:t>Prostatic</a:t>
            </a:r>
            <a:r>
              <a:rPr sz="2800" spc="50" dirty="0">
                <a:latin typeface="Calibri"/>
                <a:cs typeface="Calibri"/>
              </a:rPr>
              <a:t> </a:t>
            </a:r>
            <a:r>
              <a:rPr sz="2800" spc="-10" dirty="0">
                <a:latin typeface="Calibri"/>
                <a:cs typeface="Calibri"/>
              </a:rPr>
              <a:t>Extension:</a:t>
            </a:r>
            <a:endParaRPr sz="2800">
              <a:latin typeface="Calibri"/>
              <a:cs typeface="Calibri"/>
            </a:endParaRPr>
          </a:p>
          <a:p>
            <a:pPr marL="1155700" lvl="2" indent="-229235">
              <a:lnSpc>
                <a:spcPct val="100000"/>
              </a:lnSpc>
              <a:spcBef>
                <a:spcPts val="535"/>
              </a:spcBef>
              <a:buFont typeface="Arial"/>
              <a:buChar char="•"/>
              <a:tabLst>
                <a:tab pos="1155700" algn="l"/>
                <a:tab pos="1156335" algn="l"/>
              </a:tabLst>
            </a:pPr>
            <a:r>
              <a:rPr sz="2000" spc="-5" dirty="0">
                <a:latin typeface="Calibri"/>
                <a:cs typeface="Calibri"/>
              </a:rPr>
              <a:t>Loss of </a:t>
            </a:r>
            <a:r>
              <a:rPr sz="2000" spc="-15" dirty="0">
                <a:latin typeface="Calibri"/>
                <a:cs typeface="Calibri"/>
              </a:rPr>
              <a:t>periprostatic </a:t>
            </a:r>
            <a:r>
              <a:rPr sz="2000" spc="-25" dirty="0">
                <a:latin typeface="Calibri"/>
                <a:cs typeface="Calibri"/>
              </a:rPr>
              <a:t>fat</a:t>
            </a:r>
            <a:r>
              <a:rPr sz="2000" spc="50" dirty="0">
                <a:latin typeface="Calibri"/>
                <a:cs typeface="Calibri"/>
              </a:rPr>
              <a:t> </a:t>
            </a:r>
            <a:r>
              <a:rPr sz="2000" dirty="0">
                <a:latin typeface="Calibri"/>
                <a:cs typeface="Calibri"/>
              </a:rPr>
              <a:t>planes</a:t>
            </a:r>
            <a:endParaRPr sz="2000">
              <a:latin typeface="Calibri"/>
              <a:cs typeface="Calibri"/>
            </a:endParaRPr>
          </a:p>
          <a:p>
            <a:pPr marL="1155700" lvl="2" indent="-229235">
              <a:lnSpc>
                <a:spcPct val="100000"/>
              </a:lnSpc>
              <a:spcBef>
                <a:spcPts val="480"/>
              </a:spcBef>
              <a:buFont typeface="Arial"/>
              <a:buChar char="•"/>
              <a:tabLst>
                <a:tab pos="1155700" algn="l"/>
                <a:tab pos="1156335" algn="l"/>
              </a:tabLst>
            </a:pPr>
            <a:r>
              <a:rPr sz="2000" dirty="0">
                <a:latin typeface="Calibri"/>
                <a:cs typeface="Calibri"/>
              </a:rPr>
              <a:t>Bladder base</a:t>
            </a:r>
            <a:r>
              <a:rPr sz="2000" spc="-5" dirty="0">
                <a:latin typeface="Calibri"/>
                <a:cs typeface="Calibri"/>
              </a:rPr>
              <a:t> </a:t>
            </a:r>
            <a:r>
              <a:rPr sz="2000" spc="-10" dirty="0">
                <a:latin typeface="Calibri"/>
                <a:cs typeface="Calibri"/>
              </a:rPr>
              <a:t>deformity</a:t>
            </a:r>
            <a:endParaRPr sz="2000">
              <a:latin typeface="Calibri"/>
              <a:cs typeface="Calibri"/>
            </a:endParaRPr>
          </a:p>
          <a:p>
            <a:pPr marL="1155700" lvl="2" indent="-229235">
              <a:lnSpc>
                <a:spcPct val="100000"/>
              </a:lnSpc>
              <a:spcBef>
                <a:spcPts val="480"/>
              </a:spcBef>
              <a:buFont typeface="Arial"/>
              <a:buChar char="•"/>
              <a:tabLst>
                <a:tab pos="1155700" algn="l"/>
                <a:tab pos="1156335" algn="l"/>
              </a:tabLst>
            </a:pPr>
            <a:r>
              <a:rPr sz="2000" spc="-10" dirty="0">
                <a:latin typeface="Calibri"/>
                <a:cs typeface="Calibri"/>
              </a:rPr>
              <a:t>Obliteration </a:t>
            </a:r>
            <a:r>
              <a:rPr sz="2000" spc="-5" dirty="0">
                <a:latin typeface="Calibri"/>
                <a:cs typeface="Calibri"/>
              </a:rPr>
              <a:t>of </a:t>
            </a:r>
            <a:r>
              <a:rPr sz="2000" dirty="0">
                <a:latin typeface="Calibri"/>
                <a:cs typeface="Calibri"/>
              </a:rPr>
              <a:t>the </a:t>
            </a:r>
            <a:r>
              <a:rPr sz="2000" spc="-5" dirty="0">
                <a:latin typeface="Calibri"/>
                <a:cs typeface="Calibri"/>
              </a:rPr>
              <a:t>normal </a:t>
            </a:r>
            <a:r>
              <a:rPr sz="2000" dirty="0">
                <a:latin typeface="Calibri"/>
                <a:cs typeface="Calibri"/>
              </a:rPr>
              <a:t>angle b/w the </a:t>
            </a:r>
            <a:r>
              <a:rPr sz="2000" spc="-5" dirty="0">
                <a:latin typeface="Calibri"/>
                <a:cs typeface="Calibri"/>
              </a:rPr>
              <a:t>SV </a:t>
            </a:r>
            <a:r>
              <a:rPr sz="2000" dirty="0">
                <a:latin typeface="Calibri"/>
                <a:cs typeface="Calibri"/>
              </a:rPr>
              <a:t>and </a:t>
            </a:r>
            <a:r>
              <a:rPr sz="2000" spc="-10" dirty="0">
                <a:latin typeface="Calibri"/>
                <a:cs typeface="Calibri"/>
              </a:rPr>
              <a:t>post. </a:t>
            </a:r>
            <a:r>
              <a:rPr sz="2000" dirty="0">
                <a:latin typeface="Calibri"/>
                <a:cs typeface="Calibri"/>
              </a:rPr>
              <a:t>aspect </a:t>
            </a:r>
            <a:r>
              <a:rPr sz="2000" spc="-5" dirty="0">
                <a:latin typeface="Calibri"/>
                <a:cs typeface="Calibri"/>
              </a:rPr>
              <a:t>of</a:t>
            </a:r>
            <a:r>
              <a:rPr sz="2000" dirty="0">
                <a:latin typeface="Calibri"/>
                <a:cs typeface="Calibri"/>
              </a:rPr>
              <a:t> UB</a:t>
            </a:r>
            <a:endParaRPr sz="2000">
              <a:latin typeface="Calibri"/>
              <a:cs typeface="Calibri"/>
            </a:endParaRPr>
          </a:p>
          <a:p>
            <a:pPr marL="756285" lvl="1" indent="-287020">
              <a:lnSpc>
                <a:spcPct val="100000"/>
              </a:lnSpc>
              <a:spcBef>
                <a:spcPts val="615"/>
              </a:spcBef>
              <a:buFont typeface="Arial"/>
              <a:buChar char="–"/>
              <a:tabLst>
                <a:tab pos="756920" algn="l"/>
              </a:tabLst>
            </a:pPr>
            <a:r>
              <a:rPr sz="2800" spc="-5" dirty="0">
                <a:latin typeface="Calibri"/>
                <a:cs typeface="Calibri"/>
              </a:rPr>
              <a:t>LN</a:t>
            </a:r>
            <a:r>
              <a:rPr sz="2800" dirty="0">
                <a:latin typeface="Calibri"/>
                <a:cs typeface="Calibri"/>
              </a:rPr>
              <a:t> </a:t>
            </a:r>
            <a:r>
              <a:rPr sz="2800" spc="-20" dirty="0">
                <a:latin typeface="Calibri"/>
                <a:cs typeface="Calibri"/>
              </a:rPr>
              <a:t>involvement</a:t>
            </a:r>
            <a:endParaRPr sz="2800">
              <a:latin typeface="Calibri"/>
              <a:cs typeface="Calibri"/>
            </a:endParaRPr>
          </a:p>
          <a:p>
            <a:pPr marL="1155700" lvl="2" indent="-229235">
              <a:lnSpc>
                <a:spcPct val="100000"/>
              </a:lnSpc>
              <a:spcBef>
                <a:spcPts val="540"/>
              </a:spcBef>
              <a:buFont typeface="Arial"/>
              <a:buChar char="•"/>
              <a:tabLst>
                <a:tab pos="1155700" algn="l"/>
                <a:tab pos="1156335" algn="l"/>
              </a:tabLst>
            </a:pPr>
            <a:r>
              <a:rPr sz="2000" spc="-5" dirty="0">
                <a:latin typeface="Calibri"/>
                <a:cs typeface="Calibri"/>
              </a:rPr>
              <a:t>Abnormality </a:t>
            </a:r>
            <a:r>
              <a:rPr sz="2000" dirty="0">
                <a:latin typeface="Calibri"/>
                <a:cs typeface="Calibri"/>
              </a:rPr>
              <a:t>in</a:t>
            </a:r>
            <a:r>
              <a:rPr sz="2000" spc="-10" dirty="0">
                <a:latin typeface="Calibri"/>
                <a:cs typeface="Calibri"/>
              </a:rPr>
              <a:t> </a:t>
            </a:r>
            <a:r>
              <a:rPr sz="2000" spc="-15" dirty="0">
                <a:latin typeface="Calibri"/>
                <a:cs typeface="Calibri"/>
              </a:rPr>
              <a:t>size</a:t>
            </a:r>
            <a:endParaRPr sz="2000">
              <a:latin typeface="Calibri"/>
              <a:cs typeface="Calibri"/>
            </a:endParaRPr>
          </a:p>
          <a:p>
            <a:pPr marL="1155700" lvl="2" indent="-229235">
              <a:lnSpc>
                <a:spcPct val="100000"/>
              </a:lnSpc>
              <a:spcBef>
                <a:spcPts val="480"/>
              </a:spcBef>
              <a:buFont typeface="Arial"/>
              <a:buChar char="•"/>
              <a:tabLst>
                <a:tab pos="1155700" algn="l"/>
                <a:tab pos="1156335" algn="l"/>
              </a:tabLst>
            </a:pPr>
            <a:r>
              <a:rPr sz="2000" spc="-5" dirty="0">
                <a:latin typeface="Calibri"/>
                <a:cs typeface="Calibri"/>
              </a:rPr>
              <a:t>Sensitivity</a:t>
            </a:r>
            <a:r>
              <a:rPr sz="2000" spc="5" dirty="0">
                <a:latin typeface="Calibri"/>
                <a:cs typeface="Calibri"/>
              </a:rPr>
              <a:t> </a:t>
            </a:r>
            <a:r>
              <a:rPr sz="2000" dirty="0">
                <a:latin typeface="Calibri"/>
                <a:cs typeface="Calibri"/>
              </a:rPr>
              <a:t>25%</a:t>
            </a:r>
            <a:endParaRPr sz="2000">
              <a:latin typeface="Calibri"/>
              <a:cs typeface="Calibri"/>
            </a:endParaRPr>
          </a:p>
          <a:p>
            <a:pPr marL="1155700" lvl="2" indent="-229235">
              <a:lnSpc>
                <a:spcPct val="100000"/>
              </a:lnSpc>
              <a:spcBef>
                <a:spcPts val="480"/>
              </a:spcBef>
              <a:buFont typeface="Arial"/>
              <a:buChar char="•"/>
              <a:tabLst>
                <a:tab pos="1155700" algn="l"/>
                <a:tab pos="1156335" algn="l"/>
              </a:tabLst>
            </a:pPr>
            <a:r>
              <a:rPr sz="2000" spc="-10" dirty="0">
                <a:latin typeface="Calibri"/>
                <a:cs typeface="Calibri"/>
              </a:rPr>
              <a:t>Reserved </a:t>
            </a:r>
            <a:r>
              <a:rPr sz="2000" spc="-15" dirty="0">
                <a:latin typeface="Calibri"/>
                <a:cs typeface="Calibri"/>
              </a:rPr>
              <a:t>for </a:t>
            </a:r>
            <a:r>
              <a:rPr sz="2000" spc="-10" dirty="0">
                <a:latin typeface="Calibri"/>
                <a:cs typeface="Calibri"/>
              </a:rPr>
              <a:t>patients </a:t>
            </a:r>
            <a:r>
              <a:rPr sz="2000" spc="-5" dirty="0">
                <a:latin typeface="Calibri"/>
                <a:cs typeface="Calibri"/>
              </a:rPr>
              <a:t>with higher PSA values </a:t>
            </a:r>
            <a:r>
              <a:rPr sz="2000" dirty="0">
                <a:latin typeface="Calibri"/>
                <a:cs typeface="Calibri"/>
              </a:rPr>
              <a:t>(&gt;20-25</a:t>
            </a:r>
            <a:r>
              <a:rPr sz="2000" spc="50" dirty="0">
                <a:latin typeface="Calibri"/>
                <a:cs typeface="Calibri"/>
              </a:rPr>
              <a:t> </a:t>
            </a:r>
            <a:r>
              <a:rPr sz="2000" spc="10" dirty="0">
                <a:latin typeface="Calibri"/>
                <a:cs typeface="Calibri"/>
              </a:rPr>
              <a:t>ng/ml)</a:t>
            </a:r>
            <a:endParaRPr sz="2000">
              <a:latin typeface="Calibri"/>
              <a:cs typeface="Calibri"/>
            </a:endParaRPr>
          </a:p>
          <a:p>
            <a:pPr marL="1155700" lvl="2" indent="-229235">
              <a:lnSpc>
                <a:spcPct val="100000"/>
              </a:lnSpc>
              <a:spcBef>
                <a:spcPts val="480"/>
              </a:spcBef>
              <a:buFont typeface="Arial"/>
              <a:buChar char="•"/>
              <a:tabLst>
                <a:tab pos="1155700" algn="l"/>
                <a:tab pos="1156335" algn="l"/>
              </a:tabLst>
            </a:pPr>
            <a:r>
              <a:rPr sz="2000" dirty="0">
                <a:latin typeface="Calibri"/>
                <a:cs typeface="Calibri"/>
              </a:rPr>
              <a:t>CT guided</a:t>
            </a:r>
            <a:r>
              <a:rPr sz="2000" spc="-40" dirty="0">
                <a:latin typeface="Calibri"/>
                <a:cs typeface="Calibri"/>
              </a:rPr>
              <a:t> </a:t>
            </a:r>
            <a:r>
              <a:rPr sz="2000" spc="-5" dirty="0">
                <a:latin typeface="Calibri"/>
                <a:cs typeface="Calibri"/>
              </a:rPr>
              <a:t>FNAC</a:t>
            </a:r>
            <a:endParaRPr sz="200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8267" y="84029"/>
            <a:ext cx="8277225" cy="2647315"/>
          </a:xfrm>
          <a:prstGeom prst="rect">
            <a:avLst/>
          </a:prstGeom>
        </p:spPr>
        <p:txBody>
          <a:bodyPr vert="horz" wrap="square" lIns="0" tIns="125095" rIns="0" bIns="0" rtlCol="0">
            <a:spAutoFit/>
          </a:bodyPr>
          <a:lstStyle/>
          <a:p>
            <a:pPr marL="355600" indent="-342900">
              <a:lnSpc>
                <a:spcPct val="100000"/>
              </a:lnSpc>
              <a:spcBef>
                <a:spcPts val="985"/>
              </a:spcBef>
              <a:buFont typeface="Arial"/>
              <a:buChar char="•"/>
              <a:tabLst>
                <a:tab pos="354965" algn="l"/>
                <a:tab pos="355600" algn="l"/>
              </a:tabLst>
            </a:pPr>
            <a:r>
              <a:rPr sz="3200" spc="-10" dirty="0">
                <a:latin typeface="Calibri"/>
                <a:cs typeface="Calibri"/>
              </a:rPr>
              <a:t>Limitation </a:t>
            </a:r>
            <a:r>
              <a:rPr sz="3200" dirty="0">
                <a:latin typeface="Calibri"/>
                <a:cs typeface="Calibri"/>
              </a:rPr>
              <a:t>of</a:t>
            </a:r>
            <a:r>
              <a:rPr sz="3200" spc="35" dirty="0">
                <a:latin typeface="Calibri"/>
                <a:cs typeface="Calibri"/>
              </a:rPr>
              <a:t> </a:t>
            </a:r>
            <a:r>
              <a:rPr sz="3200" spc="-5" dirty="0">
                <a:latin typeface="Calibri"/>
                <a:cs typeface="Calibri"/>
              </a:rPr>
              <a:t>CT</a:t>
            </a:r>
            <a:endParaRPr sz="3200">
              <a:latin typeface="Calibri"/>
              <a:cs typeface="Calibri"/>
            </a:endParaRPr>
          </a:p>
          <a:p>
            <a:pPr marL="756285" marR="5080" lvl="1" indent="-287020">
              <a:lnSpc>
                <a:spcPct val="100000"/>
              </a:lnSpc>
              <a:spcBef>
                <a:spcPts val="550"/>
              </a:spcBef>
              <a:buFont typeface="Arial"/>
              <a:buChar char="–"/>
              <a:tabLst>
                <a:tab pos="756285" algn="l"/>
                <a:tab pos="756920" algn="l"/>
              </a:tabLst>
            </a:pPr>
            <a:r>
              <a:rPr sz="2000" spc="-10" dirty="0">
                <a:latin typeface="Calibri"/>
                <a:cs typeface="Calibri"/>
              </a:rPr>
              <a:t>Lacks </a:t>
            </a:r>
            <a:r>
              <a:rPr sz="2000" dirty="0">
                <a:latin typeface="Calibri"/>
                <a:cs typeface="Calibri"/>
              </a:rPr>
              <a:t>the </a:t>
            </a:r>
            <a:r>
              <a:rPr sz="2000" spc="-5" dirty="0">
                <a:latin typeface="Calibri"/>
                <a:cs typeface="Calibri"/>
              </a:rPr>
              <a:t>soft tissue resolution </a:t>
            </a:r>
            <a:r>
              <a:rPr sz="2000" dirty="0">
                <a:latin typeface="Calibri"/>
                <a:cs typeface="Calibri"/>
              </a:rPr>
              <a:t>needed </a:t>
            </a:r>
            <a:r>
              <a:rPr sz="2000" spc="-15" dirty="0">
                <a:latin typeface="Calibri"/>
                <a:cs typeface="Calibri"/>
              </a:rPr>
              <a:t>to </a:t>
            </a:r>
            <a:r>
              <a:rPr sz="2000" spc="-5" dirty="0">
                <a:latin typeface="Calibri"/>
                <a:cs typeface="Calibri"/>
              </a:rPr>
              <a:t>detect </a:t>
            </a:r>
            <a:r>
              <a:rPr sz="2000" spc="-15" dirty="0">
                <a:latin typeface="Calibri"/>
                <a:cs typeface="Calibri"/>
              </a:rPr>
              <a:t>intraprotatic </a:t>
            </a:r>
            <a:r>
              <a:rPr sz="2000" spc="-10" dirty="0">
                <a:latin typeface="Calibri"/>
                <a:cs typeface="Calibri"/>
              </a:rPr>
              <a:t>anatomic  </a:t>
            </a:r>
            <a:r>
              <a:rPr sz="2000" dirty="0">
                <a:latin typeface="Calibri"/>
                <a:cs typeface="Calibri"/>
              </a:rPr>
              <a:t>changes due </a:t>
            </a:r>
            <a:r>
              <a:rPr sz="2000" spc="-15" dirty="0">
                <a:latin typeface="Calibri"/>
                <a:cs typeface="Calibri"/>
              </a:rPr>
              <a:t>to </a:t>
            </a:r>
            <a:r>
              <a:rPr sz="2000" dirty="0">
                <a:latin typeface="Calibri"/>
                <a:cs typeface="Calibri"/>
              </a:rPr>
              <a:t>primary tumor , </a:t>
            </a:r>
            <a:r>
              <a:rPr sz="2000" spc="-5" dirty="0">
                <a:latin typeface="Calibri"/>
                <a:cs typeface="Calibri"/>
              </a:rPr>
              <a:t>capsular </a:t>
            </a:r>
            <a:r>
              <a:rPr sz="2000" spc="-10" dirty="0">
                <a:latin typeface="Calibri"/>
                <a:cs typeface="Calibri"/>
              </a:rPr>
              <a:t>extension </a:t>
            </a:r>
            <a:r>
              <a:rPr sz="2000" spc="-5" dirty="0">
                <a:latin typeface="Calibri"/>
                <a:cs typeface="Calibri"/>
              </a:rPr>
              <a:t>or SVI because </a:t>
            </a:r>
            <a:r>
              <a:rPr sz="2000" dirty="0">
                <a:latin typeface="Calibri"/>
                <a:cs typeface="Calibri"/>
              </a:rPr>
              <a:t>the  neoplasm </a:t>
            </a:r>
            <a:r>
              <a:rPr sz="2000" spc="-5" dirty="0">
                <a:latin typeface="Calibri"/>
                <a:cs typeface="Calibri"/>
              </a:rPr>
              <a:t>usually has </a:t>
            </a:r>
            <a:r>
              <a:rPr sz="2000" dirty="0">
                <a:latin typeface="Calibri"/>
                <a:cs typeface="Calibri"/>
              </a:rPr>
              <a:t>the </a:t>
            </a:r>
            <a:r>
              <a:rPr sz="2000" spc="-5" dirty="0">
                <a:latin typeface="Calibri"/>
                <a:cs typeface="Calibri"/>
              </a:rPr>
              <a:t>same </a:t>
            </a:r>
            <a:r>
              <a:rPr sz="2000" spc="-10" dirty="0">
                <a:latin typeface="Calibri"/>
                <a:cs typeface="Calibri"/>
              </a:rPr>
              <a:t>attenuation </a:t>
            </a:r>
            <a:r>
              <a:rPr sz="2000" dirty="0">
                <a:latin typeface="Calibri"/>
                <a:cs typeface="Calibri"/>
              </a:rPr>
              <a:t>as the </a:t>
            </a:r>
            <a:r>
              <a:rPr sz="2000" spc="-5" dirty="0">
                <a:latin typeface="Calibri"/>
                <a:cs typeface="Calibri"/>
              </a:rPr>
              <a:t>normal </a:t>
            </a:r>
            <a:r>
              <a:rPr sz="2000" spc="-20" dirty="0">
                <a:latin typeface="Calibri"/>
                <a:cs typeface="Calibri"/>
              </a:rPr>
              <a:t>prostate</a:t>
            </a:r>
            <a:r>
              <a:rPr sz="2000" spc="105" dirty="0">
                <a:latin typeface="Calibri"/>
                <a:cs typeface="Calibri"/>
              </a:rPr>
              <a:t> </a:t>
            </a:r>
            <a:r>
              <a:rPr sz="2000" dirty="0">
                <a:latin typeface="Calibri"/>
                <a:cs typeface="Calibri"/>
              </a:rPr>
              <a:t>gland</a:t>
            </a:r>
            <a:endParaRPr sz="2000">
              <a:latin typeface="Calibri"/>
              <a:cs typeface="Calibri"/>
            </a:endParaRPr>
          </a:p>
          <a:p>
            <a:pPr marL="756285" lvl="1" indent="-287020">
              <a:lnSpc>
                <a:spcPct val="100000"/>
              </a:lnSpc>
              <a:spcBef>
                <a:spcPts val="480"/>
              </a:spcBef>
              <a:buFont typeface="Arial"/>
              <a:buChar char="–"/>
              <a:tabLst>
                <a:tab pos="756285" algn="l"/>
                <a:tab pos="756920" algn="l"/>
              </a:tabLst>
            </a:pPr>
            <a:r>
              <a:rPr sz="2000" dirty="0">
                <a:latin typeface="Calibri"/>
                <a:cs typeface="Calibri"/>
              </a:rPr>
              <a:t>Can't </a:t>
            </a:r>
            <a:r>
              <a:rPr sz="2000" spc="-5" dirty="0">
                <a:latin typeface="Calibri"/>
                <a:cs typeface="Calibri"/>
              </a:rPr>
              <a:t>detect microscopic </a:t>
            </a:r>
            <a:r>
              <a:rPr sz="2000" dirty="0">
                <a:latin typeface="Calibri"/>
                <a:cs typeface="Calibri"/>
              </a:rPr>
              <a:t>disease</a:t>
            </a:r>
            <a:endParaRPr sz="2000">
              <a:latin typeface="Calibri"/>
              <a:cs typeface="Calibri"/>
            </a:endParaRPr>
          </a:p>
          <a:p>
            <a:pPr marL="756285" lvl="1" indent="-287020">
              <a:lnSpc>
                <a:spcPct val="100000"/>
              </a:lnSpc>
              <a:spcBef>
                <a:spcPts val="480"/>
              </a:spcBef>
              <a:buFont typeface="Arial"/>
              <a:buChar char="–"/>
              <a:tabLst>
                <a:tab pos="756285" algn="l"/>
                <a:tab pos="756920" algn="l"/>
              </a:tabLst>
            </a:pPr>
            <a:r>
              <a:rPr sz="2000" spc="-15" dirty="0">
                <a:latin typeface="Calibri"/>
                <a:cs typeface="Calibri"/>
              </a:rPr>
              <a:t>False </a:t>
            </a:r>
            <a:r>
              <a:rPr sz="2000" spc="-10" dirty="0">
                <a:latin typeface="Calibri"/>
                <a:cs typeface="Calibri"/>
              </a:rPr>
              <a:t>Positive- </a:t>
            </a:r>
            <a:r>
              <a:rPr sz="2000" spc="-5" dirty="0">
                <a:latin typeface="Calibri"/>
                <a:cs typeface="Calibri"/>
              </a:rPr>
              <a:t>Artifact </a:t>
            </a:r>
            <a:r>
              <a:rPr sz="2000" dirty="0">
                <a:latin typeface="Calibri"/>
                <a:cs typeface="Calibri"/>
              </a:rPr>
              <a:t>of </a:t>
            </a:r>
            <a:r>
              <a:rPr sz="2000" spc="-5" dirty="0">
                <a:latin typeface="Calibri"/>
                <a:cs typeface="Calibri"/>
              </a:rPr>
              <a:t>Bx </a:t>
            </a:r>
            <a:r>
              <a:rPr sz="2000" dirty="0">
                <a:latin typeface="Calibri"/>
                <a:cs typeface="Calibri"/>
              </a:rPr>
              <a:t>and </a:t>
            </a:r>
            <a:r>
              <a:rPr sz="2000" spc="-5" dirty="0">
                <a:latin typeface="Calibri"/>
                <a:cs typeface="Calibri"/>
              </a:rPr>
              <a:t>plane </a:t>
            </a:r>
            <a:r>
              <a:rPr sz="2000" dirty="0">
                <a:latin typeface="Calibri"/>
                <a:cs typeface="Calibri"/>
              </a:rPr>
              <a:t>b/w </a:t>
            </a:r>
            <a:r>
              <a:rPr sz="2000" spc="-5" dirty="0">
                <a:latin typeface="Calibri"/>
                <a:cs typeface="Calibri"/>
              </a:rPr>
              <a:t>SV </a:t>
            </a:r>
            <a:r>
              <a:rPr sz="2000" dirty="0">
                <a:latin typeface="Calibri"/>
                <a:cs typeface="Calibri"/>
              </a:rPr>
              <a:t>and </a:t>
            </a:r>
            <a:r>
              <a:rPr sz="2000" spc="-5" dirty="0">
                <a:latin typeface="Calibri"/>
                <a:cs typeface="Calibri"/>
              </a:rPr>
              <a:t>UB base </a:t>
            </a:r>
            <a:r>
              <a:rPr sz="2000" spc="-15" dirty="0">
                <a:latin typeface="Calibri"/>
                <a:cs typeface="Calibri"/>
              </a:rPr>
              <a:t>may</a:t>
            </a:r>
            <a:r>
              <a:rPr sz="2000" spc="20" dirty="0">
                <a:latin typeface="Calibri"/>
                <a:cs typeface="Calibri"/>
              </a:rPr>
              <a:t> </a:t>
            </a:r>
            <a:r>
              <a:rPr sz="2000" spc="-5" dirty="0">
                <a:latin typeface="Calibri"/>
                <a:cs typeface="Calibri"/>
              </a:rPr>
              <a:t>be</a:t>
            </a:r>
            <a:endParaRPr sz="2000">
              <a:latin typeface="Calibri"/>
              <a:cs typeface="Calibri"/>
            </a:endParaRPr>
          </a:p>
          <a:p>
            <a:pPr marL="756285">
              <a:lnSpc>
                <a:spcPct val="100000"/>
              </a:lnSpc>
              <a:spcBef>
                <a:spcPts val="5"/>
              </a:spcBef>
            </a:pPr>
            <a:r>
              <a:rPr sz="2000" spc="-5" dirty="0">
                <a:latin typeface="Calibri"/>
                <a:cs typeface="Calibri"/>
              </a:rPr>
              <a:t>obscured </a:t>
            </a:r>
            <a:r>
              <a:rPr sz="2000" spc="-10" dirty="0">
                <a:latin typeface="Calibri"/>
                <a:cs typeface="Calibri"/>
              </a:rPr>
              <a:t>by rectal</a:t>
            </a:r>
            <a:r>
              <a:rPr sz="2000" dirty="0">
                <a:latin typeface="Calibri"/>
                <a:cs typeface="Calibri"/>
              </a:rPr>
              <a:t> </a:t>
            </a:r>
            <a:r>
              <a:rPr sz="2000" spc="-5" dirty="0">
                <a:latin typeface="Calibri"/>
                <a:cs typeface="Calibri"/>
              </a:rPr>
              <a:t>distension</a:t>
            </a:r>
            <a:endParaRPr sz="2000">
              <a:latin typeface="Calibri"/>
              <a:cs typeface="Calibri"/>
            </a:endParaRPr>
          </a:p>
        </p:txBody>
      </p:sp>
      <p:sp>
        <p:nvSpPr>
          <p:cNvPr id="3" name="object 3"/>
          <p:cNvSpPr/>
          <p:nvPr/>
        </p:nvSpPr>
        <p:spPr>
          <a:xfrm>
            <a:off x="3564635" y="3140964"/>
            <a:ext cx="5009388" cy="3429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01034" y="49783"/>
            <a:ext cx="3309366" cy="689932"/>
          </a:xfrm>
          <a:prstGeom prst="rect">
            <a:avLst/>
          </a:prstGeom>
        </p:spPr>
        <p:txBody>
          <a:bodyPr vert="horz" wrap="square" lIns="0" tIns="12700" rIns="0" bIns="0" rtlCol="0">
            <a:spAutoFit/>
          </a:bodyPr>
          <a:lstStyle/>
          <a:p>
            <a:pPr marL="12700">
              <a:lnSpc>
                <a:spcPct val="100000"/>
              </a:lnSpc>
              <a:spcBef>
                <a:spcPts val="100"/>
              </a:spcBef>
            </a:pPr>
            <a:r>
              <a:rPr lang="en-US" sz="4400" b="1" u="heavy" spc="-5" dirty="0" smtClean="0">
                <a:solidFill>
                  <a:srgbClr val="FF0000"/>
                </a:solidFill>
                <a:uFill>
                  <a:solidFill>
                    <a:srgbClr val="000000"/>
                  </a:solidFill>
                </a:uFill>
                <a:latin typeface="Calibri"/>
                <a:cs typeface="Calibri"/>
              </a:rPr>
              <a:t>b) </a:t>
            </a:r>
            <a:r>
              <a:rPr sz="4400" b="1" u="heavy" spc="-5" smtClean="0">
                <a:solidFill>
                  <a:srgbClr val="FF0000"/>
                </a:solidFill>
                <a:uFill>
                  <a:solidFill>
                    <a:srgbClr val="000000"/>
                  </a:solidFill>
                </a:uFill>
                <a:latin typeface="Calibri"/>
                <a:cs typeface="Calibri"/>
              </a:rPr>
              <a:t>MRI</a:t>
            </a:r>
            <a:endParaRPr sz="4400">
              <a:solidFill>
                <a:srgbClr val="FF0000"/>
              </a:solidFill>
              <a:latin typeface="Calibri"/>
              <a:cs typeface="Calibri"/>
            </a:endParaRPr>
          </a:p>
        </p:txBody>
      </p:sp>
      <p:sp>
        <p:nvSpPr>
          <p:cNvPr id="3" name="object 3"/>
          <p:cNvSpPr txBox="1"/>
          <p:nvPr/>
        </p:nvSpPr>
        <p:spPr>
          <a:xfrm>
            <a:off x="231140" y="787044"/>
            <a:ext cx="8184515" cy="5415280"/>
          </a:xfrm>
          <a:prstGeom prst="rect">
            <a:avLst/>
          </a:prstGeom>
        </p:spPr>
        <p:txBody>
          <a:bodyPr vert="horz" wrap="square" lIns="0" tIns="79375" rIns="0" bIns="0" rtlCol="0">
            <a:spAutoFit/>
          </a:bodyPr>
          <a:lstStyle/>
          <a:p>
            <a:pPr marL="355600" indent="-342900">
              <a:lnSpc>
                <a:spcPct val="100000"/>
              </a:lnSpc>
              <a:spcBef>
                <a:spcPts val="625"/>
              </a:spcBef>
              <a:buFont typeface="Arial"/>
              <a:buChar char="•"/>
              <a:tabLst>
                <a:tab pos="354965" algn="l"/>
                <a:tab pos="355600" algn="l"/>
              </a:tabLst>
            </a:pPr>
            <a:r>
              <a:rPr sz="2200" spc="-10" dirty="0">
                <a:latin typeface="Calibri"/>
                <a:cs typeface="Calibri"/>
              </a:rPr>
              <a:t>Superior </a:t>
            </a:r>
            <a:r>
              <a:rPr sz="2200" spc="-20" dirty="0">
                <a:latin typeface="Calibri"/>
                <a:cs typeface="Calibri"/>
              </a:rPr>
              <a:t>to </a:t>
            </a:r>
            <a:r>
              <a:rPr sz="2200" dirty="0">
                <a:latin typeface="Calibri"/>
                <a:cs typeface="Calibri"/>
              </a:rPr>
              <a:t>CT </a:t>
            </a:r>
            <a:r>
              <a:rPr sz="2200" spc="-5" dirty="0">
                <a:latin typeface="Calibri"/>
                <a:cs typeface="Calibri"/>
              </a:rPr>
              <a:t>in </a:t>
            </a:r>
            <a:r>
              <a:rPr sz="2200" spc="-10" dirty="0">
                <a:latin typeface="Calibri"/>
                <a:cs typeface="Calibri"/>
              </a:rPr>
              <a:t>defining </a:t>
            </a:r>
            <a:r>
              <a:rPr sz="2200" spc="-20" dirty="0">
                <a:latin typeface="Calibri"/>
                <a:cs typeface="Calibri"/>
              </a:rPr>
              <a:t>prostate </a:t>
            </a:r>
            <a:r>
              <a:rPr sz="2200" spc="-15" dirty="0">
                <a:latin typeface="Calibri"/>
                <a:cs typeface="Calibri"/>
              </a:rPr>
              <a:t>apex, </a:t>
            </a:r>
            <a:r>
              <a:rPr sz="2200" spc="-5" dirty="0">
                <a:latin typeface="Calibri"/>
                <a:cs typeface="Calibri"/>
              </a:rPr>
              <a:t>NVB and </a:t>
            </a:r>
            <a:r>
              <a:rPr sz="2200" spc="-10" dirty="0">
                <a:latin typeface="Calibri"/>
                <a:cs typeface="Calibri"/>
              </a:rPr>
              <a:t>anterior </a:t>
            </a:r>
            <a:r>
              <a:rPr sz="2200" spc="-15" dirty="0">
                <a:latin typeface="Calibri"/>
                <a:cs typeface="Calibri"/>
              </a:rPr>
              <a:t>rectal</a:t>
            </a:r>
            <a:r>
              <a:rPr sz="2200" spc="135" dirty="0">
                <a:latin typeface="Calibri"/>
                <a:cs typeface="Calibri"/>
              </a:rPr>
              <a:t> </a:t>
            </a:r>
            <a:r>
              <a:rPr sz="2200" spc="-10" dirty="0">
                <a:latin typeface="Calibri"/>
                <a:cs typeface="Calibri"/>
              </a:rPr>
              <a:t>wall</a:t>
            </a:r>
            <a:endParaRPr sz="2200">
              <a:latin typeface="Calibri"/>
              <a:cs typeface="Calibri"/>
            </a:endParaRPr>
          </a:p>
          <a:p>
            <a:pPr marL="355600" indent="-342900">
              <a:lnSpc>
                <a:spcPct val="100000"/>
              </a:lnSpc>
              <a:spcBef>
                <a:spcPts val="530"/>
              </a:spcBef>
              <a:buFont typeface="Arial"/>
              <a:buChar char="•"/>
              <a:tabLst>
                <a:tab pos="354965" algn="l"/>
                <a:tab pos="355600" algn="l"/>
                <a:tab pos="2830830" algn="l"/>
              </a:tabLst>
            </a:pPr>
            <a:r>
              <a:rPr sz="2200" spc="-15" dirty="0">
                <a:latin typeface="Calibri"/>
                <a:cs typeface="Calibri"/>
              </a:rPr>
              <a:t>Better</a:t>
            </a:r>
            <a:r>
              <a:rPr sz="2200" spc="35" dirty="0">
                <a:latin typeface="Calibri"/>
                <a:cs typeface="Calibri"/>
              </a:rPr>
              <a:t> </a:t>
            </a:r>
            <a:r>
              <a:rPr sz="2200" spc="-10" dirty="0">
                <a:latin typeface="Calibri"/>
                <a:cs typeface="Calibri"/>
              </a:rPr>
              <a:t>delineation</a:t>
            </a:r>
            <a:r>
              <a:rPr sz="2200" spc="15" dirty="0">
                <a:latin typeface="Calibri"/>
                <a:cs typeface="Calibri"/>
              </a:rPr>
              <a:t> </a:t>
            </a:r>
            <a:r>
              <a:rPr sz="2200" spc="-5" dirty="0">
                <a:latin typeface="Calibri"/>
                <a:cs typeface="Calibri"/>
              </a:rPr>
              <a:t>of	</a:t>
            </a:r>
            <a:r>
              <a:rPr sz="2200" spc="-15" dirty="0">
                <a:latin typeface="Calibri"/>
                <a:cs typeface="Calibri"/>
              </a:rPr>
              <a:t>periprostatic </a:t>
            </a:r>
            <a:r>
              <a:rPr sz="2200" spc="-25" dirty="0">
                <a:latin typeface="Calibri"/>
                <a:cs typeface="Calibri"/>
              </a:rPr>
              <a:t>fat</a:t>
            </a:r>
            <a:r>
              <a:rPr sz="2200" dirty="0">
                <a:latin typeface="Calibri"/>
                <a:cs typeface="Calibri"/>
              </a:rPr>
              <a:t> </a:t>
            </a:r>
            <a:r>
              <a:rPr sz="2200" spc="-15" dirty="0">
                <a:latin typeface="Calibri"/>
                <a:cs typeface="Calibri"/>
              </a:rPr>
              <a:t>involvement</a:t>
            </a:r>
            <a:endParaRPr sz="2200">
              <a:latin typeface="Calibri"/>
              <a:cs typeface="Calibri"/>
            </a:endParaRPr>
          </a:p>
          <a:p>
            <a:pPr marL="756285" marR="57150" lvl="1" indent="-287020">
              <a:lnSpc>
                <a:spcPct val="100000"/>
              </a:lnSpc>
              <a:spcBef>
                <a:spcPts val="625"/>
              </a:spcBef>
              <a:buFont typeface="Arial"/>
              <a:buChar char="–"/>
              <a:tabLst>
                <a:tab pos="756920" algn="l"/>
              </a:tabLst>
            </a:pPr>
            <a:r>
              <a:rPr sz="2800" spc="-5" dirty="0">
                <a:latin typeface="Calibri"/>
                <a:cs typeface="Calibri"/>
              </a:rPr>
              <a:t>T1w- </a:t>
            </a:r>
            <a:r>
              <a:rPr sz="2800" spc="-15" dirty="0">
                <a:latin typeface="Calibri"/>
                <a:cs typeface="Calibri"/>
              </a:rPr>
              <a:t>provides </a:t>
            </a:r>
            <a:r>
              <a:rPr sz="2800" spc="-10" dirty="0">
                <a:latin typeface="Calibri"/>
                <a:cs typeface="Calibri"/>
              </a:rPr>
              <a:t>high </a:t>
            </a:r>
            <a:r>
              <a:rPr sz="2800" spc="-25" dirty="0">
                <a:latin typeface="Calibri"/>
                <a:cs typeface="Calibri"/>
              </a:rPr>
              <a:t>contrast </a:t>
            </a:r>
            <a:r>
              <a:rPr sz="2800" spc="-5" dirty="0">
                <a:latin typeface="Calibri"/>
                <a:cs typeface="Calibri"/>
              </a:rPr>
              <a:t>b/w </a:t>
            </a:r>
            <a:r>
              <a:rPr sz="2800" spc="-20" dirty="0">
                <a:latin typeface="Calibri"/>
                <a:cs typeface="Calibri"/>
              </a:rPr>
              <a:t>water </a:t>
            </a:r>
            <a:r>
              <a:rPr sz="2800" spc="-10" dirty="0">
                <a:latin typeface="Calibri"/>
                <a:cs typeface="Calibri"/>
              </a:rPr>
              <a:t>density  </a:t>
            </a:r>
            <a:r>
              <a:rPr sz="2800" spc="-15" dirty="0">
                <a:latin typeface="Calibri"/>
                <a:cs typeface="Calibri"/>
              </a:rPr>
              <a:t>structures </a:t>
            </a:r>
            <a:r>
              <a:rPr sz="2800" spc="-5" dirty="0">
                <a:latin typeface="Calibri"/>
                <a:cs typeface="Calibri"/>
              </a:rPr>
              <a:t>i.e. </a:t>
            </a:r>
            <a:r>
              <a:rPr sz="2800" spc="-25" dirty="0">
                <a:latin typeface="Calibri"/>
                <a:cs typeface="Calibri"/>
              </a:rPr>
              <a:t>Prostate, </a:t>
            </a:r>
            <a:r>
              <a:rPr sz="2800" spc="-15" dirty="0">
                <a:latin typeface="Calibri"/>
                <a:cs typeface="Calibri"/>
              </a:rPr>
              <a:t>SV </a:t>
            </a:r>
            <a:r>
              <a:rPr sz="2800" spc="-5" dirty="0">
                <a:latin typeface="Calibri"/>
                <a:cs typeface="Calibri"/>
              </a:rPr>
              <a:t>and </a:t>
            </a:r>
            <a:r>
              <a:rPr sz="2800" spc="-25" dirty="0">
                <a:latin typeface="Calibri"/>
                <a:cs typeface="Calibri"/>
              </a:rPr>
              <a:t>fat, </a:t>
            </a:r>
            <a:r>
              <a:rPr sz="2800" spc="-15" dirty="0">
                <a:latin typeface="Calibri"/>
                <a:cs typeface="Calibri"/>
              </a:rPr>
              <a:t>NVB, perivesical  </a:t>
            </a:r>
            <a:r>
              <a:rPr sz="2800" spc="-5" dirty="0">
                <a:latin typeface="Calibri"/>
                <a:cs typeface="Calibri"/>
              </a:rPr>
              <a:t>tissue and</a:t>
            </a:r>
            <a:r>
              <a:rPr sz="2800" spc="35" dirty="0">
                <a:latin typeface="Calibri"/>
                <a:cs typeface="Calibri"/>
              </a:rPr>
              <a:t> </a:t>
            </a:r>
            <a:r>
              <a:rPr sz="2800" spc="-10" dirty="0">
                <a:latin typeface="Calibri"/>
                <a:cs typeface="Calibri"/>
              </a:rPr>
              <a:t>LNs</a:t>
            </a:r>
            <a:endParaRPr sz="2800">
              <a:latin typeface="Calibri"/>
              <a:cs typeface="Calibri"/>
            </a:endParaRPr>
          </a:p>
          <a:p>
            <a:pPr marL="756285" marR="5080" lvl="1" indent="-287020">
              <a:lnSpc>
                <a:spcPct val="100000"/>
              </a:lnSpc>
              <a:spcBef>
                <a:spcPts val="675"/>
              </a:spcBef>
              <a:buFont typeface="Arial"/>
              <a:buChar char="–"/>
              <a:tabLst>
                <a:tab pos="756920" algn="l"/>
              </a:tabLst>
            </a:pPr>
            <a:r>
              <a:rPr sz="2800" spc="-10" dirty="0">
                <a:latin typeface="Calibri"/>
                <a:cs typeface="Calibri"/>
              </a:rPr>
              <a:t>T2w </a:t>
            </a:r>
            <a:r>
              <a:rPr sz="2800" spc="-30" dirty="0">
                <a:latin typeface="Calibri"/>
                <a:cs typeface="Calibri"/>
              </a:rPr>
              <a:t>fast </a:t>
            </a:r>
            <a:r>
              <a:rPr sz="2800" spc="-10" dirty="0">
                <a:latin typeface="Calibri"/>
                <a:cs typeface="Calibri"/>
              </a:rPr>
              <a:t>spine </a:t>
            </a:r>
            <a:r>
              <a:rPr sz="2800" dirty="0">
                <a:latin typeface="Calibri"/>
                <a:cs typeface="Calibri"/>
              </a:rPr>
              <a:t>echo- </a:t>
            </a:r>
            <a:r>
              <a:rPr sz="2800" spc="-20" dirty="0">
                <a:latin typeface="Calibri"/>
                <a:cs typeface="Calibri"/>
              </a:rPr>
              <a:t>zonal </a:t>
            </a:r>
            <a:r>
              <a:rPr sz="2800" spc="-45" dirty="0">
                <a:latin typeface="Calibri"/>
                <a:cs typeface="Calibri"/>
              </a:rPr>
              <a:t>anatomy, </a:t>
            </a:r>
            <a:r>
              <a:rPr sz="2800" spc="-15" dirty="0">
                <a:latin typeface="Calibri"/>
                <a:cs typeface="Calibri"/>
              </a:rPr>
              <a:t>architecture </a:t>
            </a:r>
            <a:r>
              <a:rPr sz="2800" spc="-10" dirty="0">
                <a:latin typeface="Calibri"/>
                <a:cs typeface="Calibri"/>
              </a:rPr>
              <a:t>of  </a:t>
            </a:r>
            <a:r>
              <a:rPr sz="2800" spc="-35" dirty="0">
                <a:latin typeface="Calibri"/>
                <a:cs typeface="Calibri"/>
              </a:rPr>
              <a:t>SV</a:t>
            </a:r>
            <a:endParaRPr sz="2800">
              <a:latin typeface="Calibri"/>
              <a:cs typeface="Calibri"/>
            </a:endParaRPr>
          </a:p>
          <a:p>
            <a:pPr marL="355600" marR="286385" indent="-342900">
              <a:lnSpc>
                <a:spcPct val="100000"/>
              </a:lnSpc>
              <a:spcBef>
                <a:spcPts val="575"/>
              </a:spcBef>
              <a:buFont typeface="Arial"/>
              <a:buChar char="•"/>
              <a:tabLst>
                <a:tab pos="354965" algn="l"/>
                <a:tab pos="355600" algn="l"/>
              </a:tabLst>
            </a:pPr>
            <a:r>
              <a:rPr sz="2200" i="1" spc="-5" dirty="0">
                <a:latin typeface="Calibri"/>
                <a:cs typeface="Calibri"/>
              </a:rPr>
              <a:t>Ca </a:t>
            </a:r>
            <a:r>
              <a:rPr sz="2200" i="1" spc="-15" dirty="0">
                <a:latin typeface="Calibri"/>
                <a:cs typeface="Calibri"/>
              </a:rPr>
              <a:t>Prostate: </a:t>
            </a:r>
            <a:r>
              <a:rPr sz="2200" i="1" spc="-5" dirty="0">
                <a:solidFill>
                  <a:srgbClr val="0E0EEB"/>
                </a:solidFill>
                <a:latin typeface="Calibri"/>
                <a:cs typeface="Calibri"/>
              </a:rPr>
              <a:t>A </a:t>
            </a:r>
            <a:r>
              <a:rPr sz="2200" i="1" spc="-15" dirty="0">
                <a:solidFill>
                  <a:srgbClr val="0E0EEB"/>
                </a:solidFill>
                <a:latin typeface="Calibri"/>
                <a:cs typeface="Calibri"/>
              </a:rPr>
              <a:t>focal, </a:t>
            </a:r>
            <a:r>
              <a:rPr sz="2200" i="1" spc="-5" dirty="0">
                <a:solidFill>
                  <a:srgbClr val="0E0EEB"/>
                </a:solidFill>
                <a:latin typeface="Calibri"/>
                <a:cs typeface="Calibri"/>
              </a:rPr>
              <a:t>peripheral region of </a:t>
            </a:r>
            <a:r>
              <a:rPr sz="2200" i="1" spc="-10" dirty="0">
                <a:solidFill>
                  <a:srgbClr val="0E0EEB"/>
                </a:solidFill>
                <a:latin typeface="Calibri"/>
                <a:cs typeface="Calibri"/>
              </a:rPr>
              <a:t>decreased signal intensity  surrounded by </a:t>
            </a:r>
            <a:r>
              <a:rPr sz="2200" i="1" spc="-5" dirty="0">
                <a:solidFill>
                  <a:srgbClr val="0E0EEB"/>
                </a:solidFill>
                <a:latin typeface="Calibri"/>
                <a:cs typeface="Calibri"/>
              </a:rPr>
              <a:t>a </a:t>
            </a:r>
            <a:r>
              <a:rPr sz="2200" i="1" spc="-10" dirty="0">
                <a:solidFill>
                  <a:srgbClr val="0E0EEB"/>
                </a:solidFill>
                <a:latin typeface="Calibri"/>
                <a:cs typeface="Calibri"/>
              </a:rPr>
              <a:t>normal(high intensity) peripheral</a:t>
            </a:r>
            <a:r>
              <a:rPr sz="2200" i="1" spc="-35" dirty="0">
                <a:solidFill>
                  <a:srgbClr val="0E0EEB"/>
                </a:solidFill>
                <a:latin typeface="Calibri"/>
                <a:cs typeface="Calibri"/>
              </a:rPr>
              <a:t> </a:t>
            </a:r>
            <a:r>
              <a:rPr sz="2200" i="1" spc="-20" dirty="0">
                <a:solidFill>
                  <a:srgbClr val="0E0EEB"/>
                </a:solidFill>
                <a:latin typeface="Calibri"/>
                <a:cs typeface="Calibri"/>
              </a:rPr>
              <a:t>zone</a:t>
            </a:r>
            <a:endParaRPr sz="2200">
              <a:latin typeface="Calibri"/>
              <a:cs typeface="Calibri"/>
            </a:endParaRPr>
          </a:p>
          <a:p>
            <a:pPr marL="355600" indent="-342900">
              <a:lnSpc>
                <a:spcPct val="100000"/>
              </a:lnSpc>
              <a:spcBef>
                <a:spcPts val="530"/>
              </a:spcBef>
              <a:buFont typeface="Arial"/>
              <a:buChar char="•"/>
              <a:tabLst>
                <a:tab pos="354965" algn="l"/>
                <a:tab pos="355600" algn="l"/>
              </a:tabLst>
            </a:pPr>
            <a:r>
              <a:rPr sz="2200" spc="-5" dirty="0">
                <a:latin typeface="Calibri"/>
                <a:cs typeface="Calibri"/>
              </a:rPr>
              <a:t>BHP: </a:t>
            </a:r>
            <a:r>
              <a:rPr sz="2200" spc="-15" dirty="0">
                <a:latin typeface="Calibri"/>
                <a:cs typeface="Calibri"/>
              </a:rPr>
              <a:t>centrally located </a:t>
            </a:r>
            <a:r>
              <a:rPr sz="2200" spc="-10" dirty="0">
                <a:latin typeface="Calibri"/>
                <a:cs typeface="Calibri"/>
              </a:rPr>
              <a:t>nodules </a:t>
            </a:r>
            <a:r>
              <a:rPr sz="2200" spc="-5" dirty="0">
                <a:latin typeface="Calibri"/>
                <a:cs typeface="Calibri"/>
              </a:rPr>
              <a:t>of </a:t>
            </a:r>
            <a:r>
              <a:rPr sz="2200" spc="-10" dirty="0">
                <a:latin typeface="Calibri"/>
                <a:cs typeface="Calibri"/>
              </a:rPr>
              <a:t>similar</a:t>
            </a:r>
            <a:r>
              <a:rPr sz="2200" spc="70" dirty="0">
                <a:latin typeface="Calibri"/>
                <a:cs typeface="Calibri"/>
              </a:rPr>
              <a:t> </a:t>
            </a:r>
            <a:r>
              <a:rPr sz="2200" spc="-10" dirty="0">
                <a:latin typeface="Calibri"/>
                <a:cs typeface="Calibri"/>
              </a:rPr>
              <a:t>signal</a:t>
            </a:r>
            <a:endParaRPr sz="2200">
              <a:latin typeface="Calibri"/>
              <a:cs typeface="Calibri"/>
            </a:endParaRPr>
          </a:p>
          <a:p>
            <a:pPr marL="355600" indent="-342900">
              <a:lnSpc>
                <a:spcPct val="100000"/>
              </a:lnSpc>
              <a:spcBef>
                <a:spcPts val="530"/>
              </a:spcBef>
              <a:buFont typeface="Arial"/>
              <a:buChar char="•"/>
              <a:tabLst>
                <a:tab pos="354965" algn="l"/>
                <a:tab pos="355600" algn="l"/>
              </a:tabLst>
            </a:pPr>
            <a:r>
              <a:rPr sz="2200" dirty="0">
                <a:latin typeface="Calibri"/>
                <a:cs typeface="Calibri"/>
              </a:rPr>
              <a:t>Primary </a:t>
            </a:r>
            <a:r>
              <a:rPr sz="2200" spc="-10" dirty="0">
                <a:latin typeface="Calibri"/>
                <a:cs typeface="Calibri"/>
              </a:rPr>
              <a:t>staging </a:t>
            </a:r>
            <a:r>
              <a:rPr sz="2200" spc="-5" dirty="0">
                <a:latin typeface="Calibri"/>
                <a:cs typeface="Calibri"/>
              </a:rPr>
              <a:t>sensitivity-</a:t>
            </a:r>
            <a:r>
              <a:rPr sz="2200" dirty="0">
                <a:latin typeface="Calibri"/>
                <a:cs typeface="Calibri"/>
              </a:rPr>
              <a:t> </a:t>
            </a:r>
            <a:r>
              <a:rPr sz="2200" spc="-5" dirty="0">
                <a:latin typeface="Calibri"/>
                <a:cs typeface="Calibri"/>
              </a:rPr>
              <a:t>69%</a:t>
            </a:r>
            <a:endParaRPr sz="2200">
              <a:latin typeface="Calibri"/>
              <a:cs typeface="Calibri"/>
            </a:endParaRPr>
          </a:p>
          <a:p>
            <a:pPr marL="355600" marR="137795" indent="-342900">
              <a:lnSpc>
                <a:spcPct val="100000"/>
              </a:lnSpc>
              <a:spcBef>
                <a:spcPts val="530"/>
              </a:spcBef>
              <a:buFont typeface="Arial"/>
              <a:buChar char="•"/>
              <a:tabLst>
                <a:tab pos="354965" algn="l"/>
                <a:tab pos="355600" algn="l"/>
              </a:tabLst>
            </a:pPr>
            <a:r>
              <a:rPr sz="2200" spc="-10" dirty="0">
                <a:latin typeface="Calibri"/>
                <a:cs typeface="Calibri"/>
              </a:rPr>
              <a:t>Endorectal surface coil MRI- accuracy </a:t>
            </a:r>
            <a:r>
              <a:rPr sz="2200" spc="-5" dirty="0">
                <a:latin typeface="Calibri"/>
                <a:cs typeface="Calibri"/>
              </a:rPr>
              <a:t>of 54-72% </a:t>
            </a:r>
            <a:r>
              <a:rPr sz="2200" spc="-10" dirty="0">
                <a:latin typeface="Calibri"/>
                <a:cs typeface="Calibri"/>
              </a:rPr>
              <a:t>staging </a:t>
            </a:r>
            <a:r>
              <a:rPr sz="2200" spc="-5" dirty="0">
                <a:latin typeface="Calibri"/>
                <a:cs typeface="Calibri"/>
              </a:rPr>
              <a:t>the primary  and </a:t>
            </a:r>
            <a:r>
              <a:rPr sz="2200" spc="-15" dirty="0">
                <a:latin typeface="Calibri"/>
                <a:cs typeface="Calibri"/>
              </a:rPr>
              <a:t>detects </a:t>
            </a:r>
            <a:r>
              <a:rPr sz="2200" spc="-10" dirty="0">
                <a:latin typeface="Calibri"/>
                <a:cs typeface="Calibri"/>
              </a:rPr>
              <a:t>SVI </a:t>
            </a:r>
            <a:r>
              <a:rPr sz="2200" spc="-5" dirty="0">
                <a:latin typeface="Calibri"/>
                <a:cs typeface="Calibri"/>
              </a:rPr>
              <a:t>and</a:t>
            </a:r>
            <a:r>
              <a:rPr sz="2200" spc="40" dirty="0">
                <a:latin typeface="Calibri"/>
                <a:cs typeface="Calibri"/>
              </a:rPr>
              <a:t> </a:t>
            </a:r>
            <a:r>
              <a:rPr sz="2200" spc="-20" dirty="0">
                <a:latin typeface="Calibri"/>
                <a:cs typeface="Calibri"/>
              </a:rPr>
              <a:t>ECE</a:t>
            </a:r>
            <a:endParaRPr sz="220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156862"/>
            <a:ext cx="7914640" cy="2463165"/>
          </a:xfrm>
          <a:prstGeom prst="rect">
            <a:avLst/>
          </a:prstGeom>
        </p:spPr>
        <p:txBody>
          <a:bodyPr vert="horz" wrap="square" lIns="0" tIns="123825" rIns="0" bIns="0" rtlCol="0">
            <a:spAutoFit/>
          </a:bodyPr>
          <a:lstStyle/>
          <a:p>
            <a:pPr marL="355600" indent="-342900">
              <a:lnSpc>
                <a:spcPct val="100000"/>
              </a:lnSpc>
              <a:spcBef>
                <a:spcPts val="975"/>
              </a:spcBef>
              <a:buFont typeface="Arial"/>
              <a:buChar char="•"/>
              <a:tabLst>
                <a:tab pos="354965" algn="l"/>
                <a:tab pos="355600" algn="l"/>
              </a:tabLst>
            </a:pPr>
            <a:r>
              <a:rPr sz="3200" spc="-10" dirty="0">
                <a:latin typeface="Calibri"/>
                <a:cs typeface="Calibri"/>
              </a:rPr>
              <a:t>Indications: </a:t>
            </a:r>
            <a:r>
              <a:rPr sz="2000" spc="-5" dirty="0">
                <a:latin typeface="Calibri"/>
                <a:cs typeface="Calibri"/>
              </a:rPr>
              <a:t>High </a:t>
            </a:r>
            <a:r>
              <a:rPr sz="2000" spc="-10" dirty="0">
                <a:latin typeface="Calibri"/>
                <a:cs typeface="Calibri"/>
              </a:rPr>
              <a:t>likelihood </a:t>
            </a:r>
            <a:r>
              <a:rPr sz="2000" spc="-5" dirty="0">
                <a:latin typeface="Calibri"/>
                <a:cs typeface="Calibri"/>
              </a:rPr>
              <a:t>of capsular </a:t>
            </a:r>
            <a:r>
              <a:rPr sz="2000" spc="-10" dirty="0">
                <a:latin typeface="Calibri"/>
                <a:cs typeface="Calibri"/>
              </a:rPr>
              <a:t>invasion </a:t>
            </a:r>
            <a:r>
              <a:rPr sz="2000" dirty="0">
                <a:latin typeface="Calibri"/>
                <a:cs typeface="Calibri"/>
              </a:rPr>
              <a:t>and </a:t>
            </a:r>
            <a:r>
              <a:rPr sz="2000" spc="-5" dirty="0">
                <a:latin typeface="Calibri"/>
                <a:cs typeface="Calibri"/>
              </a:rPr>
              <a:t>LN</a:t>
            </a:r>
            <a:r>
              <a:rPr sz="2000" spc="75" dirty="0">
                <a:latin typeface="Calibri"/>
                <a:cs typeface="Calibri"/>
              </a:rPr>
              <a:t> </a:t>
            </a:r>
            <a:r>
              <a:rPr sz="2000" spc="-10" dirty="0">
                <a:latin typeface="Calibri"/>
                <a:cs typeface="Calibri"/>
              </a:rPr>
              <a:t>metastasis</a:t>
            </a:r>
            <a:endParaRPr sz="2000">
              <a:latin typeface="Calibri"/>
              <a:cs typeface="Calibri"/>
            </a:endParaRPr>
          </a:p>
          <a:p>
            <a:pPr marL="756285" lvl="1" indent="-287020">
              <a:lnSpc>
                <a:spcPct val="100000"/>
              </a:lnSpc>
              <a:spcBef>
                <a:spcPts val="555"/>
              </a:spcBef>
              <a:buFont typeface="Arial"/>
              <a:buChar char="–"/>
              <a:tabLst>
                <a:tab pos="756285" algn="l"/>
                <a:tab pos="756920" algn="l"/>
              </a:tabLst>
            </a:pPr>
            <a:r>
              <a:rPr sz="2000" spc="-5" dirty="0">
                <a:latin typeface="Calibri"/>
                <a:cs typeface="Calibri"/>
              </a:rPr>
              <a:t>Abnormal</a:t>
            </a:r>
            <a:r>
              <a:rPr sz="2000" spc="-25" dirty="0">
                <a:latin typeface="Calibri"/>
                <a:cs typeface="Calibri"/>
              </a:rPr>
              <a:t> </a:t>
            </a:r>
            <a:r>
              <a:rPr sz="2000" dirty="0">
                <a:latin typeface="Calibri"/>
                <a:cs typeface="Calibri"/>
              </a:rPr>
              <a:t>DRE</a:t>
            </a:r>
            <a:endParaRPr sz="2000">
              <a:latin typeface="Calibri"/>
              <a:cs typeface="Calibri"/>
            </a:endParaRPr>
          </a:p>
          <a:p>
            <a:pPr marL="756285" lvl="1" indent="-287020">
              <a:lnSpc>
                <a:spcPct val="100000"/>
              </a:lnSpc>
              <a:spcBef>
                <a:spcPts val="480"/>
              </a:spcBef>
              <a:buFont typeface="Arial"/>
              <a:buChar char="–"/>
              <a:tabLst>
                <a:tab pos="756285" algn="l"/>
                <a:tab pos="756920" algn="l"/>
              </a:tabLst>
            </a:pPr>
            <a:r>
              <a:rPr sz="2000" spc="-5" dirty="0">
                <a:latin typeface="Calibri"/>
                <a:cs typeface="Calibri"/>
              </a:rPr>
              <a:t>PSA&gt;20</a:t>
            </a:r>
            <a:endParaRPr sz="2000">
              <a:latin typeface="Calibri"/>
              <a:cs typeface="Calibri"/>
            </a:endParaRPr>
          </a:p>
          <a:p>
            <a:pPr marL="756285" lvl="1" indent="-287020">
              <a:lnSpc>
                <a:spcPct val="100000"/>
              </a:lnSpc>
              <a:spcBef>
                <a:spcPts val="480"/>
              </a:spcBef>
              <a:buFont typeface="Arial"/>
              <a:buChar char="–"/>
              <a:tabLst>
                <a:tab pos="756285" algn="l"/>
                <a:tab pos="756920" algn="l"/>
              </a:tabLst>
            </a:pPr>
            <a:r>
              <a:rPr sz="2000" spc="-10" dirty="0">
                <a:latin typeface="Calibri"/>
                <a:cs typeface="Calibri"/>
              </a:rPr>
              <a:t>Poorly </a:t>
            </a:r>
            <a:r>
              <a:rPr sz="2000" spc="-15" dirty="0">
                <a:latin typeface="Calibri"/>
                <a:cs typeface="Calibri"/>
              </a:rPr>
              <a:t>differentiated</a:t>
            </a:r>
            <a:r>
              <a:rPr sz="2000" spc="30" dirty="0">
                <a:latin typeface="Calibri"/>
                <a:cs typeface="Calibri"/>
              </a:rPr>
              <a:t> </a:t>
            </a:r>
            <a:r>
              <a:rPr sz="2000" spc="-5" dirty="0">
                <a:latin typeface="Calibri"/>
                <a:cs typeface="Calibri"/>
              </a:rPr>
              <a:t>ca</a:t>
            </a:r>
            <a:endParaRPr sz="2000">
              <a:latin typeface="Calibri"/>
              <a:cs typeface="Calibri"/>
            </a:endParaRPr>
          </a:p>
          <a:p>
            <a:pPr marL="355600" indent="-342900">
              <a:lnSpc>
                <a:spcPct val="100000"/>
              </a:lnSpc>
              <a:spcBef>
                <a:spcPts val="480"/>
              </a:spcBef>
              <a:buFont typeface="Arial"/>
              <a:buChar char="•"/>
              <a:tabLst>
                <a:tab pos="354965" algn="l"/>
                <a:tab pos="355600" algn="l"/>
              </a:tabLst>
            </a:pPr>
            <a:r>
              <a:rPr sz="2000" spc="-5" dirty="0">
                <a:latin typeface="Calibri"/>
                <a:cs typeface="Calibri"/>
              </a:rPr>
              <a:t>Sensitivity </a:t>
            </a:r>
            <a:r>
              <a:rPr sz="2000" spc="-15" dirty="0">
                <a:latin typeface="Calibri"/>
                <a:cs typeface="Calibri"/>
              </a:rPr>
              <a:t>to </a:t>
            </a:r>
            <a:r>
              <a:rPr sz="2000" spc="-10" dirty="0">
                <a:latin typeface="Calibri"/>
                <a:cs typeface="Calibri"/>
              </a:rPr>
              <a:t>locate </a:t>
            </a:r>
            <a:r>
              <a:rPr sz="2000" dirty="0">
                <a:latin typeface="Calibri"/>
                <a:cs typeface="Calibri"/>
              </a:rPr>
              <a:t>gland tumor- 79% and </a:t>
            </a:r>
            <a:r>
              <a:rPr sz="2000" spc="-5" dirty="0">
                <a:latin typeface="Calibri"/>
                <a:cs typeface="Calibri"/>
              </a:rPr>
              <a:t>specificity-</a:t>
            </a:r>
            <a:r>
              <a:rPr sz="2000" dirty="0">
                <a:latin typeface="Calibri"/>
                <a:cs typeface="Calibri"/>
              </a:rPr>
              <a:t> 55%</a:t>
            </a:r>
            <a:endParaRPr sz="2000">
              <a:latin typeface="Calibri"/>
              <a:cs typeface="Calibri"/>
            </a:endParaRPr>
          </a:p>
          <a:p>
            <a:pPr marL="355600" indent="-342900">
              <a:lnSpc>
                <a:spcPct val="100000"/>
              </a:lnSpc>
              <a:spcBef>
                <a:spcPts val="480"/>
              </a:spcBef>
              <a:buFont typeface="Arial"/>
              <a:buChar char="•"/>
              <a:tabLst>
                <a:tab pos="354965" algn="l"/>
                <a:tab pos="355600" algn="l"/>
              </a:tabLst>
            </a:pPr>
            <a:r>
              <a:rPr sz="2000" spc="-5" dirty="0">
                <a:latin typeface="Calibri"/>
                <a:cs typeface="Calibri"/>
              </a:rPr>
              <a:t>LN detection- Low sensitivity </a:t>
            </a:r>
            <a:r>
              <a:rPr sz="2000" dirty="0">
                <a:latin typeface="Calibri"/>
                <a:cs typeface="Calibri"/>
              </a:rPr>
              <a:t>but </a:t>
            </a:r>
            <a:r>
              <a:rPr sz="2000" spc="-5" dirty="0">
                <a:latin typeface="Calibri"/>
                <a:cs typeface="Calibri"/>
              </a:rPr>
              <a:t>high</a:t>
            </a:r>
            <a:r>
              <a:rPr sz="2000" spc="-25" dirty="0">
                <a:latin typeface="Calibri"/>
                <a:cs typeface="Calibri"/>
              </a:rPr>
              <a:t> </a:t>
            </a:r>
            <a:r>
              <a:rPr sz="2000" spc="-5" dirty="0">
                <a:latin typeface="Calibri"/>
                <a:cs typeface="Calibri"/>
              </a:rPr>
              <a:t>specificity</a:t>
            </a:r>
            <a:endParaRPr sz="2000">
              <a:latin typeface="Calibri"/>
              <a:cs typeface="Calibri"/>
            </a:endParaRPr>
          </a:p>
        </p:txBody>
      </p:sp>
      <p:sp>
        <p:nvSpPr>
          <p:cNvPr id="3" name="object 3"/>
          <p:cNvSpPr/>
          <p:nvPr/>
        </p:nvSpPr>
        <p:spPr>
          <a:xfrm>
            <a:off x="1127722" y="2709672"/>
            <a:ext cx="6377977" cy="375970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a:srcRect/>
          <a:stretch>
            <a:fillRect/>
          </a:stretch>
        </p:blipFill>
        <p:spPr bwMode="auto">
          <a:xfrm>
            <a:off x="609601" y="609601"/>
            <a:ext cx="7758112" cy="5091112"/>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7788" y="269493"/>
            <a:ext cx="7521575" cy="873957"/>
          </a:xfrm>
          <a:prstGeom prst="rect">
            <a:avLst/>
          </a:prstGeom>
        </p:spPr>
        <p:txBody>
          <a:bodyPr vert="horz" wrap="square" lIns="0" tIns="12065" rIns="0" bIns="0" rtlCol="0">
            <a:spAutoFit/>
          </a:bodyPr>
          <a:lstStyle/>
          <a:p>
            <a:pPr marL="12700">
              <a:lnSpc>
                <a:spcPct val="100000"/>
              </a:lnSpc>
              <a:spcBef>
                <a:spcPts val="95"/>
              </a:spcBef>
            </a:pPr>
            <a:r>
              <a:rPr lang="en-US" sz="2800" b="1" u="heavy" spc="-10" dirty="0" smtClean="0">
                <a:solidFill>
                  <a:srgbClr val="FF0000"/>
                </a:solidFill>
                <a:uFill>
                  <a:solidFill>
                    <a:srgbClr val="000000"/>
                  </a:solidFill>
                </a:uFill>
                <a:latin typeface="Calibri"/>
                <a:cs typeface="Calibri"/>
              </a:rPr>
              <a:t>c) </a:t>
            </a:r>
            <a:r>
              <a:rPr sz="2800" b="1" u="heavy" spc="-10" smtClean="0">
                <a:solidFill>
                  <a:srgbClr val="FF0000"/>
                </a:solidFill>
                <a:uFill>
                  <a:solidFill>
                    <a:srgbClr val="000000"/>
                  </a:solidFill>
                </a:uFill>
                <a:latin typeface="Calibri"/>
                <a:cs typeface="Calibri"/>
              </a:rPr>
              <a:t>MRSI </a:t>
            </a:r>
            <a:r>
              <a:rPr sz="2800" b="1" u="heavy" spc="-10" dirty="0">
                <a:solidFill>
                  <a:srgbClr val="FF0000"/>
                </a:solidFill>
                <a:uFill>
                  <a:solidFill>
                    <a:srgbClr val="000000"/>
                  </a:solidFill>
                </a:uFill>
                <a:latin typeface="Calibri"/>
                <a:cs typeface="Calibri"/>
              </a:rPr>
              <a:t>(</a:t>
            </a:r>
            <a:r>
              <a:rPr sz="2800" b="1" u="heavy" spc="-10" dirty="0">
                <a:solidFill>
                  <a:srgbClr val="FF0000"/>
                </a:solidFill>
                <a:uFill>
                  <a:solidFill>
                    <a:srgbClr val="000000"/>
                  </a:solidFill>
                </a:uFill>
                <a:latin typeface="Calibri"/>
                <a:cs typeface="Calibri"/>
                <a:hlinkClick r:id="rId2"/>
              </a:rPr>
              <a:t>Magnetic Resonance Spectroscopic</a:t>
            </a:r>
            <a:r>
              <a:rPr sz="2800" b="1" u="heavy" spc="110" dirty="0">
                <a:solidFill>
                  <a:srgbClr val="FF0000"/>
                </a:solidFill>
                <a:uFill>
                  <a:solidFill>
                    <a:srgbClr val="000000"/>
                  </a:solidFill>
                </a:uFill>
                <a:latin typeface="Calibri"/>
                <a:cs typeface="Calibri"/>
                <a:hlinkClick r:id="rId2"/>
              </a:rPr>
              <a:t> </a:t>
            </a:r>
            <a:r>
              <a:rPr sz="2800" b="1" u="heavy" spc="-5" dirty="0">
                <a:solidFill>
                  <a:srgbClr val="FF0000"/>
                </a:solidFill>
                <a:uFill>
                  <a:solidFill>
                    <a:srgbClr val="000000"/>
                  </a:solidFill>
                </a:uFill>
                <a:latin typeface="Calibri"/>
                <a:cs typeface="Calibri"/>
                <a:hlinkClick r:id="rId2"/>
              </a:rPr>
              <a:t>Imaging</a:t>
            </a:r>
            <a:r>
              <a:rPr sz="2800" b="1" u="heavy" spc="-5" dirty="0">
                <a:solidFill>
                  <a:srgbClr val="FF0000"/>
                </a:solidFill>
                <a:uFill>
                  <a:solidFill>
                    <a:srgbClr val="000000"/>
                  </a:solidFill>
                </a:uFill>
                <a:latin typeface="Calibri"/>
                <a:cs typeface="Calibri"/>
              </a:rPr>
              <a:t>)</a:t>
            </a:r>
            <a:endParaRPr sz="2800">
              <a:solidFill>
                <a:srgbClr val="FF0000"/>
              </a:solidFill>
              <a:latin typeface="Calibri"/>
              <a:cs typeface="Calibri"/>
            </a:endParaRPr>
          </a:p>
        </p:txBody>
      </p:sp>
      <p:sp>
        <p:nvSpPr>
          <p:cNvPr id="3" name="object 3"/>
          <p:cNvSpPr txBox="1"/>
          <p:nvPr/>
        </p:nvSpPr>
        <p:spPr>
          <a:xfrm>
            <a:off x="612140" y="1144270"/>
            <a:ext cx="8087359" cy="3501390"/>
          </a:xfrm>
          <a:prstGeom prst="rect">
            <a:avLst/>
          </a:prstGeom>
        </p:spPr>
        <p:txBody>
          <a:bodyPr vert="horz" wrap="square" lIns="0" tIns="13335" rIns="0" bIns="0" rtlCol="0">
            <a:spAutoFit/>
          </a:bodyPr>
          <a:lstStyle/>
          <a:p>
            <a:pPr marL="299085" marR="5080" indent="-287020">
              <a:lnSpc>
                <a:spcPct val="100000"/>
              </a:lnSpc>
              <a:spcBef>
                <a:spcPts val="105"/>
              </a:spcBef>
              <a:buFont typeface="Arial"/>
              <a:buChar char="–"/>
              <a:tabLst>
                <a:tab pos="299085" algn="l"/>
                <a:tab pos="299720" algn="l"/>
              </a:tabLst>
            </a:pPr>
            <a:r>
              <a:rPr sz="2000" spc="-10" dirty="0">
                <a:latin typeface="Calibri"/>
                <a:cs typeface="Calibri"/>
              </a:rPr>
              <a:t>Improved </a:t>
            </a:r>
            <a:r>
              <a:rPr sz="2000" spc="-5" dirty="0">
                <a:latin typeface="Calibri"/>
                <a:cs typeface="Calibri"/>
              </a:rPr>
              <a:t>diagnostic accuracy of </a:t>
            </a:r>
            <a:r>
              <a:rPr sz="2000" dirty="0">
                <a:latin typeface="Calibri"/>
                <a:cs typeface="Calibri"/>
              </a:rPr>
              <a:t>MRI </a:t>
            </a:r>
            <a:r>
              <a:rPr sz="2000" spc="-5" dirty="0">
                <a:latin typeface="Calibri"/>
                <a:cs typeface="Calibri"/>
              </a:rPr>
              <a:t>both </a:t>
            </a:r>
            <a:r>
              <a:rPr sz="2000" dirty="0">
                <a:latin typeface="Calibri"/>
                <a:cs typeface="Calibri"/>
              </a:rPr>
              <a:t>in </a:t>
            </a:r>
            <a:r>
              <a:rPr sz="2000" spc="-5" dirty="0">
                <a:latin typeface="Calibri"/>
                <a:cs typeface="Calibri"/>
              </a:rPr>
              <a:t>localizing </a:t>
            </a:r>
            <a:r>
              <a:rPr sz="2000" dirty="0">
                <a:latin typeface="Calibri"/>
                <a:cs typeface="Calibri"/>
              </a:rPr>
              <a:t>and </a:t>
            </a:r>
            <a:r>
              <a:rPr sz="2000" spc="-10" dirty="0">
                <a:latin typeface="Calibri"/>
                <a:cs typeface="Calibri"/>
              </a:rPr>
              <a:t>staging </a:t>
            </a:r>
            <a:r>
              <a:rPr sz="2000" dirty="0">
                <a:latin typeface="Calibri"/>
                <a:cs typeface="Calibri"/>
              </a:rPr>
              <a:t>and </a:t>
            </a:r>
            <a:r>
              <a:rPr sz="2000" spc="-10" dirty="0">
                <a:latin typeface="Calibri"/>
                <a:cs typeface="Calibri"/>
              </a:rPr>
              <a:t>risk-  stratifying</a:t>
            </a:r>
            <a:r>
              <a:rPr sz="2000" dirty="0">
                <a:latin typeface="Calibri"/>
                <a:cs typeface="Calibri"/>
              </a:rPr>
              <a:t> </a:t>
            </a:r>
            <a:r>
              <a:rPr sz="2000" spc="-5" dirty="0">
                <a:latin typeface="Calibri"/>
                <a:cs typeface="Calibri"/>
              </a:rPr>
              <a:t>patients</a:t>
            </a:r>
            <a:endParaRPr sz="2000">
              <a:latin typeface="Calibri"/>
              <a:cs typeface="Calibri"/>
            </a:endParaRPr>
          </a:p>
          <a:p>
            <a:pPr marL="299085" indent="-287020">
              <a:lnSpc>
                <a:spcPct val="100000"/>
              </a:lnSpc>
              <a:spcBef>
                <a:spcPts val="475"/>
              </a:spcBef>
              <a:buFont typeface="Arial"/>
              <a:buChar char="–"/>
              <a:tabLst>
                <a:tab pos="299085" algn="l"/>
                <a:tab pos="299720" algn="l"/>
              </a:tabLst>
            </a:pPr>
            <a:r>
              <a:rPr sz="2000" dirty="0">
                <a:latin typeface="Calibri"/>
                <a:cs typeface="Calibri"/>
              </a:rPr>
              <a:t>Specificity </a:t>
            </a:r>
            <a:r>
              <a:rPr sz="2000" spc="-15" dirty="0">
                <a:latin typeface="Calibri"/>
                <a:cs typeface="Calibri"/>
              </a:rPr>
              <a:t>for </a:t>
            </a:r>
            <a:r>
              <a:rPr sz="2000" dirty="0">
                <a:latin typeface="Calibri"/>
                <a:cs typeface="Calibri"/>
              </a:rPr>
              <a:t>tumor </a:t>
            </a:r>
            <a:r>
              <a:rPr sz="2000" spc="-5" dirty="0">
                <a:latin typeface="Calibri"/>
                <a:cs typeface="Calibri"/>
              </a:rPr>
              <a:t>location </a:t>
            </a:r>
            <a:r>
              <a:rPr sz="2000" dirty="0">
                <a:latin typeface="Calibri"/>
                <a:cs typeface="Calibri"/>
              </a:rPr>
              <a:t>(MRI + </a:t>
            </a:r>
            <a:r>
              <a:rPr sz="2000" spc="-5" dirty="0">
                <a:latin typeface="Calibri"/>
                <a:cs typeface="Calibri"/>
              </a:rPr>
              <a:t>MRSI) </a:t>
            </a:r>
            <a:r>
              <a:rPr sz="2000" dirty="0">
                <a:latin typeface="Calibri"/>
                <a:cs typeface="Calibri"/>
              </a:rPr>
              <a:t>~</a:t>
            </a:r>
            <a:r>
              <a:rPr sz="2000" spc="-45" dirty="0">
                <a:latin typeface="Calibri"/>
                <a:cs typeface="Calibri"/>
              </a:rPr>
              <a:t> </a:t>
            </a:r>
            <a:r>
              <a:rPr sz="2000" dirty="0">
                <a:latin typeface="Calibri"/>
                <a:cs typeface="Calibri"/>
              </a:rPr>
              <a:t>91%.</a:t>
            </a:r>
            <a:endParaRPr sz="2000">
              <a:latin typeface="Calibri"/>
              <a:cs typeface="Calibri"/>
            </a:endParaRPr>
          </a:p>
          <a:p>
            <a:pPr marL="299085" indent="-287020">
              <a:lnSpc>
                <a:spcPct val="100000"/>
              </a:lnSpc>
              <a:spcBef>
                <a:spcPts val="484"/>
              </a:spcBef>
              <a:buFont typeface="Arial"/>
              <a:buChar char="–"/>
              <a:tabLst>
                <a:tab pos="299085" algn="l"/>
                <a:tab pos="299720" algn="l"/>
              </a:tabLst>
            </a:pPr>
            <a:r>
              <a:rPr sz="2000" spc="-10" dirty="0">
                <a:latin typeface="Calibri"/>
                <a:cs typeface="Calibri"/>
              </a:rPr>
              <a:t>Accurate localization </a:t>
            </a:r>
            <a:r>
              <a:rPr sz="2000" spc="-5" dirty="0">
                <a:latin typeface="Calibri"/>
                <a:cs typeface="Calibri"/>
              </a:rPr>
              <a:t>of </a:t>
            </a:r>
            <a:r>
              <a:rPr sz="2000" spc="-20" dirty="0">
                <a:latin typeface="Calibri"/>
                <a:cs typeface="Calibri"/>
              </a:rPr>
              <a:t>prostate </a:t>
            </a:r>
            <a:r>
              <a:rPr sz="2000" spc="-5" dirty="0">
                <a:latin typeface="Calibri"/>
                <a:cs typeface="Calibri"/>
              </a:rPr>
              <a:t>tumors </a:t>
            </a:r>
            <a:r>
              <a:rPr sz="2000" dirty="0">
                <a:latin typeface="Calibri"/>
                <a:cs typeface="Calibri"/>
              </a:rPr>
              <a:t>and </a:t>
            </a:r>
            <a:r>
              <a:rPr sz="2000" spc="-10" dirty="0">
                <a:latin typeface="Calibri"/>
                <a:cs typeface="Calibri"/>
              </a:rPr>
              <a:t>improved </a:t>
            </a:r>
            <a:r>
              <a:rPr sz="2000" dirty="0">
                <a:latin typeface="Calibri"/>
                <a:cs typeface="Calibri"/>
              </a:rPr>
              <a:t>guided</a:t>
            </a:r>
            <a:r>
              <a:rPr sz="2000" spc="85" dirty="0">
                <a:latin typeface="Calibri"/>
                <a:cs typeface="Calibri"/>
              </a:rPr>
              <a:t> </a:t>
            </a:r>
            <a:r>
              <a:rPr sz="2000" spc="-10" dirty="0">
                <a:latin typeface="Calibri"/>
                <a:cs typeface="Calibri"/>
              </a:rPr>
              <a:t>biopsy</a:t>
            </a:r>
            <a:endParaRPr sz="2000">
              <a:latin typeface="Calibri"/>
              <a:cs typeface="Calibri"/>
            </a:endParaRPr>
          </a:p>
          <a:p>
            <a:pPr marL="299085" marR="389255" indent="-287020">
              <a:lnSpc>
                <a:spcPct val="100000"/>
              </a:lnSpc>
              <a:spcBef>
                <a:spcPts val="480"/>
              </a:spcBef>
              <a:buFont typeface="Arial"/>
              <a:buChar char="–"/>
              <a:tabLst>
                <a:tab pos="299085" algn="l"/>
                <a:tab pos="299720" algn="l"/>
              </a:tabLst>
            </a:pPr>
            <a:r>
              <a:rPr sz="2000" dirty="0">
                <a:latin typeface="Calibri"/>
                <a:cs typeface="Calibri"/>
              </a:rPr>
              <a:t>Combined MRI/MRSI enhances the </a:t>
            </a:r>
            <a:r>
              <a:rPr sz="2000" spc="-5" dirty="0">
                <a:latin typeface="Calibri"/>
                <a:cs typeface="Calibri"/>
              </a:rPr>
              <a:t>assessment of both </a:t>
            </a:r>
            <a:r>
              <a:rPr sz="2000" spc="-10" dirty="0">
                <a:latin typeface="Calibri"/>
                <a:cs typeface="Calibri"/>
              </a:rPr>
              <a:t>ECE </a:t>
            </a:r>
            <a:r>
              <a:rPr sz="2000" dirty="0">
                <a:latin typeface="Calibri"/>
                <a:cs typeface="Calibri"/>
              </a:rPr>
              <a:t>and </a:t>
            </a:r>
            <a:r>
              <a:rPr sz="2000" spc="-5" dirty="0">
                <a:latin typeface="Calibri"/>
                <a:cs typeface="Calibri"/>
              </a:rPr>
              <a:t>SVI </a:t>
            </a:r>
            <a:r>
              <a:rPr sz="2000" dirty="0">
                <a:latin typeface="Calibri"/>
                <a:cs typeface="Calibri"/>
              </a:rPr>
              <a:t>and  </a:t>
            </a:r>
            <a:r>
              <a:rPr sz="2000" spc="-5" dirty="0">
                <a:latin typeface="Calibri"/>
                <a:cs typeface="Calibri"/>
              </a:rPr>
              <a:t>capsular</a:t>
            </a:r>
            <a:r>
              <a:rPr sz="2000" spc="-15" dirty="0">
                <a:latin typeface="Calibri"/>
                <a:cs typeface="Calibri"/>
              </a:rPr>
              <a:t> </a:t>
            </a:r>
            <a:r>
              <a:rPr sz="2000" spc="-5" dirty="0">
                <a:latin typeface="Calibri"/>
                <a:cs typeface="Calibri"/>
              </a:rPr>
              <a:t>breech</a:t>
            </a:r>
            <a:endParaRPr sz="2000">
              <a:latin typeface="Calibri"/>
              <a:cs typeface="Calibri"/>
            </a:endParaRPr>
          </a:p>
          <a:p>
            <a:pPr marL="299085" indent="-287020">
              <a:lnSpc>
                <a:spcPct val="100000"/>
              </a:lnSpc>
              <a:spcBef>
                <a:spcPts val="480"/>
              </a:spcBef>
              <a:buFont typeface="Arial"/>
              <a:buChar char="–"/>
              <a:tabLst>
                <a:tab pos="299085" algn="l"/>
                <a:tab pos="299720" algn="l"/>
              </a:tabLst>
            </a:pPr>
            <a:r>
              <a:rPr sz="2000" spc="-5" dirty="0">
                <a:latin typeface="Calibri"/>
                <a:cs typeface="Calibri"/>
              </a:rPr>
              <a:t>Predict </a:t>
            </a:r>
            <a:r>
              <a:rPr sz="2000" dirty="0">
                <a:latin typeface="Calibri"/>
                <a:cs typeface="Calibri"/>
              </a:rPr>
              <a:t>tumor</a:t>
            </a:r>
            <a:r>
              <a:rPr sz="2000" spc="5" dirty="0">
                <a:latin typeface="Calibri"/>
                <a:cs typeface="Calibri"/>
              </a:rPr>
              <a:t> </a:t>
            </a:r>
            <a:r>
              <a:rPr sz="2000" spc="-5" dirty="0">
                <a:latin typeface="Calibri"/>
                <a:cs typeface="Calibri"/>
              </a:rPr>
              <a:t>aggressiveness</a:t>
            </a:r>
            <a:endParaRPr sz="2000">
              <a:latin typeface="Calibri"/>
              <a:cs typeface="Calibri"/>
            </a:endParaRPr>
          </a:p>
          <a:p>
            <a:pPr marL="299085" indent="-287020">
              <a:lnSpc>
                <a:spcPct val="100000"/>
              </a:lnSpc>
              <a:spcBef>
                <a:spcPts val="480"/>
              </a:spcBef>
              <a:buFont typeface="Arial"/>
              <a:buChar char="–"/>
              <a:tabLst>
                <a:tab pos="299085" algn="l"/>
                <a:tab pos="299720" algn="l"/>
              </a:tabLst>
            </a:pPr>
            <a:r>
              <a:rPr sz="2000" spc="-5" dirty="0">
                <a:latin typeface="Calibri"/>
                <a:cs typeface="Calibri"/>
              </a:rPr>
              <a:t>Distinguishing </a:t>
            </a:r>
            <a:r>
              <a:rPr sz="2000" dirty="0">
                <a:latin typeface="Calibri"/>
                <a:cs typeface="Calibri"/>
              </a:rPr>
              <a:t>b/w tumor and </a:t>
            </a:r>
            <a:r>
              <a:rPr sz="2000" spc="-10" dirty="0">
                <a:latin typeface="Calibri"/>
                <a:cs typeface="Calibri"/>
              </a:rPr>
              <a:t>post biopsy</a:t>
            </a:r>
            <a:r>
              <a:rPr sz="2000" spc="-50" dirty="0">
                <a:latin typeface="Calibri"/>
                <a:cs typeface="Calibri"/>
              </a:rPr>
              <a:t> </a:t>
            </a:r>
            <a:r>
              <a:rPr sz="2000" dirty="0">
                <a:latin typeface="Calibri"/>
                <a:cs typeface="Calibri"/>
              </a:rPr>
              <a:t>hemorrhage</a:t>
            </a:r>
            <a:endParaRPr sz="2000">
              <a:latin typeface="Calibri"/>
              <a:cs typeface="Calibri"/>
            </a:endParaRPr>
          </a:p>
          <a:p>
            <a:pPr marL="299085" indent="-287020">
              <a:lnSpc>
                <a:spcPct val="100000"/>
              </a:lnSpc>
              <a:spcBef>
                <a:spcPts val="480"/>
              </a:spcBef>
              <a:buFont typeface="Arial"/>
              <a:buChar char="–"/>
              <a:tabLst>
                <a:tab pos="299085" algn="l"/>
                <a:tab pos="299720" algn="l"/>
              </a:tabLst>
            </a:pPr>
            <a:r>
              <a:rPr sz="2000" spc="-5" dirty="0">
                <a:latin typeface="Calibri"/>
                <a:cs typeface="Calibri"/>
              </a:rPr>
              <a:t>Detect residual </a:t>
            </a:r>
            <a:r>
              <a:rPr sz="2000" dirty="0">
                <a:latin typeface="Calibri"/>
                <a:cs typeface="Calibri"/>
              </a:rPr>
              <a:t>cancer </a:t>
            </a:r>
            <a:r>
              <a:rPr sz="2000" spc="-10" dirty="0">
                <a:latin typeface="Calibri"/>
                <a:cs typeface="Calibri"/>
              </a:rPr>
              <a:t>following </a:t>
            </a:r>
            <a:r>
              <a:rPr sz="2000" dirty="0">
                <a:latin typeface="Calibri"/>
                <a:cs typeface="Calibri"/>
              </a:rPr>
              <a:t>t/t and</a:t>
            </a:r>
            <a:r>
              <a:rPr sz="2000" spc="-5" dirty="0">
                <a:latin typeface="Calibri"/>
                <a:cs typeface="Calibri"/>
              </a:rPr>
              <a:t> </a:t>
            </a:r>
            <a:r>
              <a:rPr sz="2000" spc="-10" dirty="0">
                <a:latin typeface="Calibri"/>
                <a:cs typeface="Calibri"/>
              </a:rPr>
              <a:t>follow-up</a:t>
            </a:r>
            <a:endParaRPr sz="2000">
              <a:latin typeface="Calibri"/>
              <a:cs typeface="Calibri"/>
            </a:endParaRPr>
          </a:p>
          <a:p>
            <a:pPr marL="299085" indent="-287020">
              <a:lnSpc>
                <a:spcPct val="100000"/>
              </a:lnSpc>
              <a:spcBef>
                <a:spcPts val="480"/>
              </a:spcBef>
              <a:buFont typeface="Arial"/>
              <a:buChar char="–"/>
              <a:tabLst>
                <a:tab pos="299085" algn="l"/>
                <a:tab pos="299720" algn="l"/>
              </a:tabLst>
            </a:pPr>
            <a:r>
              <a:rPr sz="2000" spc="-10" dirty="0">
                <a:latin typeface="Calibri"/>
                <a:cs typeface="Calibri"/>
              </a:rPr>
              <a:t>Development </a:t>
            </a:r>
            <a:r>
              <a:rPr sz="2000" dirty="0">
                <a:latin typeface="Calibri"/>
                <a:cs typeface="Calibri"/>
              </a:rPr>
              <a:t>of </a:t>
            </a:r>
            <a:r>
              <a:rPr sz="2000" spc="-10" dirty="0">
                <a:latin typeface="Calibri"/>
                <a:cs typeface="Calibri"/>
              </a:rPr>
              <a:t>more focused </a:t>
            </a:r>
            <a:r>
              <a:rPr sz="2000" spc="-5" dirty="0">
                <a:latin typeface="Calibri"/>
                <a:cs typeface="Calibri"/>
              </a:rPr>
              <a:t>therapy</a:t>
            </a:r>
            <a:endParaRPr sz="2000">
              <a:latin typeface="Calibri"/>
              <a:cs typeface="Calibri"/>
            </a:endParaRPr>
          </a:p>
        </p:txBody>
      </p:sp>
      <p:sp>
        <p:nvSpPr>
          <p:cNvPr id="4" name="object 4"/>
          <p:cNvSpPr/>
          <p:nvPr/>
        </p:nvSpPr>
        <p:spPr>
          <a:xfrm>
            <a:off x="6324600" y="4114800"/>
            <a:ext cx="2523744" cy="25527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74898" y="678815"/>
            <a:ext cx="3020695" cy="30480"/>
          </a:xfrm>
          <a:custGeom>
            <a:avLst/>
            <a:gdLst/>
            <a:ahLst/>
            <a:cxnLst/>
            <a:rect l="l" t="t" r="r" b="b"/>
            <a:pathLst>
              <a:path w="3020695" h="30479">
                <a:moveTo>
                  <a:pt x="3020567" y="0"/>
                </a:moveTo>
                <a:lnTo>
                  <a:pt x="0" y="0"/>
                </a:lnTo>
                <a:lnTo>
                  <a:pt x="0" y="30480"/>
                </a:lnTo>
                <a:lnTo>
                  <a:pt x="3020567" y="30480"/>
                </a:lnTo>
                <a:lnTo>
                  <a:pt x="3020567" y="0"/>
                </a:lnTo>
                <a:close/>
              </a:path>
            </a:pathLst>
          </a:custGeom>
          <a:solidFill>
            <a:srgbClr val="800080"/>
          </a:solidFill>
        </p:spPr>
        <p:txBody>
          <a:bodyPr wrap="square" lIns="0" tIns="0" rIns="0" bIns="0" rtlCol="0"/>
          <a:lstStyle/>
          <a:p>
            <a:endParaRPr/>
          </a:p>
        </p:txBody>
      </p:sp>
      <p:sp>
        <p:nvSpPr>
          <p:cNvPr id="3" name="object 3"/>
          <p:cNvSpPr txBox="1">
            <a:spLocks noGrp="1"/>
          </p:cNvSpPr>
          <p:nvPr>
            <p:ph type="title"/>
          </p:nvPr>
        </p:nvSpPr>
        <p:spPr>
          <a:xfrm>
            <a:off x="2837433" y="157353"/>
            <a:ext cx="4249167" cy="566822"/>
          </a:xfrm>
          <a:prstGeom prst="rect">
            <a:avLst/>
          </a:prstGeom>
        </p:spPr>
        <p:txBody>
          <a:bodyPr vert="horz" wrap="square" lIns="0" tIns="12700" rIns="0" bIns="0" rtlCol="0">
            <a:spAutoFit/>
          </a:bodyPr>
          <a:lstStyle/>
          <a:p>
            <a:pPr marL="38100">
              <a:lnSpc>
                <a:spcPct val="100000"/>
              </a:lnSpc>
              <a:spcBef>
                <a:spcPts val="100"/>
              </a:spcBef>
            </a:pPr>
            <a:r>
              <a:rPr lang="en-US" sz="3600" b="1" spc="-127" baseline="25462" dirty="0" smtClean="0">
                <a:solidFill>
                  <a:srgbClr val="800080"/>
                </a:solidFill>
                <a:latin typeface="Calibri"/>
                <a:cs typeface="Calibri"/>
              </a:rPr>
              <a:t>d)   </a:t>
            </a:r>
            <a:r>
              <a:rPr sz="3600" b="1" spc="-127" baseline="25462" smtClean="0">
                <a:solidFill>
                  <a:srgbClr val="800080"/>
                </a:solidFill>
                <a:latin typeface="Calibri"/>
                <a:cs typeface="Calibri"/>
              </a:rPr>
              <a:t>99</a:t>
            </a:r>
            <a:r>
              <a:rPr sz="3600" b="1" spc="-85" smtClean="0">
                <a:solidFill>
                  <a:srgbClr val="800080"/>
                </a:solidFill>
                <a:latin typeface="Calibri"/>
                <a:cs typeface="Calibri"/>
              </a:rPr>
              <a:t>Tc </a:t>
            </a:r>
            <a:r>
              <a:rPr sz="3600" b="1" dirty="0">
                <a:solidFill>
                  <a:srgbClr val="800080"/>
                </a:solidFill>
                <a:latin typeface="Calibri"/>
                <a:cs typeface="Calibri"/>
              </a:rPr>
              <a:t>BONE</a:t>
            </a:r>
            <a:r>
              <a:rPr sz="3600" b="1" spc="-5" dirty="0">
                <a:solidFill>
                  <a:srgbClr val="800080"/>
                </a:solidFill>
                <a:latin typeface="Calibri"/>
                <a:cs typeface="Calibri"/>
              </a:rPr>
              <a:t> </a:t>
            </a:r>
            <a:r>
              <a:rPr sz="3600" b="1" dirty="0">
                <a:solidFill>
                  <a:srgbClr val="800080"/>
                </a:solidFill>
                <a:latin typeface="Calibri"/>
                <a:cs typeface="Calibri"/>
              </a:rPr>
              <a:t>SCAN</a:t>
            </a:r>
            <a:endParaRPr sz="3600">
              <a:latin typeface="Calibri"/>
              <a:cs typeface="Calibri"/>
            </a:endParaRPr>
          </a:p>
        </p:txBody>
      </p:sp>
      <p:sp>
        <p:nvSpPr>
          <p:cNvPr id="4" name="object 4"/>
          <p:cNvSpPr txBox="1"/>
          <p:nvPr/>
        </p:nvSpPr>
        <p:spPr>
          <a:xfrm>
            <a:off x="231140" y="738885"/>
            <a:ext cx="8250555" cy="2330450"/>
          </a:xfrm>
          <a:prstGeom prst="rect">
            <a:avLst/>
          </a:prstGeom>
        </p:spPr>
        <p:txBody>
          <a:bodyPr vert="horz" wrap="square" lIns="0" tIns="53975" rIns="0" bIns="0" rtlCol="0">
            <a:spAutoFit/>
          </a:bodyPr>
          <a:lstStyle/>
          <a:p>
            <a:pPr marL="355600" marR="5080" indent="-342900">
              <a:lnSpc>
                <a:spcPts val="2590"/>
              </a:lnSpc>
              <a:spcBef>
                <a:spcPts val="425"/>
              </a:spcBef>
              <a:buFont typeface="Arial"/>
              <a:buChar char="•"/>
              <a:tabLst>
                <a:tab pos="354965" algn="l"/>
                <a:tab pos="355600" algn="l"/>
              </a:tabLst>
            </a:pPr>
            <a:r>
              <a:rPr sz="2400" spc="-5" dirty="0">
                <a:latin typeface="Calibri"/>
                <a:cs typeface="Calibri"/>
              </a:rPr>
              <a:t>Clinically </a:t>
            </a:r>
            <a:r>
              <a:rPr sz="2400" spc="-10" dirty="0">
                <a:latin typeface="Calibri"/>
                <a:cs typeface="Calibri"/>
              </a:rPr>
              <a:t>apparent </a:t>
            </a:r>
            <a:r>
              <a:rPr sz="2400" spc="-15" dirty="0">
                <a:latin typeface="Calibri"/>
                <a:cs typeface="Calibri"/>
              </a:rPr>
              <a:t>metastatic </a:t>
            </a:r>
            <a:r>
              <a:rPr sz="2400" spc="-5" dirty="0">
                <a:latin typeface="Calibri"/>
                <a:cs typeface="Calibri"/>
              </a:rPr>
              <a:t>disease limited </a:t>
            </a:r>
            <a:r>
              <a:rPr sz="2400" spc="-15" dirty="0">
                <a:latin typeface="Calibri"/>
                <a:cs typeface="Calibri"/>
              </a:rPr>
              <a:t>to </a:t>
            </a:r>
            <a:r>
              <a:rPr sz="2400" spc="-5" dirty="0">
                <a:latin typeface="Calibri"/>
                <a:cs typeface="Calibri"/>
              </a:rPr>
              <a:t>bone </a:t>
            </a:r>
            <a:r>
              <a:rPr sz="2400" dirty="0">
                <a:latin typeface="Calibri"/>
                <a:cs typeface="Calibri"/>
              </a:rPr>
              <a:t>in 80-85%  </a:t>
            </a:r>
            <a:r>
              <a:rPr sz="2400" spc="-5" dirty="0">
                <a:latin typeface="Calibri"/>
                <a:cs typeface="Calibri"/>
              </a:rPr>
              <a:t>of </a:t>
            </a:r>
            <a:r>
              <a:rPr sz="2400" spc="-10" dirty="0">
                <a:latin typeface="Calibri"/>
                <a:cs typeface="Calibri"/>
              </a:rPr>
              <a:t>patients of </a:t>
            </a:r>
            <a:r>
              <a:rPr sz="2400" spc="-15" dirty="0">
                <a:latin typeface="Calibri"/>
                <a:cs typeface="Calibri"/>
              </a:rPr>
              <a:t>metastatic </a:t>
            </a:r>
            <a:r>
              <a:rPr sz="2400" spc="-10" dirty="0">
                <a:latin typeface="Calibri"/>
                <a:cs typeface="Calibri"/>
              </a:rPr>
              <a:t>ca</a:t>
            </a:r>
            <a:r>
              <a:rPr sz="2400" spc="-20" dirty="0">
                <a:latin typeface="Calibri"/>
                <a:cs typeface="Calibri"/>
              </a:rPr>
              <a:t> prostate</a:t>
            </a:r>
            <a:endParaRPr sz="2400">
              <a:latin typeface="Calibri"/>
              <a:cs typeface="Calibri"/>
            </a:endParaRPr>
          </a:p>
          <a:p>
            <a:pPr marL="355600" indent="-342900">
              <a:lnSpc>
                <a:spcPct val="100000"/>
              </a:lnSpc>
              <a:spcBef>
                <a:spcPts val="254"/>
              </a:spcBef>
              <a:buFont typeface="Arial"/>
              <a:buChar char="•"/>
              <a:tabLst>
                <a:tab pos="354965" algn="l"/>
                <a:tab pos="355600" algn="l"/>
              </a:tabLst>
            </a:pPr>
            <a:r>
              <a:rPr sz="2400" spc="-10" dirty="0">
                <a:latin typeface="Calibri"/>
                <a:cs typeface="Calibri"/>
              </a:rPr>
              <a:t>Osteoblastic</a:t>
            </a:r>
            <a:r>
              <a:rPr sz="2400" spc="-30" dirty="0">
                <a:latin typeface="Calibri"/>
                <a:cs typeface="Calibri"/>
              </a:rPr>
              <a:t> </a:t>
            </a:r>
            <a:r>
              <a:rPr sz="2400" spc="-10" dirty="0">
                <a:latin typeface="Calibri"/>
                <a:cs typeface="Calibri"/>
              </a:rPr>
              <a:t>secondaries</a:t>
            </a:r>
            <a:endParaRPr sz="2400">
              <a:latin typeface="Calibri"/>
              <a:cs typeface="Calibri"/>
            </a:endParaRPr>
          </a:p>
          <a:p>
            <a:pPr marL="355600" indent="-342900">
              <a:lnSpc>
                <a:spcPct val="100000"/>
              </a:lnSpc>
              <a:spcBef>
                <a:spcPts val="285"/>
              </a:spcBef>
              <a:buFont typeface="Arial"/>
              <a:buChar char="•"/>
              <a:tabLst>
                <a:tab pos="354965" algn="l"/>
                <a:tab pos="355600" algn="l"/>
              </a:tabLst>
            </a:pPr>
            <a:r>
              <a:rPr sz="2400" dirty="0">
                <a:latin typeface="Calibri"/>
                <a:cs typeface="Calibri"/>
              </a:rPr>
              <a:t>MC </a:t>
            </a:r>
            <a:r>
              <a:rPr sz="2400" spc="-10" dirty="0">
                <a:latin typeface="Calibri"/>
                <a:cs typeface="Calibri"/>
              </a:rPr>
              <a:t>sites </a:t>
            </a:r>
            <a:r>
              <a:rPr sz="2400" spc="-5" dirty="0">
                <a:latin typeface="Calibri"/>
                <a:cs typeface="Calibri"/>
              </a:rPr>
              <a:t>of</a:t>
            </a:r>
            <a:r>
              <a:rPr sz="2400" spc="-30" dirty="0">
                <a:latin typeface="Calibri"/>
                <a:cs typeface="Calibri"/>
              </a:rPr>
              <a:t> </a:t>
            </a:r>
            <a:r>
              <a:rPr sz="2400" spc="-10" dirty="0">
                <a:latin typeface="Calibri"/>
                <a:cs typeface="Calibri"/>
              </a:rPr>
              <a:t>metastasis</a:t>
            </a:r>
            <a:endParaRPr sz="2400">
              <a:latin typeface="Calibri"/>
              <a:cs typeface="Calibri"/>
            </a:endParaRPr>
          </a:p>
          <a:p>
            <a:pPr marL="756285" lvl="1" indent="-287020">
              <a:lnSpc>
                <a:spcPct val="100000"/>
              </a:lnSpc>
              <a:spcBef>
                <a:spcPts val="295"/>
              </a:spcBef>
              <a:buFont typeface="Arial"/>
              <a:buChar char="–"/>
              <a:tabLst>
                <a:tab pos="756920" algn="l"/>
              </a:tabLst>
            </a:pPr>
            <a:r>
              <a:rPr sz="2400" spc="-25" dirty="0">
                <a:latin typeface="Calibri"/>
                <a:cs typeface="Calibri"/>
              </a:rPr>
              <a:t>Vertebral </a:t>
            </a:r>
            <a:r>
              <a:rPr sz="2400" spc="-10" dirty="0">
                <a:latin typeface="Calibri"/>
                <a:cs typeface="Calibri"/>
              </a:rPr>
              <a:t>column-</a:t>
            </a:r>
            <a:r>
              <a:rPr sz="2400" spc="-5" dirty="0">
                <a:latin typeface="Calibri"/>
                <a:cs typeface="Calibri"/>
              </a:rPr>
              <a:t> 74%</a:t>
            </a:r>
            <a:endParaRPr sz="2400">
              <a:latin typeface="Calibri"/>
              <a:cs typeface="Calibri"/>
            </a:endParaRPr>
          </a:p>
          <a:p>
            <a:pPr marL="756285" lvl="1" indent="-287020">
              <a:lnSpc>
                <a:spcPct val="100000"/>
              </a:lnSpc>
              <a:spcBef>
                <a:spcPts val="285"/>
              </a:spcBef>
              <a:buFont typeface="Arial"/>
              <a:buChar char="–"/>
              <a:tabLst>
                <a:tab pos="756920" algn="l"/>
              </a:tabLst>
            </a:pPr>
            <a:r>
              <a:rPr sz="2400" spc="-5" dirty="0">
                <a:latin typeface="Calibri"/>
                <a:cs typeface="Calibri"/>
              </a:rPr>
              <a:t>Ribs-</a:t>
            </a:r>
            <a:r>
              <a:rPr sz="2400" spc="-15" dirty="0">
                <a:latin typeface="Calibri"/>
                <a:cs typeface="Calibri"/>
              </a:rPr>
              <a:t> </a:t>
            </a:r>
            <a:r>
              <a:rPr sz="2400" spc="-5" dirty="0">
                <a:latin typeface="Calibri"/>
                <a:cs typeface="Calibri"/>
              </a:rPr>
              <a:t>70%</a:t>
            </a:r>
            <a:endParaRPr sz="2400">
              <a:latin typeface="Calibri"/>
              <a:cs typeface="Calibri"/>
            </a:endParaRPr>
          </a:p>
        </p:txBody>
      </p:sp>
      <p:sp>
        <p:nvSpPr>
          <p:cNvPr id="5" name="object 5"/>
          <p:cNvSpPr txBox="1"/>
          <p:nvPr/>
        </p:nvSpPr>
        <p:spPr>
          <a:xfrm>
            <a:off x="701040" y="3121703"/>
            <a:ext cx="2781935" cy="1157605"/>
          </a:xfrm>
          <a:prstGeom prst="rect">
            <a:avLst/>
          </a:prstGeom>
        </p:spPr>
        <p:txBody>
          <a:bodyPr vert="horz" wrap="square" lIns="0" tIns="0" rIns="0" bIns="0" rtlCol="0">
            <a:spAutoFit/>
          </a:bodyPr>
          <a:lstStyle/>
          <a:p>
            <a:pPr>
              <a:lnSpc>
                <a:spcPts val="2655"/>
              </a:lnSpc>
            </a:pPr>
            <a:r>
              <a:rPr sz="2400" dirty="0">
                <a:latin typeface="Arial"/>
                <a:cs typeface="Arial"/>
              </a:rPr>
              <a:t>– </a:t>
            </a:r>
            <a:r>
              <a:rPr sz="2400" spc="-10" dirty="0">
                <a:latin typeface="Calibri"/>
                <a:cs typeface="Calibri"/>
              </a:rPr>
              <a:t>Pelvis-</a:t>
            </a:r>
            <a:r>
              <a:rPr sz="2400" spc="245" dirty="0">
                <a:latin typeface="Calibri"/>
                <a:cs typeface="Calibri"/>
              </a:rPr>
              <a:t> </a:t>
            </a:r>
            <a:r>
              <a:rPr sz="2400" spc="-5" dirty="0">
                <a:latin typeface="Calibri"/>
                <a:cs typeface="Calibri"/>
              </a:rPr>
              <a:t>60%</a:t>
            </a:r>
            <a:endParaRPr sz="2400">
              <a:latin typeface="Calibri"/>
              <a:cs typeface="Calibri"/>
            </a:endParaRPr>
          </a:p>
          <a:p>
            <a:pPr>
              <a:lnSpc>
                <a:spcPct val="100000"/>
              </a:lnSpc>
              <a:spcBef>
                <a:spcPts val="285"/>
              </a:spcBef>
            </a:pPr>
            <a:r>
              <a:rPr sz="2400" dirty="0">
                <a:latin typeface="Arial"/>
                <a:cs typeface="Arial"/>
              </a:rPr>
              <a:t>– </a:t>
            </a:r>
            <a:r>
              <a:rPr sz="2400" spc="-15" dirty="0">
                <a:latin typeface="Calibri"/>
                <a:cs typeface="Calibri"/>
              </a:rPr>
              <a:t>Femora-</a:t>
            </a:r>
            <a:r>
              <a:rPr sz="2400" spc="220" dirty="0">
                <a:latin typeface="Calibri"/>
                <a:cs typeface="Calibri"/>
              </a:rPr>
              <a:t> </a:t>
            </a:r>
            <a:r>
              <a:rPr sz="2400" spc="-10" dirty="0">
                <a:latin typeface="Calibri"/>
                <a:cs typeface="Calibri"/>
              </a:rPr>
              <a:t>44%</a:t>
            </a:r>
            <a:endParaRPr sz="2400">
              <a:latin typeface="Calibri"/>
              <a:cs typeface="Calibri"/>
            </a:endParaRPr>
          </a:p>
          <a:p>
            <a:pPr>
              <a:lnSpc>
                <a:spcPct val="100000"/>
              </a:lnSpc>
              <a:spcBef>
                <a:spcPts val="290"/>
              </a:spcBef>
            </a:pPr>
            <a:r>
              <a:rPr sz="2400" dirty="0">
                <a:latin typeface="Arial"/>
                <a:cs typeface="Arial"/>
              </a:rPr>
              <a:t>– </a:t>
            </a:r>
            <a:r>
              <a:rPr sz="2400" spc="-5" dirty="0">
                <a:latin typeface="Calibri"/>
                <a:cs typeface="Calibri"/>
              </a:rPr>
              <a:t>Shoulder</a:t>
            </a:r>
            <a:r>
              <a:rPr sz="2400" spc="160" dirty="0">
                <a:latin typeface="Calibri"/>
                <a:cs typeface="Calibri"/>
              </a:rPr>
              <a:t> </a:t>
            </a:r>
            <a:r>
              <a:rPr sz="2400" spc="-5" dirty="0">
                <a:latin typeface="Calibri"/>
                <a:cs typeface="Calibri"/>
              </a:rPr>
              <a:t>girdle-41%</a:t>
            </a:r>
            <a:endParaRPr sz="2400">
              <a:latin typeface="Calibri"/>
              <a:cs typeface="Calibri"/>
            </a:endParaRPr>
          </a:p>
        </p:txBody>
      </p:sp>
      <p:grpSp>
        <p:nvGrpSpPr>
          <p:cNvPr id="6" name="object 6"/>
          <p:cNvGrpSpPr/>
          <p:nvPr/>
        </p:nvGrpSpPr>
        <p:grpSpPr>
          <a:xfrm>
            <a:off x="43434" y="2087878"/>
            <a:ext cx="8796020" cy="4653915"/>
            <a:chOff x="43434" y="2087878"/>
            <a:chExt cx="8796020" cy="4653915"/>
          </a:xfrm>
        </p:grpSpPr>
        <p:sp>
          <p:nvSpPr>
            <p:cNvPr id="7" name="object 7"/>
            <p:cNvSpPr/>
            <p:nvPr/>
          </p:nvSpPr>
          <p:spPr>
            <a:xfrm>
              <a:off x="5940551" y="2087878"/>
              <a:ext cx="2898648" cy="4652772"/>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43434" y="3123436"/>
              <a:ext cx="8686800" cy="3618229"/>
            </a:xfrm>
            <a:custGeom>
              <a:avLst/>
              <a:gdLst/>
              <a:ahLst/>
              <a:cxnLst/>
              <a:rect l="l" t="t" r="r" b="b"/>
              <a:pathLst>
                <a:path w="8686800" h="3618229">
                  <a:moveTo>
                    <a:pt x="8686800" y="0"/>
                  </a:moveTo>
                  <a:lnTo>
                    <a:pt x="0" y="0"/>
                  </a:lnTo>
                  <a:lnTo>
                    <a:pt x="0" y="3617976"/>
                  </a:lnTo>
                  <a:lnTo>
                    <a:pt x="8686800" y="3617976"/>
                  </a:lnTo>
                  <a:lnTo>
                    <a:pt x="8686800" y="0"/>
                  </a:lnTo>
                  <a:close/>
                </a:path>
              </a:pathLst>
            </a:custGeom>
            <a:solidFill>
              <a:srgbClr val="FFFFFF"/>
            </a:solidFill>
          </p:spPr>
          <p:txBody>
            <a:bodyPr wrap="square" lIns="0" tIns="0" rIns="0" bIns="0" rtlCol="0"/>
            <a:lstStyle/>
            <a:p>
              <a:endParaRPr/>
            </a:p>
          </p:txBody>
        </p:sp>
      </p:grpSp>
      <p:sp>
        <p:nvSpPr>
          <p:cNvPr id="9" name="object 9"/>
          <p:cNvSpPr txBox="1"/>
          <p:nvPr/>
        </p:nvSpPr>
        <p:spPr>
          <a:xfrm>
            <a:off x="43434" y="3123436"/>
            <a:ext cx="8686800" cy="3618229"/>
          </a:xfrm>
          <a:prstGeom prst="rect">
            <a:avLst/>
          </a:prstGeom>
          <a:ln w="25907">
            <a:solidFill>
              <a:srgbClr val="C0504D"/>
            </a:solidFill>
          </a:ln>
        </p:spPr>
        <p:txBody>
          <a:bodyPr vert="horz" wrap="square" lIns="0" tIns="0" rIns="0" bIns="0" rtlCol="0">
            <a:spAutoFit/>
          </a:bodyPr>
          <a:lstStyle/>
          <a:p>
            <a:pPr marL="90805">
              <a:lnSpc>
                <a:spcPts val="2390"/>
              </a:lnSpc>
            </a:pPr>
            <a:r>
              <a:rPr sz="2000" spc="-5" dirty="0">
                <a:latin typeface="Calibri"/>
                <a:cs typeface="Calibri"/>
              </a:rPr>
              <a:t>Indications:</a:t>
            </a:r>
            <a:r>
              <a:rPr sz="2000" spc="-20" dirty="0">
                <a:latin typeface="Calibri"/>
                <a:cs typeface="Calibri"/>
              </a:rPr>
              <a:t> </a:t>
            </a:r>
            <a:r>
              <a:rPr sz="2000" spc="-10" dirty="0">
                <a:latin typeface="Calibri"/>
                <a:cs typeface="Calibri"/>
              </a:rPr>
              <a:t>Pretherapy</a:t>
            </a:r>
            <a:endParaRPr sz="2000">
              <a:latin typeface="Calibri"/>
              <a:cs typeface="Calibri"/>
            </a:endParaRPr>
          </a:p>
          <a:p>
            <a:pPr marL="834390" indent="-287020">
              <a:lnSpc>
                <a:spcPct val="100000"/>
              </a:lnSpc>
              <a:spcBef>
                <a:spcPts val="240"/>
              </a:spcBef>
              <a:buFont typeface="Arial"/>
              <a:buChar char="–"/>
              <a:tabLst>
                <a:tab pos="834390" algn="l"/>
                <a:tab pos="835025" algn="l"/>
              </a:tabLst>
            </a:pPr>
            <a:r>
              <a:rPr sz="2000" spc="-10" dirty="0">
                <a:latin typeface="Calibri"/>
                <a:cs typeface="Calibri"/>
              </a:rPr>
              <a:t>Early </a:t>
            </a:r>
            <a:r>
              <a:rPr sz="2000" spc="-15" dirty="0">
                <a:latin typeface="Calibri"/>
                <a:cs typeface="Calibri"/>
              </a:rPr>
              <a:t>stage </a:t>
            </a:r>
            <a:r>
              <a:rPr sz="2000" spc="-5" dirty="0">
                <a:latin typeface="Calibri"/>
                <a:cs typeface="Calibri"/>
              </a:rPr>
              <a:t>disease-T</a:t>
            </a:r>
            <a:r>
              <a:rPr sz="1950" spc="-7" baseline="-21367" dirty="0">
                <a:latin typeface="Calibri"/>
                <a:cs typeface="Calibri"/>
              </a:rPr>
              <a:t>1</a:t>
            </a:r>
            <a:r>
              <a:rPr sz="2000" spc="-5" dirty="0">
                <a:latin typeface="Calibri"/>
                <a:cs typeface="Calibri"/>
              </a:rPr>
              <a:t>-T</a:t>
            </a:r>
            <a:r>
              <a:rPr sz="1950" spc="-7" baseline="-21367" dirty="0">
                <a:latin typeface="Calibri"/>
                <a:cs typeface="Calibri"/>
              </a:rPr>
              <a:t>2</a:t>
            </a:r>
            <a:r>
              <a:rPr sz="1950" spc="89" baseline="-21367" dirty="0">
                <a:latin typeface="Calibri"/>
                <a:cs typeface="Calibri"/>
              </a:rPr>
              <a:t> </a:t>
            </a:r>
            <a:r>
              <a:rPr sz="2000" spc="-5" dirty="0">
                <a:latin typeface="Calibri"/>
                <a:cs typeface="Calibri"/>
              </a:rPr>
              <a:t>with</a:t>
            </a:r>
            <a:endParaRPr sz="2000">
              <a:latin typeface="Calibri"/>
              <a:cs typeface="Calibri"/>
            </a:endParaRPr>
          </a:p>
          <a:p>
            <a:pPr marL="1233805" lvl="1" indent="-229235">
              <a:lnSpc>
                <a:spcPct val="100000"/>
              </a:lnSpc>
              <a:spcBef>
                <a:spcPts val="240"/>
              </a:spcBef>
              <a:buFont typeface="Arial"/>
              <a:buChar char="•"/>
              <a:tabLst>
                <a:tab pos="1233805" algn="l"/>
                <a:tab pos="1234440" algn="l"/>
              </a:tabLst>
            </a:pPr>
            <a:r>
              <a:rPr sz="2000" spc="-5" dirty="0">
                <a:latin typeface="Calibri"/>
                <a:cs typeface="Calibri"/>
              </a:rPr>
              <a:t>PSA </a:t>
            </a:r>
            <a:r>
              <a:rPr sz="2000" dirty="0">
                <a:latin typeface="Calibri"/>
                <a:cs typeface="Calibri"/>
              </a:rPr>
              <a:t>&gt; 20 </a:t>
            </a:r>
            <a:r>
              <a:rPr sz="2000" spc="-5" dirty="0">
                <a:latin typeface="Calibri"/>
                <a:cs typeface="Calibri"/>
              </a:rPr>
              <a:t>ng </a:t>
            </a:r>
            <a:r>
              <a:rPr sz="2000" dirty="0">
                <a:latin typeface="Calibri"/>
                <a:cs typeface="Calibri"/>
              </a:rPr>
              <a:t>/</a:t>
            </a:r>
            <a:r>
              <a:rPr sz="2000" spc="-25" dirty="0">
                <a:latin typeface="Calibri"/>
                <a:cs typeface="Calibri"/>
              </a:rPr>
              <a:t> </a:t>
            </a:r>
            <a:r>
              <a:rPr sz="2000" dirty="0">
                <a:latin typeface="Calibri"/>
                <a:cs typeface="Calibri"/>
              </a:rPr>
              <a:t>ml</a:t>
            </a:r>
            <a:endParaRPr sz="2000">
              <a:latin typeface="Calibri"/>
              <a:cs typeface="Calibri"/>
            </a:endParaRPr>
          </a:p>
          <a:p>
            <a:pPr marL="1233805" lvl="1" indent="-229235">
              <a:lnSpc>
                <a:spcPct val="100000"/>
              </a:lnSpc>
              <a:spcBef>
                <a:spcPts val="240"/>
              </a:spcBef>
              <a:buFont typeface="Arial"/>
              <a:buChar char="•"/>
              <a:tabLst>
                <a:tab pos="1233805" algn="l"/>
                <a:tab pos="1234440" algn="l"/>
              </a:tabLst>
            </a:pPr>
            <a:r>
              <a:rPr sz="2000" dirty="0">
                <a:latin typeface="Calibri"/>
                <a:cs typeface="Calibri"/>
              </a:rPr>
              <a:t>GS≥</a:t>
            </a:r>
            <a:r>
              <a:rPr sz="2000" spc="-5" dirty="0">
                <a:latin typeface="Calibri"/>
                <a:cs typeface="Calibri"/>
              </a:rPr>
              <a:t> </a:t>
            </a:r>
            <a:r>
              <a:rPr sz="2000" dirty="0">
                <a:latin typeface="Calibri"/>
                <a:cs typeface="Calibri"/>
              </a:rPr>
              <a:t>8</a:t>
            </a:r>
            <a:endParaRPr sz="2000">
              <a:latin typeface="Calibri"/>
              <a:cs typeface="Calibri"/>
            </a:endParaRPr>
          </a:p>
          <a:p>
            <a:pPr marL="1233805" lvl="1" indent="-229235">
              <a:lnSpc>
                <a:spcPct val="100000"/>
              </a:lnSpc>
              <a:spcBef>
                <a:spcPts val="240"/>
              </a:spcBef>
              <a:buFont typeface="Arial"/>
              <a:buChar char="•"/>
              <a:tabLst>
                <a:tab pos="1233805" algn="l"/>
                <a:tab pos="1234440" algn="l"/>
              </a:tabLst>
            </a:pPr>
            <a:r>
              <a:rPr sz="2000" spc="-10" dirty="0">
                <a:latin typeface="Calibri"/>
                <a:cs typeface="Calibri"/>
              </a:rPr>
              <a:t>Bony</a:t>
            </a:r>
            <a:r>
              <a:rPr sz="2000" spc="-35" dirty="0">
                <a:latin typeface="Calibri"/>
                <a:cs typeface="Calibri"/>
              </a:rPr>
              <a:t> </a:t>
            </a:r>
            <a:r>
              <a:rPr sz="2000" spc="-5" dirty="0">
                <a:latin typeface="Calibri"/>
                <a:cs typeface="Calibri"/>
              </a:rPr>
              <a:t>pain</a:t>
            </a:r>
            <a:endParaRPr sz="2000">
              <a:latin typeface="Calibri"/>
              <a:cs typeface="Calibri"/>
            </a:endParaRPr>
          </a:p>
          <a:p>
            <a:pPr marL="834390" indent="-287020">
              <a:lnSpc>
                <a:spcPct val="100000"/>
              </a:lnSpc>
              <a:spcBef>
                <a:spcPts val="240"/>
              </a:spcBef>
              <a:buFont typeface="Arial"/>
              <a:buChar char="–"/>
              <a:tabLst>
                <a:tab pos="834390" algn="l"/>
                <a:tab pos="835025" algn="l"/>
              </a:tabLst>
            </a:pPr>
            <a:r>
              <a:rPr sz="2000" dirty="0">
                <a:latin typeface="Calibri"/>
                <a:cs typeface="Calibri"/>
              </a:rPr>
              <a:t>T</a:t>
            </a:r>
            <a:r>
              <a:rPr sz="1950" baseline="-21367" dirty="0">
                <a:latin typeface="Calibri"/>
                <a:cs typeface="Calibri"/>
              </a:rPr>
              <a:t>3</a:t>
            </a:r>
            <a:r>
              <a:rPr sz="2000" dirty="0">
                <a:latin typeface="Calibri"/>
                <a:cs typeface="Calibri"/>
              </a:rPr>
              <a:t>-T</a:t>
            </a:r>
            <a:r>
              <a:rPr sz="1950" baseline="-21367" dirty="0">
                <a:latin typeface="Calibri"/>
                <a:cs typeface="Calibri"/>
              </a:rPr>
              <a:t>4 </a:t>
            </a:r>
            <a:r>
              <a:rPr sz="2000" spc="-10" dirty="0">
                <a:latin typeface="Calibri"/>
                <a:cs typeface="Calibri"/>
              </a:rPr>
              <a:t>–Symptomatic</a:t>
            </a:r>
            <a:r>
              <a:rPr sz="2000" spc="20" dirty="0">
                <a:latin typeface="Calibri"/>
                <a:cs typeface="Calibri"/>
              </a:rPr>
              <a:t> </a:t>
            </a:r>
            <a:r>
              <a:rPr sz="2000" spc="-10" dirty="0">
                <a:latin typeface="Calibri"/>
                <a:cs typeface="Calibri"/>
              </a:rPr>
              <a:t>patients</a:t>
            </a:r>
            <a:endParaRPr sz="2000">
              <a:latin typeface="Calibri"/>
              <a:cs typeface="Calibri"/>
            </a:endParaRPr>
          </a:p>
          <a:p>
            <a:pPr marL="834390" indent="-287020">
              <a:lnSpc>
                <a:spcPct val="100000"/>
              </a:lnSpc>
              <a:spcBef>
                <a:spcPts val="240"/>
              </a:spcBef>
              <a:buFont typeface="Arial"/>
              <a:buChar char="–"/>
              <a:tabLst>
                <a:tab pos="834390" algn="l"/>
                <a:tab pos="835025" algn="l"/>
              </a:tabLst>
            </a:pPr>
            <a:r>
              <a:rPr sz="2000" spc="-5" dirty="0">
                <a:latin typeface="Calibri"/>
                <a:cs typeface="Calibri"/>
              </a:rPr>
              <a:t>High </a:t>
            </a:r>
            <a:r>
              <a:rPr sz="2000" spc="-10" dirty="0">
                <a:latin typeface="Calibri"/>
                <a:cs typeface="Calibri"/>
              </a:rPr>
              <a:t>grade</a:t>
            </a:r>
            <a:r>
              <a:rPr sz="2000" spc="-30" dirty="0">
                <a:latin typeface="Calibri"/>
                <a:cs typeface="Calibri"/>
              </a:rPr>
              <a:t> </a:t>
            </a:r>
            <a:r>
              <a:rPr sz="2000" dirty="0">
                <a:latin typeface="Calibri"/>
                <a:cs typeface="Calibri"/>
              </a:rPr>
              <a:t>tumor</a:t>
            </a:r>
            <a:endParaRPr sz="2000">
              <a:latin typeface="Calibri"/>
              <a:cs typeface="Calibri"/>
            </a:endParaRPr>
          </a:p>
          <a:p>
            <a:pPr marL="834390" marR="92075" indent="-287020">
              <a:lnSpc>
                <a:spcPts val="2160"/>
              </a:lnSpc>
              <a:spcBef>
                <a:spcPts val="515"/>
              </a:spcBef>
              <a:buFont typeface="Arial"/>
              <a:buChar char="–"/>
              <a:tabLst>
                <a:tab pos="834390" algn="l"/>
                <a:tab pos="835025" algn="l"/>
              </a:tabLst>
            </a:pPr>
            <a:r>
              <a:rPr sz="2000" dirty="0">
                <a:latin typeface="Calibri"/>
                <a:cs typeface="Calibri"/>
              </a:rPr>
              <a:t>Base </a:t>
            </a:r>
            <a:r>
              <a:rPr sz="2000" spc="-5" dirty="0">
                <a:latin typeface="Calibri"/>
                <a:cs typeface="Calibri"/>
              </a:rPr>
              <a:t>line: </a:t>
            </a:r>
            <a:r>
              <a:rPr sz="2000" spc="-20" dirty="0">
                <a:latin typeface="Calibri"/>
                <a:cs typeface="Calibri"/>
              </a:rPr>
              <a:t>Elderly, </a:t>
            </a:r>
            <a:r>
              <a:rPr sz="2000" spc="-10" dirty="0">
                <a:latin typeface="Calibri"/>
                <a:cs typeface="Calibri"/>
              </a:rPr>
              <a:t>patients </a:t>
            </a:r>
            <a:r>
              <a:rPr sz="2000" spc="-5" dirty="0">
                <a:latin typeface="Calibri"/>
                <a:cs typeface="Calibri"/>
              </a:rPr>
              <a:t>with </a:t>
            </a:r>
            <a:r>
              <a:rPr sz="2000" spc="-15" dirty="0">
                <a:latin typeface="Calibri"/>
                <a:cs typeface="Calibri"/>
              </a:rPr>
              <a:t>h/o </a:t>
            </a:r>
            <a:r>
              <a:rPr sz="2000" spc="-5" dirty="0">
                <a:latin typeface="Calibri"/>
                <a:cs typeface="Calibri"/>
              </a:rPr>
              <a:t>arthritis, </a:t>
            </a:r>
            <a:r>
              <a:rPr sz="2000" spc="-15" dirty="0">
                <a:latin typeface="Calibri"/>
                <a:cs typeface="Calibri"/>
              </a:rPr>
              <a:t>to </a:t>
            </a:r>
            <a:r>
              <a:rPr sz="2000" spc="-5" dirty="0">
                <a:latin typeface="Calibri"/>
                <a:cs typeface="Calibri"/>
              </a:rPr>
              <a:t>document </a:t>
            </a:r>
            <a:r>
              <a:rPr sz="2000" spc="-10" dirty="0">
                <a:latin typeface="Calibri"/>
                <a:cs typeface="Calibri"/>
              </a:rPr>
              <a:t>degenerative  </a:t>
            </a:r>
            <a:r>
              <a:rPr sz="2000" dirty="0">
                <a:latin typeface="Calibri"/>
                <a:cs typeface="Calibri"/>
              </a:rPr>
              <a:t>changes </a:t>
            </a:r>
            <a:r>
              <a:rPr sz="2000" spc="-5" dirty="0">
                <a:latin typeface="Calibri"/>
                <a:cs typeface="Calibri"/>
              </a:rPr>
              <a:t>that </a:t>
            </a:r>
            <a:r>
              <a:rPr sz="2000" spc="-15" dirty="0">
                <a:latin typeface="Calibri"/>
                <a:cs typeface="Calibri"/>
              </a:rPr>
              <a:t>may later </a:t>
            </a:r>
            <a:r>
              <a:rPr sz="2000" spc="-5" dirty="0">
                <a:latin typeface="Calibri"/>
                <a:cs typeface="Calibri"/>
              </a:rPr>
              <a:t>be </a:t>
            </a:r>
            <a:r>
              <a:rPr sz="2000" spc="-10" dirty="0">
                <a:latin typeface="Calibri"/>
                <a:cs typeface="Calibri"/>
              </a:rPr>
              <a:t>interpreted </a:t>
            </a:r>
            <a:r>
              <a:rPr sz="2000" dirty="0">
                <a:latin typeface="Calibri"/>
                <a:cs typeface="Calibri"/>
              </a:rPr>
              <a:t>as </a:t>
            </a:r>
            <a:r>
              <a:rPr sz="2000" spc="-15" dirty="0">
                <a:latin typeface="Calibri"/>
                <a:cs typeface="Calibri"/>
              </a:rPr>
              <a:t>metastatic </a:t>
            </a:r>
            <a:r>
              <a:rPr sz="2000" spc="-5" dirty="0">
                <a:latin typeface="Calibri"/>
                <a:cs typeface="Calibri"/>
              </a:rPr>
              <a:t>osseous disease </a:t>
            </a:r>
            <a:r>
              <a:rPr sz="2000" dirty="0">
                <a:latin typeface="Calibri"/>
                <a:cs typeface="Calibri"/>
              </a:rPr>
              <a:t>and </a:t>
            </a:r>
            <a:r>
              <a:rPr sz="2000" spc="-15" dirty="0">
                <a:latin typeface="Calibri"/>
                <a:cs typeface="Calibri"/>
              </a:rPr>
              <a:t>to  </a:t>
            </a:r>
            <a:r>
              <a:rPr sz="2000" spc="-5" dirty="0">
                <a:latin typeface="Calibri"/>
                <a:cs typeface="Calibri"/>
              </a:rPr>
              <a:t>assess </a:t>
            </a:r>
            <a:r>
              <a:rPr sz="2000" dirty="0">
                <a:latin typeface="Calibri"/>
                <a:cs typeface="Calibri"/>
              </a:rPr>
              <a:t>t/t</a:t>
            </a:r>
            <a:r>
              <a:rPr sz="2000" spc="30" dirty="0">
                <a:latin typeface="Calibri"/>
                <a:cs typeface="Calibri"/>
              </a:rPr>
              <a:t> </a:t>
            </a:r>
            <a:r>
              <a:rPr sz="2000" spc="-10" dirty="0">
                <a:latin typeface="Calibri"/>
                <a:cs typeface="Calibri"/>
              </a:rPr>
              <a:t>effectiveness</a:t>
            </a:r>
            <a:endParaRPr sz="2000">
              <a:latin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26060" marR="5080" indent="850265">
              <a:lnSpc>
                <a:spcPct val="100000"/>
              </a:lnSpc>
              <a:spcBef>
                <a:spcPts val="95"/>
              </a:spcBef>
            </a:pPr>
            <a:r>
              <a:rPr b="1" spc="-15" dirty="0">
                <a:latin typeface="Calibri"/>
                <a:cs typeface="Calibri"/>
              </a:rPr>
              <a:t>What </a:t>
            </a:r>
            <a:r>
              <a:rPr b="1" spc="-5" dirty="0">
                <a:latin typeface="Calibri"/>
                <a:cs typeface="Calibri"/>
              </a:rPr>
              <a:t>is a </a:t>
            </a:r>
            <a:r>
              <a:rPr b="1" spc="-20" dirty="0">
                <a:latin typeface="Calibri"/>
                <a:cs typeface="Calibri"/>
              </a:rPr>
              <a:t>Prostate-Specific  </a:t>
            </a:r>
            <a:r>
              <a:rPr b="1" spc="-15" dirty="0">
                <a:latin typeface="Calibri"/>
                <a:cs typeface="Calibri"/>
              </a:rPr>
              <a:t>Membrane Antigen </a:t>
            </a:r>
            <a:r>
              <a:rPr b="1" spc="-5" dirty="0">
                <a:latin typeface="Calibri"/>
                <a:cs typeface="Calibri"/>
              </a:rPr>
              <a:t>(PSMA)</a:t>
            </a:r>
            <a:r>
              <a:rPr b="1" dirty="0">
                <a:latin typeface="Calibri"/>
                <a:cs typeface="Calibri"/>
              </a:rPr>
              <a:t> </a:t>
            </a:r>
            <a:r>
              <a:rPr b="1" spc="-15" dirty="0">
                <a:latin typeface="Calibri"/>
                <a:cs typeface="Calibri"/>
              </a:rPr>
              <a:t>study?</a:t>
            </a:r>
          </a:p>
        </p:txBody>
      </p:sp>
      <p:sp>
        <p:nvSpPr>
          <p:cNvPr id="3" name="object 3"/>
          <p:cNvSpPr txBox="1"/>
          <p:nvPr/>
        </p:nvSpPr>
        <p:spPr>
          <a:xfrm>
            <a:off x="535940" y="1613661"/>
            <a:ext cx="7711440" cy="3098800"/>
          </a:xfrm>
          <a:prstGeom prst="rect">
            <a:avLst/>
          </a:prstGeom>
        </p:spPr>
        <p:txBody>
          <a:bodyPr vert="horz" wrap="square" lIns="0" tIns="12700" rIns="0" bIns="0" rtlCol="0">
            <a:spAutoFit/>
          </a:bodyPr>
          <a:lstStyle/>
          <a:p>
            <a:pPr marL="355600" marR="171450" indent="-342900">
              <a:lnSpc>
                <a:spcPct val="100000"/>
              </a:lnSpc>
              <a:spcBef>
                <a:spcPts val="100"/>
              </a:spcBef>
              <a:buFont typeface="Arial"/>
              <a:buChar char="•"/>
              <a:tabLst>
                <a:tab pos="354965" algn="l"/>
                <a:tab pos="355600" algn="l"/>
              </a:tabLst>
            </a:pPr>
            <a:r>
              <a:rPr sz="2400" dirty="0">
                <a:latin typeface="Calibri"/>
                <a:cs typeface="Calibri"/>
              </a:rPr>
              <a:t>PSMA </a:t>
            </a:r>
            <a:r>
              <a:rPr sz="2400" spc="-5" dirty="0">
                <a:latin typeface="Calibri"/>
                <a:cs typeface="Calibri"/>
              </a:rPr>
              <a:t>studies </a:t>
            </a:r>
            <a:r>
              <a:rPr sz="2400" spc="-15" dirty="0">
                <a:latin typeface="Calibri"/>
                <a:cs typeface="Calibri"/>
              </a:rPr>
              <a:t>are </a:t>
            </a:r>
            <a:r>
              <a:rPr sz="2400" spc="-10" dirty="0">
                <a:latin typeface="Calibri"/>
                <a:cs typeface="Calibri"/>
              </a:rPr>
              <a:t>performed </a:t>
            </a:r>
            <a:r>
              <a:rPr sz="2400" spc="-5" dirty="0">
                <a:latin typeface="Calibri"/>
                <a:cs typeface="Calibri"/>
              </a:rPr>
              <a:t>on newly diagnosed </a:t>
            </a:r>
            <a:r>
              <a:rPr sz="2400" spc="-20" dirty="0">
                <a:latin typeface="Calibri"/>
                <a:cs typeface="Calibri"/>
              </a:rPr>
              <a:t>prostate  </a:t>
            </a:r>
            <a:r>
              <a:rPr sz="2400" spc="-5" dirty="0">
                <a:latin typeface="Calibri"/>
                <a:cs typeface="Calibri"/>
              </a:rPr>
              <a:t>cancer </a:t>
            </a:r>
            <a:r>
              <a:rPr sz="2400" spc="-10" dirty="0">
                <a:latin typeface="Calibri"/>
                <a:cs typeface="Calibri"/>
              </a:rPr>
              <a:t>patients </a:t>
            </a:r>
            <a:r>
              <a:rPr sz="2400" spc="-15" dirty="0">
                <a:latin typeface="Calibri"/>
                <a:cs typeface="Calibri"/>
              </a:rPr>
              <a:t>to </a:t>
            </a:r>
            <a:r>
              <a:rPr sz="2400" spc="-5" dirty="0">
                <a:latin typeface="Calibri"/>
                <a:cs typeface="Calibri"/>
              </a:rPr>
              <a:t>determine </a:t>
            </a:r>
            <a:r>
              <a:rPr sz="2400" dirty="0">
                <a:latin typeface="Calibri"/>
                <a:cs typeface="Calibri"/>
              </a:rPr>
              <a:t>if the </a:t>
            </a:r>
            <a:r>
              <a:rPr sz="2400" spc="-5" dirty="0">
                <a:latin typeface="Calibri"/>
                <a:cs typeface="Calibri"/>
              </a:rPr>
              <a:t>disease has </a:t>
            </a:r>
            <a:r>
              <a:rPr sz="2400" spc="-10" dirty="0">
                <a:latin typeface="Calibri"/>
                <a:cs typeface="Calibri"/>
              </a:rPr>
              <a:t>spread </a:t>
            </a:r>
            <a:r>
              <a:rPr sz="2400" spc="-15" dirty="0">
                <a:latin typeface="Calibri"/>
                <a:cs typeface="Calibri"/>
              </a:rPr>
              <a:t>to  </a:t>
            </a:r>
            <a:r>
              <a:rPr sz="2400" dirty="0">
                <a:latin typeface="Calibri"/>
                <a:cs typeface="Calibri"/>
              </a:rPr>
              <a:t>pelvic lymph</a:t>
            </a:r>
            <a:r>
              <a:rPr sz="2400" spc="-30" dirty="0">
                <a:latin typeface="Calibri"/>
                <a:cs typeface="Calibri"/>
              </a:rPr>
              <a:t> </a:t>
            </a:r>
            <a:r>
              <a:rPr sz="2400" spc="-5" dirty="0">
                <a:latin typeface="Calibri"/>
                <a:cs typeface="Calibri"/>
              </a:rPr>
              <a:t>nodes.</a:t>
            </a:r>
            <a:endParaRPr sz="2400">
              <a:latin typeface="Calibri"/>
              <a:cs typeface="Calibri"/>
            </a:endParaRPr>
          </a:p>
          <a:p>
            <a:pPr marL="355600" marR="5080" indent="-342900">
              <a:lnSpc>
                <a:spcPct val="100000"/>
              </a:lnSpc>
              <a:spcBef>
                <a:spcPts val="580"/>
              </a:spcBef>
              <a:buFont typeface="Arial"/>
              <a:buChar char="•"/>
              <a:tabLst>
                <a:tab pos="354965" algn="l"/>
                <a:tab pos="355600" algn="l"/>
              </a:tabLst>
            </a:pPr>
            <a:r>
              <a:rPr sz="2400" spc="-5" dirty="0">
                <a:latin typeface="Calibri"/>
                <a:cs typeface="Calibri"/>
              </a:rPr>
              <a:t>The </a:t>
            </a:r>
            <a:r>
              <a:rPr sz="2400" spc="-10" dirty="0">
                <a:latin typeface="Calibri"/>
                <a:cs typeface="Calibri"/>
              </a:rPr>
              <a:t>study </a:t>
            </a:r>
            <a:r>
              <a:rPr sz="2400" dirty="0">
                <a:latin typeface="Calibri"/>
                <a:cs typeface="Calibri"/>
              </a:rPr>
              <a:t>is also </a:t>
            </a:r>
            <a:r>
              <a:rPr sz="2400" spc="-10" dirty="0">
                <a:latin typeface="Calibri"/>
                <a:cs typeface="Calibri"/>
              </a:rPr>
              <a:t>performed </a:t>
            </a:r>
            <a:r>
              <a:rPr sz="2400" spc="-5" dirty="0">
                <a:latin typeface="Calibri"/>
                <a:cs typeface="Calibri"/>
              </a:rPr>
              <a:t>on </a:t>
            </a:r>
            <a:r>
              <a:rPr sz="2400" spc="-10" dirty="0">
                <a:latin typeface="Calibri"/>
                <a:cs typeface="Calibri"/>
              </a:rPr>
              <a:t>patients </a:t>
            </a:r>
            <a:r>
              <a:rPr sz="2400" dirty="0">
                <a:latin typeface="Calibri"/>
                <a:cs typeface="Calibri"/>
              </a:rPr>
              <a:t>who </a:t>
            </a:r>
            <a:r>
              <a:rPr sz="2400" spc="-20" dirty="0">
                <a:latin typeface="Calibri"/>
                <a:cs typeface="Calibri"/>
              </a:rPr>
              <a:t>have </a:t>
            </a:r>
            <a:r>
              <a:rPr sz="2400" spc="-5" dirty="0">
                <a:latin typeface="Calibri"/>
                <a:cs typeface="Calibri"/>
              </a:rPr>
              <a:t>had </a:t>
            </a:r>
            <a:r>
              <a:rPr sz="2400" dirty="0">
                <a:latin typeface="Calibri"/>
                <a:cs typeface="Calibri"/>
              </a:rPr>
              <a:t>their  </a:t>
            </a:r>
            <a:r>
              <a:rPr sz="2400" spc="-20" dirty="0">
                <a:latin typeface="Calibri"/>
                <a:cs typeface="Calibri"/>
              </a:rPr>
              <a:t>prostate </a:t>
            </a:r>
            <a:r>
              <a:rPr sz="2400" dirty="0">
                <a:latin typeface="Calibri"/>
                <a:cs typeface="Calibri"/>
              </a:rPr>
              <a:t>gland </a:t>
            </a:r>
            <a:r>
              <a:rPr sz="2400" spc="-15" dirty="0">
                <a:latin typeface="Calibri"/>
                <a:cs typeface="Calibri"/>
              </a:rPr>
              <a:t>removed </a:t>
            </a:r>
            <a:r>
              <a:rPr sz="2400" dirty="0">
                <a:latin typeface="Calibri"/>
                <a:cs typeface="Calibri"/>
              </a:rPr>
              <a:t>and </a:t>
            </a:r>
            <a:r>
              <a:rPr sz="2400" spc="-20" dirty="0">
                <a:latin typeface="Calibri"/>
                <a:cs typeface="Calibri"/>
              </a:rPr>
              <a:t>have </a:t>
            </a:r>
            <a:r>
              <a:rPr sz="2400" dirty="0">
                <a:latin typeface="Calibri"/>
                <a:cs typeface="Calibri"/>
              </a:rPr>
              <a:t>an </a:t>
            </a:r>
            <a:r>
              <a:rPr sz="2400" spc="-5" dirty="0">
                <a:latin typeface="Calibri"/>
                <a:cs typeface="Calibri"/>
              </a:rPr>
              <a:t>increase </a:t>
            </a:r>
            <a:r>
              <a:rPr sz="2400" dirty="0">
                <a:latin typeface="Calibri"/>
                <a:cs typeface="Calibri"/>
              </a:rPr>
              <a:t>in </a:t>
            </a:r>
            <a:r>
              <a:rPr sz="2400" spc="-20" dirty="0">
                <a:latin typeface="Calibri"/>
                <a:cs typeface="Calibri"/>
              </a:rPr>
              <a:t>prostate-  </a:t>
            </a:r>
            <a:r>
              <a:rPr sz="2400" spc="-5" dirty="0">
                <a:latin typeface="Calibri"/>
                <a:cs typeface="Calibri"/>
              </a:rPr>
              <a:t>specific </a:t>
            </a:r>
            <a:r>
              <a:rPr sz="2400" spc="-10" dirty="0">
                <a:latin typeface="Calibri"/>
                <a:cs typeface="Calibri"/>
              </a:rPr>
              <a:t>antigen </a:t>
            </a:r>
            <a:r>
              <a:rPr sz="2400" spc="-5" dirty="0">
                <a:latin typeface="Calibri"/>
                <a:cs typeface="Calibri"/>
              </a:rPr>
              <a:t>(PSA) blood</a:t>
            </a:r>
            <a:r>
              <a:rPr sz="2400" spc="-30" dirty="0">
                <a:latin typeface="Calibri"/>
                <a:cs typeface="Calibri"/>
              </a:rPr>
              <a:t> </a:t>
            </a:r>
            <a:r>
              <a:rPr sz="2400" spc="-10" dirty="0">
                <a:latin typeface="Calibri"/>
                <a:cs typeface="Calibri"/>
              </a:rPr>
              <a:t>levels.</a:t>
            </a:r>
            <a:endParaRPr sz="2400">
              <a:latin typeface="Calibri"/>
              <a:cs typeface="Calibri"/>
            </a:endParaRPr>
          </a:p>
          <a:p>
            <a:pPr marL="355600" marR="51435" indent="-342900">
              <a:lnSpc>
                <a:spcPct val="100000"/>
              </a:lnSpc>
              <a:spcBef>
                <a:spcPts val="575"/>
              </a:spcBef>
              <a:buFont typeface="Arial"/>
              <a:buChar char="•"/>
              <a:tabLst>
                <a:tab pos="354965" algn="l"/>
                <a:tab pos="355600" algn="l"/>
                <a:tab pos="5791835" algn="l"/>
              </a:tabLst>
            </a:pPr>
            <a:r>
              <a:rPr sz="2400" dirty="0">
                <a:latin typeface="Calibri"/>
                <a:cs typeface="Calibri"/>
              </a:rPr>
              <a:t>PSMA is a </a:t>
            </a:r>
            <a:r>
              <a:rPr sz="2400" spc="-10" dirty="0">
                <a:latin typeface="Calibri"/>
                <a:cs typeface="Calibri"/>
              </a:rPr>
              <a:t>membrane </a:t>
            </a:r>
            <a:r>
              <a:rPr sz="2400" spc="-15" dirty="0">
                <a:latin typeface="Calibri"/>
                <a:cs typeface="Calibri"/>
              </a:rPr>
              <a:t>glycoprotein</a:t>
            </a:r>
            <a:r>
              <a:rPr sz="2400" spc="-5" dirty="0">
                <a:latin typeface="Calibri"/>
                <a:cs typeface="Calibri"/>
              </a:rPr>
              <a:t> </a:t>
            </a:r>
            <a:r>
              <a:rPr sz="2400" dirty="0">
                <a:latin typeface="Calibri"/>
                <a:cs typeface="Calibri"/>
              </a:rPr>
              <a:t>which is	</a:t>
            </a:r>
            <a:r>
              <a:rPr sz="2400" spc="-15" dirty="0">
                <a:latin typeface="Calibri"/>
                <a:cs typeface="Calibri"/>
              </a:rPr>
              <a:t>overexpressed  </a:t>
            </a:r>
            <a:r>
              <a:rPr sz="2400" spc="-10" dirty="0">
                <a:latin typeface="Calibri"/>
                <a:cs typeface="Calibri"/>
              </a:rPr>
              <a:t>manifold </a:t>
            </a:r>
            <a:r>
              <a:rPr sz="2400" spc="-5" dirty="0">
                <a:latin typeface="Calibri"/>
                <a:cs typeface="Calibri"/>
              </a:rPr>
              <a:t>on </a:t>
            </a:r>
            <a:r>
              <a:rPr sz="2400" spc="-20" dirty="0">
                <a:latin typeface="Calibri"/>
                <a:cs typeface="Calibri"/>
              </a:rPr>
              <a:t>prostate </a:t>
            </a:r>
            <a:r>
              <a:rPr sz="2400" spc="-10" dirty="0">
                <a:latin typeface="Calibri"/>
                <a:cs typeface="Calibri"/>
              </a:rPr>
              <a:t>cancers, </a:t>
            </a:r>
            <a:r>
              <a:rPr sz="2400" dirty="0">
                <a:latin typeface="Calibri"/>
                <a:cs typeface="Calibri"/>
              </a:rPr>
              <a:t>and the </a:t>
            </a:r>
            <a:r>
              <a:rPr sz="2400" spc="-10" dirty="0">
                <a:latin typeface="Calibri"/>
                <a:cs typeface="Calibri"/>
              </a:rPr>
              <a:t>expression</a:t>
            </a:r>
            <a:r>
              <a:rPr sz="2400" spc="-20" dirty="0">
                <a:latin typeface="Calibri"/>
                <a:cs typeface="Calibri"/>
              </a:rPr>
              <a:t> </a:t>
            </a:r>
            <a:r>
              <a:rPr sz="2400" spc="-5" dirty="0">
                <a:latin typeface="Calibri"/>
                <a:cs typeface="Calibri"/>
              </a:rPr>
              <a:t>increases</a:t>
            </a:r>
            <a:endParaRPr sz="2400">
              <a:latin typeface="Calibri"/>
              <a:cs typeface="Calibri"/>
            </a:endParaRPr>
          </a:p>
        </p:txBody>
      </p:sp>
      <p:sp>
        <p:nvSpPr>
          <p:cNvPr id="4" name="object 4"/>
          <p:cNvSpPr txBox="1"/>
          <p:nvPr/>
        </p:nvSpPr>
        <p:spPr>
          <a:xfrm>
            <a:off x="878839" y="4686680"/>
            <a:ext cx="57594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alibri"/>
                <a:cs typeface="Calibri"/>
              </a:rPr>
              <a:t>with</a:t>
            </a:r>
            <a:endParaRPr sz="2400">
              <a:latin typeface="Calibri"/>
              <a:cs typeface="Calibri"/>
            </a:endParaRPr>
          </a:p>
        </p:txBody>
      </p:sp>
      <p:grpSp>
        <p:nvGrpSpPr>
          <p:cNvPr id="5" name="object 5"/>
          <p:cNvGrpSpPr/>
          <p:nvPr/>
        </p:nvGrpSpPr>
        <p:grpSpPr>
          <a:xfrm>
            <a:off x="4066032" y="4724400"/>
            <a:ext cx="3708400" cy="1859280"/>
            <a:chOff x="4066032" y="4724400"/>
            <a:chExt cx="3708400" cy="1859280"/>
          </a:xfrm>
        </p:grpSpPr>
        <p:sp>
          <p:nvSpPr>
            <p:cNvPr id="6" name="object 6"/>
            <p:cNvSpPr/>
            <p:nvPr/>
          </p:nvSpPr>
          <p:spPr>
            <a:xfrm>
              <a:off x="4165092" y="4777739"/>
              <a:ext cx="3477767" cy="1662683"/>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066032" y="4724400"/>
              <a:ext cx="3707891" cy="185928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212336" y="4805172"/>
              <a:ext cx="3383279" cy="1568195"/>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212336" y="4805172"/>
              <a:ext cx="3383279" cy="1568450"/>
            </a:xfrm>
            <a:custGeom>
              <a:avLst/>
              <a:gdLst/>
              <a:ahLst/>
              <a:cxnLst/>
              <a:rect l="l" t="t" r="r" b="b"/>
              <a:pathLst>
                <a:path w="3383279" h="1568450">
                  <a:moveTo>
                    <a:pt x="0" y="1568195"/>
                  </a:moveTo>
                  <a:lnTo>
                    <a:pt x="3383279" y="1568195"/>
                  </a:lnTo>
                  <a:lnTo>
                    <a:pt x="3383279" y="0"/>
                  </a:lnTo>
                  <a:lnTo>
                    <a:pt x="0" y="0"/>
                  </a:lnTo>
                  <a:lnTo>
                    <a:pt x="0" y="1568195"/>
                  </a:lnTo>
                  <a:close/>
                </a:path>
              </a:pathLst>
            </a:custGeom>
            <a:ln w="9144">
              <a:solidFill>
                <a:srgbClr val="000000"/>
              </a:solidFill>
            </a:ln>
          </p:spPr>
          <p:txBody>
            <a:bodyPr wrap="square" lIns="0" tIns="0" rIns="0" bIns="0" rtlCol="0"/>
            <a:lstStyle/>
            <a:p>
              <a:endParaRPr/>
            </a:p>
          </p:txBody>
        </p:sp>
        <p:sp>
          <p:nvSpPr>
            <p:cNvPr id="10" name="object 10"/>
            <p:cNvSpPr/>
            <p:nvPr/>
          </p:nvSpPr>
          <p:spPr>
            <a:xfrm>
              <a:off x="4107180" y="4745735"/>
              <a:ext cx="1205484" cy="679704"/>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4975860" y="4745735"/>
              <a:ext cx="2415540" cy="679704"/>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4107180" y="5111495"/>
              <a:ext cx="1616964" cy="679704"/>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5318760" y="5111495"/>
              <a:ext cx="498348" cy="679704"/>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5411724" y="5111495"/>
              <a:ext cx="2321052" cy="679704"/>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4107180" y="5477255"/>
              <a:ext cx="2875787" cy="679704"/>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4107180" y="5843016"/>
              <a:ext cx="2767583" cy="679704"/>
            </a:xfrm>
            <a:prstGeom prst="rect">
              <a:avLst/>
            </a:prstGeom>
            <a:blipFill>
              <a:blip r:embed="rId11" cstate="print"/>
              <a:stretch>
                <a:fillRect/>
              </a:stretch>
            </a:blipFill>
          </p:spPr>
          <p:txBody>
            <a:bodyPr wrap="square" lIns="0" tIns="0" rIns="0" bIns="0" rtlCol="0"/>
            <a:lstStyle/>
            <a:p>
              <a:endParaRPr/>
            </a:p>
          </p:txBody>
        </p:sp>
      </p:grpSp>
      <p:sp>
        <p:nvSpPr>
          <p:cNvPr id="17" name="object 17"/>
          <p:cNvSpPr txBox="1"/>
          <p:nvPr/>
        </p:nvSpPr>
        <p:spPr>
          <a:xfrm>
            <a:off x="4291329" y="4818633"/>
            <a:ext cx="3175635" cy="1489075"/>
          </a:xfrm>
          <a:prstGeom prst="rect">
            <a:avLst/>
          </a:prstGeom>
        </p:spPr>
        <p:txBody>
          <a:bodyPr vert="horz" wrap="square" lIns="0" tIns="12700" rIns="0" bIns="0" rtlCol="0">
            <a:spAutoFit/>
          </a:bodyPr>
          <a:lstStyle/>
          <a:p>
            <a:pPr marL="12700" marR="5080">
              <a:lnSpc>
                <a:spcPct val="100000"/>
              </a:lnSpc>
              <a:spcBef>
                <a:spcPts val="100"/>
              </a:spcBef>
            </a:pPr>
            <a:r>
              <a:rPr sz="2400" spc="-35" dirty="0">
                <a:latin typeface="Calibri"/>
                <a:cs typeface="Calibri"/>
              </a:rPr>
              <a:t>Tumor </a:t>
            </a:r>
            <a:r>
              <a:rPr sz="2400" spc="-5" dirty="0">
                <a:latin typeface="Calibri"/>
                <a:cs typeface="Calibri"/>
              </a:rPr>
              <a:t>Aggressiveness,  </a:t>
            </a:r>
            <a:r>
              <a:rPr sz="2400" dirty="0">
                <a:latin typeface="Calibri"/>
                <a:cs typeface="Calibri"/>
              </a:rPr>
              <a:t>And</a:t>
            </a:r>
            <a:r>
              <a:rPr sz="2400" spc="-35" dirty="0">
                <a:latin typeface="Calibri"/>
                <a:cs typeface="Calibri"/>
              </a:rPr>
              <a:t>r</a:t>
            </a:r>
            <a:r>
              <a:rPr sz="2400" spc="-5" dirty="0">
                <a:latin typeface="Calibri"/>
                <a:cs typeface="Calibri"/>
              </a:rPr>
              <a:t>o</a:t>
            </a:r>
            <a:r>
              <a:rPr sz="2400" spc="-35" dirty="0">
                <a:latin typeface="Calibri"/>
                <a:cs typeface="Calibri"/>
              </a:rPr>
              <a:t>g</a:t>
            </a:r>
            <a:r>
              <a:rPr sz="2400" dirty="0">
                <a:latin typeface="Calibri"/>
                <a:cs typeface="Calibri"/>
              </a:rPr>
              <a:t>en-indep</a:t>
            </a:r>
            <a:r>
              <a:rPr sz="2400" spc="5" dirty="0">
                <a:latin typeface="Calibri"/>
                <a:cs typeface="Calibri"/>
              </a:rPr>
              <a:t>e</a:t>
            </a:r>
            <a:r>
              <a:rPr sz="2400" spc="-5" dirty="0">
                <a:latin typeface="Calibri"/>
                <a:cs typeface="Calibri"/>
              </a:rPr>
              <a:t>nden</a:t>
            </a:r>
            <a:r>
              <a:rPr sz="2400" spc="5" dirty="0">
                <a:latin typeface="Calibri"/>
                <a:cs typeface="Calibri"/>
              </a:rPr>
              <a:t>c</a:t>
            </a:r>
            <a:r>
              <a:rPr sz="2400" dirty="0">
                <a:latin typeface="Calibri"/>
                <a:cs typeface="Calibri"/>
              </a:rPr>
              <a:t>e,  </a:t>
            </a:r>
            <a:r>
              <a:rPr sz="2400" spc="-15" dirty="0">
                <a:latin typeface="Calibri"/>
                <a:cs typeface="Calibri"/>
              </a:rPr>
              <a:t>Metastatic </a:t>
            </a:r>
            <a:r>
              <a:rPr sz="2400" spc="-5" dirty="0">
                <a:latin typeface="Calibri"/>
                <a:cs typeface="Calibri"/>
              </a:rPr>
              <a:t>Disease,  Disease</a:t>
            </a:r>
            <a:r>
              <a:rPr sz="2400" spc="-10" dirty="0">
                <a:latin typeface="Calibri"/>
                <a:cs typeface="Calibri"/>
              </a:rPr>
              <a:t> recurrence</a:t>
            </a:r>
            <a:endParaRPr sz="2400">
              <a:latin typeface="Calibri"/>
              <a:cs typeface="Calibri"/>
            </a:endParaRPr>
          </a:p>
        </p:txBody>
      </p:sp>
      <p:grpSp>
        <p:nvGrpSpPr>
          <p:cNvPr id="18" name="object 18"/>
          <p:cNvGrpSpPr/>
          <p:nvPr/>
        </p:nvGrpSpPr>
        <p:grpSpPr>
          <a:xfrm>
            <a:off x="1607819" y="4712208"/>
            <a:ext cx="2618740" cy="675640"/>
            <a:chOff x="1607819" y="4712208"/>
            <a:chExt cx="2618740" cy="675640"/>
          </a:xfrm>
        </p:grpSpPr>
        <p:sp>
          <p:nvSpPr>
            <p:cNvPr id="19" name="object 19"/>
            <p:cNvSpPr/>
            <p:nvPr/>
          </p:nvSpPr>
          <p:spPr>
            <a:xfrm>
              <a:off x="1620773" y="4725162"/>
              <a:ext cx="2592705" cy="649605"/>
            </a:xfrm>
            <a:custGeom>
              <a:avLst/>
              <a:gdLst/>
              <a:ahLst/>
              <a:cxnLst/>
              <a:rect l="l" t="t" r="r" b="b"/>
              <a:pathLst>
                <a:path w="2592704" h="649604">
                  <a:moveTo>
                    <a:pt x="20319" y="162306"/>
                  </a:moveTo>
                  <a:lnTo>
                    <a:pt x="0" y="162306"/>
                  </a:lnTo>
                  <a:lnTo>
                    <a:pt x="0" y="486918"/>
                  </a:lnTo>
                  <a:lnTo>
                    <a:pt x="20319" y="486918"/>
                  </a:lnTo>
                  <a:lnTo>
                    <a:pt x="20319" y="162306"/>
                  </a:lnTo>
                  <a:close/>
                </a:path>
                <a:path w="2592704" h="649604">
                  <a:moveTo>
                    <a:pt x="81152" y="162306"/>
                  </a:moveTo>
                  <a:lnTo>
                    <a:pt x="40639" y="162306"/>
                  </a:lnTo>
                  <a:lnTo>
                    <a:pt x="40639" y="486918"/>
                  </a:lnTo>
                  <a:lnTo>
                    <a:pt x="81152" y="486918"/>
                  </a:lnTo>
                  <a:lnTo>
                    <a:pt x="81152" y="162306"/>
                  </a:lnTo>
                  <a:close/>
                </a:path>
                <a:path w="2592704" h="649604">
                  <a:moveTo>
                    <a:pt x="2267712" y="0"/>
                  </a:moveTo>
                  <a:lnTo>
                    <a:pt x="2267712" y="162306"/>
                  </a:lnTo>
                  <a:lnTo>
                    <a:pt x="101473" y="162306"/>
                  </a:lnTo>
                  <a:lnTo>
                    <a:pt x="101473" y="486918"/>
                  </a:lnTo>
                  <a:lnTo>
                    <a:pt x="2267712" y="486918"/>
                  </a:lnTo>
                  <a:lnTo>
                    <a:pt x="2267712" y="649224"/>
                  </a:lnTo>
                  <a:lnTo>
                    <a:pt x="2592324" y="324612"/>
                  </a:lnTo>
                  <a:lnTo>
                    <a:pt x="2267712" y="0"/>
                  </a:lnTo>
                  <a:close/>
                </a:path>
              </a:pathLst>
            </a:custGeom>
            <a:solidFill>
              <a:srgbClr val="4F81BC"/>
            </a:solidFill>
          </p:spPr>
          <p:txBody>
            <a:bodyPr wrap="square" lIns="0" tIns="0" rIns="0" bIns="0" rtlCol="0"/>
            <a:lstStyle/>
            <a:p>
              <a:endParaRPr/>
            </a:p>
          </p:txBody>
        </p:sp>
        <p:sp>
          <p:nvSpPr>
            <p:cNvPr id="20" name="object 20"/>
            <p:cNvSpPr/>
            <p:nvPr/>
          </p:nvSpPr>
          <p:spPr>
            <a:xfrm>
              <a:off x="1620773" y="4725162"/>
              <a:ext cx="2592705" cy="649605"/>
            </a:xfrm>
            <a:custGeom>
              <a:avLst/>
              <a:gdLst/>
              <a:ahLst/>
              <a:cxnLst/>
              <a:rect l="l" t="t" r="r" b="b"/>
              <a:pathLst>
                <a:path w="2592704" h="649604">
                  <a:moveTo>
                    <a:pt x="0" y="162306"/>
                  </a:moveTo>
                  <a:lnTo>
                    <a:pt x="20319" y="162306"/>
                  </a:lnTo>
                  <a:lnTo>
                    <a:pt x="20319" y="486918"/>
                  </a:lnTo>
                  <a:lnTo>
                    <a:pt x="0" y="486918"/>
                  </a:lnTo>
                  <a:lnTo>
                    <a:pt x="0" y="162306"/>
                  </a:lnTo>
                  <a:close/>
                </a:path>
                <a:path w="2592704" h="649604">
                  <a:moveTo>
                    <a:pt x="40639" y="162306"/>
                  </a:moveTo>
                  <a:lnTo>
                    <a:pt x="81152" y="162306"/>
                  </a:lnTo>
                  <a:lnTo>
                    <a:pt x="81152" y="486918"/>
                  </a:lnTo>
                  <a:lnTo>
                    <a:pt x="40639" y="486918"/>
                  </a:lnTo>
                  <a:lnTo>
                    <a:pt x="40639" y="162306"/>
                  </a:lnTo>
                  <a:close/>
                </a:path>
                <a:path w="2592704" h="649604">
                  <a:moveTo>
                    <a:pt x="101473" y="162306"/>
                  </a:moveTo>
                  <a:lnTo>
                    <a:pt x="2267712" y="162306"/>
                  </a:lnTo>
                  <a:lnTo>
                    <a:pt x="2267712" y="0"/>
                  </a:lnTo>
                  <a:lnTo>
                    <a:pt x="2592324" y="324612"/>
                  </a:lnTo>
                  <a:lnTo>
                    <a:pt x="2267712" y="649224"/>
                  </a:lnTo>
                  <a:lnTo>
                    <a:pt x="2267712" y="486918"/>
                  </a:lnTo>
                  <a:lnTo>
                    <a:pt x="101473" y="486918"/>
                  </a:lnTo>
                  <a:lnTo>
                    <a:pt x="101473" y="162306"/>
                  </a:lnTo>
                  <a:close/>
                </a:path>
              </a:pathLst>
            </a:custGeom>
            <a:ln w="25908">
              <a:solidFill>
                <a:srgbClr val="385D89"/>
              </a:solidFill>
            </a:ln>
          </p:spPr>
          <p:txBody>
            <a:bodyPr wrap="square" lIns="0" tIns="0" rIns="0" bIns="0" rtlCol="0"/>
            <a:lstStyle/>
            <a:p>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287477"/>
            <a:ext cx="8059420" cy="5565775"/>
          </a:xfrm>
          <a:prstGeom prst="rect">
            <a:avLst/>
          </a:prstGeom>
        </p:spPr>
        <p:txBody>
          <a:bodyPr vert="horz" wrap="square" lIns="0" tIns="12700" rIns="0" bIns="0" rtlCol="0">
            <a:spAutoFit/>
          </a:bodyPr>
          <a:lstStyle/>
          <a:p>
            <a:pPr marL="355600" marR="127000" indent="-342900">
              <a:lnSpc>
                <a:spcPct val="100000"/>
              </a:lnSpc>
              <a:spcBef>
                <a:spcPts val="100"/>
              </a:spcBef>
              <a:buFont typeface="Arial"/>
              <a:buChar char="•"/>
              <a:tabLst>
                <a:tab pos="354965" algn="l"/>
                <a:tab pos="355600" algn="l"/>
                <a:tab pos="2843530" algn="l"/>
                <a:tab pos="5837555" algn="l"/>
              </a:tabLst>
            </a:pPr>
            <a:r>
              <a:rPr sz="2400" spc="-5" dirty="0">
                <a:latin typeface="Calibri"/>
                <a:cs typeface="Calibri"/>
              </a:rPr>
              <a:t>Ga-68 </a:t>
            </a:r>
            <a:r>
              <a:rPr sz="2400" dirty="0">
                <a:latin typeface="Calibri"/>
                <a:cs typeface="Calibri"/>
              </a:rPr>
              <a:t>PSMA </a:t>
            </a:r>
            <a:r>
              <a:rPr sz="2400" spc="-25" dirty="0">
                <a:latin typeface="Calibri"/>
                <a:cs typeface="Calibri"/>
              </a:rPr>
              <a:t>PET/CT </a:t>
            </a:r>
            <a:r>
              <a:rPr sz="2400" dirty="0">
                <a:latin typeface="Calibri"/>
                <a:cs typeface="Calibri"/>
              </a:rPr>
              <a:t>Imaging </a:t>
            </a:r>
            <a:r>
              <a:rPr sz="2400" spc="-5" dirty="0">
                <a:latin typeface="Calibri"/>
                <a:cs typeface="Calibri"/>
              </a:rPr>
              <a:t>identifies tumor </a:t>
            </a:r>
            <a:r>
              <a:rPr sz="2400" dirty="0">
                <a:latin typeface="Calibri"/>
                <a:cs typeface="Calibri"/>
              </a:rPr>
              <a:t>cells </a:t>
            </a:r>
            <a:r>
              <a:rPr sz="2400" spc="-10" dirty="0">
                <a:latin typeface="Calibri"/>
                <a:cs typeface="Calibri"/>
              </a:rPr>
              <a:t>expressing  </a:t>
            </a:r>
            <a:r>
              <a:rPr sz="2400" dirty="0">
                <a:latin typeface="Calibri"/>
                <a:cs typeface="Calibri"/>
              </a:rPr>
              <a:t>PSMA</a:t>
            </a:r>
            <a:r>
              <a:rPr sz="2400" spc="-5" dirty="0">
                <a:latin typeface="Calibri"/>
                <a:cs typeface="Calibri"/>
              </a:rPr>
              <a:t> </a:t>
            </a:r>
            <a:r>
              <a:rPr sz="2400" spc="-10" dirty="0">
                <a:latin typeface="Calibri"/>
                <a:cs typeface="Calibri"/>
              </a:rPr>
              <a:t>antigen</a:t>
            </a:r>
            <a:r>
              <a:rPr sz="2400" spc="10" dirty="0">
                <a:latin typeface="Calibri"/>
                <a:cs typeface="Calibri"/>
              </a:rPr>
              <a:t> </a:t>
            </a:r>
            <a:r>
              <a:rPr sz="2400" dirty="0">
                <a:latin typeface="Calibri"/>
                <a:cs typeface="Calibri"/>
              </a:rPr>
              <a:t>with	</a:t>
            </a:r>
            <a:r>
              <a:rPr sz="2400" spc="-10" dirty="0">
                <a:latin typeface="Calibri"/>
                <a:cs typeface="Calibri"/>
              </a:rPr>
              <a:t>excellent </a:t>
            </a:r>
            <a:r>
              <a:rPr sz="2400" spc="-5" dirty="0">
                <a:latin typeface="Calibri"/>
                <a:cs typeface="Calibri"/>
              </a:rPr>
              <a:t>sensitivity </a:t>
            </a:r>
            <a:r>
              <a:rPr sz="2400" dirty="0">
                <a:latin typeface="Calibri"/>
                <a:cs typeface="Calibri"/>
              </a:rPr>
              <a:t>&amp; </a:t>
            </a:r>
            <a:r>
              <a:rPr sz="2400" spc="-20" dirty="0">
                <a:latin typeface="Calibri"/>
                <a:cs typeface="Calibri"/>
              </a:rPr>
              <a:t>specificity, </a:t>
            </a:r>
            <a:r>
              <a:rPr sz="2400" spc="-5" dirty="0">
                <a:latin typeface="Calibri"/>
                <a:cs typeface="Calibri"/>
              </a:rPr>
              <a:t>thereby  detecting lesions remaining</a:t>
            </a:r>
            <a:r>
              <a:rPr sz="2400" spc="5" dirty="0">
                <a:latin typeface="Calibri"/>
                <a:cs typeface="Calibri"/>
              </a:rPr>
              <a:t> </a:t>
            </a:r>
            <a:r>
              <a:rPr sz="2400" spc="-5" dirty="0">
                <a:latin typeface="Calibri"/>
                <a:cs typeface="Calibri"/>
              </a:rPr>
              <a:t>unidentified</a:t>
            </a:r>
            <a:r>
              <a:rPr sz="2400" spc="20" dirty="0">
                <a:latin typeface="Calibri"/>
                <a:cs typeface="Calibri"/>
              </a:rPr>
              <a:t> </a:t>
            </a:r>
            <a:r>
              <a:rPr sz="2400" spc="-10" dirty="0">
                <a:latin typeface="Calibri"/>
                <a:cs typeface="Calibri"/>
              </a:rPr>
              <a:t>by	conventional  </a:t>
            </a:r>
            <a:r>
              <a:rPr sz="2400" dirty="0">
                <a:latin typeface="Calibri"/>
                <a:cs typeface="Calibri"/>
              </a:rPr>
              <a:t>methods.</a:t>
            </a:r>
            <a:endParaRPr sz="2400">
              <a:latin typeface="Calibri"/>
              <a:cs typeface="Calibri"/>
            </a:endParaRPr>
          </a:p>
          <a:p>
            <a:pPr>
              <a:lnSpc>
                <a:spcPct val="100000"/>
              </a:lnSpc>
              <a:spcBef>
                <a:spcPts val="35"/>
              </a:spcBef>
              <a:buFont typeface="Arial"/>
              <a:buChar char="•"/>
            </a:pPr>
            <a:endParaRPr sz="2500">
              <a:latin typeface="Calibri"/>
              <a:cs typeface="Calibri"/>
            </a:endParaRPr>
          </a:p>
          <a:p>
            <a:pPr marL="367665" marR="5080" indent="-342900">
              <a:lnSpc>
                <a:spcPct val="100000"/>
              </a:lnSpc>
              <a:spcBef>
                <a:spcPts val="5"/>
              </a:spcBef>
              <a:buFont typeface="Arial"/>
              <a:buChar char="•"/>
              <a:tabLst>
                <a:tab pos="367665" algn="l"/>
                <a:tab pos="368300" algn="l"/>
                <a:tab pos="3474085" algn="l"/>
                <a:tab pos="3759200" algn="l"/>
                <a:tab pos="6675120" algn="l"/>
                <a:tab pos="6716395" algn="l"/>
              </a:tabLst>
            </a:pPr>
            <a:r>
              <a:rPr sz="2400" spc="-5" dirty="0">
                <a:latin typeface="Calibri"/>
                <a:cs typeface="Calibri"/>
              </a:rPr>
              <a:t>The </a:t>
            </a:r>
            <a:r>
              <a:rPr sz="2400" spc="-10" dirty="0">
                <a:latin typeface="Calibri"/>
                <a:cs typeface="Calibri"/>
              </a:rPr>
              <a:t>study </a:t>
            </a:r>
            <a:r>
              <a:rPr sz="2400" spc="-15" dirty="0">
                <a:latin typeface="Calibri"/>
                <a:cs typeface="Calibri"/>
              </a:rPr>
              <a:t>involves </a:t>
            </a:r>
            <a:r>
              <a:rPr sz="2400" dirty="0">
                <a:latin typeface="Calibri"/>
                <a:cs typeface="Calibri"/>
              </a:rPr>
              <a:t>a </a:t>
            </a:r>
            <a:r>
              <a:rPr sz="2400" spc="-5" dirty="0">
                <a:latin typeface="Calibri"/>
                <a:cs typeface="Calibri"/>
              </a:rPr>
              <a:t>special molecule called </a:t>
            </a:r>
            <a:r>
              <a:rPr sz="2400" dirty="0">
                <a:latin typeface="Calibri"/>
                <a:cs typeface="Calibri"/>
              </a:rPr>
              <a:t>a </a:t>
            </a:r>
            <a:r>
              <a:rPr sz="2400" spc="-5" dirty="0">
                <a:latin typeface="Calibri"/>
                <a:cs typeface="Calibri"/>
              </a:rPr>
              <a:t>monoclonal  antibody developed</a:t>
            </a:r>
            <a:r>
              <a:rPr sz="2400" spc="-45" dirty="0">
                <a:latin typeface="Calibri"/>
                <a:cs typeface="Calibri"/>
              </a:rPr>
              <a:t> </a:t>
            </a:r>
            <a:r>
              <a:rPr sz="2400" dirty="0">
                <a:latin typeface="Calibri"/>
                <a:cs typeface="Calibri"/>
              </a:rPr>
              <a:t>in</a:t>
            </a:r>
            <a:r>
              <a:rPr sz="2400" spc="-15" dirty="0">
                <a:latin typeface="Calibri"/>
                <a:cs typeface="Calibri"/>
              </a:rPr>
              <a:t> </a:t>
            </a:r>
            <a:r>
              <a:rPr sz="2400" dirty="0">
                <a:latin typeface="Calibri"/>
                <a:cs typeface="Calibri"/>
              </a:rPr>
              <a:t>a	</a:t>
            </a:r>
            <a:r>
              <a:rPr sz="2400" spc="-15" dirty="0">
                <a:latin typeface="Calibri"/>
                <a:cs typeface="Calibri"/>
              </a:rPr>
              <a:t>laboratory </a:t>
            </a:r>
            <a:r>
              <a:rPr sz="2400" dirty="0">
                <a:latin typeface="Calibri"/>
                <a:cs typeface="Calibri"/>
              </a:rPr>
              <a:t>and </a:t>
            </a:r>
            <a:r>
              <a:rPr sz="2400" spc="-5" dirty="0">
                <a:latin typeface="Calibri"/>
                <a:cs typeface="Calibri"/>
              </a:rPr>
              <a:t>designed </a:t>
            </a:r>
            <a:r>
              <a:rPr sz="2400" spc="-15" dirty="0">
                <a:latin typeface="Calibri"/>
                <a:cs typeface="Calibri"/>
              </a:rPr>
              <a:t>to </a:t>
            </a:r>
            <a:r>
              <a:rPr sz="2400" spc="-5" dirty="0">
                <a:latin typeface="Calibri"/>
                <a:cs typeface="Calibri"/>
              </a:rPr>
              <a:t>bind </a:t>
            </a:r>
            <a:r>
              <a:rPr sz="2400" spc="-15" dirty="0">
                <a:latin typeface="Calibri"/>
                <a:cs typeface="Calibri"/>
              </a:rPr>
              <a:t>to  </a:t>
            </a:r>
            <a:r>
              <a:rPr sz="2400" dirty="0">
                <a:latin typeface="Calibri"/>
                <a:cs typeface="Calibri"/>
              </a:rPr>
              <a:t>the </a:t>
            </a:r>
            <a:r>
              <a:rPr sz="2400" spc="-15" dirty="0">
                <a:latin typeface="Calibri"/>
                <a:cs typeface="Calibri"/>
              </a:rPr>
              <a:t>prostate-specific </a:t>
            </a:r>
            <a:r>
              <a:rPr sz="2400" spc="-10" dirty="0">
                <a:latin typeface="Calibri"/>
                <a:cs typeface="Calibri"/>
              </a:rPr>
              <a:t>membrane antigen</a:t>
            </a:r>
            <a:r>
              <a:rPr sz="2400" spc="-30" dirty="0">
                <a:latin typeface="Calibri"/>
                <a:cs typeface="Calibri"/>
              </a:rPr>
              <a:t> </a:t>
            </a:r>
            <a:r>
              <a:rPr sz="2400" spc="-5" dirty="0">
                <a:latin typeface="Calibri"/>
                <a:cs typeface="Calibri"/>
              </a:rPr>
              <a:t>on</a:t>
            </a:r>
            <a:r>
              <a:rPr sz="2400" spc="5" dirty="0">
                <a:latin typeface="Calibri"/>
                <a:cs typeface="Calibri"/>
              </a:rPr>
              <a:t> </a:t>
            </a:r>
            <a:r>
              <a:rPr sz="2400" spc="-5" dirty="0">
                <a:latin typeface="Calibri"/>
                <a:cs typeface="Calibri"/>
              </a:rPr>
              <a:t>cancer		cells. This  antibody </a:t>
            </a:r>
            <a:r>
              <a:rPr sz="2400" dirty="0">
                <a:latin typeface="Calibri"/>
                <a:cs typeface="Calibri"/>
              </a:rPr>
              <a:t>is </a:t>
            </a:r>
            <a:r>
              <a:rPr sz="2400" spc="-10" dirty="0">
                <a:latin typeface="Calibri"/>
                <a:cs typeface="Calibri"/>
              </a:rPr>
              <a:t>paired </a:t>
            </a:r>
            <a:r>
              <a:rPr sz="2400" dirty="0">
                <a:latin typeface="Calibri"/>
                <a:cs typeface="Calibri"/>
              </a:rPr>
              <a:t>with a </a:t>
            </a:r>
            <a:r>
              <a:rPr sz="2400" spc="-10" dirty="0">
                <a:latin typeface="Calibri"/>
                <a:cs typeface="Calibri"/>
              </a:rPr>
              <a:t>radioactive material </a:t>
            </a:r>
            <a:r>
              <a:rPr sz="2400" spc="-5" dirty="0">
                <a:latin typeface="Calibri"/>
                <a:cs typeface="Calibri"/>
              </a:rPr>
              <a:t>called  Gadolinium </a:t>
            </a:r>
            <a:r>
              <a:rPr sz="2400" dirty="0">
                <a:latin typeface="Calibri"/>
                <a:cs typeface="Calibri"/>
              </a:rPr>
              <a:t>68 </a:t>
            </a:r>
            <a:r>
              <a:rPr sz="2400" spc="-10" dirty="0">
                <a:latin typeface="Calibri"/>
                <a:cs typeface="Calibri"/>
              </a:rPr>
              <a:t>that</a:t>
            </a:r>
            <a:r>
              <a:rPr sz="2400" spc="-75" dirty="0">
                <a:latin typeface="Calibri"/>
                <a:cs typeface="Calibri"/>
              </a:rPr>
              <a:t> </a:t>
            </a:r>
            <a:r>
              <a:rPr sz="2400" spc="-10" dirty="0">
                <a:latin typeface="Calibri"/>
                <a:cs typeface="Calibri"/>
              </a:rPr>
              <a:t>can</a:t>
            </a:r>
            <a:r>
              <a:rPr sz="2400" spc="-5" dirty="0">
                <a:latin typeface="Calibri"/>
                <a:cs typeface="Calibri"/>
              </a:rPr>
              <a:t> be	</a:t>
            </a:r>
            <a:r>
              <a:rPr sz="2400" spc="-10" dirty="0">
                <a:latin typeface="Calibri"/>
                <a:cs typeface="Calibri"/>
              </a:rPr>
              <a:t>detected by </a:t>
            </a:r>
            <a:r>
              <a:rPr sz="2400" dirty="0">
                <a:latin typeface="Calibri"/>
                <a:cs typeface="Calibri"/>
              </a:rPr>
              <a:t>a </a:t>
            </a:r>
            <a:r>
              <a:rPr sz="2400" spc="-10" dirty="0">
                <a:latin typeface="Calibri"/>
                <a:cs typeface="Calibri"/>
              </a:rPr>
              <a:t>gamma camera.  </a:t>
            </a:r>
            <a:r>
              <a:rPr sz="2400" dirty="0">
                <a:latin typeface="Calibri"/>
                <a:cs typeface="Calibri"/>
              </a:rPr>
              <a:t>Wh</a:t>
            </a:r>
            <a:r>
              <a:rPr sz="2400" spc="10" dirty="0">
                <a:latin typeface="Calibri"/>
                <a:cs typeface="Calibri"/>
              </a:rPr>
              <a:t>e</a:t>
            </a:r>
            <a:r>
              <a:rPr sz="2400" dirty="0">
                <a:latin typeface="Calibri"/>
                <a:cs typeface="Calibri"/>
              </a:rPr>
              <a:t>n</a:t>
            </a:r>
            <a:r>
              <a:rPr sz="2400" spc="-10" dirty="0">
                <a:latin typeface="Calibri"/>
                <a:cs typeface="Calibri"/>
              </a:rPr>
              <a:t> </a:t>
            </a:r>
            <a:r>
              <a:rPr sz="2400" dirty="0">
                <a:latin typeface="Calibri"/>
                <a:cs typeface="Calibri"/>
              </a:rPr>
              <a:t>inj</a:t>
            </a:r>
            <a:r>
              <a:rPr sz="2400" spc="5" dirty="0">
                <a:latin typeface="Calibri"/>
                <a:cs typeface="Calibri"/>
              </a:rPr>
              <a:t>e</a:t>
            </a:r>
            <a:r>
              <a:rPr sz="2400" dirty="0">
                <a:latin typeface="Calibri"/>
                <a:cs typeface="Calibri"/>
              </a:rPr>
              <a:t>c</a:t>
            </a:r>
            <a:r>
              <a:rPr sz="2400" spc="-20" dirty="0">
                <a:latin typeface="Calibri"/>
                <a:cs typeface="Calibri"/>
              </a:rPr>
              <a:t>t</a:t>
            </a:r>
            <a:r>
              <a:rPr sz="2400" dirty="0">
                <a:latin typeface="Calibri"/>
                <a:cs typeface="Calibri"/>
              </a:rPr>
              <a:t>ed</a:t>
            </a:r>
            <a:r>
              <a:rPr sz="2400" spc="-60" dirty="0">
                <a:latin typeface="Calibri"/>
                <a:cs typeface="Calibri"/>
              </a:rPr>
              <a:t> </a:t>
            </a:r>
            <a:r>
              <a:rPr sz="2400" dirty="0">
                <a:latin typeface="Calibri"/>
                <a:cs typeface="Calibri"/>
              </a:rPr>
              <a:t>i</a:t>
            </a:r>
            <a:r>
              <a:rPr sz="2400" spc="-25" dirty="0">
                <a:latin typeface="Calibri"/>
                <a:cs typeface="Calibri"/>
              </a:rPr>
              <a:t>nt</a:t>
            </a:r>
            <a:r>
              <a:rPr sz="2400" dirty="0">
                <a:latin typeface="Calibri"/>
                <a:cs typeface="Calibri"/>
              </a:rPr>
              <a:t>o</a:t>
            </a:r>
            <a:r>
              <a:rPr sz="2400" spc="-40" dirty="0">
                <a:latin typeface="Calibri"/>
                <a:cs typeface="Calibri"/>
              </a:rPr>
              <a:t> </a:t>
            </a:r>
            <a:r>
              <a:rPr sz="2400" dirty="0">
                <a:latin typeface="Calibri"/>
                <a:cs typeface="Calibri"/>
              </a:rPr>
              <a:t>the </a:t>
            </a:r>
            <a:r>
              <a:rPr sz="2400" spc="-5" dirty="0">
                <a:latin typeface="Calibri"/>
                <a:cs typeface="Calibri"/>
              </a:rPr>
              <a:t>p</a:t>
            </a:r>
            <a:r>
              <a:rPr sz="2400" spc="-25" dirty="0">
                <a:latin typeface="Calibri"/>
                <a:cs typeface="Calibri"/>
              </a:rPr>
              <a:t>a</a:t>
            </a:r>
            <a:r>
              <a:rPr sz="2400" dirty="0">
                <a:latin typeface="Calibri"/>
                <a:cs typeface="Calibri"/>
              </a:rPr>
              <a:t>tie</a:t>
            </a:r>
            <a:r>
              <a:rPr sz="2400" spc="-20" dirty="0">
                <a:latin typeface="Calibri"/>
                <a:cs typeface="Calibri"/>
              </a:rPr>
              <a:t>n</a:t>
            </a:r>
            <a:r>
              <a:rPr sz="2400" spc="80" dirty="0">
                <a:latin typeface="Calibri"/>
                <a:cs typeface="Calibri"/>
              </a:rPr>
              <a:t>t</a:t>
            </a:r>
            <a:r>
              <a:rPr sz="2400" spc="-155" dirty="0">
                <a:latin typeface="Calibri"/>
                <a:cs typeface="Calibri"/>
              </a:rPr>
              <a:t>’</a:t>
            </a:r>
            <a:r>
              <a:rPr sz="2400" dirty="0">
                <a:latin typeface="Calibri"/>
                <a:cs typeface="Calibri"/>
              </a:rPr>
              <a:t>s</a:t>
            </a:r>
            <a:r>
              <a:rPr sz="2400" spc="-50" dirty="0">
                <a:latin typeface="Calibri"/>
                <a:cs typeface="Calibri"/>
              </a:rPr>
              <a:t> </a:t>
            </a:r>
            <a:r>
              <a:rPr sz="2400" spc="-5" dirty="0">
                <a:latin typeface="Calibri"/>
                <a:cs typeface="Calibri"/>
              </a:rPr>
              <a:t>blo</a:t>
            </a:r>
            <a:r>
              <a:rPr sz="2400" spc="-15" dirty="0">
                <a:latin typeface="Calibri"/>
                <a:cs typeface="Calibri"/>
              </a:rPr>
              <a:t>o</a:t>
            </a:r>
            <a:r>
              <a:rPr sz="2400" spc="-5" dirty="0">
                <a:latin typeface="Calibri"/>
                <a:cs typeface="Calibri"/>
              </a:rPr>
              <a:t>d</a:t>
            </a:r>
            <a:r>
              <a:rPr sz="2400" spc="-30" dirty="0">
                <a:latin typeface="Calibri"/>
                <a:cs typeface="Calibri"/>
              </a:rPr>
              <a:t>s</a:t>
            </a:r>
            <a:r>
              <a:rPr sz="2400" dirty="0">
                <a:latin typeface="Calibri"/>
                <a:cs typeface="Calibri"/>
              </a:rPr>
              <a:t>t</a:t>
            </a:r>
            <a:r>
              <a:rPr sz="2400" spc="-35" dirty="0">
                <a:latin typeface="Calibri"/>
                <a:cs typeface="Calibri"/>
              </a:rPr>
              <a:t>r</a:t>
            </a:r>
            <a:r>
              <a:rPr sz="2400" dirty="0">
                <a:latin typeface="Calibri"/>
                <a:cs typeface="Calibri"/>
              </a:rPr>
              <a:t>e</a:t>
            </a:r>
            <a:r>
              <a:rPr sz="2400" spc="5" dirty="0">
                <a:latin typeface="Calibri"/>
                <a:cs typeface="Calibri"/>
              </a:rPr>
              <a:t>a</a:t>
            </a:r>
            <a:r>
              <a:rPr sz="2400" dirty="0">
                <a:latin typeface="Calibri"/>
                <a:cs typeface="Calibri"/>
              </a:rPr>
              <a:t>m,</a:t>
            </a:r>
            <a:r>
              <a:rPr sz="2400" spc="-15" dirty="0">
                <a:latin typeface="Calibri"/>
                <a:cs typeface="Calibri"/>
              </a:rPr>
              <a:t> </a:t>
            </a:r>
            <a:r>
              <a:rPr sz="2400" dirty="0">
                <a:latin typeface="Calibri"/>
                <a:cs typeface="Calibri"/>
              </a:rPr>
              <a:t>the	</a:t>
            </a:r>
            <a:r>
              <a:rPr sz="2400" spc="-45" dirty="0">
                <a:latin typeface="Calibri"/>
                <a:cs typeface="Calibri"/>
              </a:rPr>
              <a:t>r</a:t>
            </a:r>
            <a:r>
              <a:rPr sz="2400" dirty="0">
                <a:latin typeface="Calibri"/>
                <a:cs typeface="Calibri"/>
              </a:rPr>
              <a:t>adioacti</a:t>
            </a:r>
            <a:r>
              <a:rPr sz="2400" spc="-25" dirty="0">
                <a:latin typeface="Calibri"/>
                <a:cs typeface="Calibri"/>
              </a:rPr>
              <a:t>v</a:t>
            </a:r>
            <a:r>
              <a:rPr sz="2400" dirty="0">
                <a:latin typeface="Calibri"/>
                <a:cs typeface="Calibri"/>
              </a:rPr>
              <a:t>e  </a:t>
            </a:r>
            <a:r>
              <a:rPr sz="2400" spc="-5" dirty="0">
                <a:latin typeface="Calibri"/>
                <a:cs typeface="Calibri"/>
              </a:rPr>
              <a:t>antibody </a:t>
            </a:r>
            <a:r>
              <a:rPr sz="2400" spc="-20" dirty="0">
                <a:latin typeface="Calibri"/>
                <a:cs typeface="Calibri"/>
              </a:rPr>
              <a:t>travels </a:t>
            </a:r>
            <a:r>
              <a:rPr sz="2400" dirty="0">
                <a:latin typeface="Calibri"/>
                <a:cs typeface="Calibri"/>
              </a:rPr>
              <a:t>and </a:t>
            </a:r>
            <a:r>
              <a:rPr sz="2400" spc="-10" dirty="0">
                <a:latin typeface="Calibri"/>
                <a:cs typeface="Calibri"/>
              </a:rPr>
              <a:t>attaches </a:t>
            </a:r>
            <a:r>
              <a:rPr sz="2400" spc="-15" dirty="0">
                <a:latin typeface="Calibri"/>
                <a:cs typeface="Calibri"/>
              </a:rPr>
              <a:t>to </a:t>
            </a:r>
            <a:r>
              <a:rPr sz="2400" spc="-5" dirty="0">
                <a:latin typeface="Calibri"/>
                <a:cs typeface="Calibri"/>
              </a:rPr>
              <a:t>cancer</a:t>
            </a:r>
            <a:r>
              <a:rPr sz="2400" spc="-50" dirty="0">
                <a:latin typeface="Calibri"/>
                <a:cs typeface="Calibri"/>
              </a:rPr>
              <a:t> </a:t>
            </a:r>
            <a:r>
              <a:rPr sz="2400" dirty="0">
                <a:latin typeface="Calibri"/>
                <a:cs typeface="Calibri"/>
              </a:rPr>
              <a:t>cells.</a:t>
            </a:r>
            <a:endParaRPr sz="2400">
              <a:latin typeface="Calibri"/>
              <a:cs typeface="Calibri"/>
            </a:endParaRPr>
          </a:p>
          <a:p>
            <a:pPr>
              <a:lnSpc>
                <a:spcPct val="100000"/>
              </a:lnSpc>
              <a:spcBef>
                <a:spcPts val="35"/>
              </a:spcBef>
              <a:buFont typeface="Arial"/>
              <a:buChar char="•"/>
            </a:pPr>
            <a:endParaRPr sz="2500">
              <a:latin typeface="Calibri"/>
              <a:cs typeface="Calibri"/>
            </a:endParaRPr>
          </a:p>
          <a:p>
            <a:pPr marL="367665" marR="62230" indent="-342900">
              <a:lnSpc>
                <a:spcPct val="100000"/>
              </a:lnSpc>
              <a:buFont typeface="Arial"/>
              <a:buChar char="•"/>
              <a:tabLst>
                <a:tab pos="367665" algn="l"/>
                <a:tab pos="368300" algn="l"/>
                <a:tab pos="3573145" algn="l"/>
              </a:tabLst>
            </a:pPr>
            <a:r>
              <a:rPr sz="2400" spc="-5" dirty="0">
                <a:latin typeface="Calibri"/>
                <a:cs typeface="Calibri"/>
              </a:rPr>
              <a:t>The </a:t>
            </a:r>
            <a:r>
              <a:rPr sz="2400" spc="-10" dirty="0">
                <a:latin typeface="Calibri"/>
                <a:cs typeface="Calibri"/>
              </a:rPr>
              <a:t>gamma</a:t>
            </a:r>
            <a:r>
              <a:rPr sz="2400" spc="-5" dirty="0">
                <a:latin typeface="Calibri"/>
                <a:cs typeface="Calibri"/>
              </a:rPr>
              <a:t> </a:t>
            </a:r>
            <a:r>
              <a:rPr sz="2400" spc="-10" dirty="0">
                <a:latin typeface="Calibri"/>
                <a:cs typeface="Calibri"/>
              </a:rPr>
              <a:t>camera</a:t>
            </a:r>
            <a:r>
              <a:rPr sz="2400" spc="-25" dirty="0">
                <a:latin typeface="Calibri"/>
                <a:cs typeface="Calibri"/>
              </a:rPr>
              <a:t> </a:t>
            </a:r>
            <a:r>
              <a:rPr sz="2400" dirty="0">
                <a:latin typeface="Calibri"/>
                <a:cs typeface="Calibri"/>
              </a:rPr>
              <a:t>then	</a:t>
            </a:r>
            <a:r>
              <a:rPr sz="2400" spc="-10" dirty="0">
                <a:latin typeface="Calibri"/>
                <a:cs typeface="Calibri"/>
              </a:rPr>
              <a:t>produces three-dimensional </a:t>
            </a:r>
            <a:r>
              <a:rPr sz="2400" spc="-5" dirty="0">
                <a:latin typeface="Calibri"/>
                <a:cs typeface="Calibri"/>
              </a:rPr>
              <a:t>images  of </a:t>
            </a:r>
            <a:r>
              <a:rPr sz="2400" dirty="0">
                <a:latin typeface="Calibri"/>
                <a:cs typeface="Calibri"/>
              </a:rPr>
              <a:t>the tumor and its </a:t>
            </a:r>
            <a:r>
              <a:rPr sz="2400" spc="-10" dirty="0">
                <a:latin typeface="Calibri"/>
                <a:cs typeface="Calibri"/>
              </a:rPr>
              <a:t>location </a:t>
            </a:r>
            <a:r>
              <a:rPr sz="2400" dirty="0">
                <a:latin typeface="Calibri"/>
                <a:cs typeface="Calibri"/>
              </a:rPr>
              <a:t>inside the</a:t>
            </a:r>
            <a:r>
              <a:rPr sz="2400" spc="-155" dirty="0">
                <a:latin typeface="Calibri"/>
                <a:cs typeface="Calibri"/>
              </a:rPr>
              <a:t> </a:t>
            </a:r>
            <a:r>
              <a:rPr sz="2400" spc="-35" dirty="0">
                <a:latin typeface="Calibri"/>
                <a:cs typeface="Calibri"/>
              </a:rPr>
              <a:t>body.</a:t>
            </a:r>
            <a:endParaRPr sz="2400">
              <a:latin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68220" y="461899"/>
            <a:ext cx="5610225" cy="696595"/>
          </a:xfrm>
          <a:prstGeom prst="rect">
            <a:avLst/>
          </a:prstGeom>
        </p:spPr>
        <p:txBody>
          <a:bodyPr vert="horz" wrap="square" lIns="0" tIns="13335" rIns="0" bIns="0" rtlCol="0">
            <a:spAutoFit/>
          </a:bodyPr>
          <a:lstStyle/>
          <a:p>
            <a:pPr marL="12700">
              <a:lnSpc>
                <a:spcPct val="100000"/>
              </a:lnSpc>
              <a:spcBef>
                <a:spcPts val="105"/>
              </a:spcBef>
            </a:pPr>
            <a:r>
              <a:rPr sz="4400" spc="-20" dirty="0"/>
              <a:t>Advantages/</a:t>
            </a:r>
            <a:r>
              <a:rPr sz="4400" spc="-65" dirty="0"/>
              <a:t> </a:t>
            </a:r>
            <a:r>
              <a:rPr sz="4400" spc="-10" dirty="0"/>
              <a:t>Indications:</a:t>
            </a:r>
            <a:endParaRPr sz="4400"/>
          </a:p>
        </p:txBody>
      </p:sp>
      <p:sp>
        <p:nvSpPr>
          <p:cNvPr id="3" name="object 3"/>
          <p:cNvSpPr txBox="1"/>
          <p:nvPr/>
        </p:nvSpPr>
        <p:spPr>
          <a:xfrm>
            <a:off x="535940" y="1613661"/>
            <a:ext cx="7788275" cy="5001260"/>
          </a:xfrm>
          <a:prstGeom prst="rect">
            <a:avLst/>
          </a:prstGeom>
        </p:spPr>
        <p:txBody>
          <a:bodyPr vert="horz" wrap="square" lIns="0" tIns="12700" rIns="0" bIns="0" rtlCol="0">
            <a:spAutoFit/>
          </a:bodyPr>
          <a:lstStyle/>
          <a:p>
            <a:pPr marL="355600" marR="37465" indent="-342900">
              <a:lnSpc>
                <a:spcPct val="100000"/>
              </a:lnSpc>
              <a:spcBef>
                <a:spcPts val="100"/>
              </a:spcBef>
              <a:buFont typeface="Arial"/>
              <a:buChar char="•"/>
              <a:tabLst>
                <a:tab pos="354965" algn="l"/>
                <a:tab pos="355600" algn="l"/>
                <a:tab pos="3280410" algn="l"/>
                <a:tab pos="5720080" algn="l"/>
              </a:tabLst>
            </a:pPr>
            <a:r>
              <a:rPr sz="2400" dirty="0">
                <a:latin typeface="Calibri"/>
                <a:cs typeface="Calibri"/>
              </a:rPr>
              <a:t>PET Imaging with </a:t>
            </a:r>
            <a:r>
              <a:rPr sz="2400" spc="-5" dirty="0">
                <a:latin typeface="Calibri"/>
                <a:cs typeface="Calibri"/>
              </a:rPr>
              <a:t>68Ga-PSMA </a:t>
            </a:r>
            <a:r>
              <a:rPr sz="2400" spc="-10" dirty="0">
                <a:latin typeface="Calibri"/>
                <a:cs typeface="Calibri"/>
              </a:rPr>
              <a:t>ligand can present </a:t>
            </a:r>
            <a:r>
              <a:rPr sz="2400" dirty="0">
                <a:latin typeface="Calibri"/>
                <a:cs typeface="Calibri"/>
              </a:rPr>
              <a:t>lesions  </a:t>
            </a:r>
            <a:r>
              <a:rPr sz="2400" spc="-5" dirty="0">
                <a:latin typeface="Calibri"/>
                <a:cs typeface="Calibri"/>
              </a:rPr>
              <a:t>suspicious</a:t>
            </a:r>
            <a:r>
              <a:rPr sz="2400" dirty="0">
                <a:latin typeface="Calibri"/>
                <a:cs typeface="Calibri"/>
              </a:rPr>
              <a:t> </a:t>
            </a:r>
            <a:r>
              <a:rPr sz="2400" spc="-20" dirty="0">
                <a:latin typeface="Calibri"/>
                <a:cs typeface="Calibri"/>
              </a:rPr>
              <a:t>for</a:t>
            </a:r>
            <a:r>
              <a:rPr sz="2400" dirty="0">
                <a:latin typeface="Calibri"/>
                <a:cs typeface="Calibri"/>
              </a:rPr>
              <a:t> </a:t>
            </a:r>
            <a:r>
              <a:rPr sz="2400" spc="-20" dirty="0">
                <a:latin typeface="Calibri"/>
                <a:cs typeface="Calibri"/>
              </a:rPr>
              <a:t>prostate	</a:t>
            </a:r>
            <a:r>
              <a:rPr sz="2400" spc="-5" dirty="0">
                <a:latin typeface="Calibri"/>
                <a:cs typeface="Calibri"/>
              </a:rPr>
              <a:t>cancer </a:t>
            </a:r>
            <a:r>
              <a:rPr sz="2400" dirty="0">
                <a:latin typeface="Calibri"/>
                <a:cs typeface="Calibri"/>
              </a:rPr>
              <a:t>with </a:t>
            </a:r>
            <a:r>
              <a:rPr sz="2400" spc="-10" dirty="0">
                <a:latin typeface="Calibri"/>
                <a:cs typeface="Calibri"/>
              </a:rPr>
              <a:t>excellent </a:t>
            </a:r>
            <a:r>
              <a:rPr sz="2400" spc="-20" dirty="0">
                <a:latin typeface="Calibri"/>
                <a:cs typeface="Calibri"/>
              </a:rPr>
              <a:t>contrast </a:t>
            </a:r>
            <a:r>
              <a:rPr sz="2400" dirty="0">
                <a:latin typeface="Calibri"/>
                <a:cs typeface="Calibri"/>
              </a:rPr>
              <a:t>and a  </a:t>
            </a:r>
            <a:r>
              <a:rPr sz="2400" spc="-5" dirty="0">
                <a:latin typeface="Calibri"/>
                <a:cs typeface="Calibri"/>
              </a:rPr>
              <a:t>high detection </a:t>
            </a:r>
            <a:r>
              <a:rPr sz="2400" spc="-25" dirty="0">
                <a:latin typeface="Calibri"/>
                <a:cs typeface="Calibri"/>
              </a:rPr>
              <a:t>rate </a:t>
            </a:r>
            <a:r>
              <a:rPr sz="2400" spc="-10" dirty="0">
                <a:latin typeface="Calibri"/>
                <a:cs typeface="Calibri"/>
              </a:rPr>
              <a:t>even </a:t>
            </a:r>
            <a:r>
              <a:rPr sz="2400" dirty="0">
                <a:latin typeface="Calibri"/>
                <a:cs typeface="Calibri"/>
              </a:rPr>
              <a:t>when the</a:t>
            </a:r>
            <a:r>
              <a:rPr sz="2400" spc="60" dirty="0">
                <a:latin typeface="Calibri"/>
                <a:cs typeface="Calibri"/>
              </a:rPr>
              <a:t> </a:t>
            </a:r>
            <a:r>
              <a:rPr sz="2400" spc="-10" dirty="0">
                <a:latin typeface="Calibri"/>
                <a:cs typeface="Calibri"/>
              </a:rPr>
              <a:t>level</a:t>
            </a:r>
            <a:r>
              <a:rPr sz="2400" spc="15" dirty="0">
                <a:latin typeface="Calibri"/>
                <a:cs typeface="Calibri"/>
              </a:rPr>
              <a:t> </a:t>
            </a:r>
            <a:r>
              <a:rPr sz="2400" spc="-5" dirty="0">
                <a:latin typeface="Calibri"/>
                <a:cs typeface="Calibri"/>
              </a:rPr>
              <a:t>of	</a:t>
            </a:r>
            <a:r>
              <a:rPr sz="2400" spc="-20" dirty="0">
                <a:latin typeface="Calibri"/>
                <a:cs typeface="Calibri"/>
              </a:rPr>
              <a:t>prostate</a:t>
            </a:r>
            <a:r>
              <a:rPr sz="2400" spc="-70" dirty="0">
                <a:latin typeface="Calibri"/>
                <a:cs typeface="Calibri"/>
              </a:rPr>
              <a:t> </a:t>
            </a:r>
            <a:r>
              <a:rPr sz="2400" spc="-5" dirty="0">
                <a:latin typeface="Calibri"/>
                <a:cs typeface="Calibri"/>
              </a:rPr>
              <a:t>specific  </a:t>
            </a:r>
            <a:r>
              <a:rPr sz="2400" spc="-10" dirty="0">
                <a:latin typeface="Calibri"/>
                <a:cs typeface="Calibri"/>
              </a:rPr>
              <a:t>antigen </a:t>
            </a:r>
            <a:r>
              <a:rPr sz="2400" dirty="0">
                <a:latin typeface="Calibri"/>
                <a:cs typeface="Calibri"/>
              </a:rPr>
              <a:t>is</a:t>
            </a:r>
            <a:r>
              <a:rPr sz="2400" spc="-10" dirty="0">
                <a:latin typeface="Calibri"/>
                <a:cs typeface="Calibri"/>
              </a:rPr>
              <a:t> </a:t>
            </a:r>
            <a:r>
              <a:rPr sz="2400" spc="-5" dirty="0">
                <a:latin typeface="Calibri"/>
                <a:cs typeface="Calibri"/>
              </a:rPr>
              <a:t>low</a:t>
            </a:r>
            <a:endParaRPr sz="2400">
              <a:latin typeface="Calibri"/>
              <a:cs typeface="Calibri"/>
            </a:endParaRPr>
          </a:p>
          <a:p>
            <a:pPr marL="355600" marR="143510" indent="-342900">
              <a:lnSpc>
                <a:spcPct val="100000"/>
              </a:lnSpc>
              <a:spcBef>
                <a:spcPts val="575"/>
              </a:spcBef>
              <a:buFont typeface="Arial"/>
              <a:buChar char="•"/>
              <a:tabLst>
                <a:tab pos="354965" algn="l"/>
                <a:tab pos="355600" algn="l"/>
                <a:tab pos="2878455" algn="l"/>
                <a:tab pos="5986780" algn="l"/>
              </a:tabLst>
            </a:pPr>
            <a:r>
              <a:rPr sz="2400" dirty="0">
                <a:latin typeface="Calibri"/>
                <a:cs typeface="Calibri"/>
              </a:rPr>
              <a:t>PSMA </a:t>
            </a:r>
            <a:r>
              <a:rPr sz="2400" spc="-10" dirty="0">
                <a:latin typeface="Calibri"/>
                <a:cs typeface="Calibri"/>
              </a:rPr>
              <a:t>expression allows </a:t>
            </a:r>
            <a:r>
              <a:rPr sz="2400" dirty="0">
                <a:latin typeface="Calibri"/>
                <a:cs typeface="Calibri"/>
              </a:rPr>
              <a:t>the </a:t>
            </a:r>
            <a:r>
              <a:rPr sz="2400" spc="-5" dirty="0">
                <a:latin typeface="Calibri"/>
                <a:cs typeface="Calibri"/>
              </a:rPr>
              <a:t>identification of benign </a:t>
            </a:r>
            <a:r>
              <a:rPr sz="2400" dirty="0">
                <a:latin typeface="Calibri"/>
                <a:cs typeface="Calibri"/>
              </a:rPr>
              <a:t>and  </a:t>
            </a:r>
            <a:r>
              <a:rPr sz="2400" spc="-5" dirty="0">
                <a:latin typeface="Calibri"/>
                <a:cs typeface="Calibri"/>
              </a:rPr>
              <a:t>malignant</a:t>
            </a:r>
            <a:r>
              <a:rPr sz="2400" spc="-15" dirty="0">
                <a:latin typeface="Calibri"/>
                <a:cs typeface="Calibri"/>
              </a:rPr>
              <a:t> prostatic	</a:t>
            </a:r>
            <a:r>
              <a:rPr sz="2400" dirty="0">
                <a:latin typeface="Calibri"/>
                <a:cs typeface="Calibri"/>
              </a:rPr>
              <a:t>epithelium and </a:t>
            </a:r>
            <a:r>
              <a:rPr sz="2400" spc="-15" dirty="0">
                <a:latin typeface="Calibri"/>
                <a:cs typeface="Calibri"/>
              </a:rPr>
              <a:t>may </a:t>
            </a:r>
            <a:r>
              <a:rPr sz="2400" spc="-5" dirty="0">
                <a:latin typeface="Calibri"/>
                <a:cs typeface="Calibri"/>
              </a:rPr>
              <a:t>be </a:t>
            </a:r>
            <a:r>
              <a:rPr sz="2400" dirty="0">
                <a:latin typeface="Calibri"/>
                <a:cs typeface="Calibri"/>
              </a:rPr>
              <a:t>a </a:t>
            </a:r>
            <a:r>
              <a:rPr sz="2400" spc="-5" dirty="0">
                <a:latin typeface="Calibri"/>
                <a:cs typeface="Calibri"/>
              </a:rPr>
              <a:t>potentially  valuable </a:t>
            </a:r>
            <a:r>
              <a:rPr sz="2400" spc="-15" dirty="0">
                <a:latin typeface="Calibri"/>
                <a:cs typeface="Calibri"/>
              </a:rPr>
              <a:t>marker </a:t>
            </a:r>
            <a:r>
              <a:rPr sz="2400" dirty="0">
                <a:latin typeface="Calibri"/>
                <a:cs typeface="Calibri"/>
              </a:rPr>
              <a:t>in the </a:t>
            </a:r>
            <a:r>
              <a:rPr sz="2400" spc="-10" dirty="0">
                <a:latin typeface="Calibri"/>
                <a:cs typeface="Calibri"/>
              </a:rPr>
              <a:t>treatment</a:t>
            </a:r>
            <a:r>
              <a:rPr sz="2400" spc="25" dirty="0">
                <a:latin typeface="Calibri"/>
                <a:cs typeface="Calibri"/>
              </a:rPr>
              <a:t> </a:t>
            </a:r>
            <a:r>
              <a:rPr sz="2400" spc="-5" dirty="0">
                <a:latin typeface="Calibri"/>
                <a:cs typeface="Calibri"/>
              </a:rPr>
              <a:t>of</a:t>
            </a:r>
            <a:r>
              <a:rPr sz="2400" spc="10" dirty="0">
                <a:latin typeface="Calibri"/>
                <a:cs typeface="Calibri"/>
              </a:rPr>
              <a:t> </a:t>
            </a:r>
            <a:r>
              <a:rPr sz="2400" spc="-10" dirty="0">
                <a:latin typeface="Calibri"/>
                <a:cs typeface="Calibri"/>
              </a:rPr>
              <a:t>patients	</a:t>
            </a:r>
            <a:r>
              <a:rPr sz="2400" dirty="0">
                <a:latin typeface="Calibri"/>
                <a:cs typeface="Calibri"/>
              </a:rPr>
              <a:t>with</a:t>
            </a:r>
            <a:r>
              <a:rPr sz="2400" spc="-95" dirty="0">
                <a:latin typeface="Calibri"/>
                <a:cs typeface="Calibri"/>
              </a:rPr>
              <a:t> </a:t>
            </a:r>
            <a:r>
              <a:rPr sz="2400" spc="-20" dirty="0">
                <a:latin typeface="Calibri"/>
                <a:cs typeface="Calibri"/>
              </a:rPr>
              <a:t>prostate  </a:t>
            </a:r>
            <a:r>
              <a:rPr sz="2400" spc="-5" dirty="0">
                <a:latin typeface="Calibri"/>
                <a:cs typeface="Calibri"/>
              </a:rPr>
              <a:t>cancer</a:t>
            </a:r>
            <a:endParaRPr sz="2400">
              <a:latin typeface="Calibri"/>
              <a:cs typeface="Calibri"/>
            </a:endParaRPr>
          </a:p>
          <a:p>
            <a:pPr marL="355600" marR="5080" indent="-342900">
              <a:lnSpc>
                <a:spcPct val="100000"/>
              </a:lnSpc>
              <a:spcBef>
                <a:spcPts val="580"/>
              </a:spcBef>
              <a:buFont typeface="Arial"/>
              <a:buChar char="•"/>
              <a:tabLst>
                <a:tab pos="354965" algn="l"/>
                <a:tab pos="355600" algn="l"/>
              </a:tabLst>
            </a:pPr>
            <a:r>
              <a:rPr sz="2400" spc="-5" dirty="0">
                <a:latin typeface="Calibri"/>
                <a:cs typeface="Calibri"/>
              </a:rPr>
              <a:t>68Ga-PSMA </a:t>
            </a:r>
            <a:r>
              <a:rPr sz="2400" dirty="0">
                <a:latin typeface="Calibri"/>
                <a:cs typeface="Calibri"/>
              </a:rPr>
              <a:t>PET </a:t>
            </a:r>
            <a:r>
              <a:rPr sz="2400" spc="-5" dirty="0">
                <a:latin typeface="Calibri"/>
                <a:cs typeface="Calibri"/>
              </a:rPr>
              <a:t>has </a:t>
            </a:r>
            <a:r>
              <a:rPr sz="2400" spc="-10" dirty="0">
                <a:latin typeface="Calibri"/>
                <a:cs typeface="Calibri"/>
              </a:rPr>
              <a:t>promising potential </a:t>
            </a:r>
            <a:r>
              <a:rPr sz="2400" spc="-20" dirty="0">
                <a:latin typeface="Calibri"/>
                <a:cs typeface="Calibri"/>
              </a:rPr>
              <a:t>for </a:t>
            </a:r>
            <a:r>
              <a:rPr sz="2400" spc="-10" dirty="0">
                <a:latin typeface="Calibri"/>
                <a:cs typeface="Calibri"/>
              </a:rPr>
              <a:t>restaging </a:t>
            </a:r>
            <a:r>
              <a:rPr sz="2400" dirty="0">
                <a:latin typeface="Calibri"/>
                <a:cs typeface="Calibri"/>
              </a:rPr>
              <a:t>in  </a:t>
            </a:r>
            <a:r>
              <a:rPr sz="2400" spc="-5" dirty="0">
                <a:latin typeface="Calibri"/>
                <a:cs typeface="Calibri"/>
              </a:rPr>
              <a:t>recurrence/ biochemical </a:t>
            </a:r>
            <a:r>
              <a:rPr sz="2400" spc="-15" dirty="0">
                <a:latin typeface="Calibri"/>
                <a:cs typeface="Calibri"/>
              </a:rPr>
              <a:t>failure </a:t>
            </a:r>
            <a:r>
              <a:rPr sz="2400" spc="-10" dirty="0">
                <a:latin typeface="Calibri"/>
                <a:cs typeface="Calibri"/>
              </a:rPr>
              <a:t>after definitive treatment </a:t>
            </a:r>
            <a:r>
              <a:rPr sz="2400" spc="-5" dirty="0">
                <a:latin typeface="Calibri"/>
                <a:cs typeface="Calibri"/>
              </a:rPr>
              <a:t>of  </a:t>
            </a:r>
            <a:r>
              <a:rPr sz="2400" spc="-20" dirty="0">
                <a:latin typeface="Calibri"/>
                <a:cs typeface="Calibri"/>
              </a:rPr>
              <a:t>prostate</a:t>
            </a:r>
            <a:r>
              <a:rPr sz="2400" spc="-25" dirty="0">
                <a:latin typeface="Calibri"/>
                <a:cs typeface="Calibri"/>
              </a:rPr>
              <a:t> </a:t>
            </a:r>
            <a:r>
              <a:rPr sz="2400" spc="-5" dirty="0">
                <a:latin typeface="Calibri"/>
                <a:cs typeface="Calibri"/>
              </a:rPr>
              <a:t>cancer</a:t>
            </a:r>
            <a:endParaRPr sz="2400">
              <a:latin typeface="Calibri"/>
              <a:cs typeface="Calibri"/>
            </a:endParaRPr>
          </a:p>
          <a:p>
            <a:pPr marL="355600" marR="83820" indent="-342900">
              <a:lnSpc>
                <a:spcPct val="100000"/>
              </a:lnSpc>
              <a:spcBef>
                <a:spcPts val="580"/>
              </a:spcBef>
              <a:buFont typeface="Arial"/>
              <a:buChar char="•"/>
              <a:tabLst>
                <a:tab pos="354965" algn="l"/>
                <a:tab pos="355600" algn="l"/>
              </a:tabLst>
            </a:pPr>
            <a:r>
              <a:rPr sz="2400" dirty="0">
                <a:latin typeface="Calibri"/>
                <a:cs typeface="Calibri"/>
              </a:rPr>
              <a:t>PSMA PET </a:t>
            </a:r>
            <a:r>
              <a:rPr sz="2400" spc="-10" dirty="0">
                <a:latin typeface="Calibri"/>
                <a:cs typeface="Calibri"/>
              </a:rPr>
              <a:t>could </a:t>
            </a:r>
            <a:r>
              <a:rPr sz="2400" spc="-5" dirty="0">
                <a:latin typeface="Calibri"/>
                <a:cs typeface="Calibri"/>
              </a:rPr>
              <a:t>be used </a:t>
            </a:r>
            <a:r>
              <a:rPr sz="2400" dirty="0">
                <a:latin typeface="Calibri"/>
                <a:cs typeface="Calibri"/>
              </a:rPr>
              <a:t>as a </a:t>
            </a:r>
            <a:r>
              <a:rPr sz="2400" spc="-15" dirty="0">
                <a:latin typeface="Calibri"/>
                <a:cs typeface="Calibri"/>
              </a:rPr>
              <a:t>marker </a:t>
            </a:r>
            <a:r>
              <a:rPr sz="2400" spc="-5" dirty="0">
                <a:latin typeface="Calibri"/>
                <a:cs typeface="Calibri"/>
              </a:rPr>
              <a:t>of </a:t>
            </a:r>
            <a:r>
              <a:rPr sz="2400" spc="-10" dirty="0">
                <a:latin typeface="Calibri"/>
                <a:cs typeface="Calibri"/>
              </a:rPr>
              <a:t>patient </a:t>
            </a:r>
            <a:r>
              <a:rPr sz="2400" spc="-5" dirty="0">
                <a:latin typeface="Calibri"/>
                <a:cs typeface="Calibri"/>
              </a:rPr>
              <a:t>response </a:t>
            </a:r>
            <a:r>
              <a:rPr sz="2400" spc="-15" dirty="0">
                <a:latin typeface="Calibri"/>
                <a:cs typeface="Calibri"/>
              </a:rPr>
              <a:t>to  </a:t>
            </a:r>
            <a:r>
              <a:rPr sz="2400" spc="-10" dirty="0">
                <a:latin typeface="Calibri"/>
                <a:cs typeface="Calibri"/>
              </a:rPr>
              <a:t>anti-androgen</a:t>
            </a:r>
            <a:r>
              <a:rPr sz="2400" spc="-5" dirty="0">
                <a:latin typeface="Calibri"/>
                <a:cs typeface="Calibri"/>
              </a:rPr>
              <a:t> drugs</a:t>
            </a:r>
            <a:endParaRPr sz="2400">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94101" y="54610"/>
            <a:ext cx="2214880" cy="635000"/>
          </a:xfrm>
          <a:prstGeom prst="rect">
            <a:avLst/>
          </a:prstGeom>
        </p:spPr>
        <p:txBody>
          <a:bodyPr vert="horz" wrap="square" lIns="0" tIns="12065" rIns="0" bIns="0" rtlCol="0">
            <a:spAutoFit/>
          </a:bodyPr>
          <a:lstStyle/>
          <a:p>
            <a:pPr marL="12700">
              <a:lnSpc>
                <a:spcPct val="100000"/>
              </a:lnSpc>
              <a:spcBef>
                <a:spcPts val="95"/>
              </a:spcBef>
            </a:pPr>
            <a:r>
              <a:rPr b="1" u="heavy" spc="-210" dirty="0">
                <a:solidFill>
                  <a:srgbClr val="800080"/>
                </a:solidFill>
                <a:uFill>
                  <a:solidFill>
                    <a:srgbClr val="800080"/>
                  </a:solidFill>
                </a:uFill>
                <a:latin typeface="Calibri"/>
                <a:cs typeface="Calibri"/>
              </a:rPr>
              <a:t>T</a:t>
            </a:r>
            <a:r>
              <a:rPr b="1" u="heavy" spc="-60" dirty="0">
                <a:solidFill>
                  <a:srgbClr val="800080"/>
                </a:solidFill>
                <a:uFill>
                  <a:solidFill>
                    <a:srgbClr val="800080"/>
                  </a:solidFill>
                </a:uFill>
                <a:latin typeface="Calibri"/>
                <a:cs typeface="Calibri"/>
              </a:rPr>
              <a:t>r</a:t>
            </a:r>
            <a:r>
              <a:rPr b="1" u="heavy" spc="-10" dirty="0">
                <a:solidFill>
                  <a:srgbClr val="800080"/>
                </a:solidFill>
                <a:uFill>
                  <a:solidFill>
                    <a:srgbClr val="800080"/>
                  </a:solidFill>
                </a:uFill>
                <a:latin typeface="Calibri"/>
                <a:cs typeface="Calibri"/>
              </a:rPr>
              <a:t>e</a:t>
            </a:r>
            <a:r>
              <a:rPr b="1" u="heavy" spc="-45" dirty="0">
                <a:solidFill>
                  <a:srgbClr val="800080"/>
                </a:solidFill>
                <a:uFill>
                  <a:solidFill>
                    <a:srgbClr val="800080"/>
                  </a:solidFill>
                </a:uFill>
                <a:latin typeface="Calibri"/>
                <a:cs typeface="Calibri"/>
              </a:rPr>
              <a:t>a</a:t>
            </a:r>
            <a:r>
              <a:rPr b="1" u="heavy" spc="-5" dirty="0">
                <a:solidFill>
                  <a:srgbClr val="800080"/>
                </a:solidFill>
                <a:uFill>
                  <a:solidFill>
                    <a:srgbClr val="800080"/>
                  </a:solidFill>
                </a:uFill>
                <a:latin typeface="Calibri"/>
                <a:cs typeface="Calibri"/>
              </a:rPr>
              <a:t>tme</a:t>
            </a:r>
            <a:r>
              <a:rPr b="1" u="heavy" spc="-40" dirty="0">
                <a:solidFill>
                  <a:srgbClr val="800080"/>
                </a:solidFill>
                <a:uFill>
                  <a:solidFill>
                    <a:srgbClr val="800080"/>
                  </a:solidFill>
                </a:uFill>
                <a:latin typeface="Calibri"/>
                <a:cs typeface="Calibri"/>
              </a:rPr>
              <a:t>n</a:t>
            </a:r>
            <a:r>
              <a:rPr b="1" u="heavy" spc="-5" dirty="0">
                <a:solidFill>
                  <a:srgbClr val="800080"/>
                </a:solidFill>
                <a:uFill>
                  <a:solidFill>
                    <a:srgbClr val="800080"/>
                  </a:solidFill>
                </a:uFill>
                <a:latin typeface="Calibri"/>
                <a:cs typeface="Calibri"/>
              </a:rPr>
              <a:t>t</a:t>
            </a:r>
          </a:p>
        </p:txBody>
      </p:sp>
      <p:sp>
        <p:nvSpPr>
          <p:cNvPr id="3" name="object 3"/>
          <p:cNvSpPr txBox="1"/>
          <p:nvPr/>
        </p:nvSpPr>
        <p:spPr>
          <a:xfrm>
            <a:off x="231140" y="794359"/>
            <a:ext cx="4445000" cy="1367155"/>
          </a:xfrm>
          <a:prstGeom prst="rect">
            <a:avLst/>
          </a:prstGeom>
        </p:spPr>
        <p:txBody>
          <a:bodyPr vert="horz" wrap="square" lIns="0" tIns="43180" rIns="0" bIns="0" rtlCol="0">
            <a:spAutoFit/>
          </a:bodyPr>
          <a:lstStyle/>
          <a:p>
            <a:pPr marL="355600" indent="-342900">
              <a:lnSpc>
                <a:spcPct val="100000"/>
              </a:lnSpc>
              <a:spcBef>
                <a:spcPts val="340"/>
              </a:spcBef>
              <a:buFont typeface="Arial"/>
              <a:buChar char="•"/>
              <a:tabLst>
                <a:tab pos="354965" algn="l"/>
                <a:tab pos="355600" algn="l"/>
              </a:tabLst>
            </a:pPr>
            <a:r>
              <a:rPr sz="2000" spc="-5" dirty="0">
                <a:latin typeface="Calibri"/>
                <a:cs typeface="Calibri"/>
              </a:rPr>
              <a:t>Depends on </a:t>
            </a:r>
            <a:r>
              <a:rPr sz="2000" spc="-15" dirty="0">
                <a:latin typeface="Calibri"/>
                <a:cs typeface="Calibri"/>
              </a:rPr>
              <a:t>stage, </a:t>
            </a:r>
            <a:r>
              <a:rPr sz="2000" spc="-10" dirty="0">
                <a:latin typeface="Calibri"/>
                <a:cs typeface="Calibri"/>
              </a:rPr>
              <a:t>patient's </a:t>
            </a:r>
            <a:r>
              <a:rPr sz="2000" spc="-5" dirty="0">
                <a:latin typeface="Calibri"/>
                <a:cs typeface="Calibri"/>
              </a:rPr>
              <a:t>age </a:t>
            </a:r>
            <a:r>
              <a:rPr sz="2000" dirty="0">
                <a:latin typeface="Calibri"/>
                <a:cs typeface="Calibri"/>
              </a:rPr>
              <a:t>and</a:t>
            </a:r>
            <a:r>
              <a:rPr sz="2000" spc="20" dirty="0">
                <a:latin typeface="Calibri"/>
                <a:cs typeface="Calibri"/>
              </a:rPr>
              <a:t> </a:t>
            </a:r>
            <a:r>
              <a:rPr sz="2000" dirty="0">
                <a:latin typeface="Calibri"/>
                <a:cs typeface="Calibri"/>
              </a:rPr>
              <a:t>GC</a:t>
            </a:r>
            <a:endParaRPr sz="2000">
              <a:latin typeface="Calibri"/>
              <a:cs typeface="Calibri"/>
            </a:endParaRPr>
          </a:p>
          <a:p>
            <a:pPr marL="355600" indent="-342900">
              <a:lnSpc>
                <a:spcPct val="100000"/>
              </a:lnSpc>
              <a:spcBef>
                <a:spcPts val="240"/>
              </a:spcBef>
              <a:buFont typeface="Arial"/>
              <a:buChar char="•"/>
              <a:tabLst>
                <a:tab pos="354965" algn="l"/>
                <a:tab pos="355600" algn="l"/>
              </a:tabLst>
            </a:pPr>
            <a:r>
              <a:rPr sz="2000" spc="-40" dirty="0">
                <a:latin typeface="Calibri"/>
                <a:cs typeface="Calibri"/>
              </a:rPr>
              <a:t>EARLY</a:t>
            </a:r>
            <a:endParaRPr sz="2000">
              <a:latin typeface="Calibri"/>
              <a:cs typeface="Calibri"/>
            </a:endParaRPr>
          </a:p>
          <a:p>
            <a:pPr marL="355600" indent="-342900">
              <a:lnSpc>
                <a:spcPct val="100000"/>
              </a:lnSpc>
              <a:spcBef>
                <a:spcPts val="240"/>
              </a:spcBef>
              <a:buFont typeface="Arial"/>
              <a:buChar char="•"/>
              <a:tabLst>
                <a:tab pos="354965" algn="l"/>
                <a:tab pos="355600" algn="l"/>
              </a:tabLst>
            </a:pPr>
            <a:r>
              <a:rPr sz="2000" spc="-35" dirty="0">
                <a:latin typeface="Calibri"/>
                <a:cs typeface="Calibri"/>
              </a:rPr>
              <a:t>LOCALLY</a:t>
            </a:r>
            <a:r>
              <a:rPr sz="2000" spc="-20" dirty="0">
                <a:latin typeface="Calibri"/>
                <a:cs typeface="Calibri"/>
              </a:rPr>
              <a:t> </a:t>
            </a:r>
            <a:r>
              <a:rPr sz="2000" spc="-15" dirty="0">
                <a:latin typeface="Calibri"/>
                <a:cs typeface="Calibri"/>
              </a:rPr>
              <a:t>ADVANCED</a:t>
            </a:r>
            <a:endParaRPr sz="2000">
              <a:latin typeface="Calibri"/>
              <a:cs typeface="Calibri"/>
            </a:endParaRPr>
          </a:p>
          <a:p>
            <a:pPr marL="355600" indent="-342900">
              <a:lnSpc>
                <a:spcPct val="100000"/>
              </a:lnSpc>
              <a:spcBef>
                <a:spcPts val="240"/>
              </a:spcBef>
              <a:buFont typeface="Arial"/>
              <a:buChar char="•"/>
              <a:tabLst>
                <a:tab pos="354965" algn="l"/>
                <a:tab pos="355600" algn="l"/>
              </a:tabLst>
            </a:pPr>
            <a:r>
              <a:rPr sz="2000" spc="-50" dirty="0">
                <a:latin typeface="Calibri"/>
                <a:cs typeface="Calibri"/>
              </a:rPr>
              <a:t>METASTATIC</a:t>
            </a:r>
            <a:endParaRPr sz="2000">
              <a:latin typeface="Calibri"/>
              <a:cs typeface="Calibri"/>
            </a:endParaRPr>
          </a:p>
        </p:txBody>
      </p:sp>
      <p:sp>
        <p:nvSpPr>
          <p:cNvPr id="4" name="object 4"/>
          <p:cNvSpPr txBox="1"/>
          <p:nvPr/>
        </p:nvSpPr>
        <p:spPr>
          <a:xfrm>
            <a:off x="231140" y="2174875"/>
            <a:ext cx="2306320" cy="513715"/>
          </a:xfrm>
          <a:prstGeom prst="rect">
            <a:avLst/>
          </a:prstGeom>
        </p:spPr>
        <p:txBody>
          <a:bodyPr vert="horz" wrap="square" lIns="0" tIns="13335" rIns="0" bIns="0" rtlCol="0">
            <a:spAutoFit/>
          </a:bodyPr>
          <a:lstStyle/>
          <a:p>
            <a:pPr marL="355600" indent="-342900">
              <a:lnSpc>
                <a:spcPct val="100000"/>
              </a:lnSpc>
              <a:spcBef>
                <a:spcPts val="105"/>
              </a:spcBef>
              <a:buFont typeface="Arial"/>
              <a:buChar char="•"/>
              <a:tabLst>
                <a:tab pos="354965" algn="l"/>
                <a:tab pos="355600" algn="l"/>
              </a:tabLst>
            </a:pPr>
            <a:r>
              <a:rPr sz="3200" dirty="0">
                <a:latin typeface="Calibri"/>
                <a:cs typeface="Calibri"/>
              </a:rPr>
              <a:t>3 risk</a:t>
            </a:r>
            <a:r>
              <a:rPr sz="3200" spc="-90" dirty="0">
                <a:latin typeface="Calibri"/>
                <a:cs typeface="Calibri"/>
              </a:rPr>
              <a:t> </a:t>
            </a:r>
            <a:r>
              <a:rPr sz="3200" spc="-15" dirty="0">
                <a:latin typeface="Calibri"/>
                <a:cs typeface="Calibri"/>
              </a:rPr>
              <a:t>group</a:t>
            </a:r>
            <a:endParaRPr sz="3200">
              <a:latin typeface="Calibri"/>
              <a:cs typeface="Calibri"/>
            </a:endParaRPr>
          </a:p>
        </p:txBody>
      </p:sp>
      <p:graphicFrame>
        <p:nvGraphicFramePr>
          <p:cNvPr id="5" name="object 5"/>
          <p:cNvGraphicFramePr>
            <a:graphicFrameLocks noGrp="1"/>
          </p:cNvGraphicFramePr>
          <p:nvPr/>
        </p:nvGraphicFramePr>
        <p:xfrm>
          <a:off x="669290" y="2778505"/>
          <a:ext cx="7390129" cy="1301749"/>
        </p:xfrm>
        <a:graphic>
          <a:graphicData uri="http://schemas.openxmlformats.org/drawingml/2006/table">
            <a:tbl>
              <a:tblPr firstRow="1" bandRow="1">
                <a:tableStyleId>{2D5ABB26-0587-4C30-8999-92F81FD0307C}</a:tableStyleId>
              </a:tblPr>
              <a:tblGrid>
                <a:gridCol w="2804795"/>
                <a:gridCol w="1800859"/>
                <a:gridCol w="1905000"/>
                <a:gridCol w="879475"/>
              </a:tblGrid>
              <a:tr h="275134">
                <a:tc>
                  <a:txBody>
                    <a:bodyPr/>
                    <a:lstStyle/>
                    <a:p>
                      <a:pPr>
                        <a:lnSpc>
                          <a:spcPct val="100000"/>
                        </a:lnSpc>
                      </a:pPr>
                      <a:endParaRPr sz="1700">
                        <a:latin typeface="Times New Roman"/>
                        <a:cs typeface="Times New Roman"/>
                      </a:endParaRPr>
                    </a:p>
                  </a:txBody>
                  <a:tcPr marL="0" marR="0" marT="0" marB="0"/>
                </a:tc>
                <a:tc>
                  <a:txBody>
                    <a:bodyPr/>
                    <a:lstStyle/>
                    <a:p>
                      <a:pPr marL="427990">
                        <a:lnSpc>
                          <a:spcPts val="1905"/>
                        </a:lnSpc>
                      </a:pPr>
                      <a:r>
                        <a:rPr sz="2000" b="1" u="heavy" spc="-15" dirty="0">
                          <a:uFill>
                            <a:solidFill>
                              <a:srgbClr val="000000"/>
                            </a:solidFill>
                          </a:uFill>
                          <a:latin typeface="Calibri"/>
                          <a:cs typeface="Calibri"/>
                        </a:rPr>
                        <a:t>Stage</a:t>
                      </a:r>
                      <a:endParaRPr sz="2000">
                        <a:latin typeface="Calibri"/>
                        <a:cs typeface="Calibri"/>
                      </a:endParaRPr>
                    </a:p>
                  </a:txBody>
                  <a:tcPr marL="0" marR="0" marT="0" marB="0"/>
                </a:tc>
                <a:tc>
                  <a:txBody>
                    <a:bodyPr/>
                    <a:lstStyle/>
                    <a:p>
                      <a:pPr marL="456565">
                        <a:lnSpc>
                          <a:spcPts val="1905"/>
                        </a:lnSpc>
                      </a:pPr>
                      <a:r>
                        <a:rPr sz="2000" b="1" u="heavy" dirty="0">
                          <a:uFill>
                            <a:solidFill>
                              <a:srgbClr val="000000"/>
                            </a:solidFill>
                          </a:uFill>
                          <a:latin typeface="Calibri"/>
                          <a:cs typeface="Calibri"/>
                        </a:rPr>
                        <a:t>Initial</a:t>
                      </a:r>
                      <a:r>
                        <a:rPr sz="2000" b="1" u="heavy" spc="-50" dirty="0">
                          <a:uFill>
                            <a:solidFill>
                              <a:srgbClr val="000000"/>
                            </a:solidFill>
                          </a:uFill>
                          <a:latin typeface="Calibri"/>
                          <a:cs typeface="Calibri"/>
                        </a:rPr>
                        <a:t> </a:t>
                      </a:r>
                      <a:r>
                        <a:rPr sz="2000" b="1" u="heavy" spc="-10" dirty="0">
                          <a:uFill>
                            <a:solidFill>
                              <a:srgbClr val="000000"/>
                            </a:solidFill>
                          </a:uFill>
                          <a:latin typeface="Calibri"/>
                          <a:cs typeface="Calibri"/>
                        </a:rPr>
                        <a:t>PSA</a:t>
                      </a:r>
                      <a:endParaRPr sz="2000">
                        <a:latin typeface="Calibri"/>
                        <a:cs typeface="Calibri"/>
                      </a:endParaRPr>
                    </a:p>
                  </a:txBody>
                  <a:tcPr marL="0" marR="0" marT="0" marB="0"/>
                </a:tc>
                <a:tc>
                  <a:txBody>
                    <a:bodyPr/>
                    <a:lstStyle/>
                    <a:p>
                      <a:pPr marL="381000">
                        <a:lnSpc>
                          <a:spcPts val="1905"/>
                        </a:lnSpc>
                      </a:pPr>
                      <a:r>
                        <a:rPr sz="2000" b="1" u="heavy" spc="-5" dirty="0">
                          <a:uFill>
                            <a:solidFill>
                              <a:srgbClr val="000000"/>
                            </a:solidFill>
                          </a:uFill>
                          <a:latin typeface="Calibri"/>
                          <a:cs typeface="Calibri"/>
                        </a:rPr>
                        <a:t>GS</a:t>
                      </a:r>
                      <a:endParaRPr sz="2000">
                        <a:latin typeface="Calibri"/>
                        <a:cs typeface="Calibri"/>
                      </a:endParaRPr>
                    </a:p>
                  </a:txBody>
                  <a:tcPr marL="0" marR="0" marT="0" marB="0"/>
                </a:tc>
              </a:tr>
              <a:tr h="355854">
                <a:tc>
                  <a:txBody>
                    <a:bodyPr/>
                    <a:lstStyle/>
                    <a:p>
                      <a:pPr marL="31750">
                        <a:lnSpc>
                          <a:spcPts val="2375"/>
                        </a:lnSpc>
                        <a:tabLst>
                          <a:tab pos="318135" algn="l"/>
                        </a:tabLst>
                      </a:pPr>
                      <a:r>
                        <a:rPr sz="2000" dirty="0">
                          <a:latin typeface="Arial"/>
                          <a:cs typeface="Arial"/>
                        </a:rPr>
                        <a:t>–	</a:t>
                      </a:r>
                      <a:r>
                        <a:rPr sz="2000" spc="-25" dirty="0">
                          <a:latin typeface="Calibri"/>
                          <a:cs typeface="Calibri"/>
                        </a:rPr>
                        <a:t>LOW</a:t>
                      </a:r>
                      <a:r>
                        <a:rPr sz="2000" spc="-20" dirty="0">
                          <a:latin typeface="Calibri"/>
                          <a:cs typeface="Calibri"/>
                        </a:rPr>
                        <a:t> </a:t>
                      </a:r>
                      <a:r>
                        <a:rPr sz="2000" dirty="0">
                          <a:latin typeface="Calibri"/>
                          <a:cs typeface="Calibri"/>
                        </a:rPr>
                        <a:t>RISK</a:t>
                      </a:r>
                      <a:endParaRPr sz="2000">
                        <a:latin typeface="Calibri"/>
                        <a:cs typeface="Calibri"/>
                      </a:endParaRPr>
                    </a:p>
                  </a:txBody>
                  <a:tcPr marL="0" marR="0" marT="0" marB="0"/>
                </a:tc>
                <a:tc>
                  <a:txBody>
                    <a:bodyPr/>
                    <a:lstStyle/>
                    <a:p>
                      <a:pPr marL="484505">
                        <a:lnSpc>
                          <a:spcPts val="2375"/>
                        </a:lnSpc>
                      </a:pPr>
                      <a:r>
                        <a:rPr sz="2000" spc="5" dirty="0">
                          <a:latin typeface="Calibri"/>
                          <a:cs typeface="Calibri"/>
                        </a:rPr>
                        <a:t>T</a:t>
                      </a:r>
                      <a:r>
                        <a:rPr sz="1950" spc="7" baseline="-21367" dirty="0">
                          <a:latin typeface="Calibri"/>
                          <a:cs typeface="Calibri"/>
                        </a:rPr>
                        <a:t>1</a:t>
                      </a:r>
                      <a:r>
                        <a:rPr sz="1950" spc="225" baseline="-21367" dirty="0">
                          <a:latin typeface="Calibri"/>
                          <a:cs typeface="Calibri"/>
                        </a:rPr>
                        <a:t> </a:t>
                      </a:r>
                      <a:r>
                        <a:rPr sz="2000" dirty="0">
                          <a:latin typeface="Calibri"/>
                          <a:cs typeface="Calibri"/>
                        </a:rPr>
                        <a:t>–T</a:t>
                      </a:r>
                      <a:r>
                        <a:rPr sz="1950" baseline="-21367" dirty="0">
                          <a:latin typeface="Calibri"/>
                          <a:cs typeface="Calibri"/>
                        </a:rPr>
                        <a:t>2a</a:t>
                      </a:r>
                      <a:endParaRPr sz="1950" baseline="-21367">
                        <a:latin typeface="Calibri"/>
                        <a:cs typeface="Calibri"/>
                      </a:endParaRPr>
                    </a:p>
                  </a:txBody>
                  <a:tcPr marL="0" marR="0" marT="0" marB="0"/>
                </a:tc>
                <a:tc>
                  <a:txBody>
                    <a:bodyPr/>
                    <a:lstStyle/>
                    <a:p>
                      <a:pPr marL="456565">
                        <a:lnSpc>
                          <a:spcPts val="2375"/>
                        </a:lnSpc>
                      </a:pPr>
                      <a:r>
                        <a:rPr sz="2000" spc="-5" dirty="0">
                          <a:latin typeface="Calibri"/>
                          <a:cs typeface="Calibri"/>
                        </a:rPr>
                        <a:t>&lt;10</a:t>
                      </a:r>
                      <a:r>
                        <a:rPr sz="2000" spc="-10" dirty="0">
                          <a:latin typeface="Calibri"/>
                          <a:cs typeface="Calibri"/>
                        </a:rPr>
                        <a:t> </a:t>
                      </a:r>
                      <a:r>
                        <a:rPr sz="2000" spc="10" dirty="0">
                          <a:latin typeface="Calibri"/>
                          <a:cs typeface="Calibri"/>
                        </a:rPr>
                        <a:t>ng/ml</a:t>
                      </a:r>
                      <a:endParaRPr sz="2000">
                        <a:latin typeface="Calibri"/>
                        <a:cs typeface="Calibri"/>
                      </a:endParaRPr>
                    </a:p>
                  </a:txBody>
                  <a:tcPr marL="0" marR="0" marT="0" marB="0"/>
                </a:tc>
                <a:tc>
                  <a:txBody>
                    <a:bodyPr/>
                    <a:lstStyle/>
                    <a:p>
                      <a:pPr marL="381000">
                        <a:lnSpc>
                          <a:spcPts val="2375"/>
                        </a:lnSpc>
                      </a:pPr>
                      <a:r>
                        <a:rPr sz="2000" dirty="0">
                          <a:latin typeface="Calibri"/>
                          <a:cs typeface="Calibri"/>
                        </a:rPr>
                        <a:t>≤</a:t>
                      </a:r>
                      <a:r>
                        <a:rPr sz="2000" spc="-25" dirty="0">
                          <a:latin typeface="Calibri"/>
                          <a:cs typeface="Calibri"/>
                        </a:rPr>
                        <a:t> </a:t>
                      </a:r>
                      <a:r>
                        <a:rPr sz="2000" dirty="0">
                          <a:latin typeface="Calibri"/>
                          <a:cs typeface="Calibri"/>
                        </a:rPr>
                        <a:t>6</a:t>
                      </a:r>
                      <a:endParaRPr sz="2000">
                        <a:latin typeface="Calibri"/>
                        <a:cs typeface="Calibri"/>
                      </a:endParaRPr>
                    </a:p>
                  </a:txBody>
                  <a:tcPr marL="0" marR="0" marT="0" marB="0"/>
                </a:tc>
              </a:tr>
              <a:tr h="335407">
                <a:tc>
                  <a:txBody>
                    <a:bodyPr/>
                    <a:lstStyle/>
                    <a:p>
                      <a:pPr marL="31750">
                        <a:lnSpc>
                          <a:spcPts val="2215"/>
                        </a:lnSpc>
                        <a:tabLst>
                          <a:tab pos="318135" algn="l"/>
                        </a:tabLst>
                      </a:pPr>
                      <a:r>
                        <a:rPr sz="2000" dirty="0">
                          <a:latin typeface="Arial"/>
                          <a:cs typeface="Arial"/>
                        </a:rPr>
                        <a:t>–	</a:t>
                      </a:r>
                      <a:r>
                        <a:rPr sz="2000" spc="-15" dirty="0">
                          <a:latin typeface="Calibri"/>
                          <a:cs typeface="Calibri"/>
                        </a:rPr>
                        <a:t>INTERMEDIATE</a:t>
                      </a:r>
                      <a:r>
                        <a:rPr sz="2000" spc="-55" dirty="0">
                          <a:latin typeface="Calibri"/>
                          <a:cs typeface="Calibri"/>
                        </a:rPr>
                        <a:t> </a:t>
                      </a:r>
                      <a:r>
                        <a:rPr sz="2000" dirty="0">
                          <a:latin typeface="Calibri"/>
                          <a:cs typeface="Calibri"/>
                        </a:rPr>
                        <a:t>RISK</a:t>
                      </a:r>
                      <a:endParaRPr sz="2000">
                        <a:latin typeface="Calibri"/>
                        <a:cs typeface="Calibri"/>
                      </a:endParaRPr>
                    </a:p>
                  </a:txBody>
                  <a:tcPr marL="0" marR="0" marT="0" marB="0"/>
                </a:tc>
                <a:tc>
                  <a:txBody>
                    <a:bodyPr/>
                    <a:lstStyle/>
                    <a:p>
                      <a:pPr marL="427990">
                        <a:lnSpc>
                          <a:spcPts val="2215"/>
                        </a:lnSpc>
                      </a:pPr>
                      <a:r>
                        <a:rPr sz="2000" dirty="0">
                          <a:latin typeface="Calibri"/>
                          <a:cs typeface="Calibri"/>
                        </a:rPr>
                        <a:t>Bulky</a:t>
                      </a:r>
                      <a:r>
                        <a:rPr sz="2000" spc="-30" dirty="0">
                          <a:latin typeface="Calibri"/>
                          <a:cs typeface="Calibri"/>
                        </a:rPr>
                        <a:t> </a:t>
                      </a:r>
                      <a:r>
                        <a:rPr sz="2000" spc="10" dirty="0">
                          <a:latin typeface="Calibri"/>
                          <a:cs typeface="Calibri"/>
                        </a:rPr>
                        <a:t>T</a:t>
                      </a:r>
                      <a:r>
                        <a:rPr sz="1950" spc="15" baseline="-21367" dirty="0">
                          <a:latin typeface="Calibri"/>
                          <a:cs typeface="Calibri"/>
                        </a:rPr>
                        <a:t>2b</a:t>
                      </a:r>
                      <a:endParaRPr sz="1950" baseline="-21367">
                        <a:latin typeface="Calibri"/>
                        <a:cs typeface="Calibri"/>
                      </a:endParaRPr>
                    </a:p>
                  </a:txBody>
                  <a:tcPr marL="0" marR="0" marT="0" marB="0"/>
                </a:tc>
                <a:tc>
                  <a:txBody>
                    <a:bodyPr/>
                    <a:lstStyle/>
                    <a:p>
                      <a:pPr marL="456565">
                        <a:lnSpc>
                          <a:spcPts val="2215"/>
                        </a:lnSpc>
                      </a:pPr>
                      <a:r>
                        <a:rPr sz="2000" dirty="0">
                          <a:latin typeface="Calibri"/>
                          <a:cs typeface="Calibri"/>
                        </a:rPr>
                        <a:t>10-</a:t>
                      </a:r>
                      <a:r>
                        <a:rPr sz="2000" spc="-35" dirty="0">
                          <a:latin typeface="Calibri"/>
                          <a:cs typeface="Calibri"/>
                        </a:rPr>
                        <a:t> </a:t>
                      </a:r>
                      <a:r>
                        <a:rPr sz="2000" dirty="0">
                          <a:latin typeface="Calibri"/>
                          <a:cs typeface="Calibri"/>
                        </a:rPr>
                        <a:t>20</a:t>
                      </a:r>
                      <a:endParaRPr sz="2000">
                        <a:latin typeface="Calibri"/>
                        <a:cs typeface="Calibri"/>
                      </a:endParaRPr>
                    </a:p>
                  </a:txBody>
                  <a:tcPr marL="0" marR="0" marT="0" marB="0"/>
                </a:tc>
                <a:tc>
                  <a:txBody>
                    <a:bodyPr/>
                    <a:lstStyle/>
                    <a:p>
                      <a:pPr marL="381000">
                        <a:lnSpc>
                          <a:spcPts val="2215"/>
                        </a:lnSpc>
                      </a:pPr>
                      <a:r>
                        <a:rPr sz="2000" dirty="0">
                          <a:latin typeface="Calibri"/>
                          <a:cs typeface="Calibri"/>
                        </a:rPr>
                        <a:t>7</a:t>
                      </a:r>
                      <a:endParaRPr sz="2000">
                        <a:latin typeface="Calibri"/>
                        <a:cs typeface="Calibri"/>
                      </a:endParaRPr>
                    </a:p>
                  </a:txBody>
                  <a:tcPr marL="0" marR="0" marT="0" marB="0"/>
                </a:tc>
              </a:tr>
              <a:tr h="335354">
                <a:tc>
                  <a:txBody>
                    <a:bodyPr/>
                    <a:lstStyle/>
                    <a:p>
                      <a:pPr marL="31750">
                        <a:lnSpc>
                          <a:spcPts val="2215"/>
                        </a:lnSpc>
                        <a:tabLst>
                          <a:tab pos="318135" algn="l"/>
                        </a:tabLst>
                      </a:pPr>
                      <a:r>
                        <a:rPr sz="2000" dirty="0">
                          <a:latin typeface="Arial"/>
                          <a:cs typeface="Arial"/>
                        </a:rPr>
                        <a:t>–	</a:t>
                      </a:r>
                      <a:r>
                        <a:rPr sz="2000" spc="-5" dirty="0">
                          <a:latin typeface="Calibri"/>
                          <a:cs typeface="Calibri"/>
                        </a:rPr>
                        <a:t>HIGH </a:t>
                      </a:r>
                      <a:r>
                        <a:rPr sz="2000" dirty="0">
                          <a:latin typeface="Calibri"/>
                          <a:cs typeface="Calibri"/>
                        </a:rPr>
                        <a:t>RISK</a:t>
                      </a:r>
                      <a:endParaRPr sz="2000">
                        <a:latin typeface="Calibri"/>
                        <a:cs typeface="Calibri"/>
                      </a:endParaRPr>
                    </a:p>
                  </a:txBody>
                  <a:tcPr marL="0" marR="0" marT="0" marB="0"/>
                </a:tc>
                <a:tc>
                  <a:txBody>
                    <a:bodyPr/>
                    <a:lstStyle/>
                    <a:p>
                      <a:pPr marL="427990">
                        <a:lnSpc>
                          <a:spcPts val="2215"/>
                        </a:lnSpc>
                      </a:pPr>
                      <a:r>
                        <a:rPr sz="2000" dirty="0">
                          <a:latin typeface="Calibri"/>
                          <a:cs typeface="Calibri"/>
                        </a:rPr>
                        <a:t>≥</a:t>
                      </a:r>
                      <a:r>
                        <a:rPr sz="2000" spc="-10" dirty="0">
                          <a:latin typeface="Calibri"/>
                          <a:cs typeface="Calibri"/>
                        </a:rPr>
                        <a:t> </a:t>
                      </a:r>
                      <a:r>
                        <a:rPr sz="2000" spc="5" dirty="0">
                          <a:latin typeface="Calibri"/>
                          <a:cs typeface="Calibri"/>
                        </a:rPr>
                        <a:t>T</a:t>
                      </a:r>
                      <a:r>
                        <a:rPr sz="1950" spc="7" baseline="-21367" dirty="0">
                          <a:latin typeface="Calibri"/>
                          <a:cs typeface="Calibri"/>
                        </a:rPr>
                        <a:t>2c</a:t>
                      </a:r>
                      <a:endParaRPr sz="1950" baseline="-21367">
                        <a:latin typeface="Calibri"/>
                        <a:cs typeface="Calibri"/>
                      </a:endParaRPr>
                    </a:p>
                  </a:txBody>
                  <a:tcPr marL="0" marR="0" marT="0" marB="0"/>
                </a:tc>
                <a:tc>
                  <a:txBody>
                    <a:bodyPr/>
                    <a:lstStyle/>
                    <a:p>
                      <a:pPr marL="456565">
                        <a:lnSpc>
                          <a:spcPts val="2215"/>
                        </a:lnSpc>
                      </a:pPr>
                      <a:r>
                        <a:rPr sz="2000" spc="-5" dirty="0">
                          <a:latin typeface="Calibri"/>
                          <a:cs typeface="Calibri"/>
                        </a:rPr>
                        <a:t>&gt;20</a:t>
                      </a:r>
                      <a:endParaRPr sz="2000">
                        <a:latin typeface="Calibri"/>
                        <a:cs typeface="Calibri"/>
                      </a:endParaRPr>
                    </a:p>
                  </a:txBody>
                  <a:tcPr marL="0" marR="0" marT="0" marB="0"/>
                </a:tc>
                <a:tc>
                  <a:txBody>
                    <a:bodyPr/>
                    <a:lstStyle/>
                    <a:p>
                      <a:pPr marL="381000">
                        <a:lnSpc>
                          <a:spcPts val="2215"/>
                        </a:lnSpc>
                      </a:pPr>
                      <a:r>
                        <a:rPr sz="2000" dirty="0">
                          <a:latin typeface="Calibri"/>
                          <a:cs typeface="Calibri"/>
                        </a:rPr>
                        <a:t>8-10</a:t>
                      </a:r>
                      <a:endParaRPr sz="2000">
                        <a:latin typeface="Calibri"/>
                        <a:cs typeface="Calibri"/>
                      </a:endParaRPr>
                    </a:p>
                  </a:txBody>
                  <a:tcPr marL="0" marR="0" marT="0" marB="0"/>
                </a:tc>
              </a:tr>
            </a:tbl>
          </a:graphicData>
        </a:graphic>
      </p:graphicFrame>
      <p:sp>
        <p:nvSpPr>
          <p:cNvPr id="6" name="object 6"/>
          <p:cNvSpPr txBox="1"/>
          <p:nvPr/>
        </p:nvSpPr>
        <p:spPr>
          <a:xfrm>
            <a:off x="6948296" y="4202048"/>
            <a:ext cx="1242695" cy="269240"/>
          </a:xfrm>
          <a:prstGeom prst="rect">
            <a:avLst/>
          </a:prstGeom>
        </p:spPr>
        <p:txBody>
          <a:bodyPr vert="horz" wrap="square" lIns="0" tIns="12065" rIns="0" bIns="0" rtlCol="0">
            <a:spAutoFit/>
          </a:bodyPr>
          <a:lstStyle/>
          <a:p>
            <a:pPr marL="12700">
              <a:lnSpc>
                <a:spcPct val="100000"/>
              </a:lnSpc>
              <a:spcBef>
                <a:spcPts val="95"/>
              </a:spcBef>
            </a:pPr>
            <a:r>
              <a:rPr sz="1600" spc="-10" dirty="0">
                <a:latin typeface="Calibri"/>
                <a:cs typeface="Calibri"/>
              </a:rPr>
              <a:t>(</a:t>
            </a:r>
            <a:r>
              <a:rPr sz="1600" spc="-10" dirty="0">
                <a:solidFill>
                  <a:srgbClr val="0E0EEB"/>
                </a:solidFill>
                <a:latin typeface="Calibri"/>
                <a:cs typeface="Calibri"/>
              </a:rPr>
              <a:t>D'Amico et</a:t>
            </a:r>
            <a:r>
              <a:rPr sz="1600" spc="-25" dirty="0">
                <a:solidFill>
                  <a:srgbClr val="0E0EEB"/>
                </a:solidFill>
                <a:latin typeface="Calibri"/>
                <a:cs typeface="Calibri"/>
              </a:rPr>
              <a:t> </a:t>
            </a:r>
            <a:r>
              <a:rPr sz="1600" dirty="0">
                <a:solidFill>
                  <a:srgbClr val="0E0EEB"/>
                </a:solidFill>
                <a:latin typeface="Calibri"/>
                <a:cs typeface="Calibri"/>
              </a:rPr>
              <a:t>al</a:t>
            </a:r>
            <a:r>
              <a:rPr sz="1600" dirty="0">
                <a:latin typeface="Calibri"/>
                <a:cs typeface="Calibri"/>
              </a:rPr>
              <a:t>)</a:t>
            </a:r>
            <a:endParaRPr sz="1600">
              <a:latin typeface="Calibri"/>
              <a:cs typeface="Calibri"/>
            </a:endParaRPr>
          </a:p>
        </p:txBody>
      </p:sp>
      <p:sp>
        <p:nvSpPr>
          <p:cNvPr id="7" name="object 7"/>
          <p:cNvSpPr txBox="1"/>
          <p:nvPr/>
        </p:nvSpPr>
        <p:spPr>
          <a:xfrm>
            <a:off x="231140" y="4483074"/>
            <a:ext cx="3061970" cy="1702435"/>
          </a:xfrm>
          <a:prstGeom prst="rect">
            <a:avLst/>
          </a:prstGeom>
        </p:spPr>
        <p:txBody>
          <a:bodyPr vert="horz" wrap="square" lIns="0" tIns="43180" rIns="0" bIns="0" rtlCol="0">
            <a:spAutoFit/>
          </a:bodyPr>
          <a:lstStyle/>
          <a:p>
            <a:pPr marL="355600" indent="-342900">
              <a:lnSpc>
                <a:spcPct val="100000"/>
              </a:lnSpc>
              <a:spcBef>
                <a:spcPts val="340"/>
              </a:spcBef>
              <a:buFont typeface="Arial"/>
              <a:buChar char="•"/>
              <a:tabLst>
                <a:tab pos="354965" algn="l"/>
                <a:tab pos="355600" algn="l"/>
              </a:tabLst>
            </a:pPr>
            <a:r>
              <a:rPr sz="2000" spc="-10" dirty="0">
                <a:latin typeface="Calibri"/>
                <a:cs typeface="Calibri"/>
              </a:rPr>
              <a:t>Localized </a:t>
            </a:r>
            <a:r>
              <a:rPr sz="2000" spc="-5" dirty="0">
                <a:latin typeface="Calibri"/>
                <a:cs typeface="Calibri"/>
              </a:rPr>
              <a:t>disease</a:t>
            </a:r>
            <a:endParaRPr sz="2000">
              <a:latin typeface="Calibri"/>
              <a:cs typeface="Calibri"/>
            </a:endParaRPr>
          </a:p>
          <a:p>
            <a:pPr marL="756285" lvl="1" indent="-287020">
              <a:lnSpc>
                <a:spcPct val="100000"/>
              </a:lnSpc>
              <a:spcBef>
                <a:spcPts val="240"/>
              </a:spcBef>
              <a:buFont typeface="Arial"/>
              <a:buChar char="–"/>
              <a:tabLst>
                <a:tab pos="756285" algn="l"/>
                <a:tab pos="756920" algn="l"/>
              </a:tabLst>
            </a:pPr>
            <a:r>
              <a:rPr sz="2000" spc="-5" dirty="0">
                <a:latin typeface="Calibri"/>
                <a:cs typeface="Calibri"/>
              </a:rPr>
              <a:t>Observation</a:t>
            </a:r>
            <a:endParaRPr sz="2000">
              <a:latin typeface="Calibri"/>
              <a:cs typeface="Calibri"/>
            </a:endParaRPr>
          </a:p>
          <a:p>
            <a:pPr marL="756285" lvl="1" indent="-287020">
              <a:lnSpc>
                <a:spcPct val="100000"/>
              </a:lnSpc>
              <a:spcBef>
                <a:spcPts val="240"/>
              </a:spcBef>
              <a:buFont typeface="Arial"/>
              <a:buChar char="–"/>
              <a:tabLst>
                <a:tab pos="756285" algn="l"/>
                <a:tab pos="756920" algn="l"/>
              </a:tabLst>
            </a:pPr>
            <a:r>
              <a:rPr sz="2000" dirty="0">
                <a:latin typeface="Calibri"/>
                <a:cs typeface="Calibri"/>
              </a:rPr>
              <a:t>Radical</a:t>
            </a:r>
            <a:r>
              <a:rPr sz="2000" spc="-15" dirty="0">
                <a:latin typeface="Calibri"/>
                <a:cs typeface="Calibri"/>
              </a:rPr>
              <a:t> </a:t>
            </a:r>
            <a:r>
              <a:rPr sz="2000" spc="-10" dirty="0">
                <a:latin typeface="Calibri"/>
                <a:cs typeface="Calibri"/>
              </a:rPr>
              <a:t>radiotherapy</a:t>
            </a:r>
            <a:endParaRPr sz="2000">
              <a:latin typeface="Calibri"/>
              <a:cs typeface="Calibri"/>
            </a:endParaRPr>
          </a:p>
          <a:p>
            <a:pPr marL="756285" lvl="1" indent="-287020">
              <a:lnSpc>
                <a:spcPct val="100000"/>
              </a:lnSpc>
              <a:spcBef>
                <a:spcPts val="240"/>
              </a:spcBef>
              <a:buFont typeface="Arial"/>
              <a:buChar char="–"/>
              <a:tabLst>
                <a:tab pos="756285" algn="l"/>
                <a:tab pos="756920" algn="l"/>
              </a:tabLst>
            </a:pPr>
            <a:r>
              <a:rPr sz="2000" dirty="0">
                <a:latin typeface="Calibri"/>
                <a:cs typeface="Calibri"/>
              </a:rPr>
              <a:t>Radical</a:t>
            </a:r>
            <a:r>
              <a:rPr sz="2000" spc="-35" dirty="0">
                <a:latin typeface="Calibri"/>
                <a:cs typeface="Calibri"/>
              </a:rPr>
              <a:t> </a:t>
            </a:r>
            <a:r>
              <a:rPr sz="2000" spc="-20" dirty="0">
                <a:latin typeface="Calibri"/>
                <a:cs typeface="Calibri"/>
              </a:rPr>
              <a:t>prostatectomy</a:t>
            </a:r>
            <a:endParaRPr sz="2000">
              <a:latin typeface="Calibri"/>
              <a:cs typeface="Calibri"/>
            </a:endParaRPr>
          </a:p>
          <a:p>
            <a:pPr marL="756285" lvl="1" indent="-287020">
              <a:lnSpc>
                <a:spcPct val="100000"/>
              </a:lnSpc>
              <a:spcBef>
                <a:spcPts val="240"/>
              </a:spcBef>
              <a:buFont typeface="Arial"/>
              <a:buChar char="–"/>
              <a:tabLst>
                <a:tab pos="756285" algn="l"/>
                <a:tab pos="756920" algn="l"/>
              </a:tabLst>
            </a:pPr>
            <a:r>
              <a:rPr sz="2000" spc="-5" dirty="0">
                <a:latin typeface="Calibri"/>
                <a:cs typeface="Calibri"/>
              </a:rPr>
              <a:t>Cryoablation</a:t>
            </a:r>
            <a:endParaRPr sz="2000">
              <a:latin typeface="Calibri"/>
              <a:cs typeface="Calibri"/>
            </a:endParaRPr>
          </a:p>
        </p:txBody>
      </p:sp>
      <p:sp>
        <p:nvSpPr>
          <p:cNvPr id="8" name="object 8"/>
          <p:cNvSpPr txBox="1"/>
          <p:nvPr/>
        </p:nvSpPr>
        <p:spPr>
          <a:xfrm>
            <a:off x="4117975" y="4665345"/>
            <a:ext cx="2747645" cy="1855470"/>
          </a:xfrm>
          <a:prstGeom prst="rect">
            <a:avLst/>
          </a:prstGeom>
        </p:spPr>
        <p:txBody>
          <a:bodyPr vert="horz" wrap="square" lIns="0" tIns="12700" rIns="0" bIns="0" rtlCol="0">
            <a:spAutoFit/>
          </a:bodyPr>
          <a:lstStyle/>
          <a:p>
            <a:pPr marL="12700">
              <a:lnSpc>
                <a:spcPct val="100000"/>
              </a:lnSpc>
              <a:spcBef>
                <a:spcPts val="100"/>
              </a:spcBef>
            </a:pPr>
            <a:r>
              <a:rPr sz="2000" spc="-5" dirty="0">
                <a:solidFill>
                  <a:srgbClr val="00AFEF"/>
                </a:solidFill>
                <a:latin typeface="Courier New"/>
                <a:cs typeface="Courier New"/>
              </a:rPr>
              <a:t>o</a:t>
            </a:r>
            <a:r>
              <a:rPr sz="2000" spc="-5" dirty="0">
                <a:latin typeface="Calibri"/>
                <a:cs typeface="Calibri"/>
              </a:rPr>
              <a:t>Locally advanced</a:t>
            </a:r>
            <a:r>
              <a:rPr sz="2000" spc="-50" dirty="0">
                <a:latin typeface="Calibri"/>
                <a:cs typeface="Calibri"/>
              </a:rPr>
              <a:t> </a:t>
            </a:r>
            <a:r>
              <a:rPr sz="2000" spc="-5" dirty="0">
                <a:latin typeface="Calibri"/>
                <a:cs typeface="Calibri"/>
              </a:rPr>
              <a:t>disease</a:t>
            </a:r>
            <a:endParaRPr sz="2000">
              <a:latin typeface="Calibri"/>
              <a:cs typeface="Calibri"/>
            </a:endParaRPr>
          </a:p>
          <a:p>
            <a:pPr marL="559435" indent="-90170">
              <a:lnSpc>
                <a:spcPct val="100000"/>
              </a:lnSpc>
              <a:buClr>
                <a:srgbClr val="00AFEF"/>
              </a:buClr>
              <a:buSzPct val="95000"/>
              <a:buFont typeface="Arial"/>
              <a:buChar char="•"/>
              <a:tabLst>
                <a:tab pos="560070" algn="l"/>
              </a:tabLst>
            </a:pPr>
            <a:r>
              <a:rPr sz="2000" dirty="0">
                <a:latin typeface="Calibri"/>
                <a:cs typeface="Calibri"/>
              </a:rPr>
              <a:t>Radical</a:t>
            </a:r>
            <a:r>
              <a:rPr sz="2000" spc="-25" dirty="0">
                <a:latin typeface="Calibri"/>
                <a:cs typeface="Calibri"/>
              </a:rPr>
              <a:t> </a:t>
            </a:r>
            <a:r>
              <a:rPr sz="2000" spc="-10" dirty="0">
                <a:latin typeface="Calibri"/>
                <a:cs typeface="Calibri"/>
              </a:rPr>
              <a:t>radiotherapy</a:t>
            </a:r>
            <a:endParaRPr sz="2000">
              <a:latin typeface="Calibri"/>
              <a:cs typeface="Calibri"/>
            </a:endParaRPr>
          </a:p>
          <a:p>
            <a:pPr marL="559435" indent="-90170">
              <a:lnSpc>
                <a:spcPct val="100000"/>
              </a:lnSpc>
              <a:spcBef>
                <a:spcPts val="5"/>
              </a:spcBef>
              <a:buClr>
                <a:srgbClr val="00AFEF"/>
              </a:buClr>
              <a:buSzPct val="95000"/>
              <a:buFont typeface="Arial"/>
              <a:buChar char="•"/>
              <a:tabLst>
                <a:tab pos="560070" algn="l"/>
              </a:tabLst>
            </a:pPr>
            <a:r>
              <a:rPr sz="2000" spc="-5" dirty="0">
                <a:latin typeface="Calibri"/>
                <a:cs typeface="Calibri"/>
              </a:rPr>
              <a:t>Hormonal</a:t>
            </a:r>
            <a:r>
              <a:rPr sz="2000" spc="-15" dirty="0">
                <a:latin typeface="Calibri"/>
                <a:cs typeface="Calibri"/>
              </a:rPr>
              <a:t> </a:t>
            </a:r>
            <a:r>
              <a:rPr sz="2000" spc="-10" dirty="0">
                <a:latin typeface="Calibri"/>
                <a:cs typeface="Calibri"/>
              </a:rPr>
              <a:t>therapy</a:t>
            </a:r>
            <a:endParaRPr sz="2000">
              <a:latin typeface="Calibri"/>
              <a:cs typeface="Calibri"/>
            </a:endParaRPr>
          </a:p>
          <a:p>
            <a:pPr marL="12700">
              <a:lnSpc>
                <a:spcPct val="100000"/>
              </a:lnSpc>
            </a:pPr>
            <a:r>
              <a:rPr sz="2000" spc="-10" dirty="0">
                <a:solidFill>
                  <a:srgbClr val="00AFEF"/>
                </a:solidFill>
                <a:latin typeface="Courier New"/>
                <a:cs typeface="Courier New"/>
              </a:rPr>
              <a:t>o</a:t>
            </a:r>
            <a:r>
              <a:rPr sz="2000" spc="-10" dirty="0">
                <a:latin typeface="Calibri"/>
                <a:cs typeface="Calibri"/>
              </a:rPr>
              <a:t>Metastatic</a:t>
            </a:r>
            <a:r>
              <a:rPr sz="2000" spc="15" dirty="0">
                <a:latin typeface="Calibri"/>
                <a:cs typeface="Calibri"/>
              </a:rPr>
              <a:t> </a:t>
            </a:r>
            <a:r>
              <a:rPr sz="2000" spc="-5" dirty="0">
                <a:latin typeface="Calibri"/>
                <a:cs typeface="Calibri"/>
              </a:rPr>
              <a:t>disease</a:t>
            </a:r>
            <a:endParaRPr sz="2000">
              <a:latin typeface="Calibri"/>
              <a:cs typeface="Calibri"/>
            </a:endParaRPr>
          </a:p>
          <a:p>
            <a:pPr marL="559435" indent="-90170">
              <a:lnSpc>
                <a:spcPct val="100000"/>
              </a:lnSpc>
              <a:buClr>
                <a:srgbClr val="00AFEF"/>
              </a:buClr>
              <a:buSzPct val="95000"/>
              <a:buFont typeface="Arial"/>
              <a:buChar char="•"/>
              <a:tabLst>
                <a:tab pos="560070" algn="l"/>
              </a:tabLst>
            </a:pPr>
            <a:r>
              <a:rPr sz="2000" spc="-15" dirty="0">
                <a:latin typeface="Calibri"/>
                <a:cs typeface="Calibri"/>
              </a:rPr>
              <a:t>Palliative</a:t>
            </a:r>
            <a:r>
              <a:rPr sz="2000" spc="45" dirty="0">
                <a:latin typeface="Calibri"/>
                <a:cs typeface="Calibri"/>
              </a:rPr>
              <a:t> </a:t>
            </a:r>
            <a:r>
              <a:rPr sz="2000" spc="-10" dirty="0">
                <a:latin typeface="Calibri"/>
                <a:cs typeface="Calibri"/>
              </a:rPr>
              <a:t>RT</a:t>
            </a:r>
            <a:endParaRPr sz="2000">
              <a:latin typeface="Calibri"/>
              <a:cs typeface="Calibri"/>
            </a:endParaRPr>
          </a:p>
          <a:p>
            <a:pPr marL="559435" indent="-90170">
              <a:lnSpc>
                <a:spcPct val="100000"/>
              </a:lnSpc>
              <a:buClr>
                <a:srgbClr val="00AFEF"/>
              </a:buClr>
              <a:buSzPct val="95000"/>
              <a:buFont typeface="Arial"/>
              <a:buChar char="•"/>
              <a:tabLst>
                <a:tab pos="560070" algn="l"/>
              </a:tabLst>
            </a:pPr>
            <a:r>
              <a:rPr sz="2000" spc="-5" dirty="0">
                <a:latin typeface="Calibri"/>
                <a:cs typeface="Calibri"/>
              </a:rPr>
              <a:t>Hormonal</a:t>
            </a:r>
            <a:r>
              <a:rPr sz="2000" spc="-15" dirty="0">
                <a:latin typeface="Calibri"/>
                <a:cs typeface="Calibri"/>
              </a:rPr>
              <a:t> </a:t>
            </a:r>
            <a:r>
              <a:rPr sz="2000" spc="-10" dirty="0">
                <a:latin typeface="Calibri"/>
                <a:cs typeface="Calibri"/>
              </a:rPr>
              <a:t>therapy</a:t>
            </a:r>
            <a:endParaRPr sz="2000">
              <a:latin typeface="Calibri"/>
              <a:cs typeface="Calibri"/>
            </a:endParaRPr>
          </a:p>
        </p:txBody>
      </p:sp>
      <p:grpSp>
        <p:nvGrpSpPr>
          <p:cNvPr id="9" name="object 9"/>
          <p:cNvGrpSpPr/>
          <p:nvPr/>
        </p:nvGrpSpPr>
        <p:grpSpPr>
          <a:xfrm>
            <a:off x="6195679" y="978770"/>
            <a:ext cx="2698750" cy="1303020"/>
            <a:chOff x="6195679" y="978770"/>
            <a:chExt cx="2698750" cy="1303020"/>
          </a:xfrm>
        </p:grpSpPr>
        <p:sp>
          <p:nvSpPr>
            <p:cNvPr id="10" name="object 10"/>
            <p:cNvSpPr/>
            <p:nvPr/>
          </p:nvSpPr>
          <p:spPr>
            <a:xfrm>
              <a:off x="6195679" y="978770"/>
              <a:ext cx="2698383" cy="1302439"/>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6332600" y="1105789"/>
              <a:ext cx="2226182" cy="194183"/>
            </a:xfrm>
            <a:prstGeom prst="rect">
              <a:avLst/>
            </a:prstGeom>
            <a:blipFill>
              <a:blip r:embed="rId3" cstate="print"/>
              <a:stretch>
                <a:fillRect/>
              </a:stretch>
            </a:blipFill>
          </p:spPr>
          <p:txBody>
            <a:bodyPr wrap="square" lIns="0" tIns="0" rIns="0" bIns="0" rtlCol="0"/>
            <a:lstStyle/>
            <a:p>
              <a:endParaRPr/>
            </a:p>
          </p:txBody>
        </p:sp>
      </p:grpSp>
      <p:sp>
        <p:nvSpPr>
          <p:cNvPr id="12" name="object 12"/>
          <p:cNvSpPr txBox="1"/>
          <p:nvPr/>
        </p:nvSpPr>
        <p:spPr>
          <a:xfrm>
            <a:off x="6307963" y="1313434"/>
            <a:ext cx="1680845" cy="848994"/>
          </a:xfrm>
          <a:prstGeom prst="rect">
            <a:avLst/>
          </a:prstGeom>
        </p:spPr>
        <p:txBody>
          <a:bodyPr vert="horz" wrap="square" lIns="0" tIns="12700" rIns="0" bIns="0" rtlCol="0">
            <a:spAutoFit/>
          </a:bodyPr>
          <a:lstStyle/>
          <a:p>
            <a:pPr marL="12700" marR="1076325">
              <a:lnSpc>
                <a:spcPct val="100000"/>
              </a:lnSpc>
              <a:spcBef>
                <a:spcPts val="100"/>
              </a:spcBef>
            </a:pPr>
            <a:r>
              <a:rPr sz="1800" spc="-15" dirty="0">
                <a:solidFill>
                  <a:srgbClr val="FFFFFF"/>
                </a:solidFill>
                <a:latin typeface="Calibri"/>
                <a:cs typeface="Calibri"/>
              </a:rPr>
              <a:t>S</a:t>
            </a:r>
            <a:r>
              <a:rPr sz="1800" spc="-145" dirty="0">
                <a:solidFill>
                  <a:srgbClr val="FFFFFF"/>
                </a:solidFill>
                <a:latin typeface="Calibri"/>
                <a:cs typeface="Calibri"/>
              </a:rPr>
              <a:t>T</a:t>
            </a:r>
            <a:r>
              <a:rPr sz="1800" spc="-15" dirty="0">
                <a:solidFill>
                  <a:srgbClr val="FFFFFF"/>
                </a:solidFill>
                <a:latin typeface="Calibri"/>
                <a:cs typeface="Calibri"/>
              </a:rPr>
              <a:t>A</a:t>
            </a:r>
            <a:r>
              <a:rPr sz="1800" dirty="0">
                <a:solidFill>
                  <a:srgbClr val="FFFFFF"/>
                </a:solidFill>
                <a:latin typeface="Calibri"/>
                <a:cs typeface="Calibri"/>
              </a:rPr>
              <a:t>GE  </a:t>
            </a:r>
            <a:r>
              <a:rPr sz="1800" spc="-10" dirty="0">
                <a:solidFill>
                  <a:srgbClr val="FFFFFF"/>
                </a:solidFill>
                <a:latin typeface="Calibri"/>
                <a:cs typeface="Calibri"/>
              </a:rPr>
              <a:t>PSA</a:t>
            </a:r>
            <a:endParaRPr sz="1800">
              <a:latin typeface="Calibri"/>
              <a:cs typeface="Calibri"/>
            </a:endParaRPr>
          </a:p>
          <a:p>
            <a:pPr marL="12700">
              <a:lnSpc>
                <a:spcPct val="100000"/>
              </a:lnSpc>
            </a:pPr>
            <a:r>
              <a:rPr sz="1800" spc="-5" dirty="0">
                <a:solidFill>
                  <a:srgbClr val="FFFFFF"/>
                </a:solidFill>
                <a:latin typeface="Calibri"/>
                <a:cs typeface="Calibri"/>
              </a:rPr>
              <a:t>GLEASONS</a:t>
            </a:r>
            <a:r>
              <a:rPr sz="1800" spc="-50" dirty="0">
                <a:solidFill>
                  <a:srgbClr val="FFFFFF"/>
                </a:solidFill>
                <a:latin typeface="Calibri"/>
                <a:cs typeface="Calibri"/>
              </a:rPr>
              <a:t> </a:t>
            </a:r>
            <a:r>
              <a:rPr sz="1800" spc="-10" dirty="0">
                <a:solidFill>
                  <a:srgbClr val="FFFFFF"/>
                </a:solidFill>
                <a:latin typeface="Calibri"/>
                <a:cs typeface="Calibri"/>
              </a:rPr>
              <a:t>SCORE</a:t>
            </a:r>
            <a:endParaRPr sz="1800">
              <a:latin typeface="Calibri"/>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04438" y="461899"/>
            <a:ext cx="4115562" cy="696595"/>
          </a:xfrm>
          <a:prstGeom prst="rect">
            <a:avLst/>
          </a:prstGeom>
        </p:spPr>
        <p:txBody>
          <a:bodyPr vert="horz" wrap="square" lIns="0" tIns="13335" rIns="0" bIns="0" rtlCol="0">
            <a:spAutoFit/>
          </a:bodyPr>
          <a:lstStyle/>
          <a:p>
            <a:pPr marL="12700">
              <a:lnSpc>
                <a:spcPct val="100000"/>
              </a:lnSpc>
              <a:spcBef>
                <a:spcPts val="105"/>
              </a:spcBef>
            </a:pPr>
            <a:r>
              <a:rPr sz="4400" spc="-5" dirty="0"/>
              <a:t>SU</a:t>
            </a:r>
            <a:r>
              <a:rPr sz="4400" spc="-45" dirty="0"/>
              <a:t>R</a:t>
            </a:r>
            <a:r>
              <a:rPr sz="4400" dirty="0"/>
              <a:t>GE</a:t>
            </a:r>
            <a:r>
              <a:rPr sz="4400" spc="-60" dirty="0"/>
              <a:t>R</a:t>
            </a:r>
            <a:r>
              <a:rPr sz="4400" dirty="0"/>
              <a:t>Y</a:t>
            </a:r>
            <a:endParaRPr sz="4400"/>
          </a:p>
        </p:txBody>
      </p:sp>
      <p:sp>
        <p:nvSpPr>
          <p:cNvPr id="3" name="object 3"/>
          <p:cNvSpPr/>
          <p:nvPr/>
        </p:nvSpPr>
        <p:spPr>
          <a:xfrm>
            <a:off x="548640" y="1600200"/>
            <a:ext cx="8046720" cy="452628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61005" y="43434"/>
            <a:ext cx="4716145" cy="436880"/>
          </a:xfrm>
          <a:prstGeom prst="rect">
            <a:avLst/>
          </a:prstGeom>
        </p:spPr>
        <p:txBody>
          <a:bodyPr vert="horz" wrap="square" lIns="0" tIns="12700" rIns="0" bIns="0" rtlCol="0">
            <a:spAutoFit/>
          </a:bodyPr>
          <a:lstStyle/>
          <a:p>
            <a:pPr marL="12700">
              <a:lnSpc>
                <a:spcPct val="100000"/>
              </a:lnSpc>
              <a:spcBef>
                <a:spcPts val="100"/>
              </a:spcBef>
            </a:pPr>
            <a:r>
              <a:rPr sz="2700" b="1" u="heavy" spc="-5" dirty="0">
                <a:uFill>
                  <a:solidFill>
                    <a:srgbClr val="000000"/>
                  </a:solidFill>
                </a:uFill>
                <a:latin typeface="Times New Roman"/>
                <a:cs typeface="Times New Roman"/>
              </a:rPr>
              <a:t>RADICAL</a:t>
            </a:r>
            <a:r>
              <a:rPr sz="2700" b="1" u="heavy" spc="-365" dirty="0">
                <a:uFill>
                  <a:solidFill>
                    <a:srgbClr val="000000"/>
                  </a:solidFill>
                </a:uFill>
                <a:latin typeface="Times New Roman"/>
                <a:cs typeface="Times New Roman"/>
              </a:rPr>
              <a:t> </a:t>
            </a:r>
            <a:r>
              <a:rPr sz="2700" b="1" u="heavy" spc="-75" dirty="0">
                <a:uFill>
                  <a:solidFill>
                    <a:srgbClr val="000000"/>
                  </a:solidFill>
                </a:uFill>
                <a:latin typeface="Times New Roman"/>
                <a:cs typeface="Times New Roman"/>
              </a:rPr>
              <a:t>PROSTATECTOMY</a:t>
            </a:r>
            <a:endParaRPr sz="2700">
              <a:latin typeface="Times New Roman"/>
              <a:cs typeface="Times New Roman"/>
            </a:endParaRPr>
          </a:p>
        </p:txBody>
      </p:sp>
      <p:sp>
        <p:nvSpPr>
          <p:cNvPr id="3" name="object 3"/>
          <p:cNvSpPr txBox="1"/>
          <p:nvPr/>
        </p:nvSpPr>
        <p:spPr>
          <a:xfrm>
            <a:off x="182067" y="565480"/>
            <a:ext cx="5129530" cy="636270"/>
          </a:xfrm>
          <a:prstGeom prst="rect">
            <a:avLst/>
          </a:prstGeom>
        </p:spPr>
        <p:txBody>
          <a:bodyPr vert="horz" wrap="square" lIns="0" tIns="13335" rIns="0" bIns="0" rtlCol="0">
            <a:spAutoFit/>
          </a:bodyPr>
          <a:lstStyle/>
          <a:p>
            <a:pPr marL="270510" indent="-258445">
              <a:lnSpc>
                <a:spcPct val="100000"/>
              </a:lnSpc>
              <a:spcBef>
                <a:spcPts val="105"/>
              </a:spcBef>
              <a:buFont typeface="Wingdings"/>
              <a:buChar char=""/>
              <a:tabLst>
                <a:tab pos="271145" algn="l"/>
              </a:tabLst>
            </a:pPr>
            <a:r>
              <a:rPr sz="2000" dirty="0">
                <a:latin typeface="Times New Roman"/>
                <a:cs typeface="Times New Roman"/>
              </a:rPr>
              <a:t>Described by young et </a:t>
            </a:r>
            <a:r>
              <a:rPr sz="2000" spc="-5" dirty="0">
                <a:latin typeface="Times New Roman"/>
                <a:cs typeface="Times New Roman"/>
              </a:rPr>
              <a:t>al. </a:t>
            </a:r>
            <a:r>
              <a:rPr sz="2000" dirty="0">
                <a:latin typeface="Times New Roman"/>
                <a:cs typeface="Times New Roman"/>
              </a:rPr>
              <a:t>(1905) </a:t>
            </a:r>
            <a:r>
              <a:rPr sz="2000" spc="5" dirty="0">
                <a:latin typeface="Times New Roman"/>
                <a:cs typeface="Times New Roman"/>
              </a:rPr>
              <a:t>&amp;</a:t>
            </a:r>
            <a:r>
              <a:rPr sz="2000" spc="-305" dirty="0">
                <a:latin typeface="Times New Roman"/>
                <a:cs typeface="Times New Roman"/>
              </a:rPr>
              <a:t> </a:t>
            </a:r>
            <a:r>
              <a:rPr sz="2000" dirty="0">
                <a:latin typeface="Times New Roman"/>
                <a:cs typeface="Times New Roman"/>
              </a:rPr>
              <a:t>popularized</a:t>
            </a:r>
            <a:endParaRPr sz="2000">
              <a:latin typeface="Times New Roman"/>
              <a:cs typeface="Times New Roman"/>
            </a:endParaRPr>
          </a:p>
          <a:p>
            <a:pPr marL="270510">
              <a:lnSpc>
                <a:spcPct val="100000"/>
              </a:lnSpc>
            </a:pPr>
            <a:r>
              <a:rPr sz="2000" dirty="0">
                <a:latin typeface="Times New Roman"/>
                <a:cs typeface="Times New Roman"/>
              </a:rPr>
              <a:t>by</a:t>
            </a:r>
            <a:r>
              <a:rPr sz="2000" spc="-105" dirty="0">
                <a:latin typeface="Times New Roman"/>
                <a:cs typeface="Times New Roman"/>
              </a:rPr>
              <a:t> </a:t>
            </a:r>
            <a:r>
              <a:rPr sz="2000" dirty="0">
                <a:latin typeface="Times New Roman"/>
                <a:cs typeface="Times New Roman"/>
              </a:rPr>
              <a:t>Jewett</a:t>
            </a:r>
            <a:endParaRPr sz="2000">
              <a:latin typeface="Times New Roman"/>
              <a:cs typeface="Times New Roman"/>
            </a:endParaRPr>
          </a:p>
        </p:txBody>
      </p:sp>
      <p:sp>
        <p:nvSpPr>
          <p:cNvPr id="4" name="object 4"/>
          <p:cNvSpPr txBox="1"/>
          <p:nvPr/>
        </p:nvSpPr>
        <p:spPr>
          <a:xfrm>
            <a:off x="182067" y="1465580"/>
            <a:ext cx="4906645" cy="941069"/>
          </a:xfrm>
          <a:prstGeom prst="rect">
            <a:avLst/>
          </a:prstGeom>
        </p:spPr>
        <p:txBody>
          <a:bodyPr vert="horz" wrap="square" lIns="0" tIns="13335" rIns="0" bIns="0" rtlCol="0">
            <a:spAutoFit/>
          </a:bodyPr>
          <a:lstStyle/>
          <a:p>
            <a:pPr marL="270510" indent="-258445">
              <a:lnSpc>
                <a:spcPct val="100000"/>
              </a:lnSpc>
              <a:spcBef>
                <a:spcPts val="105"/>
              </a:spcBef>
              <a:buFont typeface="Wingdings"/>
              <a:buChar char=""/>
              <a:tabLst>
                <a:tab pos="271145" algn="l"/>
              </a:tabLst>
            </a:pPr>
            <a:r>
              <a:rPr sz="2000" i="1" spc="-5" dirty="0">
                <a:latin typeface="Calibri"/>
                <a:cs typeface="Calibri"/>
              </a:rPr>
              <a:t>Procedure:</a:t>
            </a:r>
            <a:endParaRPr sz="2000">
              <a:latin typeface="Calibri"/>
              <a:cs typeface="Calibri"/>
            </a:endParaRPr>
          </a:p>
          <a:p>
            <a:pPr marL="12700" marR="5080">
              <a:lnSpc>
                <a:spcPct val="100000"/>
              </a:lnSpc>
            </a:pPr>
            <a:r>
              <a:rPr sz="2000" b="1" i="1" spc="-10" dirty="0">
                <a:latin typeface="Calibri"/>
                <a:cs typeface="Calibri"/>
              </a:rPr>
              <a:t>Complete </a:t>
            </a:r>
            <a:r>
              <a:rPr sz="2000" b="1" i="1" spc="-5" dirty="0">
                <a:latin typeface="Calibri"/>
                <a:cs typeface="Calibri"/>
              </a:rPr>
              <a:t>removal of </a:t>
            </a:r>
            <a:r>
              <a:rPr sz="2000" b="1" i="1" spc="-20" dirty="0">
                <a:latin typeface="Calibri"/>
                <a:cs typeface="Calibri"/>
              </a:rPr>
              <a:t>prostate </a:t>
            </a:r>
            <a:r>
              <a:rPr sz="2000" b="1" i="1" spc="-10" dirty="0">
                <a:latin typeface="Calibri"/>
                <a:cs typeface="Calibri"/>
              </a:rPr>
              <a:t>,surrounding  capsule, </a:t>
            </a:r>
            <a:r>
              <a:rPr sz="2000" b="1" i="1" spc="-5" dirty="0">
                <a:latin typeface="Calibri"/>
                <a:cs typeface="Calibri"/>
              </a:rPr>
              <a:t>seminal </a:t>
            </a:r>
            <a:r>
              <a:rPr sz="2000" b="1" i="1" spc="-10" dirty="0">
                <a:latin typeface="Calibri"/>
                <a:cs typeface="Calibri"/>
              </a:rPr>
              <a:t>vesicle,ampulla, </a:t>
            </a:r>
            <a:r>
              <a:rPr sz="2000" b="1" i="1" spc="-5" dirty="0">
                <a:latin typeface="Calibri"/>
                <a:cs typeface="Calibri"/>
              </a:rPr>
              <a:t>vas</a:t>
            </a:r>
            <a:r>
              <a:rPr sz="2000" b="1" i="1" spc="-245" dirty="0">
                <a:latin typeface="Calibri"/>
                <a:cs typeface="Calibri"/>
              </a:rPr>
              <a:t> </a:t>
            </a:r>
            <a:r>
              <a:rPr sz="2000" b="1" i="1" spc="-10" dirty="0">
                <a:latin typeface="Calibri"/>
                <a:cs typeface="Calibri"/>
              </a:rPr>
              <a:t>deferens</a:t>
            </a:r>
            <a:r>
              <a:rPr sz="1800" b="1" spc="-10" dirty="0">
                <a:latin typeface="Calibri"/>
                <a:cs typeface="Calibri"/>
              </a:rPr>
              <a:t>.</a:t>
            </a:r>
            <a:endParaRPr sz="1800">
              <a:latin typeface="Calibri"/>
              <a:cs typeface="Calibri"/>
            </a:endParaRPr>
          </a:p>
        </p:txBody>
      </p:sp>
      <p:sp>
        <p:nvSpPr>
          <p:cNvPr id="5" name="object 5"/>
          <p:cNvSpPr txBox="1"/>
          <p:nvPr/>
        </p:nvSpPr>
        <p:spPr>
          <a:xfrm>
            <a:off x="1125423" y="2658617"/>
            <a:ext cx="1855470" cy="1325880"/>
          </a:xfrm>
          <a:prstGeom prst="rect">
            <a:avLst/>
          </a:prstGeom>
        </p:spPr>
        <p:txBody>
          <a:bodyPr vert="horz" wrap="square" lIns="0" tIns="62865" rIns="0" bIns="0" rtlCol="0">
            <a:spAutoFit/>
          </a:bodyPr>
          <a:lstStyle/>
          <a:p>
            <a:pPr marL="218440" indent="-206375">
              <a:lnSpc>
                <a:spcPct val="100000"/>
              </a:lnSpc>
              <a:spcBef>
                <a:spcPts val="495"/>
              </a:spcBef>
              <a:buClr>
                <a:srgbClr val="5B9BD3"/>
              </a:buClr>
              <a:buSzPct val="69444"/>
              <a:buFont typeface="Wingdings"/>
              <a:buChar char=""/>
              <a:tabLst>
                <a:tab pos="219075" algn="l"/>
              </a:tabLst>
            </a:pPr>
            <a:r>
              <a:rPr sz="1800" b="1" spc="-20" dirty="0">
                <a:latin typeface="Times New Roman"/>
                <a:cs typeface="Times New Roman"/>
              </a:rPr>
              <a:t>Approaches</a:t>
            </a:r>
            <a:endParaRPr sz="1800">
              <a:latin typeface="Times New Roman"/>
              <a:cs typeface="Times New Roman"/>
            </a:endParaRPr>
          </a:p>
          <a:p>
            <a:pPr marL="492759" lvl="1" indent="-206375">
              <a:lnSpc>
                <a:spcPct val="100000"/>
              </a:lnSpc>
              <a:spcBef>
                <a:spcPts val="395"/>
              </a:spcBef>
              <a:buClr>
                <a:srgbClr val="5B9BD3"/>
              </a:buClr>
              <a:buSzPct val="80555"/>
              <a:buFont typeface="Wingdings 2"/>
              <a:buChar char=""/>
              <a:tabLst>
                <a:tab pos="493395" algn="l"/>
              </a:tabLst>
            </a:pPr>
            <a:r>
              <a:rPr sz="1800" b="1" spc="-5" dirty="0">
                <a:latin typeface="Times New Roman"/>
                <a:cs typeface="Times New Roman"/>
              </a:rPr>
              <a:t>Retropubic</a:t>
            </a:r>
            <a:endParaRPr sz="1800">
              <a:latin typeface="Times New Roman"/>
              <a:cs typeface="Times New Roman"/>
            </a:endParaRPr>
          </a:p>
          <a:p>
            <a:pPr marL="492759" lvl="1" indent="-206375">
              <a:lnSpc>
                <a:spcPct val="100000"/>
              </a:lnSpc>
              <a:spcBef>
                <a:spcPts val="409"/>
              </a:spcBef>
              <a:buClr>
                <a:srgbClr val="5B9BD3"/>
              </a:buClr>
              <a:buSzPct val="80555"/>
              <a:buFont typeface="Wingdings 2"/>
              <a:buChar char=""/>
              <a:tabLst>
                <a:tab pos="493395" algn="l"/>
              </a:tabLst>
            </a:pPr>
            <a:r>
              <a:rPr sz="1800" b="1" spc="-25" dirty="0">
                <a:latin typeface="Times New Roman"/>
                <a:cs typeface="Times New Roman"/>
              </a:rPr>
              <a:t>Transperineal</a:t>
            </a:r>
            <a:endParaRPr sz="1800">
              <a:latin typeface="Times New Roman"/>
              <a:cs typeface="Times New Roman"/>
            </a:endParaRPr>
          </a:p>
          <a:p>
            <a:pPr marL="492759" lvl="1" indent="-206375">
              <a:lnSpc>
                <a:spcPct val="100000"/>
              </a:lnSpc>
              <a:spcBef>
                <a:spcPts val="395"/>
              </a:spcBef>
              <a:buClr>
                <a:srgbClr val="5B9BD3"/>
              </a:buClr>
              <a:buSzPct val="80555"/>
              <a:buFont typeface="Wingdings 2"/>
              <a:buChar char=""/>
              <a:tabLst>
                <a:tab pos="493395" algn="l"/>
              </a:tabLst>
            </a:pPr>
            <a:r>
              <a:rPr sz="1800" b="1" i="1" u="heavy" dirty="0">
                <a:uFill>
                  <a:solidFill>
                    <a:srgbClr val="000000"/>
                  </a:solidFill>
                </a:uFill>
                <a:latin typeface="Times New Roman"/>
                <a:cs typeface="Times New Roman"/>
              </a:rPr>
              <a:t>Laproscopic</a:t>
            </a:r>
            <a:endParaRPr sz="1800">
              <a:latin typeface="Times New Roman"/>
              <a:cs typeface="Times New Roman"/>
            </a:endParaRPr>
          </a:p>
        </p:txBody>
      </p:sp>
      <p:sp>
        <p:nvSpPr>
          <p:cNvPr id="6" name="object 6"/>
          <p:cNvSpPr txBox="1"/>
          <p:nvPr/>
        </p:nvSpPr>
        <p:spPr>
          <a:xfrm>
            <a:off x="1399794" y="4000246"/>
            <a:ext cx="2716530" cy="955675"/>
          </a:xfrm>
          <a:prstGeom prst="rect">
            <a:avLst/>
          </a:prstGeom>
        </p:spPr>
        <p:txBody>
          <a:bodyPr vert="horz" wrap="square" lIns="0" tIns="38100" rIns="0" bIns="0" rtlCol="0">
            <a:spAutoFit/>
          </a:bodyPr>
          <a:lstStyle/>
          <a:p>
            <a:pPr marL="754380" indent="-742315">
              <a:lnSpc>
                <a:spcPct val="100000"/>
              </a:lnSpc>
              <a:spcBef>
                <a:spcPts val="300"/>
              </a:spcBef>
              <a:buClr>
                <a:srgbClr val="5B9BD3"/>
              </a:buClr>
              <a:buSzPct val="80555"/>
              <a:buFont typeface="Wingdings"/>
              <a:buChar char=""/>
              <a:tabLst>
                <a:tab pos="754380" algn="l"/>
                <a:tab pos="755015" algn="l"/>
              </a:tabLst>
            </a:pPr>
            <a:r>
              <a:rPr sz="1800" b="1" spc="-20" dirty="0">
                <a:latin typeface="Times New Roman"/>
                <a:cs typeface="Times New Roman"/>
              </a:rPr>
              <a:t>1.pure</a:t>
            </a:r>
            <a:endParaRPr sz="1800">
              <a:latin typeface="Times New Roman"/>
              <a:cs typeface="Times New Roman"/>
            </a:endParaRPr>
          </a:p>
          <a:p>
            <a:pPr marL="754380" indent="-742315">
              <a:lnSpc>
                <a:spcPct val="100000"/>
              </a:lnSpc>
              <a:spcBef>
                <a:spcPts val="204"/>
              </a:spcBef>
              <a:buClr>
                <a:srgbClr val="5B9BD3"/>
              </a:buClr>
              <a:buSzPct val="80555"/>
              <a:buFont typeface="Wingdings"/>
              <a:buChar char=""/>
              <a:tabLst>
                <a:tab pos="754380" algn="l"/>
                <a:tab pos="755015" algn="l"/>
              </a:tabLst>
            </a:pPr>
            <a:r>
              <a:rPr sz="1800" b="1" dirty="0">
                <a:latin typeface="Times New Roman"/>
                <a:cs typeface="Times New Roman"/>
              </a:rPr>
              <a:t>2. </a:t>
            </a:r>
            <a:r>
              <a:rPr sz="1800" b="1" spc="-20" dirty="0">
                <a:latin typeface="Times New Roman"/>
                <a:cs typeface="Times New Roman"/>
              </a:rPr>
              <a:t>robot</a:t>
            </a:r>
            <a:r>
              <a:rPr sz="1800" b="1" spc="-60" dirty="0">
                <a:latin typeface="Times New Roman"/>
                <a:cs typeface="Times New Roman"/>
              </a:rPr>
              <a:t> </a:t>
            </a:r>
            <a:r>
              <a:rPr sz="1800" b="1" spc="-5" dirty="0">
                <a:latin typeface="Times New Roman"/>
                <a:cs typeface="Times New Roman"/>
              </a:rPr>
              <a:t>assisted-(da</a:t>
            </a:r>
            <a:endParaRPr sz="1800">
              <a:latin typeface="Times New Roman"/>
              <a:cs typeface="Times New Roman"/>
            </a:endParaRPr>
          </a:p>
          <a:p>
            <a:pPr marL="754380">
              <a:lnSpc>
                <a:spcPct val="100000"/>
              </a:lnSpc>
              <a:spcBef>
                <a:spcPts val="434"/>
              </a:spcBef>
            </a:pPr>
            <a:r>
              <a:rPr sz="1800" b="1" spc="-5" dirty="0">
                <a:latin typeface="Times New Roman"/>
                <a:cs typeface="Times New Roman"/>
              </a:rPr>
              <a:t>vinci </a:t>
            </a:r>
            <a:r>
              <a:rPr sz="1800" b="1" spc="-10" dirty="0">
                <a:latin typeface="Times New Roman"/>
                <a:cs typeface="Times New Roman"/>
              </a:rPr>
              <a:t>robotic</a:t>
            </a:r>
            <a:r>
              <a:rPr sz="1800" b="1" spc="-75" dirty="0">
                <a:latin typeface="Times New Roman"/>
                <a:cs typeface="Times New Roman"/>
              </a:rPr>
              <a:t> </a:t>
            </a:r>
            <a:r>
              <a:rPr sz="1800" b="1" spc="-5" dirty="0">
                <a:latin typeface="Times New Roman"/>
                <a:cs typeface="Times New Roman"/>
              </a:rPr>
              <a:t>arm)-</a:t>
            </a:r>
            <a:endParaRPr sz="1800">
              <a:latin typeface="Times New Roman"/>
              <a:cs typeface="Times New Roman"/>
            </a:endParaRPr>
          </a:p>
        </p:txBody>
      </p:sp>
      <p:sp>
        <p:nvSpPr>
          <p:cNvPr id="7" name="object 7"/>
          <p:cNvSpPr txBox="1"/>
          <p:nvPr/>
        </p:nvSpPr>
        <p:spPr>
          <a:xfrm>
            <a:off x="1399794" y="4957698"/>
            <a:ext cx="3661410" cy="1602105"/>
          </a:xfrm>
          <a:prstGeom prst="rect">
            <a:avLst/>
          </a:prstGeom>
        </p:spPr>
        <p:txBody>
          <a:bodyPr vert="horz" wrap="square" lIns="0" tIns="64135" rIns="0" bIns="0" rtlCol="0">
            <a:spAutoFit/>
          </a:bodyPr>
          <a:lstStyle/>
          <a:p>
            <a:pPr marL="269875" indent="-257810">
              <a:lnSpc>
                <a:spcPct val="100000"/>
              </a:lnSpc>
              <a:spcBef>
                <a:spcPts val="505"/>
              </a:spcBef>
              <a:buClr>
                <a:srgbClr val="5B9BD3"/>
              </a:buClr>
              <a:buSzPct val="80555"/>
              <a:buFont typeface="Arial"/>
              <a:buChar char="•"/>
              <a:tabLst>
                <a:tab pos="269875" algn="l"/>
                <a:tab pos="270510" algn="l"/>
              </a:tabLst>
            </a:pPr>
            <a:r>
              <a:rPr sz="1800" b="1" dirty="0">
                <a:latin typeface="Times New Roman"/>
                <a:cs typeface="Times New Roman"/>
              </a:rPr>
              <a:t>less </a:t>
            </a:r>
            <a:r>
              <a:rPr sz="1800" b="1" spc="-5" dirty="0">
                <a:latin typeface="Times New Roman"/>
                <a:cs typeface="Times New Roman"/>
              </a:rPr>
              <a:t>blood</a:t>
            </a:r>
            <a:r>
              <a:rPr sz="1800" b="1" spc="-70" dirty="0">
                <a:latin typeface="Times New Roman"/>
                <a:cs typeface="Times New Roman"/>
              </a:rPr>
              <a:t> </a:t>
            </a:r>
            <a:r>
              <a:rPr sz="1800" b="1" spc="-5" dirty="0">
                <a:latin typeface="Times New Roman"/>
                <a:cs typeface="Times New Roman"/>
              </a:rPr>
              <a:t>loss</a:t>
            </a:r>
            <a:endParaRPr sz="1800">
              <a:latin typeface="Times New Roman"/>
              <a:cs typeface="Times New Roman"/>
            </a:endParaRPr>
          </a:p>
          <a:p>
            <a:pPr marL="326390" indent="-314325">
              <a:lnSpc>
                <a:spcPct val="100000"/>
              </a:lnSpc>
              <a:spcBef>
                <a:spcPts val="409"/>
              </a:spcBef>
              <a:buClr>
                <a:srgbClr val="5B9BD3"/>
              </a:buClr>
              <a:buSzPct val="80555"/>
              <a:buFont typeface="Arial"/>
              <a:buChar char="•"/>
              <a:tabLst>
                <a:tab pos="326390" algn="l"/>
                <a:tab pos="327025" algn="l"/>
              </a:tabLst>
            </a:pPr>
            <a:r>
              <a:rPr sz="1800" b="1" dirty="0">
                <a:latin typeface="Times New Roman"/>
                <a:cs typeface="Times New Roman"/>
              </a:rPr>
              <a:t>10 fold</a:t>
            </a:r>
            <a:r>
              <a:rPr sz="1800" b="1" spc="-40" dirty="0">
                <a:latin typeface="Times New Roman"/>
                <a:cs typeface="Times New Roman"/>
              </a:rPr>
              <a:t> </a:t>
            </a:r>
            <a:r>
              <a:rPr sz="1800" b="1" dirty="0">
                <a:latin typeface="Times New Roman"/>
                <a:cs typeface="Times New Roman"/>
              </a:rPr>
              <a:t>magnification</a:t>
            </a:r>
            <a:endParaRPr sz="1800">
              <a:latin typeface="Times New Roman"/>
              <a:cs typeface="Times New Roman"/>
            </a:endParaRPr>
          </a:p>
          <a:p>
            <a:pPr marL="269875" indent="-257810">
              <a:lnSpc>
                <a:spcPct val="100000"/>
              </a:lnSpc>
              <a:spcBef>
                <a:spcPts val="395"/>
              </a:spcBef>
              <a:buClr>
                <a:srgbClr val="5B9BD3"/>
              </a:buClr>
              <a:buSzPct val="80555"/>
              <a:buFont typeface="Arial"/>
              <a:buChar char="•"/>
              <a:tabLst>
                <a:tab pos="269875" algn="l"/>
                <a:tab pos="270510" algn="l"/>
              </a:tabLst>
            </a:pPr>
            <a:r>
              <a:rPr sz="1800" b="1" spc="-20" dirty="0">
                <a:latin typeface="Times New Roman"/>
                <a:cs typeface="Times New Roman"/>
              </a:rPr>
              <a:t>three </a:t>
            </a:r>
            <a:r>
              <a:rPr sz="1800" b="1" spc="-5" dirty="0">
                <a:latin typeface="Times New Roman"/>
                <a:cs typeface="Times New Roman"/>
              </a:rPr>
              <a:t>dimensional</a:t>
            </a:r>
            <a:r>
              <a:rPr sz="1800" b="1" spc="-45" dirty="0">
                <a:latin typeface="Times New Roman"/>
                <a:cs typeface="Times New Roman"/>
              </a:rPr>
              <a:t> </a:t>
            </a:r>
            <a:r>
              <a:rPr sz="1800" b="1" spc="-5" dirty="0">
                <a:latin typeface="Times New Roman"/>
                <a:cs typeface="Times New Roman"/>
              </a:rPr>
              <a:t>visualization.</a:t>
            </a:r>
            <a:endParaRPr sz="1800">
              <a:latin typeface="Times New Roman"/>
              <a:cs typeface="Times New Roman"/>
            </a:endParaRPr>
          </a:p>
          <a:p>
            <a:pPr marL="269875" marR="5080" indent="-257810">
              <a:lnSpc>
                <a:spcPct val="100000"/>
              </a:lnSpc>
              <a:spcBef>
                <a:spcPts val="395"/>
              </a:spcBef>
              <a:buClr>
                <a:srgbClr val="5B9BD3"/>
              </a:buClr>
              <a:buSzPct val="80555"/>
              <a:buFont typeface="Arial"/>
              <a:buChar char="•"/>
              <a:tabLst>
                <a:tab pos="269875" algn="l"/>
                <a:tab pos="270510" algn="l"/>
              </a:tabLst>
            </a:pPr>
            <a:r>
              <a:rPr sz="1800" b="1" spc="-25" dirty="0">
                <a:latin typeface="Times New Roman"/>
                <a:cs typeface="Times New Roman"/>
              </a:rPr>
              <a:t>Watertight </a:t>
            </a:r>
            <a:r>
              <a:rPr sz="1800" b="1" spc="-5" dirty="0">
                <a:latin typeface="Times New Roman"/>
                <a:cs typeface="Times New Roman"/>
              </a:rPr>
              <a:t>anastomosis eases</a:t>
            </a:r>
            <a:r>
              <a:rPr sz="1800" b="1" spc="-135" dirty="0">
                <a:latin typeface="Times New Roman"/>
                <a:cs typeface="Times New Roman"/>
              </a:rPr>
              <a:t> </a:t>
            </a:r>
            <a:r>
              <a:rPr sz="1800" b="1" dirty="0">
                <a:latin typeface="Times New Roman"/>
                <a:cs typeface="Times New Roman"/>
              </a:rPr>
              <a:t>early  </a:t>
            </a:r>
            <a:r>
              <a:rPr sz="1800" b="1" spc="-5" dirty="0">
                <a:latin typeface="Times New Roman"/>
                <a:cs typeface="Times New Roman"/>
              </a:rPr>
              <a:t>removal </a:t>
            </a:r>
            <a:r>
              <a:rPr sz="1800" b="1" dirty="0">
                <a:latin typeface="Times New Roman"/>
                <a:cs typeface="Times New Roman"/>
              </a:rPr>
              <a:t>of</a:t>
            </a:r>
            <a:r>
              <a:rPr sz="1800" b="1" spc="-65" dirty="0">
                <a:latin typeface="Times New Roman"/>
                <a:cs typeface="Times New Roman"/>
              </a:rPr>
              <a:t> </a:t>
            </a:r>
            <a:r>
              <a:rPr sz="1800" b="1" spc="-40" dirty="0">
                <a:latin typeface="Times New Roman"/>
                <a:cs typeface="Times New Roman"/>
              </a:rPr>
              <a:t>catheter.</a:t>
            </a:r>
            <a:endParaRPr sz="1800">
              <a:latin typeface="Times New Roman"/>
              <a:cs typeface="Times New Roman"/>
            </a:endParaRPr>
          </a:p>
        </p:txBody>
      </p:sp>
      <p:sp>
        <p:nvSpPr>
          <p:cNvPr id="8" name="object 8"/>
          <p:cNvSpPr txBox="1"/>
          <p:nvPr/>
        </p:nvSpPr>
        <p:spPr>
          <a:xfrm>
            <a:off x="5580126" y="519429"/>
            <a:ext cx="2901315" cy="2286635"/>
          </a:xfrm>
          <a:prstGeom prst="rect">
            <a:avLst/>
          </a:prstGeom>
        </p:spPr>
        <p:txBody>
          <a:bodyPr vert="horz" wrap="square" lIns="0" tIns="12700" rIns="0" bIns="0" rtlCol="0">
            <a:spAutoFit/>
          </a:bodyPr>
          <a:lstStyle/>
          <a:p>
            <a:pPr marL="12700">
              <a:lnSpc>
                <a:spcPts val="2155"/>
              </a:lnSpc>
              <a:spcBef>
                <a:spcPts val="100"/>
              </a:spcBef>
            </a:pPr>
            <a:r>
              <a:rPr sz="1800" dirty="0">
                <a:solidFill>
                  <a:srgbClr val="5B9BD3"/>
                </a:solidFill>
                <a:latin typeface="Courier New"/>
                <a:cs typeface="Courier New"/>
              </a:rPr>
              <a:t>o</a:t>
            </a:r>
            <a:r>
              <a:rPr sz="1800" spc="-150" dirty="0">
                <a:solidFill>
                  <a:srgbClr val="5B9BD3"/>
                </a:solidFill>
                <a:latin typeface="Courier New"/>
                <a:cs typeface="Courier New"/>
              </a:rPr>
              <a:t> </a:t>
            </a:r>
            <a:r>
              <a:rPr sz="1800" b="1" spc="-5" dirty="0">
                <a:solidFill>
                  <a:srgbClr val="843A0C"/>
                </a:solidFill>
                <a:latin typeface="Times New Roman"/>
                <a:cs typeface="Times New Roman"/>
              </a:rPr>
              <a:t>Selection:</a:t>
            </a:r>
            <a:endParaRPr sz="1800">
              <a:latin typeface="Times New Roman"/>
              <a:cs typeface="Times New Roman"/>
            </a:endParaRPr>
          </a:p>
          <a:p>
            <a:pPr marL="271145" marR="5080" indent="-259079">
              <a:lnSpc>
                <a:spcPts val="1939"/>
              </a:lnSpc>
              <a:spcBef>
                <a:spcPts val="240"/>
              </a:spcBef>
              <a:buClr>
                <a:srgbClr val="5B9BD3"/>
              </a:buClr>
              <a:buFont typeface="Arial"/>
              <a:buChar char="•"/>
              <a:tabLst>
                <a:tab pos="271145" algn="l"/>
                <a:tab pos="271780" algn="l"/>
              </a:tabLst>
            </a:pPr>
            <a:r>
              <a:rPr sz="1800" b="1" dirty="0">
                <a:latin typeface="Times New Roman"/>
                <a:cs typeface="Times New Roman"/>
              </a:rPr>
              <a:t>clinically </a:t>
            </a:r>
            <a:r>
              <a:rPr sz="1800" b="1" spc="-5" dirty="0">
                <a:latin typeface="Times New Roman"/>
                <a:cs typeface="Times New Roman"/>
              </a:rPr>
              <a:t>localized</a:t>
            </a:r>
            <a:r>
              <a:rPr sz="1800" b="1" spc="-125" dirty="0">
                <a:latin typeface="Times New Roman"/>
                <a:cs typeface="Times New Roman"/>
              </a:rPr>
              <a:t> </a:t>
            </a:r>
            <a:r>
              <a:rPr sz="1800" b="1" spc="-20" dirty="0">
                <a:latin typeface="Times New Roman"/>
                <a:cs typeface="Times New Roman"/>
              </a:rPr>
              <a:t>prostate  </a:t>
            </a:r>
            <a:r>
              <a:rPr sz="1800" b="1" dirty="0">
                <a:latin typeface="Times New Roman"/>
                <a:cs typeface="Times New Roman"/>
              </a:rPr>
              <a:t>ca (cT1-  cT3a,N0/Nx,M0/Mx)</a:t>
            </a:r>
            <a:endParaRPr sz="1800">
              <a:latin typeface="Times New Roman"/>
              <a:cs typeface="Times New Roman"/>
            </a:endParaRPr>
          </a:p>
          <a:p>
            <a:pPr marL="614680" lvl="1" indent="-259079">
              <a:lnSpc>
                <a:spcPts val="1655"/>
              </a:lnSpc>
              <a:buClr>
                <a:srgbClr val="5B9BD3"/>
              </a:buClr>
              <a:buFont typeface="Arial"/>
              <a:buChar char="•"/>
              <a:tabLst>
                <a:tab pos="614045" algn="l"/>
                <a:tab pos="614680" algn="l"/>
              </a:tabLst>
            </a:pPr>
            <a:r>
              <a:rPr sz="1800" b="1" spc="-5" dirty="0">
                <a:latin typeface="Times New Roman"/>
                <a:cs typeface="Times New Roman"/>
              </a:rPr>
              <a:t>&lt;60</a:t>
            </a:r>
            <a:r>
              <a:rPr sz="1800" b="1" spc="-15" dirty="0">
                <a:latin typeface="Times New Roman"/>
                <a:cs typeface="Times New Roman"/>
              </a:rPr>
              <a:t> </a:t>
            </a:r>
            <a:r>
              <a:rPr sz="1800" b="1" dirty="0">
                <a:latin typeface="Times New Roman"/>
                <a:cs typeface="Times New Roman"/>
              </a:rPr>
              <a:t>yrs</a:t>
            </a:r>
            <a:endParaRPr sz="1800">
              <a:latin typeface="Times New Roman"/>
              <a:cs typeface="Times New Roman"/>
            </a:endParaRPr>
          </a:p>
          <a:p>
            <a:pPr marL="614680" lvl="1" indent="-259079">
              <a:lnSpc>
                <a:spcPts val="1900"/>
              </a:lnSpc>
              <a:buClr>
                <a:srgbClr val="5B9BD3"/>
              </a:buClr>
              <a:buFont typeface="Arial"/>
              <a:buChar char="•"/>
              <a:tabLst>
                <a:tab pos="614045" algn="l"/>
                <a:tab pos="614680" algn="l"/>
              </a:tabLst>
            </a:pPr>
            <a:r>
              <a:rPr sz="1800" dirty="0">
                <a:latin typeface="Times New Roman"/>
                <a:cs typeface="Times New Roman"/>
              </a:rPr>
              <a:t>Good</a:t>
            </a:r>
            <a:r>
              <a:rPr sz="1800" spc="-15" dirty="0">
                <a:latin typeface="Times New Roman"/>
                <a:cs typeface="Times New Roman"/>
              </a:rPr>
              <a:t> </a:t>
            </a:r>
            <a:r>
              <a:rPr sz="1800" spc="-10" dirty="0">
                <a:latin typeface="Times New Roman"/>
                <a:cs typeface="Times New Roman"/>
              </a:rPr>
              <a:t>GC</a:t>
            </a:r>
            <a:endParaRPr sz="1800">
              <a:latin typeface="Times New Roman"/>
              <a:cs typeface="Times New Roman"/>
            </a:endParaRPr>
          </a:p>
          <a:p>
            <a:pPr marL="614680" lvl="1" indent="-259079">
              <a:lnSpc>
                <a:spcPts val="1895"/>
              </a:lnSpc>
              <a:buClr>
                <a:srgbClr val="5B9BD3"/>
              </a:buClr>
              <a:buFont typeface="Arial"/>
              <a:buChar char="•"/>
              <a:tabLst>
                <a:tab pos="614045" algn="l"/>
                <a:tab pos="614680" algn="l"/>
              </a:tabLst>
            </a:pPr>
            <a:r>
              <a:rPr sz="1800" b="1" dirty="0">
                <a:latin typeface="Times New Roman"/>
                <a:cs typeface="Times New Roman"/>
              </a:rPr>
              <a:t>Life expectancy</a:t>
            </a:r>
            <a:r>
              <a:rPr sz="1800" b="1" spc="-120" dirty="0">
                <a:latin typeface="Times New Roman"/>
                <a:cs typeface="Times New Roman"/>
              </a:rPr>
              <a:t> </a:t>
            </a:r>
            <a:r>
              <a:rPr sz="1800" b="1" dirty="0">
                <a:latin typeface="Times New Roman"/>
                <a:cs typeface="Times New Roman"/>
              </a:rPr>
              <a:t>&gt;10yrs</a:t>
            </a:r>
            <a:endParaRPr sz="1800">
              <a:latin typeface="Times New Roman"/>
              <a:cs typeface="Times New Roman"/>
            </a:endParaRPr>
          </a:p>
          <a:p>
            <a:pPr marL="614680" lvl="1" indent="-259079">
              <a:lnSpc>
                <a:spcPts val="2000"/>
              </a:lnSpc>
              <a:buClr>
                <a:srgbClr val="5B9BD3"/>
              </a:buClr>
              <a:buFont typeface="Arial"/>
              <a:buChar char="•"/>
              <a:tabLst>
                <a:tab pos="614045" algn="l"/>
                <a:tab pos="614680" algn="l"/>
              </a:tabLst>
            </a:pPr>
            <a:r>
              <a:rPr sz="1800" b="1" dirty="0">
                <a:latin typeface="Times New Roman"/>
                <a:cs typeface="Times New Roman"/>
              </a:rPr>
              <a:t>No life</a:t>
            </a:r>
            <a:r>
              <a:rPr sz="1800" b="1" spc="-60" dirty="0">
                <a:latin typeface="Times New Roman"/>
                <a:cs typeface="Times New Roman"/>
              </a:rPr>
              <a:t> </a:t>
            </a:r>
            <a:r>
              <a:rPr sz="1800" b="1" spc="-10" dirty="0">
                <a:latin typeface="Times New Roman"/>
                <a:cs typeface="Times New Roman"/>
              </a:rPr>
              <a:t>threatening</a:t>
            </a:r>
            <a:endParaRPr sz="1800">
              <a:latin typeface="Times New Roman"/>
              <a:cs typeface="Times New Roman"/>
            </a:endParaRPr>
          </a:p>
          <a:p>
            <a:pPr marL="620395">
              <a:lnSpc>
                <a:spcPts val="2130"/>
              </a:lnSpc>
            </a:pPr>
            <a:r>
              <a:rPr sz="1800" b="1" spc="-5" dirty="0">
                <a:latin typeface="Times New Roman"/>
                <a:cs typeface="Times New Roman"/>
              </a:rPr>
              <a:t>ancillary</a:t>
            </a:r>
            <a:r>
              <a:rPr sz="1800" b="1" spc="-70" dirty="0">
                <a:latin typeface="Times New Roman"/>
                <a:cs typeface="Times New Roman"/>
              </a:rPr>
              <a:t> </a:t>
            </a:r>
            <a:r>
              <a:rPr sz="1800" b="1" spc="-5" dirty="0">
                <a:latin typeface="Times New Roman"/>
                <a:cs typeface="Times New Roman"/>
              </a:rPr>
              <a:t>disease</a:t>
            </a:r>
            <a:endParaRPr sz="1800">
              <a:latin typeface="Times New Roman"/>
              <a:cs typeface="Times New Roman"/>
            </a:endParaRPr>
          </a:p>
        </p:txBody>
      </p:sp>
      <p:grpSp>
        <p:nvGrpSpPr>
          <p:cNvPr id="9" name="object 9"/>
          <p:cNvGrpSpPr/>
          <p:nvPr/>
        </p:nvGrpSpPr>
        <p:grpSpPr>
          <a:xfrm>
            <a:off x="4922520" y="858011"/>
            <a:ext cx="4221480" cy="5143500"/>
            <a:chOff x="4922520" y="858011"/>
            <a:chExt cx="4221480" cy="5143500"/>
          </a:xfrm>
        </p:grpSpPr>
        <p:sp>
          <p:nvSpPr>
            <p:cNvPr id="10" name="object 10"/>
            <p:cNvSpPr/>
            <p:nvPr/>
          </p:nvSpPr>
          <p:spPr>
            <a:xfrm>
              <a:off x="5306568" y="858011"/>
              <a:ext cx="0" cy="5143500"/>
            </a:xfrm>
            <a:custGeom>
              <a:avLst/>
              <a:gdLst/>
              <a:ahLst/>
              <a:cxnLst/>
              <a:rect l="l" t="t" r="r" b="b"/>
              <a:pathLst>
                <a:path h="5143500">
                  <a:moveTo>
                    <a:pt x="0" y="0"/>
                  </a:moveTo>
                  <a:lnTo>
                    <a:pt x="0" y="5143500"/>
                  </a:lnTo>
                </a:path>
              </a:pathLst>
            </a:custGeom>
            <a:ln w="6096">
              <a:solidFill>
                <a:srgbClr val="5B9BD3"/>
              </a:solidFill>
            </a:ln>
          </p:spPr>
          <p:txBody>
            <a:bodyPr wrap="square" lIns="0" tIns="0" rIns="0" bIns="0" rtlCol="0"/>
            <a:lstStyle/>
            <a:p>
              <a:endParaRPr/>
            </a:p>
          </p:txBody>
        </p:sp>
        <p:sp>
          <p:nvSpPr>
            <p:cNvPr id="11" name="object 11"/>
            <p:cNvSpPr/>
            <p:nvPr/>
          </p:nvSpPr>
          <p:spPr>
            <a:xfrm>
              <a:off x="4922520" y="3320795"/>
              <a:ext cx="4221480" cy="2680716"/>
            </a:xfrm>
            <a:prstGeom prst="rect">
              <a:avLst/>
            </a:prstGeom>
            <a:blipFill>
              <a:blip r:embed="rId2" cstate="print"/>
              <a:stretch>
                <a:fillRect/>
              </a:stretch>
            </a:blipFill>
          </p:spPr>
          <p:txBody>
            <a:bodyPr wrap="square" lIns="0" tIns="0" rIns="0" bIns="0" rtlCol="0"/>
            <a:lstStyle/>
            <a:p>
              <a:endParaRPr/>
            </a:p>
          </p:txBody>
        </p:sp>
      </p:grpSp>
      <p:grpSp>
        <p:nvGrpSpPr>
          <p:cNvPr id="12" name="object 12"/>
          <p:cNvGrpSpPr/>
          <p:nvPr/>
        </p:nvGrpSpPr>
        <p:grpSpPr>
          <a:xfrm>
            <a:off x="199644" y="2880360"/>
            <a:ext cx="853440" cy="3823335"/>
            <a:chOff x="199644" y="2880360"/>
            <a:chExt cx="853440" cy="3823335"/>
          </a:xfrm>
        </p:grpSpPr>
        <p:sp>
          <p:nvSpPr>
            <p:cNvPr id="13" name="object 13"/>
            <p:cNvSpPr/>
            <p:nvPr/>
          </p:nvSpPr>
          <p:spPr>
            <a:xfrm>
              <a:off x="205740" y="6277013"/>
              <a:ext cx="841375" cy="421005"/>
            </a:xfrm>
            <a:custGeom>
              <a:avLst/>
              <a:gdLst/>
              <a:ahLst/>
              <a:cxnLst/>
              <a:rect l="l" t="t" r="r" b="b"/>
              <a:pathLst>
                <a:path w="841375" h="421004">
                  <a:moveTo>
                    <a:pt x="841121" y="0"/>
                  </a:moveTo>
                  <a:lnTo>
                    <a:pt x="0" y="0"/>
                  </a:lnTo>
                  <a:lnTo>
                    <a:pt x="420560" y="420585"/>
                  </a:lnTo>
                  <a:lnTo>
                    <a:pt x="841121" y="0"/>
                  </a:lnTo>
                  <a:close/>
                </a:path>
              </a:pathLst>
            </a:custGeom>
            <a:solidFill>
              <a:srgbClr val="5B9BD3"/>
            </a:solidFill>
          </p:spPr>
          <p:txBody>
            <a:bodyPr wrap="square" lIns="0" tIns="0" rIns="0" bIns="0" rtlCol="0"/>
            <a:lstStyle/>
            <a:p>
              <a:endParaRPr/>
            </a:p>
          </p:txBody>
        </p:sp>
        <p:sp>
          <p:nvSpPr>
            <p:cNvPr id="14" name="object 14"/>
            <p:cNvSpPr/>
            <p:nvPr/>
          </p:nvSpPr>
          <p:spPr>
            <a:xfrm>
              <a:off x="205740" y="2886456"/>
              <a:ext cx="841375" cy="3811270"/>
            </a:xfrm>
            <a:custGeom>
              <a:avLst/>
              <a:gdLst/>
              <a:ahLst/>
              <a:cxnLst/>
              <a:rect l="l" t="t" r="r" b="b"/>
              <a:pathLst>
                <a:path w="841375" h="3811270">
                  <a:moveTo>
                    <a:pt x="0" y="3390557"/>
                  </a:moveTo>
                  <a:lnTo>
                    <a:pt x="210273" y="3390557"/>
                  </a:lnTo>
                  <a:lnTo>
                    <a:pt x="210273" y="0"/>
                  </a:lnTo>
                  <a:lnTo>
                    <a:pt x="630834" y="0"/>
                  </a:lnTo>
                  <a:lnTo>
                    <a:pt x="630834" y="3390557"/>
                  </a:lnTo>
                  <a:lnTo>
                    <a:pt x="841121" y="3390557"/>
                  </a:lnTo>
                  <a:lnTo>
                    <a:pt x="420560" y="3811143"/>
                  </a:lnTo>
                  <a:lnTo>
                    <a:pt x="0" y="3390557"/>
                  </a:lnTo>
                  <a:close/>
                </a:path>
              </a:pathLst>
            </a:custGeom>
            <a:ln w="12192">
              <a:solidFill>
                <a:srgbClr val="416F9C"/>
              </a:solidFill>
            </a:ln>
          </p:spPr>
          <p:txBody>
            <a:bodyPr wrap="square" lIns="0" tIns="0" rIns="0" bIns="0" rtlCol="0"/>
            <a:lstStyle/>
            <a:p>
              <a:endParaRPr/>
            </a:p>
          </p:txBody>
        </p:sp>
      </p:grpSp>
      <p:sp>
        <p:nvSpPr>
          <p:cNvPr id="15" name="object 15"/>
          <p:cNvSpPr txBox="1"/>
          <p:nvPr/>
        </p:nvSpPr>
        <p:spPr>
          <a:xfrm>
            <a:off x="416013" y="2886494"/>
            <a:ext cx="421005" cy="3390900"/>
          </a:xfrm>
          <a:prstGeom prst="rect">
            <a:avLst/>
          </a:prstGeom>
          <a:solidFill>
            <a:srgbClr val="5B9BD3"/>
          </a:solidFill>
        </p:spPr>
        <p:txBody>
          <a:bodyPr vert="horz" wrap="square" lIns="0" tIns="3175" rIns="0" bIns="0" rtlCol="0">
            <a:spAutoFit/>
          </a:bodyPr>
          <a:lstStyle/>
          <a:p>
            <a:pPr>
              <a:lnSpc>
                <a:spcPct val="100000"/>
              </a:lnSpc>
              <a:spcBef>
                <a:spcPts val="25"/>
              </a:spcBef>
            </a:pPr>
            <a:endParaRPr sz="2700">
              <a:latin typeface="Times New Roman"/>
              <a:cs typeface="Times New Roman"/>
            </a:endParaRPr>
          </a:p>
          <a:p>
            <a:pPr marL="124460" marR="119380" indent="20955">
              <a:lnSpc>
                <a:spcPct val="100000"/>
              </a:lnSpc>
            </a:pPr>
            <a:r>
              <a:rPr sz="2000" dirty="0">
                <a:solidFill>
                  <a:srgbClr val="FFFFFF"/>
                </a:solidFill>
                <a:latin typeface="Calibri"/>
                <a:cs typeface="Calibri"/>
              </a:rPr>
              <a:t>E  V  O  L  U  T  I  O  N</a:t>
            </a:r>
            <a:endParaRPr sz="2000">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3094" y="218312"/>
            <a:ext cx="7572375"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7D5F00"/>
                </a:solidFill>
                <a:latin typeface="Times New Roman"/>
                <a:cs typeface="Times New Roman"/>
              </a:rPr>
              <a:t>Patient selection </a:t>
            </a:r>
            <a:r>
              <a:rPr sz="2800" b="1" dirty="0">
                <a:solidFill>
                  <a:srgbClr val="7D5F00"/>
                </a:solidFill>
                <a:latin typeface="Times New Roman"/>
                <a:cs typeface="Times New Roman"/>
              </a:rPr>
              <a:t>for </a:t>
            </a:r>
            <a:r>
              <a:rPr sz="2800" b="1" spc="-5" dirty="0">
                <a:solidFill>
                  <a:srgbClr val="7D5F00"/>
                </a:solidFill>
                <a:latin typeface="Times New Roman"/>
                <a:cs typeface="Times New Roman"/>
              </a:rPr>
              <a:t>pelvic lymph node</a:t>
            </a:r>
            <a:r>
              <a:rPr sz="2800" b="1" spc="-65" dirty="0">
                <a:solidFill>
                  <a:srgbClr val="7D5F00"/>
                </a:solidFill>
                <a:latin typeface="Times New Roman"/>
                <a:cs typeface="Times New Roman"/>
              </a:rPr>
              <a:t> </a:t>
            </a:r>
            <a:r>
              <a:rPr sz="2800" b="1" spc="-5" dirty="0">
                <a:solidFill>
                  <a:srgbClr val="7D5F00"/>
                </a:solidFill>
                <a:latin typeface="Times New Roman"/>
                <a:cs typeface="Times New Roman"/>
              </a:rPr>
              <a:t>dissection:</a:t>
            </a:r>
            <a:endParaRPr sz="2800">
              <a:latin typeface="Times New Roman"/>
              <a:cs typeface="Times New Roman"/>
            </a:endParaRPr>
          </a:p>
        </p:txBody>
      </p:sp>
      <p:sp>
        <p:nvSpPr>
          <p:cNvPr id="3" name="object 3"/>
          <p:cNvSpPr txBox="1"/>
          <p:nvPr/>
        </p:nvSpPr>
        <p:spPr>
          <a:xfrm>
            <a:off x="355193" y="910590"/>
            <a:ext cx="8211184" cy="4415155"/>
          </a:xfrm>
          <a:prstGeom prst="rect">
            <a:avLst/>
          </a:prstGeom>
        </p:spPr>
        <p:txBody>
          <a:bodyPr vert="horz" wrap="square" lIns="0" tIns="12700" rIns="0" bIns="0" rtlCol="0">
            <a:spAutoFit/>
          </a:bodyPr>
          <a:lstStyle/>
          <a:p>
            <a:pPr marL="269875" marR="403225" indent="-257810">
              <a:lnSpc>
                <a:spcPct val="100000"/>
              </a:lnSpc>
              <a:spcBef>
                <a:spcPts val="100"/>
              </a:spcBef>
              <a:buFont typeface="Courier New"/>
              <a:buChar char="o"/>
              <a:tabLst>
                <a:tab pos="270510" algn="l"/>
                <a:tab pos="3726179" algn="l"/>
              </a:tabLst>
            </a:pPr>
            <a:r>
              <a:rPr sz="2400" b="1" spc="-10" dirty="0">
                <a:latin typeface="Calibri"/>
                <a:cs typeface="Calibri"/>
              </a:rPr>
              <a:t>Definitely </a:t>
            </a:r>
            <a:r>
              <a:rPr sz="2400" b="1" dirty="0">
                <a:latin typeface="Calibri"/>
                <a:cs typeface="Calibri"/>
              </a:rPr>
              <a:t>men </a:t>
            </a:r>
            <a:r>
              <a:rPr sz="2400" b="1" spc="-5" dirty="0">
                <a:latin typeface="Calibri"/>
                <a:cs typeface="Calibri"/>
              </a:rPr>
              <a:t>with </a:t>
            </a:r>
            <a:r>
              <a:rPr sz="2400" b="1" dirty="0">
                <a:latin typeface="Calibri"/>
                <a:cs typeface="Calibri"/>
              </a:rPr>
              <a:t>pelvic node </a:t>
            </a:r>
            <a:r>
              <a:rPr sz="2400" b="1" spc="-15" dirty="0">
                <a:latin typeface="Calibri"/>
                <a:cs typeface="Calibri"/>
              </a:rPr>
              <a:t>involvement </a:t>
            </a:r>
            <a:r>
              <a:rPr sz="2400" b="1" spc="-25" dirty="0">
                <a:latin typeface="Calibri"/>
                <a:cs typeface="Calibri"/>
              </a:rPr>
              <a:t>fare </a:t>
            </a:r>
            <a:r>
              <a:rPr sz="2400" b="1" spc="-35" dirty="0">
                <a:latin typeface="Calibri"/>
                <a:cs typeface="Calibri"/>
              </a:rPr>
              <a:t>poorly.</a:t>
            </a:r>
            <a:r>
              <a:rPr sz="2400" b="1" spc="-185" dirty="0">
                <a:latin typeface="Calibri"/>
                <a:cs typeface="Calibri"/>
              </a:rPr>
              <a:t> </a:t>
            </a:r>
            <a:r>
              <a:rPr sz="2400" b="1" spc="5" dirty="0">
                <a:latin typeface="Calibri"/>
                <a:cs typeface="Calibri"/>
              </a:rPr>
              <a:t>So  </a:t>
            </a:r>
            <a:r>
              <a:rPr sz="2400" b="1" spc="-20" dirty="0">
                <a:latin typeface="Calibri"/>
                <a:cs typeface="Calibri"/>
              </a:rPr>
              <a:t>controversy</a:t>
            </a:r>
            <a:r>
              <a:rPr sz="2400" b="1" spc="-40" dirty="0">
                <a:latin typeface="Calibri"/>
                <a:cs typeface="Calibri"/>
              </a:rPr>
              <a:t> </a:t>
            </a:r>
            <a:r>
              <a:rPr sz="2400" b="1" spc="-10" dirty="0">
                <a:latin typeface="Calibri"/>
                <a:cs typeface="Calibri"/>
              </a:rPr>
              <a:t>persists</a:t>
            </a:r>
            <a:r>
              <a:rPr sz="2400" b="1" spc="-25" dirty="0">
                <a:latin typeface="Calibri"/>
                <a:cs typeface="Calibri"/>
              </a:rPr>
              <a:t> </a:t>
            </a:r>
            <a:r>
              <a:rPr sz="2400" b="1" dirty="0">
                <a:latin typeface="Calibri"/>
                <a:cs typeface="Calibri"/>
              </a:rPr>
              <a:t>about	</a:t>
            </a:r>
            <a:r>
              <a:rPr sz="2400" b="1" spc="-15" dirty="0">
                <a:latin typeface="Calibri"/>
                <a:cs typeface="Calibri"/>
              </a:rPr>
              <a:t>PND.</a:t>
            </a:r>
            <a:endParaRPr sz="2400">
              <a:latin typeface="Calibri"/>
              <a:cs typeface="Calibri"/>
            </a:endParaRPr>
          </a:p>
          <a:p>
            <a:pPr>
              <a:lnSpc>
                <a:spcPct val="100000"/>
              </a:lnSpc>
              <a:spcBef>
                <a:spcPts val="10"/>
              </a:spcBef>
              <a:buChar char="o"/>
            </a:pPr>
            <a:endParaRPr sz="2350">
              <a:latin typeface="Calibri"/>
              <a:cs typeface="Calibri"/>
            </a:endParaRPr>
          </a:p>
          <a:p>
            <a:pPr marL="269875" indent="-257810">
              <a:lnSpc>
                <a:spcPct val="100000"/>
              </a:lnSpc>
              <a:buFont typeface="Courier New"/>
              <a:buChar char="o"/>
              <a:tabLst>
                <a:tab pos="270510" algn="l"/>
              </a:tabLst>
            </a:pPr>
            <a:r>
              <a:rPr sz="2400" b="1" dirty="0">
                <a:latin typeface="Calibri"/>
                <a:cs typeface="Calibri"/>
              </a:rPr>
              <a:t>Low </a:t>
            </a:r>
            <a:r>
              <a:rPr sz="2400" b="1" spc="-5" dirty="0">
                <a:latin typeface="Calibri"/>
                <a:cs typeface="Calibri"/>
              </a:rPr>
              <a:t>risk </a:t>
            </a:r>
            <a:r>
              <a:rPr sz="2400" b="1" dirty="0">
                <a:latin typeface="Calibri"/>
                <a:cs typeface="Calibri"/>
              </a:rPr>
              <a:t>disease- </a:t>
            </a:r>
            <a:r>
              <a:rPr sz="2400" b="1" spc="-10" dirty="0">
                <a:latin typeface="Calibri"/>
                <a:cs typeface="Calibri"/>
              </a:rPr>
              <a:t>Pelvic </a:t>
            </a:r>
            <a:r>
              <a:rPr sz="2400" b="1" spc="-5" dirty="0">
                <a:latin typeface="Calibri"/>
                <a:cs typeface="Calibri"/>
              </a:rPr>
              <a:t>node </a:t>
            </a:r>
            <a:r>
              <a:rPr sz="2400" b="1" spc="-15" dirty="0">
                <a:latin typeface="Calibri"/>
                <a:cs typeface="Calibri"/>
              </a:rPr>
              <a:t>involvement </a:t>
            </a:r>
            <a:r>
              <a:rPr sz="2400" b="1" spc="-5" dirty="0">
                <a:latin typeface="Calibri"/>
                <a:cs typeface="Calibri"/>
              </a:rPr>
              <a:t>chance</a:t>
            </a:r>
            <a:r>
              <a:rPr sz="2400" b="1" spc="-185" dirty="0">
                <a:latin typeface="Calibri"/>
                <a:cs typeface="Calibri"/>
              </a:rPr>
              <a:t> </a:t>
            </a:r>
            <a:r>
              <a:rPr sz="2400" b="1" spc="-10" dirty="0">
                <a:latin typeface="Calibri"/>
                <a:cs typeface="Calibri"/>
              </a:rPr>
              <a:t>&lt;5%.</a:t>
            </a:r>
            <a:endParaRPr sz="2400">
              <a:latin typeface="Calibri"/>
              <a:cs typeface="Calibri"/>
            </a:endParaRPr>
          </a:p>
          <a:p>
            <a:pPr>
              <a:lnSpc>
                <a:spcPct val="100000"/>
              </a:lnSpc>
              <a:spcBef>
                <a:spcPts val="10"/>
              </a:spcBef>
              <a:buChar char="o"/>
            </a:pPr>
            <a:endParaRPr sz="2350">
              <a:latin typeface="Calibri"/>
              <a:cs typeface="Calibri"/>
            </a:endParaRPr>
          </a:p>
          <a:p>
            <a:pPr marL="269875" marR="398145" indent="-257810">
              <a:lnSpc>
                <a:spcPct val="100000"/>
              </a:lnSpc>
              <a:spcBef>
                <a:spcPts val="5"/>
              </a:spcBef>
              <a:buClr>
                <a:srgbClr val="2C75B6"/>
              </a:buClr>
              <a:buFont typeface="Courier New"/>
              <a:buChar char="o"/>
              <a:tabLst>
                <a:tab pos="270510" algn="l"/>
                <a:tab pos="3232785" algn="l"/>
                <a:tab pos="5981065" algn="l"/>
              </a:tabLst>
            </a:pPr>
            <a:r>
              <a:rPr sz="2400" b="1" dirty="0">
                <a:solidFill>
                  <a:srgbClr val="7D5F00"/>
                </a:solidFill>
                <a:latin typeface="Calibri"/>
                <a:cs typeface="Calibri"/>
              </a:rPr>
              <a:t>LN </a:t>
            </a:r>
            <a:r>
              <a:rPr sz="2400" b="1" spc="-5" dirty="0">
                <a:solidFill>
                  <a:srgbClr val="7D5F00"/>
                </a:solidFill>
                <a:latin typeface="Calibri"/>
                <a:cs typeface="Calibri"/>
              </a:rPr>
              <a:t>dissection</a:t>
            </a:r>
            <a:r>
              <a:rPr sz="2400" b="1" spc="-5" dirty="0">
                <a:latin typeface="Calibri"/>
                <a:cs typeface="Calibri"/>
              </a:rPr>
              <a:t>: </a:t>
            </a:r>
            <a:r>
              <a:rPr sz="2400" spc="-10" dirty="0">
                <a:latin typeface="Calibri"/>
                <a:cs typeface="Calibri"/>
              </a:rPr>
              <a:t>excision </a:t>
            </a:r>
            <a:r>
              <a:rPr sz="2400" spc="-5" dirty="0">
                <a:latin typeface="Calibri"/>
                <a:cs typeface="Calibri"/>
              </a:rPr>
              <a:t>of </a:t>
            </a:r>
            <a:r>
              <a:rPr sz="2400" spc="-20" dirty="0">
                <a:latin typeface="Calibri"/>
                <a:cs typeface="Calibri"/>
              </a:rPr>
              <a:t>fibrofatty </a:t>
            </a:r>
            <a:r>
              <a:rPr sz="2400" dirty="0">
                <a:latin typeface="Calibri"/>
                <a:cs typeface="Calibri"/>
              </a:rPr>
              <a:t>tissue &amp; </a:t>
            </a:r>
            <a:r>
              <a:rPr sz="2400" spc="-5" dirty="0">
                <a:latin typeface="Calibri"/>
                <a:cs typeface="Calibri"/>
              </a:rPr>
              <a:t>lymphatic </a:t>
            </a:r>
            <a:r>
              <a:rPr sz="2400" dirty="0">
                <a:latin typeface="Calibri"/>
                <a:cs typeface="Calibri"/>
              </a:rPr>
              <a:t>tissue  </a:t>
            </a:r>
            <a:r>
              <a:rPr sz="2400" spc="-5" dirty="0">
                <a:latin typeface="Calibri"/>
                <a:cs typeface="Calibri"/>
              </a:rPr>
              <a:t>between</a:t>
            </a:r>
            <a:r>
              <a:rPr sz="2400" spc="-50" dirty="0">
                <a:latin typeface="Calibri"/>
                <a:cs typeface="Calibri"/>
              </a:rPr>
              <a:t> </a:t>
            </a:r>
            <a:r>
              <a:rPr sz="2400" spc="-10" dirty="0">
                <a:latin typeface="Calibri"/>
                <a:cs typeface="Calibri"/>
              </a:rPr>
              <a:t>bifurcation</a:t>
            </a:r>
            <a:r>
              <a:rPr sz="2400" spc="-5" dirty="0">
                <a:latin typeface="Calibri"/>
                <a:cs typeface="Calibri"/>
              </a:rPr>
              <a:t> of	</a:t>
            </a:r>
            <a:r>
              <a:rPr sz="2400" spc="-10" dirty="0">
                <a:latin typeface="Calibri"/>
                <a:cs typeface="Calibri"/>
              </a:rPr>
              <a:t>common </a:t>
            </a:r>
            <a:r>
              <a:rPr sz="2400" dirty="0">
                <a:latin typeface="Calibri"/>
                <a:cs typeface="Calibri"/>
              </a:rPr>
              <a:t>iliac </a:t>
            </a:r>
            <a:r>
              <a:rPr sz="2400" spc="-5" dirty="0">
                <a:latin typeface="Calibri"/>
                <a:cs typeface="Calibri"/>
              </a:rPr>
              <a:t>artery superiorly </a:t>
            </a:r>
            <a:r>
              <a:rPr sz="2400" spc="-15" dirty="0">
                <a:latin typeface="Calibri"/>
                <a:cs typeface="Calibri"/>
              </a:rPr>
              <a:t>to</a:t>
            </a:r>
            <a:r>
              <a:rPr sz="2400" spc="-185" dirty="0">
                <a:latin typeface="Calibri"/>
                <a:cs typeface="Calibri"/>
              </a:rPr>
              <a:t> </a:t>
            </a:r>
            <a:r>
              <a:rPr sz="2400" dirty="0">
                <a:latin typeface="Calibri"/>
                <a:cs typeface="Calibri"/>
              </a:rPr>
              <a:t>the  </a:t>
            </a:r>
            <a:r>
              <a:rPr sz="2400" spc="-20" dirty="0">
                <a:latin typeface="Calibri"/>
                <a:cs typeface="Calibri"/>
              </a:rPr>
              <a:t>femoral </a:t>
            </a:r>
            <a:r>
              <a:rPr sz="2400" spc="-5" dirty="0">
                <a:latin typeface="Calibri"/>
                <a:cs typeface="Calibri"/>
              </a:rPr>
              <a:t>canal </a:t>
            </a:r>
            <a:r>
              <a:rPr sz="2400" spc="-10" dirty="0">
                <a:latin typeface="Calibri"/>
                <a:cs typeface="Calibri"/>
              </a:rPr>
              <a:t>inferiorly </a:t>
            </a:r>
            <a:r>
              <a:rPr sz="2400" dirty="0">
                <a:latin typeface="Calibri"/>
                <a:cs typeface="Calibri"/>
              </a:rPr>
              <a:t>and </a:t>
            </a:r>
            <a:r>
              <a:rPr sz="2400" spc="-15" dirty="0">
                <a:latin typeface="Calibri"/>
                <a:cs typeface="Calibri"/>
              </a:rPr>
              <a:t>to</a:t>
            </a:r>
            <a:r>
              <a:rPr sz="2400" spc="15" dirty="0">
                <a:latin typeface="Calibri"/>
                <a:cs typeface="Calibri"/>
              </a:rPr>
              <a:t> </a:t>
            </a:r>
            <a:r>
              <a:rPr sz="2400" spc="-5" dirty="0">
                <a:latin typeface="Calibri"/>
                <a:cs typeface="Calibri"/>
              </a:rPr>
              <a:t>pelvic</a:t>
            </a:r>
            <a:r>
              <a:rPr sz="2400" spc="10" dirty="0">
                <a:latin typeface="Calibri"/>
                <a:cs typeface="Calibri"/>
              </a:rPr>
              <a:t> </a:t>
            </a:r>
            <a:r>
              <a:rPr sz="2400" spc="-10" dirty="0">
                <a:latin typeface="Calibri"/>
                <a:cs typeface="Calibri"/>
              </a:rPr>
              <a:t>sidewall	</a:t>
            </a:r>
            <a:r>
              <a:rPr sz="2400" spc="-40" dirty="0">
                <a:latin typeface="Calibri"/>
                <a:cs typeface="Calibri"/>
              </a:rPr>
              <a:t>laterally.  </a:t>
            </a:r>
            <a:r>
              <a:rPr sz="2400" spc="-15" dirty="0">
                <a:latin typeface="Calibri"/>
                <a:cs typeface="Calibri"/>
              </a:rPr>
              <a:t>Posteriorly to obturator</a:t>
            </a:r>
            <a:r>
              <a:rPr sz="2400" spc="-90" dirty="0">
                <a:latin typeface="Calibri"/>
                <a:cs typeface="Calibri"/>
              </a:rPr>
              <a:t> </a:t>
            </a:r>
            <a:r>
              <a:rPr sz="2400" spc="-110" dirty="0">
                <a:latin typeface="Calibri"/>
                <a:cs typeface="Calibri"/>
              </a:rPr>
              <a:t>nv.</a:t>
            </a:r>
            <a:endParaRPr sz="2400">
              <a:latin typeface="Calibri"/>
              <a:cs typeface="Calibri"/>
            </a:endParaRPr>
          </a:p>
          <a:p>
            <a:pPr>
              <a:lnSpc>
                <a:spcPct val="100000"/>
              </a:lnSpc>
              <a:spcBef>
                <a:spcPts val="10"/>
              </a:spcBef>
              <a:buChar char="o"/>
            </a:pPr>
            <a:endParaRPr sz="2350">
              <a:latin typeface="Calibri"/>
              <a:cs typeface="Calibri"/>
            </a:endParaRPr>
          </a:p>
          <a:p>
            <a:pPr marL="269875" marR="5080" indent="-257810">
              <a:lnSpc>
                <a:spcPct val="100000"/>
              </a:lnSpc>
              <a:buClr>
                <a:srgbClr val="2C75B6"/>
              </a:buClr>
              <a:buFont typeface="Courier New"/>
              <a:buChar char="o"/>
              <a:tabLst>
                <a:tab pos="270510" algn="l"/>
              </a:tabLst>
            </a:pPr>
            <a:r>
              <a:rPr sz="2400" b="1" spc="-10" dirty="0">
                <a:solidFill>
                  <a:srgbClr val="7D5F00"/>
                </a:solidFill>
                <a:latin typeface="Calibri"/>
                <a:cs typeface="Calibri"/>
              </a:rPr>
              <a:t>Extended </a:t>
            </a:r>
            <a:r>
              <a:rPr sz="2400" b="1" dirty="0">
                <a:solidFill>
                  <a:srgbClr val="7D5F00"/>
                </a:solidFill>
                <a:latin typeface="Calibri"/>
                <a:cs typeface="Calibri"/>
              </a:rPr>
              <a:t>LN: </a:t>
            </a:r>
            <a:r>
              <a:rPr sz="2400" spc="-10" dirty="0">
                <a:latin typeface="Calibri"/>
                <a:cs typeface="Calibri"/>
              </a:rPr>
              <a:t>conventional </a:t>
            </a:r>
            <a:r>
              <a:rPr sz="2400" spc="-5" dirty="0">
                <a:latin typeface="Calibri"/>
                <a:cs typeface="Calibri"/>
              </a:rPr>
              <a:t>LN </a:t>
            </a:r>
            <a:r>
              <a:rPr sz="2400" dirty="0">
                <a:latin typeface="Calibri"/>
                <a:cs typeface="Calibri"/>
              </a:rPr>
              <a:t>with </a:t>
            </a:r>
            <a:r>
              <a:rPr sz="2400" spc="-10" dirty="0">
                <a:latin typeface="Calibri"/>
                <a:cs typeface="Calibri"/>
              </a:rPr>
              <a:t>posteriorly </a:t>
            </a:r>
            <a:r>
              <a:rPr sz="2400" spc="-15" dirty="0">
                <a:latin typeface="Calibri"/>
                <a:cs typeface="Calibri"/>
              </a:rPr>
              <a:t>obturator</a:t>
            </a:r>
            <a:r>
              <a:rPr sz="2400" spc="-165" dirty="0">
                <a:latin typeface="Calibri"/>
                <a:cs typeface="Calibri"/>
              </a:rPr>
              <a:t> </a:t>
            </a:r>
            <a:r>
              <a:rPr sz="2400" spc="-5" dirty="0">
                <a:latin typeface="Calibri"/>
                <a:cs typeface="Calibri"/>
              </a:rPr>
              <a:t>vessels  </a:t>
            </a:r>
            <a:r>
              <a:rPr sz="2400" dirty="0">
                <a:latin typeface="Calibri"/>
                <a:cs typeface="Calibri"/>
              </a:rPr>
              <a:t>and iliac</a:t>
            </a:r>
            <a:r>
              <a:rPr sz="2400" spc="-50" dirty="0">
                <a:latin typeface="Calibri"/>
                <a:cs typeface="Calibri"/>
              </a:rPr>
              <a:t> </a:t>
            </a:r>
            <a:r>
              <a:rPr sz="2400" spc="-10" dirty="0">
                <a:latin typeface="Calibri"/>
                <a:cs typeface="Calibri"/>
              </a:rPr>
              <a:t>vein.</a:t>
            </a:r>
            <a:endParaRPr sz="2400">
              <a:latin typeface="Calibri"/>
              <a:cs typeface="Calibri"/>
            </a:endParaRPr>
          </a:p>
        </p:txBody>
      </p:sp>
      <p:sp>
        <p:nvSpPr>
          <p:cNvPr id="4" name="object 4"/>
          <p:cNvSpPr txBox="1"/>
          <p:nvPr/>
        </p:nvSpPr>
        <p:spPr>
          <a:xfrm>
            <a:off x="530351" y="5308091"/>
            <a:ext cx="8365490" cy="1379220"/>
          </a:xfrm>
          <a:prstGeom prst="rect">
            <a:avLst/>
          </a:prstGeom>
          <a:solidFill>
            <a:srgbClr val="5B9BD3"/>
          </a:solidFill>
          <a:ln w="12192">
            <a:solidFill>
              <a:srgbClr val="416F9C"/>
            </a:solidFill>
          </a:ln>
        </p:spPr>
        <p:txBody>
          <a:bodyPr vert="horz" wrap="square" lIns="0" tIns="121285" rIns="0" bIns="0" rtlCol="0">
            <a:spAutoFit/>
          </a:bodyPr>
          <a:lstStyle/>
          <a:p>
            <a:pPr marL="91440">
              <a:lnSpc>
                <a:spcPct val="100000"/>
              </a:lnSpc>
              <a:spcBef>
                <a:spcPts val="955"/>
              </a:spcBef>
            </a:pPr>
            <a:r>
              <a:rPr sz="2400" b="1" spc="-20" dirty="0">
                <a:solidFill>
                  <a:srgbClr val="FFFFFF"/>
                </a:solidFill>
                <a:latin typeface="Times New Roman"/>
                <a:cs typeface="Times New Roman"/>
              </a:rPr>
              <a:t>Current </a:t>
            </a:r>
            <a:r>
              <a:rPr sz="2400" b="1" dirty="0">
                <a:solidFill>
                  <a:srgbClr val="FFFFFF"/>
                </a:solidFill>
                <a:latin typeface="Times New Roman"/>
                <a:cs typeface="Times New Roman"/>
              </a:rPr>
              <a:t>practice </a:t>
            </a:r>
            <a:r>
              <a:rPr sz="2400" b="1" i="1" dirty="0">
                <a:solidFill>
                  <a:srgbClr val="FFFFFF"/>
                </a:solidFill>
                <a:latin typeface="Times New Roman"/>
                <a:cs typeface="Times New Roman"/>
              </a:rPr>
              <a:t>: to </a:t>
            </a:r>
            <a:r>
              <a:rPr sz="2400" b="1" i="1" spc="-5" dirty="0">
                <a:solidFill>
                  <a:srgbClr val="FFFFFF"/>
                </a:solidFill>
                <a:latin typeface="Times New Roman"/>
                <a:cs typeface="Times New Roman"/>
              </a:rPr>
              <a:t>restrict PLND </a:t>
            </a:r>
            <a:r>
              <a:rPr sz="2400" b="1" i="1" dirty="0">
                <a:solidFill>
                  <a:srgbClr val="FFFFFF"/>
                </a:solidFill>
                <a:latin typeface="Times New Roman"/>
                <a:cs typeface="Times New Roman"/>
              </a:rPr>
              <a:t>at time of </a:t>
            </a:r>
            <a:r>
              <a:rPr sz="2400" b="1" i="1" spc="-10" dirty="0">
                <a:solidFill>
                  <a:srgbClr val="FFFFFF"/>
                </a:solidFill>
                <a:latin typeface="Times New Roman"/>
                <a:cs typeface="Times New Roman"/>
              </a:rPr>
              <a:t>RP </a:t>
            </a:r>
            <a:r>
              <a:rPr sz="2400" b="1" i="1" dirty="0">
                <a:solidFill>
                  <a:srgbClr val="FFFFFF"/>
                </a:solidFill>
                <a:latin typeface="Times New Roman"/>
                <a:cs typeface="Times New Roman"/>
              </a:rPr>
              <a:t>to men with</a:t>
            </a:r>
            <a:r>
              <a:rPr sz="2400" b="1" i="1" spc="-420" dirty="0">
                <a:solidFill>
                  <a:srgbClr val="FFFFFF"/>
                </a:solidFill>
                <a:latin typeface="Times New Roman"/>
                <a:cs typeface="Times New Roman"/>
              </a:rPr>
              <a:t> </a:t>
            </a:r>
            <a:r>
              <a:rPr sz="2400" b="1" i="1" dirty="0">
                <a:solidFill>
                  <a:srgbClr val="FFFFFF"/>
                </a:solidFill>
                <a:latin typeface="Times New Roman"/>
                <a:cs typeface="Times New Roman"/>
              </a:rPr>
              <a:t>a</a:t>
            </a:r>
            <a:endParaRPr sz="2400">
              <a:latin typeface="Times New Roman"/>
              <a:cs typeface="Times New Roman"/>
            </a:endParaRPr>
          </a:p>
          <a:p>
            <a:pPr marL="91440" marR="1238885">
              <a:lnSpc>
                <a:spcPct val="100000"/>
              </a:lnSpc>
            </a:pPr>
            <a:r>
              <a:rPr sz="2400" b="1" i="1" dirty="0">
                <a:solidFill>
                  <a:srgbClr val="FFFFFF"/>
                </a:solidFill>
                <a:latin typeface="Times New Roman"/>
                <a:cs typeface="Times New Roman"/>
              </a:rPr>
              <a:t>≥ 2% risk of positive </a:t>
            </a:r>
            <a:r>
              <a:rPr sz="2400" b="1" i="1" spc="-5" dirty="0">
                <a:solidFill>
                  <a:srgbClr val="FFFFFF"/>
                </a:solidFill>
                <a:latin typeface="Times New Roman"/>
                <a:cs typeface="Times New Roman"/>
              </a:rPr>
              <a:t>nodes </a:t>
            </a:r>
            <a:r>
              <a:rPr sz="2400" b="1" i="1" dirty="0">
                <a:solidFill>
                  <a:srgbClr val="FFFFFF"/>
                </a:solidFill>
                <a:latin typeface="Times New Roman"/>
                <a:cs typeface="Times New Roman"/>
              </a:rPr>
              <a:t>according to a</a:t>
            </a:r>
            <a:r>
              <a:rPr sz="2400" b="1" i="1" spc="-300" dirty="0">
                <a:solidFill>
                  <a:srgbClr val="FFFFFF"/>
                </a:solidFill>
                <a:latin typeface="Times New Roman"/>
                <a:cs typeface="Times New Roman"/>
              </a:rPr>
              <a:t> </a:t>
            </a:r>
            <a:r>
              <a:rPr sz="2400" b="1" i="1" dirty="0">
                <a:solidFill>
                  <a:srgbClr val="FFFFFF"/>
                </a:solidFill>
                <a:latin typeface="Times New Roman"/>
                <a:cs typeface="Times New Roman"/>
              </a:rPr>
              <a:t>contemporary  nomogram</a:t>
            </a:r>
            <a:r>
              <a:rPr sz="1350" dirty="0">
                <a:solidFill>
                  <a:srgbClr val="FFFFFF"/>
                </a:solidFill>
                <a:latin typeface="Times New Roman"/>
                <a:cs typeface="Times New Roman"/>
              </a:rPr>
              <a:t>.</a:t>
            </a:r>
            <a:endParaRPr sz="1350">
              <a:latin typeface="Times New Roman"/>
              <a:cs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40436" y="3069335"/>
            <a:ext cx="8239125" cy="1771650"/>
            <a:chOff x="440436" y="3069335"/>
            <a:chExt cx="8239125" cy="1771650"/>
          </a:xfrm>
        </p:grpSpPr>
        <p:sp>
          <p:nvSpPr>
            <p:cNvPr id="3" name="object 3"/>
            <p:cNvSpPr/>
            <p:nvPr/>
          </p:nvSpPr>
          <p:spPr>
            <a:xfrm>
              <a:off x="440816" y="4212710"/>
              <a:ext cx="8238363" cy="62823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40436" y="3069335"/>
              <a:ext cx="8229600" cy="11430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688336" y="3409187"/>
              <a:ext cx="3814571" cy="6202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679572" y="3399916"/>
              <a:ext cx="3790696" cy="596773"/>
            </a:xfrm>
            <a:prstGeom prst="rect">
              <a:avLst/>
            </a:prstGeom>
            <a:blipFill>
              <a:blip r:embed="rId5" cstate="print"/>
              <a:stretch>
                <a:fillRect/>
              </a:stretch>
            </a:blipFill>
          </p:spPr>
          <p:txBody>
            <a:bodyPr wrap="square" lIns="0" tIns="0" rIns="0" bIns="0" rtlCol="0"/>
            <a:lstStyle/>
            <a:p>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heavy" spc="-65" dirty="0" smtClean="0">
                <a:solidFill>
                  <a:srgbClr val="FF0000"/>
                </a:solidFill>
                <a:uFill>
                  <a:solidFill>
                    <a:srgbClr val="000000"/>
                  </a:solidFill>
                </a:uFill>
                <a:latin typeface="Calibri"/>
                <a:cs typeface="Calibri"/>
              </a:rPr>
              <a:t>E</a:t>
            </a:r>
            <a:r>
              <a:rPr lang="en-US" b="1" u="heavy" dirty="0" smtClean="0">
                <a:solidFill>
                  <a:srgbClr val="FF0000"/>
                </a:solidFill>
                <a:uFill>
                  <a:solidFill>
                    <a:srgbClr val="000000"/>
                  </a:solidFill>
                </a:uFill>
                <a:latin typeface="Calibri"/>
                <a:cs typeface="Calibri"/>
              </a:rPr>
              <a:t>tio</a:t>
            </a:r>
            <a:r>
              <a:rPr lang="en-US" b="1" u="heavy" spc="-20" dirty="0" smtClean="0">
                <a:solidFill>
                  <a:srgbClr val="FF0000"/>
                </a:solidFill>
                <a:uFill>
                  <a:solidFill>
                    <a:srgbClr val="000000"/>
                  </a:solidFill>
                </a:uFill>
                <a:latin typeface="Calibri"/>
                <a:cs typeface="Calibri"/>
              </a:rPr>
              <a:t>l</a:t>
            </a:r>
            <a:r>
              <a:rPr lang="en-US" b="1" u="heavy" dirty="0" smtClean="0">
                <a:solidFill>
                  <a:srgbClr val="FF0000"/>
                </a:solidFill>
                <a:uFill>
                  <a:solidFill>
                    <a:srgbClr val="000000"/>
                  </a:solidFill>
                </a:uFill>
                <a:latin typeface="Calibri"/>
                <a:cs typeface="Calibri"/>
              </a:rPr>
              <a:t>ogy</a:t>
            </a:r>
            <a:endParaRPr lang="en-US" dirty="0">
              <a:solidFill>
                <a:srgbClr val="FF0000"/>
              </a:solidFill>
            </a:endParaRPr>
          </a:p>
        </p:txBody>
      </p:sp>
      <p:sp>
        <p:nvSpPr>
          <p:cNvPr id="3" name="Content Placeholder 2"/>
          <p:cNvSpPr>
            <a:spLocks noGrp="1"/>
          </p:cNvSpPr>
          <p:nvPr>
            <p:ph sz="quarter" idx="1"/>
          </p:nvPr>
        </p:nvSpPr>
        <p:spPr/>
        <p:txBody>
          <a:bodyPr>
            <a:normAutofit fontScale="92500" lnSpcReduction="20000"/>
          </a:bodyPr>
          <a:lstStyle/>
          <a:p>
            <a:pPr marL="370840" marR="798195" indent="-358140">
              <a:lnSpc>
                <a:spcPct val="100000"/>
              </a:lnSpc>
              <a:spcBef>
                <a:spcPts val="100"/>
              </a:spcBef>
              <a:buFont typeface="Arial"/>
              <a:buChar char="•"/>
              <a:tabLst>
                <a:tab pos="370205" algn="l"/>
                <a:tab pos="370840" algn="l"/>
              </a:tabLst>
            </a:pPr>
            <a:r>
              <a:rPr lang="en-US" sz="2800" u="heavy" spc="-10" dirty="0" smtClean="0">
                <a:solidFill>
                  <a:srgbClr val="C00000"/>
                </a:solidFill>
                <a:uFill>
                  <a:solidFill>
                    <a:srgbClr val="C00000"/>
                  </a:solidFill>
                </a:uFill>
                <a:latin typeface="Calibri"/>
                <a:cs typeface="Calibri"/>
              </a:rPr>
              <a:t>Family history:</a:t>
            </a:r>
            <a:r>
              <a:rPr lang="en-US" sz="2800" spc="-10" dirty="0" smtClean="0">
                <a:solidFill>
                  <a:srgbClr val="C00000"/>
                </a:solidFill>
                <a:latin typeface="Calibri"/>
                <a:cs typeface="Calibri"/>
              </a:rPr>
              <a:t> </a:t>
            </a:r>
            <a:r>
              <a:rPr lang="en-US" sz="2800" spc="-5" dirty="0" smtClean="0">
                <a:latin typeface="Calibri"/>
                <a:cs typeface="Calibri"/>
              </a:rPr>
              <a:t>2-3 </a:t>
            </a:r>
            <a:r>
              <a:rPr lang="en-US" sz="2800" spc="-15" dirty="0" smtClean="0">
                <a:latin typeface="Calibri"/>
                <a:cs typeface="Calibri"/>
              </a:rPr>
              <a:t>fold </a:t>
            </a:r>
            <a:r>
              <a:rPr lang="en-US" sz="2800" spc="-5" dirty="0" smtClean="0">
                <a:latin typeface="Calibri"/>
                <a:cs typeface="Calibri"/>
              </a:rPr>
              <a:t>increased </a:t>
            </a:r>
            <a:r>
              <a:rPr lang="en-US" sz="2800" dirty="0" smtClean="0">
                <a:latin typeface="Calibri"/>
                <a:cs typeface="Calibri"/>
              </a:rPr>
              <a:t>risk in men with a</a:t>
            </a:r>
            <a:r>
              <a:rPr lang="en-US" sz="2800" spc="-125" dirty="0" smtClean="0">
                <a:latin typeface="Calibri"/>
                <a:cs typeface="Calibri"/>
              </a:rPr>
              <a:t> </a:t>
            </a:r>
            <a:r>
              <a:rPr lang="en-US" sz="2800" spc="-15" dirty="0" smtClean="0">
                <a:latin typeface="Calibri"/>
                <a:cs typeface="Calibri"/>
              </a:rPr>
              <a:t>first  </a:t>
            </a:r>
            <a:r>
              <a:rPr lang="en-US" sz="2800" spc="-10" dirty="0" smtClean="0">
                <a:latin typeface="Calibri"/>
                <a:cs typeface="Calibri"/>
              </a:rPr>
              <a:t>degree</a:t>
            </a:r>
            <a:r>
              <a:rPr lang="en-US" sz="2800" spc="5" dirty="0" smtClean="0">
                <a:latin typeface="Calibri"/>
                <a:cs typeface="Calibri"/>
              </a:rPr>
              <a:t> </a:t>
            </a:r>
            <a:r>
              <a:rPr lang="en-US" sz="2800" spc="-10" dirty="0" smtClean="0">
                <a:latin typeface="Calibri"/>
                <a:cs typeface="Calibri"/>
              </a:rPr>
              <a:t>relative.</a:t>
            </a:r>
            <a:endParaRPr lang="en-US" sz="2800" dirty="0" smtClean="0">
              <a:latin typeface="Calibri"/>
              <a:cs typeface="Calibri"/>
            </a:endParaRPr>
          </a:p>
          <a:p>
            <a:pPr marL="355600" marR="255270" indent="-342900">
              <a:buFont typeface="Arial"/>
              <a:buChar char="•"/>
              <a:tabLst>
                <a:tab pos="354965" algn="l"/>
                <a:tab pos="355600" algn="l"/>
              </a:tabLst>
            </a:pPr>
            <a:r>
              <a:rPr lang="en-US" sz="2800" u="heavy" spc="-5" dirty="0" smtClean="0">
                <a:solidFill>
                  <a:srgbClr val="C00000"/>
                </a:solidFill>
                <a:uFill>
                  <a:solidFill>
                    <a:srgbClr val="C00000"/>
                  </a:solidFill>
                </a:uFill>
                <a:latin typeface="Calibri"/>
                <a:cs typeface="Calibri"/>
              </a:rPr>
              <a:t>Hereditary association</a:t>
            </a:r>
            <a:r>
              <a:rPr lang="en-US" sz="2800" spc="-5" dirty="0" smtClean="0">
                <a:solidFill>
                  <a:srgbClr val="C00000"/>
                </a:solidFill>
                <a:latin typeface="Calibri"/>
                <a:cs typeface="Calibri"/>
              </a:rPr>
              <a:t>: </a:t>
            </a:r>
            <a:r>
              <a:rPr lang="en-US" sz="2800" spc="-10" dirty="0" smtClean="0">
                <a:latin typeface="Calibri"/>
                <a:cs typeface="Calibri"/>
              </a:rPr>
              <a:t>Early </a:t>
            </a:r>
            <a:r>
              <a:rPr lang="en-US" sz="2800" spc="-5" dirty="0" smtClean="0">
                <a:latin typeface="Calibri"/>
                <a:cs typeface="Calibri"/>
              </a:rPr>
              <a:t>onset of disease </a:t>
            </a:r>
            <a:r>
              <a:rPr lang="en-US" sz="2800" dirty="0" smtClean="0">
                <a:latin typeface="Calibri"/>
                <a:cs typeface="Calibri"/>
              </a:rPr>
              <a:t>and a  </a:t>
            </a:r>
            <a:r>
              <a:rPr lang="en-US" sz="2800" dirty="0" err="1" smtClean="0">
                <a:latin typeface="Calibri"/>
                <a:cs typeface="Calibri"/>
              </a:rPr>
              <a:t>Mendelian</a:t>
            </a:r>
            <a:r>
              <a:rPr lang="en-US" sz="2800" dirty="0" smtClean="0">
                <a:latin typeface="Calibri"/>
                <a:cs typeface="Calibri"/>
              </a:rPr>
              <a:t> </a:t>
            </a:r>
            <a:r>
              <a:rPr lang="en-US" sz="2800" spc="-5" dirty="0" err="1" smtClean="0">
                <a:latin typeface="Calibri"/>
                <a:cs typeface="Calibri"/>
              </a:rPr>
              <a:t>autosomal</a:t>
            </a:r>
            <a:r>
              <a:rPr lang="en-US" sz="2800" spc="-5" dirty="0" smtClean="0">
                <a:latin typeface="Calibri"/>
                <a:cs typeface="Calibri"/>
              </a:rPr>
              <a:t> dominant inheritance– </a:t>
            </a:r>
            <a:r>
              <a:rPr lang="en-US" sz="2800" spc="-10" dirty="0" smtClean="0">
                <a:latin typeface="Calibri"/>
                <a:cs typeface="Calibri"/>
              </a:rPr>
              <a:t>accounting</a:t>
            </a:r>
            <a:r>
              <a:rPr lang="en-US" sz="2800" spc="-75" dirty="0" smtClean="0">
                <a:latin typeface="Calibri"/>
                <a:cs typeface="Calibri"/>
              </a:rPr>
              <a:t> </a:t>
            </a:r>
            <a:r>
              <a:rPr lang="en-US" sz="2800" spc="-20" dirty="0" smtClean="0">
                <a:latin typeface="Calibri"/>
                <a:cs typeface="Calibri"/>
              </a:rPr>
              <a:t>for</a:t>
            </a:r>
            <a:endParaRPr lang="en-US" sz="2800" dirty="0" smtClean="0">
              <a:latin typeface="Calibri"/>
              <a:cs typeface="Calibri"/>
            </a:endParaRPr>
          </a:p>
          <a:p>
            <a:pPr marL="355600">
              <a:lnSpc>
                <a:spcPct val="100000"/>
              </a:lnSpc>
            </a:pPr>
            <a:r>
              <a:rPr lang="en-US" sz="2800" spc="-5" dirty="0" smtClean="0">
                <a:latin typeface="Calibri"/>
                <a:cs typeface="Calibri"/>
              </a:rPr>
              <a:t>&lt;10% of </a:t>
            </a:r>
            <a:r>
              <a:rPr lang="en-US" sz="2800" dirty="0" smtClean="0">
                <a:latin typeface="Calibri"/>
                <a:cs typeface="Calibri"/>
              </a:rPr>
              <a:t>all </a:t>
            </a:r>
            <a:r>
              <a:rPr lang="en-US" sz="2800" spc="-5" dirty="0" smtClean="0">
                <a:latin typeface="Calibri"/>
                <a:cs typeface="Calibri"/>
              </a:rPr>
              <a:t>cases but </a:t>
            </a:r>
            <a:r>
              <a:rPr lang="en-US" sz="2800" dirty="0" smtClean="0">
                <a:latin typeface="Calibri"/>
                <a:cs typeface="Calibri"/>
              </a:rPr>
              <a:t>40% in </a:t>
            </a:r>
            <a:r>
              <a:rPr lang="en-US" sz="2800" spc="-10" dirty="0" smtClean="0">
                <a:latin typeface="Calibri"/>
                <a:cs typeface="Calibri"/>
              </a:rPr>
              <a:t>younger </a:t>
            </a:r>
            <a:r>
              <a:rPr lang="en-US" sz="2800" dirty="0" smtClean="0">
                <a:latin typeface="Calibri"/>
                <a:cs typeface="Calibri"/>
              </a:rPr>
              <a:t>men in &lt;55</a:t>
            </a:r>
            <a:r>
              <a:rPr lang="en-US" sz="2800" spc="-70" dirty="0" smtClean="0">
                <a:latin typeface="Calibri"/>
                <a:cs typeface="Calibri"/>
              </a:rPr>
              <a:t> </a:t>
            </a:r>
            <a:r>
              <a:rPr lang="en-US" sz="2800" spc="-10" dirty="0" smtClean="0">
                <a:latin typeface="Calibri"/>
                <a:cs typeface="Calibri"/>
              </a:rPr>
              <a:t>years.</a:t>
            </a:r>
            <a:endParaRPr lang="en-US" sz="2800" dirty="0" smtClean="0">
              <a:latin typeface="Calibri"/>
              <a:cs typeface="Calibri"/>
            </a:endParaRPr>
          </a:p>
          <a:p>
            <a:pPr marL="370840" marR="194945" indent="-358140">
              <a:lnSpc>
                <a:spcPct val="100000"/>
              </a:lnSpc>
              <a:spcBef>
                <a:spcPts val="575"/>
              </a:spcBef>
              <a:buFont typeface="Arial"/>
              <a:buChar char="•"/>
              <a:tabLst>
                <a:tab pos="370205" algn="l"/>
                <a:tab pos="370840" algn="l"/>
              </a:tabLst>
            </a:pPr>
            <a:r>
              <a:rPr lang="en-US" sz="2800" u="heavy" dirty="0" smtClean="0">
                <a:solidFill>
                  <a:srgbClr val="C00000"/>
                </a:solidFill>
                <a:uFill>
                  <a:solidFill>
                    <a:srgbClr val="C00000"/>
                  </a:solidFill>
                </a:uFill>
                <a:latin typeface="Calibri"/>
                <a:cs typeface="Calibri"/>
              </a:rPr>
              <a:t>Racial </a:t>
            </a:r>
            <a:r>
              <a:rPr lang="en-US" sz="2800" u="heavy" spc="-20" dirty="0" smtClean="0">
                <a:solidFill>
                  <a:srgbClr val="C00000"/>
                </a:solidFill>
                <a:uFill>
                  <a:solidFill>
                    <a:srgbClr val="C00000"/>
                  </a:solidFill>
                </a:uFill>
                <a:latin typeface="Calibri"/>
                <a:cs typeface="Calibri"/>
              </a:rPr>
              <a:t>Factors</a:t>
            </a:r>
            <a:r>
              <a:rPr lang="en-US" sz="2800" spc="-20" dirty="0" smtClean="0">
                <a:latin typeface="Calibri"/>
                <a:cs typeface="Calibri"/>
              </a:rPr>
              <a:t>: </a:t>
            </a:r>
            <a:r>
              <a:rPr lang="en-US" sz="2800" spc="-5" dirty="0" smtClean="0">
                <a:latin typeface="Calibri"/>
                <a:cs typeface="Calibri"/>
              </a:rPr>
              <a:t>Striking </a:t>
            </a:r>
            <a:r>
              <a:rPr lang="en-US" sz="2800" spc="-15" dirty="0" smtClean="0">
                <a:latin typeface="Calibri"/>
                <a:cs typeface="Calibri"/>
              </a:rPr>
              <a:t>differences </a:t>
            </a:r>
            <a:r>
              <a:rPr lang="en-US" sz="2800" dirty="0" smtClean="0">
                <a:latin typeface="Calibri"/>
                <a:cs typeface="Calibri"/>
              </a:rPr>
              <a:t>in </a:t>
            </a:r>
            <a:r>
              <a:rPr lang="en-US" sz="2800" spc="-5" dirty="0" smtClean="0">
                <a:latin typeface="Calibri"/>
                <a:cs typeface="Calibri"/>
              </a:rPr>
              <a:t>incidence </a:t>
            </a:r>
            <a:r>
              <a:rPr lang="en-US" sz="2800" dirty="0" smtClean="0">
                <a:latin typeface="Calibri"/>
                <a:cs typeface="Calibri"/>
              </a:rPr>
              <a:t>and </a:t>
            </a:r>
            <a:r>
              <a:rPr lang="en-US" sz="2800" spc="-5" dirty="0" smtClean="0">
                <a:latin typeface="Calibri"/>
                <a:cs typeface="Calibri"/>
              </a:rPr>
              <a:t>mortality  between </a:t>
            </a:r>
            <a:r>
              <a:rPr lang="en-US" sz="2800" dirty="0" smtClean="0">
                <a:latin typeface="Calibri"/>
                <a:cs typeface="Calibri"/>
              </a:rPr>
              <a:t>the Black and </a:t>
            </a:r>
            <a:r>
              <a:rPr lang="en-US" sz="2800" spc="-5" dirty="0" smtClean="0">
                <a:latin typeface="Calibri"/>
                <a:cs typeface="Calibri"/>
              </a:rPr>
              <a:t>White population, </a:t>
            </a:r>
            <a:r>
              <a:rPr lang="en-US" sz="2800" spc="-10" dirty="0" smtClean="0">
                <a:latin typeface="Calibri"/>
                <a:cs typeface="Calibri"/>
              </a:rPr>
              <a:t>more common </a:t>
            </a:r>
            <a:r>
              <a:rPr lang="en-US" sz="2800" dirty="0" smtClean="0">
                <a:latin typeface="Calibri"/>
                <a:cs typeface="Calibri"/>
              </a:rPr>
              <a:t>in  </a:t>
            </a:r>
            <a:r>
              <a:rPr lang="en-US" sz="2800" spc="-5" dirty="0" smtClean="0">
                <a:latin typeface="Calibri"/>
                <a:cs typeface="Calibri"/>
              </a:rPr>
              <a:t>blacks.</a:t>
            </a:r>
            <a:endParaRPr lang="en-US" sz="2800" dirty="0" smtClean="0">
              <a:latin typeface="Calibri"/>
              <a:cs typeface="Calibri"/>
            </a:endParaRPr>
          </a:p>
          <a:p>
            <a:pPr marL="370840" marR="5080" indent="-358140">
              <a:lnSpc>
                <a:spcPct val="100000"/>
              </a:lnSpc>
              <a:spcBef>
                <a:spcPts val="575"/>
              </a:spcBef>
              <a:buFont typeface="Arial"/>
              <a:buChar char="•"/>
              <a:tabLst>
                <a:tab pos="370205" algn="l"/>
                <a:tab pos="370840" algn="l"/>
              </a:tabLst>
            </a:pPr>
            <a:r>
              <a:rPr lang="en-US" sz="2800" u="heavy" spc="-15" dirty="0" smtClean="0">
                <a:solidFill>
                  <a:srgbClr val="C00000"/>
                </a:solidFill>
                <a:uFill>
                  <a:solidFill>
                    <a:srgbClr val="C00000"/>
                  </a:solidFill>
                </a:uFill>
                <a:latin typeface="Calibri"/>
                <a:cs typeface="Calibri"/>
              </a:rPr>
              <a:t>Environmental </a:t>
            </a:r>
            <a:r>
              <a:rPr lang="en-US" sz="2800" u="heavy" spc="-20" dirty="0" smtClean="0">
                <a:solidFill>
                  <a:srgbClr val="C00000"/>
                </a:solidFill>
                <a:uFill>
                  <a:solidFill>
                    <a:srgbClr val="C00000"/>
                  </a:solidFill>
                </a:uFill>
                <a:latin typeface="Calibri"/>
                <a:cs typeface="Calibri"/>
              </a:rPr>
              <a:t>Factors:</a:t>
            </a:r>
            <a:r>
              <a:rPr lang="en-US" sz="2800" spc="-20" dirty="0" smtClean="0">
                <a:solidFill>
                  <a:srgbClr val="C00000"/>
                </a:solidFill>
                <a:latin typeface="Calibri"/>
                <a:cs typeface="Calibri"/>
              </a:rPr>
              <a:t> </a:t>
            </a:r>
            <a:r>
              <a:rPr lang="en-US" sz="2800" dirty="0" smtClean="0">
                <a:latin typeface="Calibri"/>
                <a:cs typeface="Calibri"/>
              </a:rPr>
              <a:t>also </a:t>
            </a:r>
            <a:r>
              <a:rPr lang="en-US" sz="2800" spc="-5" dirty="0" smtClean="0">
                <a:latin typeface="Calibri"/>
                <a:cs typeface="Calibri"/>
              </a:rPr>
              <a:t>responsible </a:t>
            </a:r>
            <a:r>
              <a:rPr lang="en-US" sz="2800" spc="-20" dirty="0" smtClean="0">
                <a:latin typeface="Calibri"/>
                <a:cs typeface="Calibri"/>
              </a:rPr>
              <a:t>for </a:t>
            </a:r>
            <a:r>
              <a:rPr lang="en-US" sz="2800" spc="-5" dirty="0" smtClean="0">
                <a:latin typeface="Calibri"/>
                <a:cs typeface="Calibri"/>
              </a:rPr>
              <a:t>ethnic </a:t>
            </a:r>
            <a:r>
              <a:rPr lang="en-US" sz="2800" spc="-15" dirty="0" smtClean="0">
                <a:latin typeface="Calibri"/>
                <a:cs typeface="Calibri"/>
              </a:rPr>
              <a:t>differences,  </a:t>
            </a:r>
            <a:r>
              <a:rPr lang="en-US" sz="2800" dirty="0" smtClean="0">
                <a:latin typeface="Calibri"/>
                <a:cs typeface="Calibri"/>
              </a:rPr>
              <a:t>as Asians </a:t>
            </a:r>
            <a:r>
              <a:rPr lang="en-US" sz="2800" spc="-10" dirty="0" smtClean="0">
                <a:latin typeface="Calibri"/>
                <a:cs typeface="Calibri"/>
              </a:rPr>
              <a:t>migrating </a:t>
            </a:r>
            <a:r>
              <a:rPr lang="en-US" sz="2800" spc="-15" dirty="0" smtClean="0">
                <a:latin typeface="Calibri"/>
                <a:cs typeface="Calibri"/>
              </a:rPr>
              <a:t>to </a:t>
            </a:r>
            <a:r>
              <a:rPr lang="en-US" sz="2800" spc="-10" dirty="0" smtClean="0">
                <a:latin typeface="Calibri"/>
                <a:cs typeface="Calibri"/>
              </a:rPr>
              <a:t>USA </a:t>
            </a:r>
            <a:r>
              <a:rPr lang="en-US" sz="2800" spc="-20" dirty="0" smtClean="0">
                <a:latin typeface="Calibri"/>
                <a:cs typeface="Calibri"/>
              </a:rPr>
              <a:t>have </a:t>
            </a:r>
            <a:r>
              <a:rPr lang="en-US" sz="2800" dirty="0" smtClean="0">
                <a:latin typeface="Calibri"/>
                <a:cs typeface="Calibri"/>
              </a:rPr>
              <a:t>higher incidence </a:t>
            </a:r>
            <a:r>
              <a:rPr lang="en-US" sz="2800" spc="-5" dirty="0" smtClean="0">
                <a:latin typeface="Calibri"/>
                <a:cs typeface="Calibri"/>
              </a:rPr>
              <a:t>of </a:t>
            </a:r>
            <a:r>
              <a:rPr lang="en-US" sz="2800" spc="-20" dirty="0" smtClean="0">
                <a:latin typeface="Calibri"/>
                <a:cs typeface="Calibri"/>
              </a:rPr>
              <a:t>prostate  </a:t>
            </a:r>
            <a:r>
              <a:rPr lang="en-US" sz="2800" spc="-40" dirty="0" smtClean="0">
                <a:latin typeface="Calibri"/>
                <a:cs typeface="Calibri"/>
              </a:rPr>
              <a:t>cancer.</a:t>
            </a:r>
            <a:endParaRPr lang="en-US" sz="2800" dirty="0" smtClean="0">
              <a:latin typeface="Calibri"/>
              <a:cs typeface="Calibri"/>
            </a:endParaRP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86633" y="461899"/>
            <a:ext cx="3570604" cy="696595"/>
          </a:xfrm>
          <a:prstGeom prst="rect">
            <a:avLst/>
          </a:prstGeom>
        </p:spPr>
        <p:txBody>
          <a:bodyPr vert="horz" wrap="square" lIns="0" tIns="13335" rIns="0" bIns="0" rtlCol="0">
            <a:spAutoFit/>
          </a:bodyPr>
          <a:lstStyle/>
          <a:p>
            <a:pPr marL="12700">
              <a:lnSpc>
                <a:spcPct val="100000"/>
              </a:lnSpc>
              <a:spcBef>
                <a:spcPts val="105"/>
              </a:spcBef>
            </a:pPr>
            <a:r>
              <a:rPr sz="4400" spc="-15" dirty="0"/>
              <a:t>RADIOTHERAPY</a:t>
            </a:r>
            <a:endParaRPr sz="4400"/>
          </a:p>
        </p:txBody>
      </p:sp>
      <p:sp>
        <p:nvSpPr>
          <p:cNvPr id="3" name="object 3"/>
          <p:cNvSpPr txBox="1"/>
          <p:nvPr/>
        </p:nvSpPr>
        <p:spPr>
          <a:xfrm>
            <a:off x="535940" y="1531365"/>
            <a:ext cx="2760980" cy="4537710"/>
          </a:xfrm>
          <a:prstGeom prst="rect">
            <a:avLst/>
          </a:prstGeom>
        </p:spPr>
        <p:txBody>
          <a:bodyPr vert="horz" wrap="square" lIns="0" tIns="12700" rIns="0" bIns="0" rtlCol="0">
            <a:spAutoFit/>
          </a:bodyPr>
          <a:lstStyle/>
          <a:p>
            <a:pPr marL="481965" indent="-457834">
              <a:lnSpc>
                <a:spcPts val="3495"/>
              </a:lnSpc>
              <a:spcBef>
                <a:spcPts val="100"/>
              </a:spcBef>
              <a:buSzPct val="65000"/>
              <a:buFont typeface="Wingdings"/>
              <a:buChar char=""/>
              <a:tabLst>
                <a:tab pos="481965" algn="l"/>
                <a:tab pos="482600" algn="l"/>
              </a:tabLst>
            </a:pPr>
            <a:r>
              <a:rPr sz="3000" spc="-5" dirty="0">
                <a:latin typeface="Arial"/>
                <a:cs typeface="Arial"/>
              </a:rPr>
              <a:t>Adjuvant</a:t>
            </a:r>
            <a:endParaRPr sz="3000">
              <a:latin typeface="Arial"/>
              <a:cs typeface="Arial"/>
            </a:endParaRPr>
          </a:p>
          <a:p>
            <a:pPr marL="481965" indent="-457834">
              <a:lnSpc>
                <a:spcPts val="3379"/>
              </a:lnSpc>
              <a:buSzPct val="65000"/>
              <a:buFont typeface="Wingdings"/>
              <a:buChar char=""/>
              <a:tabLst>
                <a:tab pos="481965" algn="l"/>
                <a:tab pos="482600" algn="l"/>
              </a:tabLst>
            </a:pPr>
            <a:r>
              <a:rPr sz="3000" spc="-5" dirty="0">
                <a:latin typeface="Arial"/>
                <a:cs typeface="Arial"/>
              </a:rPr>
              <a:t>Radical</a:t>
            </a:r>
            <a:endParaRPr sz="3000">
              <a:latin typeface="Arial"/>
              <a:cs typeface="Arial"/>
            </a:endParaRPr>
          </a:p>
          <a:p>
            <a:pPr marL="481965" indent="-457834">
              <a:lnSpc>
                <a:spcPts val="3485"/>
              </a:lnSpc>
              <a:buSzPct val="65000"/>
              <a:buFont typeface="Wingdings"/>
              <a:buChar char=""/>
              <a:tabLst>
                <a:tab pos="481965" algn="l"/>
                <a:tab pos="482600" algn="l"/>
              </a:tabLst>
            </a:pPr>
            <a:r>
              <a:rPr sz="3000" spc="-5" dirty="0">
                <a:latin typeface="Arial"/>
                <a:cs typeface="Arial"/>
              </a:rPr>
              <a:t>Palliative</a:t>
            </a:r>
            <a:endParaRPr sz="3000">
              <a:latin typeface="Arial"/>
              <a:cs typeface="Arial"/>
            </a:endParaRPr>
          </a:p>
          <a:p>
            <a:pPr>
              <a:lnSpc>
                <a:spcPct val="100000"/>
              </a:lnSpc>
              <a:spcBef>
                <a:spcPts val="55"/>
              </a:spcBef>
            </a:pPr>
            <a:endParaRPr sz="3050">
              <a:latin typeface="Arial"/>
              <a:cs typeface="Arial"/>
            </a:endParaRPr>
          </a:p>
          <a:p>
            <a:pPr marL="12700">
              <a:lnSpc>
                <a:spcPct val="100000"/>
              </a:lnSpc>
            </a:pPr>
            <a:r>
              <a:rPr sz="3000" b="1" u="heavy" spc="-30" dirty="0">
                <a:solidFill>
                  <a:srgbClr val="FF0000"/>
                </a:solidFill>
                <a:uFill>
                  <a:solidFill>
                    <a:srgbClr val="FF0000"/>
                  </a:solidFill>
                </a:uFill>
                <a:latin typeface="Calibri"/>
                <a:cs typeface="Calibri"/>
              </a:rPr>
              <a:t>Techniques:</a:t>
            </a:r>
            <a:endParaRPr sz="3000">
              <a:latin typeface="Calibri"/>
              <a:cs typeface="Calibri"/>
            </a:endParaRPr>
          </a:p>
          <a:p>
            <a:pPr marL="355600" indent="-342900">
              <a:lnSpc>
                <a:spcPct val="100000"/>
              </a:lnSpc>
              <a:buFont typeface="Arial"/>
              <a:buChar char="•"/>
              <a:tabLst>
                <a:tab pos="354965" algn="l"/>
                <a:tab pos="355600" algn="l"/>
              </a:tabLst>
            </a:pPr>
            <a:r>
              <a:rPr sz="3000" spc="-10" dirty="0">
                <a:latin typeface="Calibri"/>
                <a:cs typeface="Calibri"/>
              </a:rPr>
              <a:t>Conventional</a:t>
            </a:r>
            <a:endParaRPr sz="3000">
              <a:latin typeface="Calibri"/>
              <a:cs typeface="Calibri"/>
            </a:endParaRPr>
          </a:p>
          <a:p>
            <a:pPr marL="355600" indent="-342900">
              <a:lnSpc>
                <a:spcPct val="100000"/>
              </a:lnSpc>
              <a:buFont typeface="Arial"/>
              <a:buChar char="•"/>
              <a:tabLst>
                <a:tab pos="354965" algn="l"/>
                <a:tab pos="355600" algn="l"/>
              </a:tabLst>
            </a:pPr>
            <a:r>
              <a:rPr sz="3000" dirty="0">
                <a:latin typeface="Calibri"/>
                <a:cs typeface="Calibri"/>
              </a:rPr>
              <a:t>3D</a:t>
            </a:r>
            <a:r>
              <a:rPr sz="3000" spc="-5" dirty="0">
                <a:latin typeface="Calibri"/>
                <a:cs typeface="Calibri"/>
              </a:rPr>
              <a:t> </a:t>
            </a:r>
            <a:r>
              <a:rPr sz="3000" spc="-10" dirty="0">
                <a:latin typeface="Calibri"/>
                <a:cs typeface="Calibri"/>
              </a:rPr>
              <a:t>CRT</a:t>
            </a:r>
            <a:endParaRPr sz="3000">
              <a:latin typeface="Calibri"/>
              <a:cs typeface="Calibri"/>
            </a:endParaRPr>
          </a:p>
          <a:p>
            <a:pPr marL="355600" indent="-342900">
              <a:lnSpc>
                <a:spcPct val="100000"/>
              </a:lnSpc>
              <a:buFont typeface="Arial"/>
              <a:buChar char="•"/>
              <a:tabLst>
                <a:tab pos="354965" algn="l"/>
                <a:tab pos="355600" algn="l"/>
              </a:tabLst>
            </a:pPr>
            <a:r>
              <a:rPr sz="3000" spc="-5" dirty="0">
                <a:latin typeface="Calibri"/>
                <a:cs typeface="Calibri"/>
              </a:rPr>
              <a:t>IMRT </a:t>
            </a:r>
            <a:r>
              <a:rPr sz="3000" dirty="0">
                <a:latin typeface="Calibri"/>
                <a:cs typeface="Calibri"/>
              </a:rPr>
              <a:t>&amp;</a:t>
            </a:r>
            <a:r>
              <a:rPr sz="3000" spc="-55" dirty="0">
                <a:latin typeface="Calibri"/>
                <a:cs typeface="Calibri"/>
              </a:rPr>
              <a:t> </a:t>
            </a:r>
            <a:r>
              <a:rPr sz="3000" spc="-5" dirty="0">
                <a:latin typeface="Calibri"/>
                <a:cs typeface="Calibri"/>
              </a:rPr>
              <a:t>IGRT</a:t>
            </a:r>
            <a:endParaRPr sz="3000">
              <a:latin typeface="Calibri"/>
              <a:cs typeface="Calibri"/>
            </a:endParaRPr>
          </a:p>
          <a:p>
            <a:pPr marL="355600" indent="-342900">
              <a:lnSpc>
                <a:spcPct val="100000"/>
              </a:lnSpc>
              <a:spcBef>
                <a:spcPts val="5"/>
              </a:spcBef>
              <a:buFont typeface="Arial"/>
              <a:buChar char="•"/>
              <a:tabLst>
                <a:tab pos="354965" algn="l"/>
                <a:tab pos="355600" algn="l"/>
              </a:tabLst>
            </a:pPr>
            <a:r>
              <a:rPr sz="3000" spc="-15" dirty="0">
                <a:latin typeface="Calibri"/>
                <a:cs typeface="Calibri"/>
              </a:rPr>
              <a:t>Proton</a:t>
            </a:r>
            <a:r>
              <a:rPr sz="3000" spc="-50" dirty="0">
                <a:latin typeface="Calibri"/>
                <a:cs typeface="Calibri"/>
              </a:rPr>
              <a:t> </a:t>
            </a:r>
            <a:r>
              <a:rPr sz="3000" spc="-15" dirty="0">
                <a:latin typeface="Calibri"/>
                <a:cs typeface="Calibri"/>
              </a:rPr>
              <a:t>Therapy</a:t>
            </a:r>
            <a:endParaRPr sz="3000">
              <a:latin typeface="Calibri"/>
              <a:cs typeface="Calibri"/>
            </a:endParaRPr>
          </a:p>
          <a:p>
            <a:pPr marL="355600" indent="-342900">
              <a:lnSpc>
                <a:spcPct val="100000"/>
              </a:lnSpc>
              <a:buFont typeface="Arial"/>
              <a:buChar char="•"/>
              <a:tabLst>
                <a:tab pos="354965" algn="l"/>
                <a:tab pos="355600" algn="l"/>
              </a:tabLst>
            </a:pPr>
            <a:r>
              <a:rPr sz="3000" spc="-15" dirty="0">
                <a:latin typeface="Calibri"/>
                <a:cs typeface="Calibri"/>
              </a:rPr>
              <a:t>Brachytherapy</a:t>
            </a:r>
            <a:endParaRPr sz="3000">
              <a:latin typeface="Calibri"/>
              <a:cs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81554" y="1427607"/>
            <a:ext cx="2824480" cy="73660"/>
          </a:xfrm>
          <a:custGeom>
            <a:avLst/>
            <a:gdLst/>
            <a:ahLst/>
            <a:cxnLst/>
            <a:rect l="l" t="t" r="r" b="b"/>
            <a:pathLst>
              <a:path w="2824479" h="73659">
                <a:moveTo>
                  <a:pt x="2823972" y="0"/>
                </a:moveTo>
                <a:lnTo>
                  <a:pt x="0" y="0"/>
                </a:lnTo>
                <a:lnTo>
                  <a:pt x="0" y="73151"/>
                </a:lnTo>
                <a:lnTo>
                  <a:pt x="2823972" y="73151"/>
                </a:lnTo>
                <a:lnTo>
                  <a:pt x="2823972" y="0"/>
                </a:lnTo>
                <a:close/>
              </a:path>
            </a:pathLst>
          </a:custGeom>
          <a:solidFill>
            <a:srgbClr val="843A0C"/>
          </a:solidFill>
        </p:spPr>
        <p:txBody>
          <a:bodyPr wrap="square" lIns="0" tIns="0" rIns="0" bIns="0" rtlCol="0"/>
          <a:lstStyle/>
          <a:p>
            <a:endParaRPr/>
          </a:p>
        </p:txBody>
      </p:sp>
      <p:sp>
        <p:nvSpPr>
          <p:cNvPr id="3" name="object 3"/>
          <p:cNvSpPr txBox="1">
            <a:spLocks noGrp="1"/>
          </p:cNvSpPr>
          <p:nvPr>
            <p:ph type="title"/>
          </p:nvPr>
        </p:nvSpPr>
        <p:spPr>
          <a:xfrm>
            <a:off x="2769235" y="901699"/>
            <a:ext cx="2857500" cy="635000"/>
          </a:xfrm>
          <a:prstGeom prst="rect">
            <a:avLst/>
          </a:prstGeom>
        </p:spPr>
        <p:txBody>
          <a:bodyPr vert="horz" wrap="square" lIns="0" tIns="12065" rIns="0" bIns="0" rtlCol="0">
            <a:spAutoFit/>
          </a:bodyPr>
          <a:lstStyle/>
          <a:p>
            <a:pPr marL="12700">
              <a:lnSpc>
                <a:spcPct val="100000"/>
              </a:lnSpc>
              <a:spcBef>
                <a:spcPts val="95"/>
              </a:spcBef>
            </a:pPr>
            <a:r>
              <a:rPr b="1" spc="-5" dirty="0">
                <a:solidFill>
                  <a:srgbClr val="843A0C"/>
                </a:solidFill>
                <a:latin typeface="Times New Roman"/>
                <a:cs typeface="Times New Roman"/>
              </a:rPr>
              <a:t>Adjuvant</a:t>
            </a:r>
            <a:r>
              <a:rPr b="1" spc="-125" dirty="0">
                <a:solidFill>
                  <a:srgbClr val="843A0C"/>
                </a:solidFill>
                <a:latin typeface="Times New Roman"/>
                <a:cs typeface="Times New Roman"/>
              </a:rPr>
              <a:t> </a:t>
            </a:r>
            <a:r>
              <a:rPr b="1" spc="-310" dirty="0">
                <a:solidFill>
                  <a:srgbClr val="843A0C"/>
                </a:solidFill>
                <a:latin typeface="Times New Roman"/>
                <a:cs typeface="Times New Roman"/>
              </a:rPr>
              <a:t>RT</a:t>
            </a:r>
          </a:p>
        </p:txBody>
      </p:sp>
      <p:sp>
        <p:nvSpPr>
          <p:cNvPr id="4" name="object 4"/>
          <p:cNvSpPr txBox="1"/>
          <p:nvPr/>
        </p:nvSpPr>
        <p:spPr>
          <a:xfrm>
            <a:off x="421335" y="1988947"/>
            <a:ext cx="7364730" cy="3180080"/>
          </a:xfrm>
          <a:prstGeom prst="rect">
            <a:avLst/>
          </a:prstGeom>
        </p:spPr>
        <p:txBody>
          <a:bodyPr vert="horz" wrap="square" lIns="0" tIns="13335" rIns="0" bIns="0" rtlCol="0">
            <a:spAutoFit/>
          </a:bodyPr>
          <a:lstStyle/>
          <a:p>
            <a:pPr marL="12700">
              <a:lnSpc>
                <a:spcPct val="100000"/>
              </a:lnSpc>
              <a:spcBef>
                <a:spcPts val="105"/>
              </a:spcBef>
            </a:pPr>
            <a:r>
              <a:rPr sz="3200" b="1" dirty="0">
                <a:latin typeface="Times New Roman"/>
                <a:cs typeface="Times New Roman"/>
              </a:rPr>
              <a:t>Indications:</a:t>
            </a:r>
            <a:endParaRPr sz="3200">
              <a:latin typeface="Times New Roman"/>
              <a:cs typeface="Times New Roman"/>
            </a:endParaRPr>
          </a:p>
          <a:p>
            <a:pPr>
              <a:lnSpc>
                <a:spcPct val="100000"/>
              </a:lnSpc>
              <a:spcBef>
                <a:spcPts val="45"/>
              </a:spcBef>
            </a:pPr>
            <a:endParaRPr sz="3500">
              <a:latin typeface="Times New Roman"/>
              <a:cs typeface="Times New Roman"/>
            </a:endParaRPr>
          </a:p>
          <a:p>
            <a:pPr marL="570230" marR="5080" indent="-215265">
              <a:lnSpc>
                <a:spcPct val="100000"/>
              </a:lnSpc>
              <a:buSzPct val="92857"/>
              <a:buFont typeface="Wingdings"/>
              <a:buChar char=""/>
              <a:tabLst>
                <a:tab pos="662305" algn="l"/>
              </a:tabLst>
            </a:pPr>
            <a:r>
              <a:rPr sz="2800" b="1" spc="-5" dirty="0">
                <a:latin typeface="Times New Roman"/>
                <a:cs typeface="Times New Roman"/>
              </a:rPr>
              <a:t>Immediate- </a:t>
            </a:r>
            <a:r>
              <a:rPr sz="2800" spc="-5" dirty="0">
                <a:latin typeface="Times New Roman"/>
                <a:cs typeface="Times New Roman"/>
              </a:rPr>
              <a:t>after RP with positive Sx</a:t>
            </a:r>
            <a:r>
              <a:rPr sz="2800" spc="-229" dirty="0">
                <a:latin typeface="Times New Roman"/>
                <a:cs typeface="Times New Roman"/>
              </a:rPr>
              <a:t> </a:t>
            </a:r>
            <a:r>
              <a:rPr sz="2800" spc="-20" dirty="0">
                <a:latin typeface="Times New Roman"/>
                <a:cs typeface="Times New Roman"/>
              </a:rPr>
              <a:t>margins,  </a:t>
            </a:r>
            <a:r>
              <a:rPr sz="2800" spc="-5" dirty="0">
                <a:latin typeface="Times New Roman"/>
                <a:cs typeface="Times New Roman"/>
              </a:rPr>
              <a:t>SVI, </a:t>
            </a:r>
            <a:r>
              <a:rPr sz="2800" dirty="0">
                <a:latin typeface="Times New Roman"/>
                <a:cs typeface="Times New Roman"/>
              </a:rPr>
              <a:t>poorly </a:t>
            </a:r>
            <a:r>
              <a:rPr sz="2800" spc="-20" dirty="0">
                <a:latin typeface="Times New Roman"/>
                <a:cs typeface="Times New Roman"/>
              </a:rPr>
              <a:t>diff. </a:t>
            </a:r>
            <a:r>
              <a:rPr sz="2800" spc="-15" dirty="0">
                <a:latin typeface="Times New Roman"/>
                <a:cs typeface="Times New Roman"/>
              </a:rPr>
              <a:t>ca </a:t>
            </a:r>
            <a:r>
              <a:rPr sz="2800" spc="-5" dirty="0">
                <a:latin typeface="Times New Roman"/>
                <a:cs typeface="Times New Roman"/>
              </a:rPr>
              <a:t>(GS </a:t>
            </a:r>
            <a:r>
              <a:rPr sz="2800" dirty="0">
                <a:latin typeface="Times New Roman"/>
                <a:cs typeface="Times New Roman"/>
              </a:rPr>
              <a:t>8-10), </a:t>
            </a:r>
            <a:r>
              <a:rPr sz="2800" spc="-5" dirty="0">
                <a:latin typeface="Times New Roman"/>
                <a:cs typeface="Times New Roman"/>
              </a:rPr>
              <a:t>LN</a:t>
            </a:r>
            <a:r>
              <a:rPr sz="2800" spc="-75" dirty="0">
                <a:latin typeface="Times New Roman"/>
                <a:cs typeface="Times New Roman"/>
              </a:rPr>
              <a:t> </a:t>
            </a:r>
            <a:r>
              <a:rPr sz="2800" spc="-20" dirty="0">
                <a:latin typeface="Times New Roman"/>
                <a:cs typeface="Times New Roman"/>
              </a:rPr>
              <a:t>mets</a:t>
            </a:r>
            <a:endParaRPr sz="2800">
              <a:latin typeface="Times New Roman"/>
              <a:cs typeface="Times New Roman"/>
            </a:endParaRPr>
          </a:p>
          <a:p>
            <a:pPr>
              <a:lnSpc>
                <a:spcPct val="100000"/>
              </a:lnSpc>
              <a:spcBef>
                <a:spcPts val="30"/>
              </a:spcBef>
              <a:buFont typeface="Wingdings"/>
              <a:buChar char=""/>
            </a:pPr>
            <a:endParaRPr sz="3000">
              <a:latin typeface="Times New Roman"/>
              <a:cs typeface="Times New Roman"/>
            </a:endParaRPr>
          </a:p>
          <a:p>
            <a:pPr marL="570230" marR="143510" indent="-215265">
              <a:lnSpc>
                <a:spcPct val="100000"/>
              </a:lnSpc>
              <a:buSzPct val="92857"/>
              <a:buFont typeface="Wingdings"/>
              <a:buChar char=""/>
              <a:tabLst>
                <a:tab pos="662305" algn="l"/>
              </a:tabLst>
            </a:pPr>
            <a:r>
              <a:rPr sz="2800" b="1" spc="-5" dirty="0">
                <a:latin typeface="Times New Roman"/>
                <a:cs typeface="Times New Roman"/>
              </a:rPr>
              <a:t>Delayed- </a:t>
            </a:r>
            <a:r>
              <a:rPr sz="2800" spc="-5" dirty="0">
                <a:latin typeface="Times New Roman"/>
                <a:cs typeface="Times New Roman"/>
              </a:rPr>
              <a:t>↑PSA level </a:t>
            </a:r>
            <a:r>
              <a:rPr sz="2800" spc="-10" dirty="0">
                <a:latin typeface="Times New Roman"/>
                <a:cs typeface="Times New Roman"/>
              </a:rPr>
              <a:t>with </a:t>
            </a:r>
            <a:r>
              <a:rPr sz="2800" spc="-5" dirty="0">
                <a:latin typeface="Times New Roman"/>
                <a:cs typeface="Times New Roman"/>
              </a:rPr>
              <a:t>no e/o distant</a:t>
            </a:r>
            <a:r>
              <a:rPr sz="2800" spc="-430" dirty="0">
                <a:latin typeface="Times New Roman"/>
                <a:cs typeface="Times New Roman"/>
              </a:rPr>
              <a:t> </a:t>
            </a:r>
            <a:r>
              <a:rPr sz="2800" spc="-5" dirty="0">
                <a:latin typeface="Times New Roman"/>
                <a:cs typeface="Times New Roman"/>
              </a:rPr>
              <a:t>mets,  clinically local recurrence and LN</a:t>
            </a:r>
            <a:r>
              <a:rPr sz="2800" spc="-160" dirty="0">
                <a:latin typeface="Times New Roman"/>
                <a:cs typeface="Times New Roman"/>
              </a:rPr>
              <a:t> </a:t>
            </a:r>
            <a:r>
              <a:rPr sz="2800" spc="-25" dirty="0">
                <a:latin typeface="Times New Roman"/>
                <a:cs typeface="Times New Roman"/>
              </a:rPr>
              <a:t>me</a:t>
            </a:r>
            <a:r>
              <a:rPr sz="1650" spc="-25" dirty="0">
                <a:latin typeface="Times New Roman"/>
                <a:cs typeface="Times New Roman"/>
              </a:rPr>
              <a:t>ts</a:t>
            </a:r>
            <a:endParaRPr sz="1650">
              <a:latin typeface="Times New Roman"/>
              <a:cs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772410" marR="5080" indent="-2277745">
              <a:lnSpc>
                <a:spcPct val="100000"/>
              </a:lnSpc>
              <a:spcBef>
                <a:spcPts val="95"/>
              </a:spcBef>
            </a:pPr>
            <a:r>
              <a:rPr spc="-15" dirty="0"/>
              <a:t>Localization, Immobilization, </a:t>
            </a:r>
            <a:r>
              <a:rPr spc="-5" dirty="0"/>
              <a:t>and  </a:t>
            </a:r>
            <a:r>
              <a:rPr spc="-10" dirty="0"/>
              <a:t>Simulation</a:t>
            </a:r>
          </a:p>
        </p:txBody>
      </p:sp>
      <p:sp>
        <p:nvSpPr>
          <p:cNvPr id="3" name="object 3"/>
          <p:cNvSpPr txBox="1"/>
          <p:nvPr/>
        </p:nvSpPr>
        <p:spPr>
          <a:xfrm>
            <a:off x="535940" y="1555749"/>
            <a:ext cx="8053070" cy="4183379"/>
          </a:xfrm>
          <a:prstGeom prst="rect">
            <a:avLst/>
          </a:prstGeom>
        </p:spPr>
        <p:txBody>
          <a:bodyPr vert="horz" wrap="square" lIns="0" tIns="12065" rIns="0" bIns="0" rtlCol="0">
            <a:spAutoFit/>
          </a:bodyPr>
          <a:lstStyle/>
          <a:p>
            <a:pPr marL="243840" indent="-231775">
              <a:lnSpc>
                <a:spcPts val="2375"/>
              </a:lnSpc>
              <a:spcBef>
                <a:spcPts val="95"/>
              </a:spcBef>
              <a:buFont typeface="Arial"/>
              <a:buChar char="■"/>
              <a:tabLst>
                <a:tab pos="244475" algn="l"/>
              </a:tabLst>
            </a:pPr>
            <a:r>
              <a:rPr sz="2200" b="1" spc="-20" dirty="0">
                <a:latin typeface="Calibri"/>
                <a:cs typeface="Calibri"/>
              </a:rPr>
              <a:t>Patient </a:t>
            </a:r>
            <a:r>
              <a:rPr sz="2200" b="1" spc="-15" dirty="0">
                <a:latin typeface="Calibri"/>
                <a:cs typeface="Calibri"/>
              </a:rPr>
              <a:t>preparation: </a:t>
            </a:r>
            <a:r>
              <a:rPr sz="2200" spc="-5" dirty="0">
                <a:latin typeface="Calibri"/>
                <a:cs typeface="Calibri"/>
              </a:rPr>
              <a:t>full bladder and </a:t>
            </a:r>
            <a:r>
              <a:rPr sz="2200" spc="-10" dirty="0">
                <a:latin typeface="Calibri"/>
                <a:cs typeface="Calibri"/>
              </a:rPr>
              <a:t>empty rectum minimizes</a:t>
            </a:r>
            <a:r>
              <a:rPr sz="2200" spc="190" dirty="0">
                <a:latin typeface="Calibri"/>
                <a:cs typeface="Calibri"/>
              </a:rPr>
              <a:t> </a:t>
            </a:r>
            <a:r>
              <a:rPr sz="2200" spc="-5" dirty="0">
                <a:latin typeface="Calibri"/>
                <a:cs typeface="Calibri"/>
              </a:rPr>
              <a:t>dose</a:t>
            </a:r>
            <a:endParaRPr sz="2200">
              <a:latin typeface="Calibri"/>
              <a:cs typeface="Calibri"/>
            </a:endParaRPr>
          </a:p>
          <a:p>
            <a:pPr marL="12700">
              <a:lnSpc>
                <a:spcPts val="2375"/>
              </a:lnSpc>
            </a:pPr>
            <a:r>
              <a:rPr sz="2200" spc="-20" dirty="0">
                <a:latin typeface="Calibri"/>
                <a:cs typeface="Calibri"/>
              </a:rPr>
              <a:t>to</a:t>
            </a:r>
            <a:r>
              <a:rPr sz="2200" dirty="0">
                <a:latin typeface="Calibri"/>
                <a:cs typeface="Calibri"/>
              </a:rPr>
              <a:t> </a:t>
            </a:r>
            <a:r>
              <a:rPr sz="2200" spc="-10" dirty="0">
                <a:latin typeface="Calibri"/>
                <a:cs typeface="Calibri"/>
              </a:rPr>
              <a:t>critical</a:t>
            </a:r>
            <a:endParaRPr sz="2200">
              <a:latin typeface="Calibri"/>
              <a:cs typeface="Calibri"/>
            </a:endParaRPr>
          </a:p>
          <a:p>
            <a:pPr marL="12700">
              <a:lnSpc>
                <a:spcPct val="100000"/>
              </a:lnSpc>
              <a:spcBef>
                <a:spcPts val="5"/>
              </a:spcBef>
            </a:pPr>
            <a:r>
              <a:rPr sz="2200" spc="-10" dirty="0">
                <a:latin typeface="Calibri"/>
                <a:cs typeface="Calibri"/>
              </a:rPr>
              <a:t>structures </a:t>
            </a:r>
            <a:r>
              <a:rPr sz="2200" spc="-25" dirty="0">
                <a:latin typeface="Calibri"/>
                <a:cs typeface="Calibri"/>
              </a:rPr>
              <a:t>(bladder, </a:t>
            </a:r>
            <a:r>
              <a:rPr sz="2200" spc="-10" dirty="0">
                <a:latin typeface="Calibri"/>
                <a:cs typeface="Calibri"/>
              </a:rPr>
              <a:t>small bowel,</a:t>
            </a:r>
            <a:r>
              <a:rPr sz="2200" spc="50" dirty="0">
                <a:latin typeface="Calibri"/>
                <a:cs typeface="Calibri"/>
              </a:rPr>
              <a:t> </a:t>
            </a:r>
            <a:r>
              <a:rPr sz="2200" spc="-10" dirty="0">
                <a:latin typeface="Calibri"/>
                <a:cs typeface="Calibri"/>
              </a:rPr>
              <a:t>rectum).</a:t>
            </a:r>
            <a:endParaRPr sz="2200">
              <a:latin typeface="Calibri"/>
              <a:cs typeface="Calibri"/>
            </a:endParaRPr>
          </a:p>
          <a:p>
            <a:pPr marL="243840" indent="-231775">
              <a:lnSpc>
                <a:spcPct val="100000"/>
              </a:lnSpc>
              <a:buFont typeface="Arial"/>
              <a:buChar char="■"/>
              <a:tabLst>
                <a:tab pos="244475" algn="l"/>
              </a:tabLst>
            </a:pPr>
            <a:r>
              <a:rPr sz="2200" b="1" spc="-20" dirty="0">
                <a:latin typeface="Calibri"/>
                <a:cs typeface="Calibri"/>
              </a:rPr>
              <a:t>Patient </a:t>
            </a:r>
            <a:r>
              <a:rPr sz="2200" b="1" spc="-5" dirty="0">
                <a:latin typeface="Calibri"/>
                <a:cs typeface="Calibri"/>
              </a:rPr>
              <a:t>position: </a:t>
            </a:r>
            <a:r>
              <a:rPr sz="2200" spc="-10" dirty="0">
                <a:latin typeface="Calibri"/>
                <a:cs typeface="Calibri"/>
              </a:rPr>
              <a:t>supine, </a:t>
            </a:r>
            <a:r>
              <a:rPr sz="2200" spc="-5" dirty="0">
                <a:latin typeface="Calibri"/>
                <a:cs typeface="Calibri"/>
              </a:rPr>
              <a:t>with arms </a:t>
            </a:r>
            <a:r>
              <a:rPr sz="2200" spc="-15" dirty="0">
                <a:latin typeface="Calibri"/>
                <a:cs typeface="Calibri"/>
              </a:rPr>
              <a:t>folded </a:t>
            </a:r>
            <a:r>
              <a:rPr sz="2200" dirty="0">
                <a:latin typeface="Calibri"/>
                <a:cs typeface="Calibri"/>
              </a:rPr>
              <a:t>on </a:t>
            </a:r>
            <a:r>
              <a:rPr sz="2200" spc="-10" dirty="0">
                <a:latin typeface="Calibri"/>
                <a:cs typeface="Calibri"/>
              </a:rPr>
              <a:t>the</a:t>
            </a:r>
            <a:r>
              <a:rPr sz="2200" spc="140" dirty="0">
                <a:latin typeface="Calibri"/>
                <a:cs typeface="Calibri"/>
              </a:rPr>
              <a:t> </a:t>
            </a:r>
            <a:r>
              <a:rPr sz="2200" spc="-10" dirty="0">
                <a:latin typeface="Calibri"/>
                <a:cs typeface="Calibri"/>
              </a:rPr>
              <a:t>chest.</a:t>
            </a:r>
            <a:endParaRPr sz="2200">
              <a:latin typeface="Calibri"/>
              <a:cs typeface="Calibri"/>
            </a:endParaRPr>
          </a:p>
          <a:p>
            <a:pPr marL="243840" indent="-231775">
              <a:lnSpc>
                <a:spcPct val="100000"/>
              </a:lnSpc>
              <a:buFont typeface="Arial"/>
              <a:buChar char="■"/>
              <a:tabLst>
                <a:tab pos="244475" algn="l"/>
              </a:tabLst>
            </a:pPr>
            <a:r>
              <a:rPr sz="2200" b="1" spc="-10" dirty="0">
                <a:latin typeface="Calibri"/>
                <a:cs typeface="Calibri"/>
              </a:rPr>
              <a:t>Immobilization:</a:t>
            </a:r>
            <a:endParaRPr sz="2200">
              <a:latin typeface="Calibri"/>
              <a:cs typeface="Calibri"/>
            </a:endParaRPr>
          </a:p>
          <a:p>
            <a:pPr marL="243840" indent="-231775">
              <a:lnSpc>
                <a:spcPct val="100000"/>
              </a:lnSpc>
              <a:buFont typeface="Arial"/>
              <a:buChar char="■"/>
              <a:tabLst>
                <a:tab pos="244475" algn="l"/>
              </a:tabLst>
            </a:pPr>
            <a:r>
              <a:rPr sz="2200" spc="-5" dirty="0">
                <a:latin typeface="Calibri"/>
                <a:cs typeface="Calibri"/>
              </a:rPr>
              <a:t>Consider a </a:t>
            </a:r>
            <a:r>
              <a:rPr sz="2200" spc="-10" dirty="0">
                <a:latin typeface="Calibri"/>
                <a:cs typeface="Calibri"/>
              </a:rPr>
              <a:t>body </a:t>
            </a:r>
            <a:r>
              <a:rPr sz="2200" spc="-5" dirty="0">
                <a:latin typeface="Calibri"/>
                <a:cs typeface="Calibri"/>
              </a:rPr>
              <a:t>mold </a:t>
            </a:r>
            <a:r>
              <a:rPr sz="2200" spc="-10" dirty="0">
                <a:latin typeface="Calibri"/>
                <a:cs typeface="Calibri"/>
              </a:rPr>
              <a:t>such </a:t>
            </a:r>
            <a:r>
              <a:rPr sz="2200" spc="-5" dirty="0">
                <a:latin typeface="Calibri"/>
                <a:cs typeface="Calibri"/>
              </a:rPr>
              <a:t>as a </a:t>
            </a:r>
            <a:r>
              <a:rPr sz="2200" spc="-10" dirty="0">
                <a:latin typeface="Calibri"/>
                <a:cs typeface="Calibri"/>
              </a:rPr>
              <a:t>vacuum-lock immobilization</a:t>
            </a:r>
            <a:r>
              <a:rPr sz="2200" spc="110" dirty="0">
                <a:latin typeface="Calibri"/>
                <a:cs typeface="Calibri"/>
              </a:rPr>
              <a:t> </a:t>
            </a:r>
            <a:r>
              <a:rPr sz="2200" spc="-10" dirty="0">
                <a:latin typeface="Calibri"/>
                <a:cs typeface="Calibri"/>
              </a:rPr>
              <a:t>bag.</a:t>
            </a:r>
            <a:endParaRPr sz="2200">
              <a:latin typeface="Calibri"/>
              <a:cs typeface="Calibri"/>
            </a:endParaRPr>
          </a:p>
          <a:p>
            <a:pPr marL="243840" indent="-231775">
              <a:lnSpc>
                <a:spcPts val="2375"/>
              </a:lnSpc>
              <a:buFont typeface="Arial"/>
              <a:buChar char="■"/>
              <a:tabLst>
                <a:tab pos="244475" algn="l"/>
              </a:tabLst>
            </a:pPr>
            <a:r>
              <a:rPr sz="2200" spc="-5" dirty="0">
                <a:latin typeface="Calibri"/>
                <a:cs typeface="Calibri"/>
              </a:rPr>
              <a:t>A knee </a:t>
            </a:r>
            <a:r>
              <a:rPr sz="2200" spc="-10" dirty="0">
                <a:latin typeface="Calibri"/>
                <a:cs typeface="Calibri"/>
              </a:rPr>
              <a:t>bolster </a:t>
            </a:r>
            <a:r>
              <a:rPr sz="2200" spc="-5" dirty="0">
                <a:latin typeface="Calibri"/>
                <a:cs typeface="Calibri"/>
              </a:rPr>
              <a:t>with the </a:t>
            </a:r>
            <a:r>
              <a:rPr sz="2200" spc="-25" dirty="0">
                <a:latin typeface="Calibri"/>
                <a:cs typeface="Calibri"/>
              </a:rPr>
              <a:t>feet </a:t>
            </a:r>
            <a:r>
              <a:rPr sz="2200" spc="-5" dirty="0">
                <a:latin typeface="Calibri"/>
                <a:cs typeface="Calibri"/>
              </a:rPr>
              <a:t>banded </a:t>
            </a:r>
            <a:r>
              <a:rPr sz="2200" spc="-15" dirty="0">
                <a:latin typeface="Calibri"/>
                <a:cs typeface="Calibri"/>
              </a:rPr>
              <a:t>together </a:t>
            </a:r>
            <a:r>
              <a:rPr sz="2200" spc="-10" dirty="0">
                <a:latin typeface="Calibri"/>
                <a:cs typeface="Calibri"/>
              </a:rPr>
              <a:t>provides </a:t>
            </a:r>
            <a:r>
              <a:rPr sz="2200" spc="-5" dirty="0">
                <a:latin typeface="Calibri"/>
                <a:cs typeface="Calibri"/>
              </a:rPr>
              <a:t>a</a:t>
            </a:r>
            <a:r>
              <a:rPr sz="2200" spc="135" dirty="0">
                <a:latin typeface="Calibri"/>
                <a:cs typeface="Calibri"/>
              </a:rPr>
              <a:t> </a:t>
            </a:r>
            <a:r>
              <a:rPr sz="2200" spc="-15" dirty="0">
                <a:latin typeface="Calibri"/>
                <a:cs typeface="Calibri"/>
              </a:rPr>
              <a:t>comfortable</a:t>
            </a:r>
            <a:endParaRPr sz="2200">
              <a:latin typeface="Calibri"/>
              <a:cs typeface="Calibri"/>
            </a:endParaRPr>
          </a:p>
          <a:p>
            <a:pPr marL="12700">
              <a:lnSpc>
                <a:spcPts val="2375"/>
              </a:lnSpc>
            </a:pPr>
            <a:r>
              <a:rPr sz="2200" spc="-5" dirty="0">
                <a:latin typeface="Calibri"/>
                <a:cs typeface="Calibri"/>
              </a:rPr>
              <a:t>and</a:t>
            </a:r>
            <a:endParaRPr sz="2200">
              <a:latin typeface="Calibri"/>
              <a:cs typeface="Calibri"/>
            </a:endParaRPr>
          </a:p>
          <a:p>
            <a:pPr marL="12700">
              <a:lnSpc>
                <a:spcPct val="100000"/>
              </a:lnSpc>
            </a:pPr>
            <a:r>
              <a:rPr sz="2200" spc="-10" dirty="0">
                <a:latin typeface="Calibri"/>
                <a:cs typeface="Calibri"/>
              </a:rPr>
              <a:t>reproducible</a:t>
            </a:r>
            <a:r>
              <a:rPr sz="2200" spc="-30" dirty="0">
                <a:latin typeface="Calibri"/>
                <a:cs typeface="Calibri"/>
              </a:rPr>
              <a:t> </a:t>
            </a:r>
            <a:r>
              <a:rPr sz="2200" spc="-5" dirty="0">
                <a:latin typeface="Calibri"/>
                <a:cs typeface="Calibri"/>
              </a:rPr>
              <a:t>position.</a:t>
            </a:r>
            <a:endParaRPr sz="2200">
              <a:latin typeface="Calibri"/>
              <a:cs typeface="Calibri"/>
            </a:endParaRPr>
          </a:p>
          <a:p>
            <a:pPr marL="243840" indent="-231775">
              <a:lnSpc>
                <a:spcPct val="100000"/>
              </a:lnSpc>
              <a:buFont typeface="Arial"/>
              <a:buChar char="■"/>
              <a:tabLst>
                <a:tab pos="244475" algn="l"/>
              </a:tabLst>
            </a:pPr>
            <a:r>
              <a:rPr sz="2200" b="1" spc="-10" dirty="0">
                <a:latin typeface="Calibri"/>
                <a:cs typeface="Calibri"/>
              </a:rPr>
              <a:t>Simulation: </a:t>
            </a:r>
            <a:r>
              <a:rPr sz="2200" dirty="0">
                <a:latin typeface="Calibri"/>
                <a:cs typeface="Calibri"/>
              </a:rPr>
              <a:t>CT </a:t>
            </a:r>
            <a:r>
              <a:rPr sz="2200" spc="-10" dirty="0">
                <a:latin typeface="Calibri"/>
                <a:cs typeface="Calibri"/>
              </a:rPr>
              <a:t>scan </a:t>
            </a:r>
            <a:r>
              <a:rPr sz="2200" spc="-15" dirty="0">
                <a:latin typeface="Calibri"/>
                <a:cs typeface="Calibri"/>
              </a:rPr>
              <a:t>from </a:t>
            </a:r>
            <a:r>
              <a:rPr sz="2200" spc="-5" dirty="0">
                <a:latin typeface="Calibri"/>
                <a:cs typeface="Calibri"/>
              </a:rPr>
              <a:t>midabdomen </a:t>
            </a:r>
            <a:r>
              <a:rPr sz="2200" spc="-20" dirty="0">
                <a:latin typeface="Calibri"/>
                <a:cs typeface="Calibri"/>
              </a:rPr>
              <a:t>to</a:t>
            </a:r>
            <a:r>
              <a:rPr sz="2200" spc="85" dirty="0">
                <a:latin typeface="Calibri"/>
                <a:cs typeface="Calibri"/>
              </a:rPr>
              <a:t> </a:t>
            </a:r>
            <a:r>
              <a:rPr sz="2200" spc="-35" dirty="0">
                <a:latin typeface="Calibri"/>
                <a:cs typeface="Calibri"/>
              </a:rPr>
              <a:t>midfemur.</a:t>
            </a:r>
            <a:endParaRPr sz="2200">
              <a:latin typeface="Calibri"/>
              <a:cs typeface="Calibri"/>
            </a:endParaRPr>
          </a:p>
          <a:p>
            <a:pPr marL="243840" indent="-231775">
              <a:lnSpc>
                <a:spcPts val="2375"/>
              </a:lnSpc>
              <a:buFont typeface="Arial"/>
              <a:buChar char="■"/>
              <a:tabLst>
                <a:tab pos="244475" algn="l"/>
              </a:tabLst>
            </a:pPr>
            <a:r>
              <a:rPr sz="2200" dirty="0">
                <a:latin typeface="Calibri"/>
                <a:cs typeface="Calibri"/>
              </a:rPr>
              <a:t>CT </a:t>
            </a:r>
            <a:r>
              <a:rPr sz="2200" spc="-5" dirty="0">
                <a:latin typeface="Calibri"/>
                <a:cs typeface="Calibri"/>
              </a:rPr>
              <a:t>should include the L4-L5 </a:t>
            </a:r>
            <a:r>
              <a:rPr sz="2200" spc="-15" dirty="0">
                <a:latin typeface="Calibri"/>
                <a:cs typeface="Calibri"/>
              </a:rPr>
              <a:t>intervertebral </a:t>
            </a:r>
            <a:r>
              <a:rPr sz="2200" spc="-10" dirty="0">
                <a:latin typeface="Calibri"/>
                <a:cs typeface="Calibri"/>
              </a:rPr>
              <a:t>disk level superiorly</a:t>
            </a:r>
            <a:r>
              <a:rPr sz="2200" spc="60" dirty="0">
                <a:latin typeface="Calibri"/>
                <a:cs typeface="Calibri"/>
              </a:rPr>
              <a:t> </a:t>
            </a:r>
            <a:r>
              <a:rPr sz="2200" spc="-20" dirty="0">
                <a:latin typeface="Calibri"/>
                <a:cs typeface="Calibri"/>
              </a:rPr>
              <a:t>to</a:t>
            </a:r>
            <a:endParaRPr sz="2200">
              <a:latin typeface="Calibri"/>
              <a:cs typeface="Calibri"/>
            </a:endParaRPr>
          </a:p>
          <a:p>
            <a:pPr marL="12700">
              <a:lnSpc>
                <a:spcPts val="2375"/>
              </a:lnSpc>
            </a:pPr>
            <a:r>
              <a:rPr sz="2200" spc="-10" dirty="0">
                <a:latin typeface="Calibri"/>
                <a:cs typeface="Calibri"/>
              </a:rPr>
              <a:t>below</a:t>
            </a:r>
            <a:endParaRPr sz="2200">
              <a:latin typeface="Calibri"/>
              <a:cs typeface="Calibri"/>
            </a:endParaRPr>
          </a:p>
          <a:p>
            <a:pPr marL="12700">
              <a:lnSpc>
                <a:spcPct val="100000"/>
              </a:lnSpc>
            </a:pPr>
            <a:r>
              <a:rPr sz="2200" spc="-5" dirty="0">
                <a:latin typeface="Calibri"/>
                <a:cs typeface="Calibri"/>
              </a:rPr>
              <a:t>the lesser </a:t>
            </a:r>
            <a:r>
              <a:rPr sz="2200" spc="-15" dirty="0">
                <a:latin typeface="Calibri"/>
                <a:cs typeface="Calibri"/>
              </a:rPr>
              <a:t>trochanters</a:t>
            </a:r>
            <a:r>
              <a:rPr sz="2200" spc="15" dirty="0">
                <a:latin typeface="Calibri"/>
                <a:cs typeface="Calibri"/>
              </a:rPr>
              <a:t> </a:t>
            </a:r>
            <a:r>
              <a:rPr sz="2200" spc="-25" dirty="0">
                <a:latin typeface="Calibri"/>
                <a:cs typeface="Calibri"/>
              </a:rPr>
              <a:t>inferiorly.</a:t>
            </a:r>
            <a:endParaRPr sz="2200">
              <a:latin typeface="Calibri"/>
              <a:cs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6400" y="461899"/>
            <a:ext cx="4338955" cy="696595"/>
          </a:xfrm>
          <a:prstGeom prst="rect">
            <a:avLst/>
          </a:prstGeom>
        </p:spPr>
        <p:txBody>
          <a:bodyPr vert="horz" wrap="square" lIns="0" tIns="13335" rIns="0" bIns="0" rtlCol="0">
            <a:spAutoFit/>
          </a:bodyPr>
          <a:lstStyle/>
          <a:p>
            <a:pPr marL="12700">
              <a:lnSpc>
                <a:spcPct val="100000"/>
              </a:lnSpc>
              <a:spcBef>
                <a:spcPts val="105"/>
              </a:spcBef>
            </a:pPr>
            <a:r>
              <a:rPr sz="4400" spc="-20" dirty="0"/>
              <a:t>Conventonal</a:t>
            </a:r>
            <a:endParaRPr sz="4400"/>
          </a:p>
        </p:txBody>
      </p:sp>
      <p:sp>
        <p:nvSpPr>
          <p:cNvPr id="3" name="object 3"/>
          <p:cNvSpPr txBox="1"/>
          <p:nvPr/>
        </p:nvSpPr>
        <p:spPr>
          <a:xfrm>
            <a:off x="535940" y="1570990"/>
            <a:ext cx="8033384" cy="4224020"/>
          </a:xfrm>
          <a:prstGeom prst="rect">
            <a:avLst/>
          </a:prstGeom>
        </p:spPr>
        <p:txBody>
          <a:bodyPr vert="horz" wrap="square" lIns="0" tIns="53975" rIns="0" bIns="0" rtlCol="0">
            <a:spAutoFit/>
          </a:bodyPr>
          <a:lstStyle/>
          <a:p>
            <a:pPr marL="355600" marR="39370" indent="-342900">
              <a:lnSpc>
                <a:spcPct val="90000"/>
              </a:lnSpc>
              <a:spcBef>
                <a:spcPts val="425"/>
              </a:spcBef>
              <a:buFont typeface="Arial"/>
              <a:buChar char="•"/>
              <a:tabLst>
                <a:tab pos="354965" algn="l"/>
                <a:tab pos="355600" algn="l"/>
              </a:tabLst>
            </a:pPr>
            <a:r>
              <a:rPr sz="2700" spc="-15" dirty="0">
                <a:latin typeface="Calibri"/>
                <a:cs typeface="Calibri"/>
              </a:rPr>
              <a:t>For historical </a:t>
            </a:r>
            <a:r>
              <a:rPr sz="2700" spc="-5" dirty="0">
                <a:latin typeface="Calibri"/>
                <a:cs typeface="Calibri"/>
              </a:rPr>
              <a:t>purposes, </a:t>
            </a:r>
            <a:r>
              <a:rPr sz="2700" dirty="0">
                <a:latin typeface="Calibri"/>
                <a:cs typeface="Calibri"/>
              </a:rPr>
              <a:t>with </a:t>
            </a:r>
            <a:r>
              <a:rPr sz="2700" spc="-15" dirty="0">
                <a:latin typeface="Calibri"/>
                <a:cs typeface="Calibri"/>
              </a:rPr>
              <a:t>conventional </a:t>
            </a:r>
            <a:r>
              <a:rPr sz="2700" spc="-5" dirty="0">
                <a:latin typeface="Calibri"/>
                <a:cs typeface="Calibri"/>
              </a:rPr>
              <a:t>technique,  pelvic </a:t>
            </a:r>
            <a:r>
              <a:rPr sz="2700" spc="-10" dirty="0">
                <a:latin typeface="Calibri"/>
                <a:cs typeface="Calibri"/>
              </a:rPr>
              <a:t>irradiation </a:t>
            </a:r>
            <a:r>
              <a:rPr sz="2700" dirty="0">
                <a:latin typeface="Calibri"/>
                <a:cs typeface="Calibri"/>
              </a:rPr>
              <a:t>is </a:t>
            </a:r>
            <a:r>
              <a:rPr sz="2700" spc="-5" dirty="0">
                <a:latin typeface="Calibri"/>
                <a:cs typeface="Calibri"/>
              </a:rPr>
              <a:t>usually </a:t>
            </a:r>
            <a:r>
              <a:rPr sz="2700" spc="-15" dirty="0">
                <a:latin typeface="Calibri"/>
                <a:cs typeface="Calibri"/>
              </a:rPr>
              <a:t>treated </a:t>
            </a:r>
            <a:r>
              <a:rPr sz="2700" dirty="0">
                <a:latin typeface="Calibri"/>
                <a:cs typeface="Calibri"/>
              </a:rPr>
              <a:t>with a </a:t>
            </a:r>
            <a:r>
              <a:rPr sz="2700" spc="-10" dirty="0">
                <a:latin typeface="Calibri"/>
                <a:cs typeface="Calibri"/>
              </a:rPr>
              <a:t>four-field  </a:t>
            </a:r>
            <a:r>
              <a:rPr sz="2700" spc="-15" dirty="0">
                <a:latin typeface="Calibri"/>
                <a:cs typeface="Calibri"/>
              </a:rPr>
              <a:t>box. </a:t>
            </a:r>
            <a:r>
              <a:rPr sz="2700" dirty="0">
                <a:latin typeface="Calibri"/>
                <a:cs typeface="Calibri"/>
              </a:rPr>
              <a:t>The </a:t>
            </a:r>
            <a:r>
              <a:rPr sz="2700" spc="-25" dirty="0">
                <a:latin typeface="Calibri"/>
                <a:cs typeface="Calibri"/>
              </a:rPr>
              <a:t>target </a:t>
            </a:r>
            <a:r>
              <a:rPr sz="2700" spc="-5" dirty="0">
                <a:latin typeface="Calibri"/>
                <a:cs typeface="Calibri"/>
              </a:rPr>
              <a:t>volume usually </a:t>
            </a:r>
            <a:r>
              <a:rPr sz="2700" dirty="0">
                <a:latin typeface="Calibri"/>
                <a:cs typeface="Calibri"/>
              </a:rPr>
              <a:t>includes</a:t>
            </a:r>
            <a:r>
              <a:rPr sz="2700" dirty="0">
                <a:solidFill>
                  <a:srgbClr val="6F2F9F"/>
                </a:solidFill>
                <a:latin typeface="Calibri"/>
                <a:cs typeface="Calibri"/>
              </a:rPr>
              <a:t> </a:t>
            </a:r>
            <a:r>
              <a:rPr sz="2700" u="heavy" dirty="0">
                <a:solidFill>
                  <a:srgbClr val="6F2F9F"/>
                </a:solidFill>
                <a:uFill>
                  <a:solidFill>
                    <a:srgbClr val="6F2F9F"/>
                  </a:solidFill>
                </a:uFill>
                <a:latin typeface="Calibri"/>
                <a:cs typeface="Calibri"/>
              </a:rPr>
              <a:t>the </a:t>
            </a:r>
            <a:r>
              <a:rPr sz="2700" u="heavy" spc="-25" dirty="0">
                <a:solidFill>
                  <a:srgbClr val="6F2F9F"/>
                </a:solidFill>
                <a:uFill>
                  <a:solidFill>
                    <a:srgbClr val="6F2F9F"/>
                  </a:solidFill>
                </a:uFill>
                <a:latin typeface="Calibri"/>
                <a:cs typeface="Calibri"/>
              </a:rPr>
              <a:t>prostate,  </a:t>
            </a:r>
            <a:r>
              <a:rPr sz="2700" u="heavy" dirty="0">
                <a:solidFill>
                  <a:srgbClr val="6F2F9F"/>
                </a:solidFill>
                <a:uFill>
                  <a:solidFill>
                    <a:srgbClr val="6F2F9F"/>
                  </a:solidFill>
                </a:uFill>
                <a:latin typeface="Calibri"/>
                <a:cs typeface="Calibri"/>
              </a:rPr>
              <a:t>seminal </a:t>
            </a:r>
            <a:r>
              <a:rPr sz="2700" u="heavy" spc="-5" dirty="0">
                <a:solidFill>
                  <a:srgbClr val="6F2F9F"/>
                </a:solidFill>
                <a:uFill>
                  <a:solidFill>
                    <a:srgbClr val="6F2F9F"/>
                  </a:solidFill>
                </a:uFill>
                <a:latin typeface="Calibri"/>
                <a:cs typeface="Calibri"/>
              </a:rPr>
              <a:t>vesicles, </a:t>
            </a:r>
            <a:r>
              <a:rPr sz="2700" u="heavy" spc="-40" dirty="0">
                <a:solidFill>
                  <a:srgbClr val="6F2F9F"/>
                </a:solidFill>
                <a:uFill>
                  <a:solidFill>
                    <a:srgbClr val="6F2F9F"/>
                  </a:solidFill>
                </a:uFill>
                <a:latin typeface="Calibri"/>
                <a:cs typeface="Calibri"/>
              </a:rPr>
              <a:t>obturator, </a:t>
            </a:r>
            <a:r>
              <a:rPr sz="2700" u="heavy" dirty="0">
                <a:solidFill>
                  <a:srgbClr val="6F2F9F"/>
                </a:solidFill>
                <a:uFill>
                  <a:solidFill>
                    <a:srgbClr val="6F2F9F"/>
                  </a:solidFill>
                </a:uFill>
                <a:latin typeface="Calibri"/>
                <a:cs typeface="Calibri"/>
              </a:rPr>
              <a:t>and </a:t>
            </a:r>
            <a:r>
              <a:rPr sz="2700" u="heavy" spc="-20" dirty="0">
                <a:solidFill>
                  <a:srgbClr val="6F2F9F"/>
                </a:solidFill>
                <a:uFill>
                  <a:solidFill>
                    <a:srgbClr val="6F2F9F"/>
                  </a:solidFill>
                </a:uFill>
                <a:latin typeface="Calibri"/>
                <a:cs typeface="Calibri"/>
              </a:rPr>
              <a:t>proximal </a:t>
            </a:r>
            <a:r>
              <a:rPr sz="2700" u="heavy" spc="-10" dirty="0">
                <a:solidFill>
                  <a:srgbClr val="6F2F9F"/>
                </a:solidFill>
                <a:uFill>
                  <a:solidFill>
                    <a:srgbClr val="6F2F9F"/>
                  </a:solidFill>
                </a:uFill>
                <a:latin typeface="Calibri"/>
                <a:cs typeface="Calibri"/>
              </a:rPr>
              <a:t>internal </a:t>
            </a:r>
            <a:r>
              <a:rPr sz="2700" u="heavy" dirty="0">
                <a:solidFill>
                  <a:srgbClr val="6F2F9F"/>
                </a:solidFill>
                <a:uFill>
                  <a:solidFill>
                    <a:srgbClr val="6F2F9F"/>
                  </a:solidFill>
                </a:uFill>
                <a:latin typeface="Calibri"/>
                <a:cs typeface="Calibri"/>
              </a:rPr>
              <a:t>and  </a:t>
            </a:r>
            <a:r>
              <a:rPr sz="2700" u="heavy" spc="-10" dirty="0">
                <a:solidFill>
                  <a:srgbClr val="6F2F9F"/>
                </a:solidFill>
                <a:uFill>
                  <a:solidFill>
                    <a:srgbClr val="6F2F9F"/>
                  </a:solidFill>
                </a:uFill>
                <a:latin typeface="Calibri"/>
                <a:cs typeface="Calibri"/>
              </a:rPr>
              <a:t>external </a:t>
            </a:r>
            <a:r>
              <a:rPr sz="2700" u="heavy" dirty="0">
                <a:solidFill>
                  <a:srgbClr val="6F2F9F"/>
                </a:solidFill>
                <a:uFill>
                  <a:solidFill>
                    <a:srgbClr val="6F2F9F"/>
                  </a:solidFill>
                </a:uFill>
                <a:latin typeface="Calibri"/>
                <a:cs typeface="Calibri"/>
              </a:rPr>
              <a:t>iliac </a:t>
            </a:r>
            <a:r>
              <a:rPr sz="2700" u="heavy" spc="-5" dirty="0">
                <a:solidFill>
                  <a:srgbClr val="6F2F9F"/>
                </a:solidFill>
                <a:uFill>
                  <a:solidFill>
                    <a:srgbClr val="6F2F9F"/>
                  </a:solidFill>
                </a:uFill>
                <a:latin typeface="Calibri"/>
                <a:cs typeface="Calibri"/>
              </a:rPr>
              <a:t>nodal regions</a:t>
            </a:r>
            <a:r>
              <a:rPr sz="2700" spc="-5" dirty="0">
                <a:latin typeface="Calibri"/>
                <a:cs typeface="Calibri"/>
              </a:rPr>
              <a:t>. Occasionally </a:t>
            </a:r>
            <a:r>
              <a:rPr sz="2700" spc="-10" dirty="0">
                <a:latin typeface="Calibri"/>
                <a:cs typeface="Calibri"/>
              </a:rPr>
              <a:t>common </a:t>
            </a:r>
            <a:r>
              <a:rPr sz="2700" dirty="0">
                <a:latin typeface="Calibri"/>
                <a:cs typeface="Calibri"/>
              </a:rPr>
              <a:t>iliac,  </a:t>
            </a:r>
            <a:r>
              <a:rPr sz="2700" spc="-10" dirty="0">
                <a:latin typeface="Calibri"/>
                <a:cs typeface="Calibri"/>
              </a:rPr>
              <a:t>para-aortic, </a:t>
            </a:r>
            <a:r>
              <a:rPr sz="2700" dirty="0">
                <a:latin typeface="Calibri"/>
                <a:cs typeface="Calibri"/>
              </a:rPr>
              <a:t>and </a:t>
            </a:r>
            <a:r>
              <a:rPr sz="2700" spc="-10" dirty="0">
                <a:latin typeface="Calibri"/>
                <a:cs typeface="Calibri"/>
              </a:rPr>
              <a:t>even </a:t>
            </a:r>
            <a:r>
              <a:rPr sz="2700" spc="-15" dirty="0">
                <a:latin typeface="Calibri"/>
                <a:cs typeface="Calibri"/>
              </a:rPr>
              <a:t>perirectal </a:t>
            </a:r>
            <a:r>
              <a:rPr sz="2700" spc="-5" dirty="0">
                <a:latin typeface="Calibri"/>
                <a:cs typeface="Calibri"/>
              </a:rPr>
              <a:t>nodes </a:t>
            </a:r>
            <a:r>
              <a:rPr sz="2700" spc="-15" dirty="0">
                <a:latin typeface="Calibri"/>
                <a:cs typeface="Calibri"/>
              </a:rPr>
              <a:t>are </a:t>
            </a:r>
            <a:r>
              <a:rPr sz="2700" spc="-5" dirty="0">
                <a:latin typeface="Calibri"/>
                <a:cs typeface="Calibri"/>
              </a:rPr>
              <a:t>included </a:t>
            </a:r>
            <a:r>
              <a:rPr sz="2700" dirty="0">
                <a:latin typeface="Calibri"/>
                <a:cs typeface="Calibri"/>
              </a:rPr>
              <a:t>in  the initial</a:t>
            </a:r>
            <a:r>
              <a:rPr sz="2700" spc="-20" dirty="0">
                <a:latin typeface="Calibri"/>
                <a:cs typeface="Calibri"/>
              </a:rPr>
              <a:t> target.</a:t>
            </a:r>
            <a:endParaRPr sz="2700">
              <a:latin typeface="Calibri"/>
              <a:cs typeface="Calibri"/>
            </a:endParaRPr>
          </a:p>
          <a:p>
            <a:pPr marL="355600" marR="5080" indent="-342900">
              <a:lnSpc>
                <a:spcPct val="90000"/>
              </a:lnSpc>
              <a:spcBef>
                <a:spcPts val="645"/>
              </a:spcBef>
              <a:buFont typeface="Arial"/>
              <a:buChar char="•"/>
              <a:tabLst>
                <a:tab pos="354965" algn="l"/>
                <a:tab pos="355600" algn="l"/>
              </a:tabLst>
            </a:pPr>
            <a:r>
              <a:rPr sz="2700" dirty="0">
                <a:latin typeface="Calibri"/>
                <a:cs typeface="Calibri"/>
              </a:rPr>
              <a:t>With </a:t>
            </a:r>
            <a:r>
              <a:rPr sz="2700" spc="5" dirty="0">
                <a:latin typeface="Calibri"/>
                <a:cs typeface="Calibri"/>
              </a:rPr>
              <a:t>CT </a:t>
            </a:r>
            <a:r>
              <a:rPr sz="2700" dirty="0">
                <a:latin typeface="Calibri"/>
                <a:cs typeface="Calibri"/>
              </a:rPr>
              <a:t>planning, the </a:t>
            </a:r>
            <a:r>
              <a:rPr sz="2700" spc="-25" dirty="0">
                <a:latin typeface="Calibri"/>
                <a:cs typeface="Calibri"/>
              </a:rPr>
              <a:t>prostate, </a:t>
            </a:r>
            <a:r>
              <a:rPr sz="2700" spc="-5" dirty="0">
                <a:latin typeface="Calibri"/>
                <a:cs typeface="Calibri"/>
              </a:rPr>
              <a:t>seminal vesicles,  </a:t>
            </a:r>
            <a:r>
              <a:rPr sz="2700" spc="-10" dirty="0">
                <a:latin typeface="Calibri"/>
                <a:cs typeface="Calibri"/>
              </a:rPr>
              <a:t>rectum, </a:t>
            </a:r>
            <a:r>
              <a:rPr sz="2700" dirty="0">
                <a:latin typeface="Calibri"/>
                <a:cs typeface="Calibri"/>
              </a:rPr>
              <a:t>small </a:t>
            </a:r>
            <a:r>
              <a:rPr sz="2700" spc="-10" dirty="0">
                <a:latin typeface="Calibri"/>
                <a:cs typeface="Calibri"/>
              </a:rPr>
              <a:t>bowel, </a:t>
            </a:r>
            <a:r>
              <a:rPr sz="2700" spc="-35" dirty="0">
                <a:latin typeface="Calibri"/>
                <a:cs typeface="Calibri"/>
              </a:rPr>
              <a:t>bladder, </a:t>
            </a:r>
            <a:r>
              <a:rPr sz="2700" spc="-5" dirty="0">
                <a:latin typeface="Calibri"/>
                <a:cs typeface="Calibri"/>
              </a:rPr>
              <a:t>pelvic vessels, </a:t>
            </a:r>
            <a:r>
              <a:rPr sz="2700" dirty="0">
                <a:latin typeface="Calibri"/>
                <a:cs typeface="Calibri"/>
              </a:rPr>
              <a:t>and </a:t>
            </a:r>
            <a:r>
              <a:rPr sz="2700" spc="-5" dirty="0">
                <a:latin typeface="Calibri"/>
                <a:cs typeface="Calibri"/>
              </a:rPr>
              <a:t>penile  bulb </a:t>
            </a:r>
            <a:r>
              <a:rPr sz="2700" spc="-15" dirty="0">
                <a:latin typeface="Calibri"/>
                <a:cs typeface="Calibri"/>
              </a:rPr>
              <a:t>may </a:t>
            </a:r>
            <a:r>
              <a:rPr sz="2700" spc="-5" dirty="0">
                <a:latin typeface="Calibri"/>
                <a:cs typeface="Calibri"/>
              </a:rPr>
              <a:t>be </a:t>
            </a:r>
            <a:r>
              <a:rPr sz="2700" spc="-15" dirty="0">
                <a:latin typeface="Calibri"/>
                <a:cs typeface="Calibri"/>
              </a:rPr>
              <a:t>contoured to facilitate </a:t>
            </a:r>
            <a:r>
              <a:rPr sz="2700" spc="-5" dirty="0">
                <a:latin typeface="Calibri"/>
                <a:cs typeface="Calibri"/>
              </a:rPr>
              <a:t>shielding of </a:t>
            </a:r>
            <a:r>
              <a:rPr sz="2700" dirty="0">
                <a:latin typeface="Calibri"/>
                <a:cs typeface="Calibri"/>
              </a:rPr>
              <a:t>the  </a:t>
            </a:r>
            <a:r>
              <a:rPr sz="2700" spc="-10" dirty="0">
                <a:latin typeface="Calibri"/>
                <a:cs typeface="Calibri"/>
              </a:rPr>
              <a:t>rectum </a:t>
            </a:r>
            <a:r>
              <a:rPr sz="2700" dirty="0">
                <a:latin typeface="Calibri"/>
                <a:cs typeface="Calibri"/>
              </a:rPr>
              <a:t>and small</a:t>
            </a:r>
            <a:r>
              <a:rPr sz="2700" spc="-10" dirty="0">
                <a:latin typeface="Calibri"/>
                <a:cs typeface="Calibri"/>
              </a:rPr>
              <a:t> bowel.</a:t>
            </a:r>
            <a:endParaRPr sz="2700">
              <a:latin typeface="Calibri"/>
              <a:cs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957" y="289444"/>
            <a:ext cx="4336415" cy="6221095"/>
          </a:xfrm>
          <a:prstGeom prst="rect">
            <a:avLst/>
          </a:prstGeom>
        </p:spPr>
        <p:txBody>
          <a:bodyPr vert="horz" wrap="square" lIns="0" tIns="100330" rIns="0" bIns="0" rtlCol="0">
            <a:spAutoFit/>
          </a:bodyPr>
          <a:lstStyle/>
          <a:p>
            <a:pPr marL="319405" indent="-229235">
              <a:lnSpc>
                <a:spcPct val="100000"/>
              </a:lnSpc>
              <a:spcBef>
                <a:spcPts val="790"/>
              </a:spcBef>
              <a:buChar char="•"/>
              <a:tabLst>
                <a:tab pos="320040" algn="l"/>
              </a:tabLst>
            </a:pPr>
            <a:r>
              <a:rPr sz="2400" spc="-5" dirty="0">
                <a:latin typeface="Arial"/>
                <a:cs typeface="Arial"/>
              </a:rPr>
              <a:t>Field size</a:t>
            </a:r>
            <a:r>
              <a:rPr sz="2400" spc="-20" dirty="0">
                <a:latin typeface="Arial"/>
                <a:cs typeface="Arial"/>
              </a:rPr>
              <a:t> </a:t>
            </a:r>
            <a:r>
              <a:rPr sz="2400" dirty="0">
                <a:latin typeface="Arial"/>
                <a:cs typeface="Arial"/>
              </a:rPr>
              <a:t>:</a:t>
            </a:r>
            <a:endParaRPr sz="2400">
              <a:latin typeface="Arial"/>
              <a:cs typeface="Arial"/>
            </a:endParaRPr>
          </a:p>
          <a:p>
            <a:pPr marL="319405" indent="-229235">
              <a:lnSpc>
                <a:spcPct val="100000"/>
              </a:lnSpc>
              <a:spcBef>
                <a:spcPts val="695"/>
              </a:spcBef>
              <a:buChar char="•"/>
              <a:tabLst>
                <a:tab pos="320040" algn="l"/>
              </a:tabLst>
            </a:pPr>
            <a:r>
              <a:rPr sz="2400" spc="-5" dirty="0">
                <a:latin typeface="Arial"/>
                <a:cs typeface="Arial"/>
              </a:rPr>
              <a:t>Superior</a:t>
            </a:r>
            <a:r>
              <a:rPr sz="2400" spc="-40" dirty="0">
                <a:latin typeface="Arial"/>
                <a:cs typeface="Arial"/>
              </a:rPr>
              <a:t> </a:t>
            </a:r>
            <a:r>
              <a:rPr sz="2400" spc="-5" dirty="0">
                <a:latin typeface="Arial"/>
                <a:cs typeface="Arial"/>
              </a:rPr>
              <a:t>border-L</a:t>
            </a:r>
            <a:r>
              <a:rPr sz="2400" spc="-7" baseline="-17361" dirty="0">
                <a:latin typeface="Arial"/>
                <a:cs typeface="Arial"/>
              </a:rPr>
              <a:t>5</a:t>
            </a:r>
            <a:r>
              <a:rPr sz="2400" spc="-5" dirty="0">
                <a:latin typeface="Arial"/>
                <a:cs typeface="Arial"/>
              </a:rPr>
              <a:t>-S</a:t>
            </a:r>
            <a:r>
              <a:rPr sz="2400" spc="-7" baseline="-17361" dirty="0">
                <a:latin typeface="Arial"/>
                <a:cs typeface="Arial"/>
              </a:rPr>
              <a:t>1</a:t>
            </a:r>
            <a:endParaRPr sz="2400" baseline="-17361">
              <a:latin typeface="Arial"/>
              <a:cs typeface="Arial"/>
            </a:endParaRPr>
          </a:p>
          <a:p>
            <a:pPr marL="776605" marR="273685" lvl="1" indent="-228600">
              <a:lnSpc>
                <a:spcPct val="90000"/>
              </a:lnSpc>
              <a:spcBef>
                <a:spcPts val="509"/>
              </a:spcBef>
              <a:buChar char="•"/>
              <a:tabLst>
                <a:tab pos="777240" algn="l"/>
                <a:tab pos="2097405" algn="l"/>
              </a:tabLst>
            </a:pPr>
            <a:r>
              <a:rPr sz="2400" spc="-5" dirty="0">
                <a:latin typeface="Arial"/>
                <a:cs typeface="Arial"/>
              </a:rPr>
              <a:t>Inferior </a:t>
            </a:r>
            <a:r>
              <a:rPr sz="2400" spc="-15" dirty="0">
                <a:latin typeface="Arial"/>
                <a:cs typeface="Arial"/>
              </a:rPr>
              <a:t>border- </a:t>
            </a:r>
            <a:r>
              <a:rPr sz="2400" spc="-5" dirty="0">
                <a:latin typeface="Arial"/>
                <a:cs typeface="Arial"/>
              </a:rPr>
              <a:t>1.5-2 </a:t>
            </a:r>
            <a:r>
              <a:rPr sz="2400" dirty="0">
                <a:latin typeface="Arial"/>
                <a:cs typeface="Arial"/>
              </a:rPr>
              <a:t>cm  </a:t>
            </a:r>
            <a:r>
              <a:rPr sz="2400" spc="-5" dirty="0">
                <a:latin typeface="Arial"/>
                <a:cs typeface="Arial"/>
              </a:rPr>
              <a:t>distal </a:t>
            </a:r>
            <a:r>
              <a:rPr sz="2400" dirty="0">
                <a:latin typeface="Arial"/>
                <a:cs typeface="Arial"/>
              </a:rPr>
              <a:t>to </a:t>
            </a:r>
            <a:r>
              <a:rPr sz="2400" spc="-5" dirty="0">
                <a:latin typeface="Arial"/>
                <a:cs typeface="Arial"/>
              </a:rPr>
              <a:t>junction </a:t>
            </a:r>
            <a:r>
              <a:rPr sz="2400" dirty="0">
                <a:latin typeface="Arial"/>
                <a:cs typeface="Arial"/>
              </a:rPr>
              <a:t>of  prostatic	</a:t>
            </a:r>
            <a:r>
              <a:rPr sz="2400" spc="-5" dirty="0">
                <a:latin typeface="Arial"/>
                <a:cs typeface="Arial"/>
              </a:rPr>
              <a:t>and  membranous urethra  (lower border </a:t>
            </a:r>
            <a:r>
              <a:rPr sz="2400" dirty="0">
                <a:latin typeface="Arial"/>
                <a:cs typeface="Arial"/>
              </a:rPr>
              <a:t>of </a:t>
            </a:r>
            <a:r>
              <a:rPr sz="2400" spc="-5" dirty="0">
                <a:latin typeface="Arial"/>
                <a:cs typeface="Arial"/>
              </a:rPr>
              <a:t>ischial  tuberosity)</a:t>
            </a:r>
            <a:endParaRPr sz="2400">
              <a:latin typeface="Arial"/>
              <a:cs typeface="Arial"/>
            </a:endParaRPr>
          </a:p>
          <a:p>
            <a:pPr marL="776605" marR="780415" lvl="1" indent="-228600">
              <a:lnSpc>
                <a:spcPct val="90200"/>
              </a:lnSpc>
              <a:spcBef>
                <a:spcPts val="495"/>
              </a:spcBef>
              <a:buChar char="•"/>
              <a:tabLst>
                <a:tab pos="777240" algn="l"/>
                <a:tab pos="1351915" algn="l"/>
              </a:tabLst>
            </a:pPr>
            <a:r>
              <a:rPr sz="2400" spc="-5" dirty="0">
                <a:latin typeface="Arial"/>
                <a:cs typeface="Arial"/>
              </a:rPr>
              <a:t>Lateral </a:t>
            </a:r>
            <a:r>
              <a:rPr sz="2400" spc="-15" dirty="0">
                <a:latin typeface="Arial"/>
                <a:cs typeface="Arial"/>
              </a:rPr>
              <a:t>border- </a:t>
            </a:r>
            <a:r>
              <a:rPr sz="2400" spc="-5" dirty="0">
                <a:latin typeface="Arial"/>
                <a:cs typeface="Arial"/>
              </a:rPr>
              <a:t>1.5-2  </a:t>
            </a:r>
            <a:r>
              <a:rPr sz="2400" dirty="0">
                <a:latin typeface="Arial"/>
                <a:cs typeface="Arial"/>
              </a:rPr>
              <a:t>cm	</a:t>
            </a:r>
            <a:r>
              <a:rPr sz="2400" spc="-5" dirty="0">
                <a:latin typeface="Arial"/>
                <a:cs typeface="Arial"/>
              </a:rPr>
              <a:t>lateral </a:t>
            </a:r>
            <a:r>
              <a:rPr sz="2400" dirty="0">
                <a:latin typeface="Arial"/>
                <a:cs typeface="Arial"/>
              </a:rPr>
              <a:t>to </a:t>
            </a:r>
            <a:r>
              <a:rPr sz="2400" spc="-5" dirty="0">
                <a:latin typeface="Arial"/>
                <a:cs typeface="Arial"/>
              </a:rPr>
              <a:t>bony  pelvis</a:t>
            </a:r>
            <a:endParaRPr sz="2400">
              <a:latin typeface="Arial"/>
              <a:cs typeface="Arial"/>
            </a:endParaRPr>
          </a:p>
          <a:p>
            <a:pPr marL="319405" marR="661670" indent="-228600">
              <a:lnSpc>
                <a:spcPts val="2600"/>
              </a:lnSpc>
              <a:spcBef>
                <a:spcPts val="1045"/>
              </a:spcBef>
              <a:buChar char="•"/>
              <a:tabLst>
                <a:tab pos="320040" algn="l"/>
                <a:tab pos="810260" algn="l"/>
                <a:tab pos="1907539" algn="l"/>
              </a:tabLst>
            </a:pPr>
            <a:r>
              <a:rPr sz="2400" spc="-15" dirty="0">
                <a:latin typeface="Arial"/>
                <a:cs typeface="Arial"/>
              </a:rPr>
              <a:t>Common </a:t>
            </a:r>
            <a:r>
              <a:rPr sz="2400" spc="-5" dirty="0">
                <a:latin typeface="Arial"/>
                <a:cs typeface="Arial"/>
              </a:rPr>
              <a:t>iliac LN</a:t>
            </a:r>
            <a:r>
              <a:rPr sz="2400" spc="-30" dirty="0">
                <a:latin typeface="Arial"/>
                <a:cs typeface="Arial"/>
              </a:rPr>
              <a:t> </a:t>
            </a:r>
            <a:r>
              <a:rPr sz="2400" dirty="0">
                <a:latin typeface="Arial"/>
                <a:cs typeface="Arial"/>
              </a:rPr>
              <a:t>treated  </a:t>
            </a:r>
            <a:r>
              <a:rPr sz="2400" spc="-5" dirty="0">
                <a:latin typeface="Arial"/>
                <a:cs typeface="Arial"/>
              </a:rPr>
              <a:t>by	18X15	</a:t>
            </a:r>
            <a:r>
              <a:rPr sz="2400" dirty="0">
                <a:latin typeface="Arial"/>
                <a:cs typeface="Arial"/>
              </a:rPr>
              <a:t>cm</a:t>
            </a:r>
            <a:r>
              <a:rPr sz="2400" spc="-25" dirty="0">
                <a:latin typeface="Arial"/>
                <a:cs typeface="Arial"/>
              </a:rPr>
              <a:t> </a:t>
            </a:r>
            <a:r>
              <a:rPr sz="2400" spc="-5" dirty="0">
                <a:latin typeface="Arial"/>
                <a:cs typeface="Arial"/>
              </a:rPr>
              <a:t>field</a:t>
            </a:r>
            <a:endParaRPr sz="2400">
              <a:latin typeface="Arial"/>
              <a:cs typeface="Arial"/>
            </a:endParaRPr>
          </a:p>
          <a:p>
            <a:pPr marL="25400" marR="17780" algn="just">
              <a:lnSpc>
                <a:spcPct val="100000"/>
              </a:lnSpc>
              <a:spcBef>
                <a:spcPts val="2395"/>
              </a:spcBef>
            </a:pPr>
            <a:r>
              <a:rPr sz="2400" spc="-5" dirty="0">
                <a:latin typeface="Calibri"/>
                <a:cs typeface="Calibri"/>
              </a:rPr>
              <a:t>Corner </a:t>
            </a:r>
            <a:r>
              <a:rPr sz="2400" spc="-10" dirty="0">
                <a:latin typeface="Calibri"/>
                <a:cs typeface="Calibri"/>
              </a:rPr>
              <a:t>blocks </a:t>
            </a:r>
            <a:r>
              <a:rPr sz="2400" spc="-15" dirty="0">
                <a:latin typeface="Calibri"/>
                <a:cs typeface="Calibri"/>
              </a:rPr>
              <a:t>are </a:t>
            </a:r>
            <a:r>
              <a:rPr sz="2400" spc="-5" dirty="0">
                <a:latin typeface="Calibri"/>
                <a:cs typeface="Calibri"/>
              </a:rPr>
              <a:t>usually placed </a:t>
            </a:r>
            <a:r>
              <a:rPr sz="2400" spc="-15" dirty="0">
                <a:latin typeface="Calibri"/>
                <a:cs typeface="Calibri"/>
              </a:rPr>
              <a:t>at  </a:t>
            </a:r>
            <a:r>
              <a:rPr sz="2400" dirty="0">
                <a:latin typeface="Calibri"/>
                <a:cs typeface="Calibri"/>
              </a:rPr>
              <a:t>all </a:t>
            </a:r>
            <a:r>
              <a:rPr sz="2400" spc="-15" dirty="0">
                <a:latin typeface="Calibri"/>
                <a:cs typeface="Calibri"/>
              </a:rPr>
              <a:t>four corners to </a:t>
            </a:r>
            <a:r>
              <a:rPr sz="2400" dirty="0">
                <a:latin typeface="Calibri"/>
                <a:cs typeface="Calibri"/>
              </a:rPr>
              <a:t>limit </a:t>
            </a:r>
            <a:r>
              <a:rPr sz="2400" spc="-5" dirty="0">
                <a:latin typeface="Calibri"/>
                <a:cs typeface="Calibri"/>
              </a:rPr>
              <a:t>dose </a:t>
            </a:r>
            <a:r>
              <a:rPr sz="2400" spc="-15" dirty="0">
                <a:latin typeface="Calibri"/>
                <a:cs typeface="Calibri"/>
              </a:rPr>
              <a:t>to </a:t>
            </a:r>
            <a:r>
              <a:rPr sz="2400" dirty="0">
                <a:latin typeface="Calibri"/>
                <a:cs typeface="Calibri"/>
              </a:rPr>
              <a:t>the  </a:t>
            </a:r>
            <a:r>
              <a:rPr sz="2400" spc="-5" dirty="0">
                <a:latin typeface="Calibri"/>
                <a:cs typeface="Calibri"/>
              </a:rPr>
              <a:t>small </a:t>
            </a:r>
            <a:r>
              <a:rPr sz="2400" spc="-10" dirty="0">
                <a:latin typeface="Calibri"/>
                <a:cs typeface="Calibri"/>
              </a:rPr>
              <a:t>bowel </a:t>
            </a:r>
            <a:r>
              <a:rPr sz="2400" dirty="0">
                <a:latin typeface="Calibri"/>
                <a:cs typeface="Calibri"/>
              </a:rPr>
              <a:t>and </a:t>
            </a:r>
            <a:r>
              <a:rPr sz="2400" spc="-15" dirty="0">
                <a:latin typeface="Calibri"/>
                <a:cs typeface="Calibri"/>
              </a:rPr>
              <a:t>femoral</a:t>
            </a:r>
            <a:r>
              <a:rPr sz="2400" spc="-60" dirty="0">
                <a:latin typeface="Calibri"/>
                <a:cs typeface="Calibri"/>
              </a:rPr>
              <a:t> </a:t>
            </a:r>
            <a:r>
              <a:rPr sz="2400" spc="-5" dirty="0">
                <a:latin typeface="Calibri"/>
                <a:cs typeface="Calibri"/>
              </a:rPr>
              <a:t>heads.</a:t>
            </a:r>
            <a:endParaRPr sz="2400">
              <a:latin typeface="Calibri"/>
              <a:cs typeface="Calibri"/>
            </a:endParaRPr>
          </a:p>
        </p:txBody>
      </p:sp>
      <p:sp>
        <p:nvSpPr>
          <p:cNvPr id="3" name="object 3"/>
          <p:cNvSpPr/>
          <p:nvPr/>
        </p:nvSpPr>
        <p:spPr>
          <a:xfrm>
            <a:off x="5038344" y="332231"/>
            <a:ext cx="3759707" cy="285445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965191" y="3429000"/>
            <a:ext cx="3906012" cy="306781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06067" y="1187018"/>
            <a:ext cx="6880859" cy="1659255"/>
          </a:xfrm>
          <a:prstGeom prst="rect">
            <a:avLst/>
          </a:prstGeom>
        </p:spPr>
        <p:txBody>
          <a:bodyPr vert="horz" wrap="square" lIns="0" tIns="62865" rIns="0" bIns="0" rtlCol="0">
            <a:spAutoFit/>
          </a:bodyPr>
          <a:lstStyle/>
          <a:p>
            <a:pPr marL="266700" marR="821690" indent="-228600">
              <a:lnSpc>
                <a:spcPts val="3000"/>
              </a:lnSpc>
              <a:spcBef>
                <a:spcPts val="495"/>
              </a:spcBef>
              <a:buFont typeface="Arial"/>
              <a:buChar char="•"/>
              <a:tabLst>
                <a:tab pos="266700" algn="l"/>
                <a:tab pos="3112135" algn="l"/>
                <a:tab pos="4429125" algn="l"/>
              </a:tabLst>
            </a:pPr>
            <a:r>
              <a:rPr sz="2800" spc="-5" dirty="0">
                <a:latin typeface="Times New Roman"/>
                <a:cs typeface="Times New Roman"/>
              </a:rPr>
              <a:t>Anterior </a:t>
            </a:r>
            <a:r>
              <a:rPr sz="2800" spc="-20" dirty="0">
                <a:latin typeface="Times New Roman"/>
                <a:cs typeface="Times New Roman"/>
              </a:rPr>
              <a:t>margin-0.5 </a:t>
            </a:r>
            <a:r>
              <a:rPr sz="2800" spc="-5" dirty="0">
                <a:latin typeface="Times New Roman"/>
                <a:cs typeface="Times New Roman"/>
              </a:rPr>
              <a:t>to</a:t>
            </a:r>
            <a:r>
              <a:rPr sz="2800" spc="25" dirty="0">
                <a:latin typeface="Times New Roman"/>
                <a:cs typeface="Times New Roman"/>
              </a:rPr>
              <a:t> </a:t>
            </a:r>
            <a:r>
              <a:rPr sz="2800" spc="-5" dirty="0">
                <a:latin typeface="Times New Roman"/>
                <a:cs typeface="Times New Roman"/>
              </a:rPr>
              <a:t>1</a:t>
            </a:r>
            <a:r>
              <a:rPr sz="2800" dirty="0">
                <a:latin typeface="Times New Roman"/>
                <a:cs typeface="Times New Roman"/>
              </a:rPr>
              <a:t> </a:t>
            </a:r>
            <a:r>
              <a:rPr sz="2800" spc="-15" dirty="0">
                <a:latin typeface="Times New Roman"/>
                <a:cs typeface="Times New Roman"/>
              </a:rPr>
              <a:t>cm	</a:t>
            </a:r>
            <a:r>
              <a:rPr sz="2800" spc="-5" dirty="0">
                <a:latin typeface="Times New Roman"/>
                <a:cs typeface="Times New Roman"/>
              </a:rPr>
              <a:t>posterior</a:t>
            </a:r>
            <a:r>
              <a:rPr sz="2800" spc="-114" dirty="0">
                <a:latin typeface="Times New Roman"/>
                <a:cs typeface="Times New Roman"/>
              </a:rPr>
              <a:t> </a:t>
            </a:r>
            <a:r>
              <a:rPr sz="2800" spc="-5" dirty="0">
                <a:latin typeface="Times New Roman"/>
                <a:cs typeface="Times New Roman"/>
              </a:rPr>
              <a:t>to  projected</a:t>
            </a:r>
            <a:r>
              <a:rPr sz="2800" spc="-45" dirty="0">
                <a:latin typeface="Times New Roman"/>
                <a:cs typeface="Times New Roman"/>
              </a:rPr>
              <a:t> </a:t>
            </a:r>
            <a:r>
              <a:rPr sz="2800" spc="-5" dirty="0">
                <a:latin typeface="Times New Roman"/>
                <a:cs typeface="Times New Roman"/>
              </a:rPr>
              <a:t>cortex</a:t>
            </a:r>
            <a:r>
              <a:rPr sz="2800" spc="-25" dirty="0">
                <a:latin typeface="Times New Roman"/>
                <a:cs typeface="Times New Roman"/>
              </a:rPr>
              <a:t> </a:t>
            </a:r>
            <a:r>
              <a:rPr sz="2800" spc="-5" dirty="0">
                <a:latin typeface="Times New Roman"/>
                <a:cs typeface="Times New Roman"/>
              </a:rPr>
              <a:t>of	PS</a:t>
            </a:r>
            <a:endParaRPr sz="2800">
              <a:latin typeface="Times New Roman"/>
              <a:cs typeface="Times New Roman"/>
            </a:endParaRPr>
          </a:p>
          <a:p>
            <a:pPr marL="266700" marR="30480" indent="-228600">
              <a:lnSpc>
                <a:spcPts val="3000"/>
              </a:lnSpc>
              <a:spcBef>
                <a:spcPts val="509"/>
              </a:spcBef>
              <a:buFont typeface="Arial"/>
              <a:buChar char="•"/>
              <a:tabLst>
                <a:tab pos="266700" algn="l"/>
                <a:tab pos="2613025" algn="l"/>
                <a:tab pos="4916170" algn="l"/>
              </a:tabLst>
            </a:pPr>
            <a:r>
              <a:rPr sz="2800" spc="-5" dirty="0">
                <a:latin typeface="Times New Roman"/>
                <a:cs typeface="Times New Roman"/>
              </a:rPr>
              <a:t>Posterior</a:t>
            </a:r>
            <a:r>
              <a:rPr sz="2800" spc="-20" dirty="0">
                <a:latin typeface="Times New Roman"/>
                <a:cs typeface="Times New Roman"/>
              </a:rPr>
              <a:t> margin-S</a:t>
            </a:r>
            <a:r>
              <a:rPr sz="2775" spc="-30" baseline="-18018" dirty="0">
                <a:latin typeface="Times New Roman"/>
                <a:cs typeface="Times New Roman"/>
              </a:rPr>
              <a:t>2-3</a:t>
            </a:r>
            <a:r>
              <a:rPr sz="2775" spc="22" baseline="-18018" dirty="0">
                <a:latin typeface="Times New Roman"/>
                <a:cs typeface="Times New Roman"/>
              </a:rPr>
              <a:t> </a:t>
            </a:r>
            <a:r>
              <a:rPr sz="2800" spc="-5" dirty="0">
                <a:latin typeface="Times New Roman"/>
                <a:cs typeface="Times New Roman"/>
              </a:rPr>
              <a:t>interspace	to include</a:t>
            </a:r>
            <a:r>
              <a:rPr sz="2800" spc="-135" dirty="0">
                <a:latin typeface="Times New Roman"/>
                <a:cs typeface="Times New Roman"/>
              </a:rPr>
              <a:t> </a:t>
            </a:r>
            <a:r>
              <a:rPr sz="2800" dirty="0">
                <a:latin typeface="Times New Roman"/>
                <a:cs typeface="Times New Roman"/>
              </a:rPr>
              <a:t>the  </a:t>
            </a:r>
            <a:r>
              <a:rPr sz="2800" spc="-5" dirty="0">
                <a:latin typeface="Times New Roman"/>
                <a:cs typeface="Times New Roman"/>
              </a:rPr>
              <a:t>upper</a:t>
            </a:r>
            <a:r>
              <a:rPr sz="2800" spc="-25" dirty="0">
                <a:latin typeface="Times New Roman"/>
                <a:cs typeface="Times New Roman"/>
              </a:rPr>
              <a:t> </a:t>
            </a:r>
            <a:r>
              <a:rPr sz="2800" spc="-5" dirty="0">
                <a:latin typeface="Times New Roman"/>
                <a:cs typeface="Times New Roman"/>
              </a:rPr>
              <a:t>presacral	</a:t>
            </a:r>
            <a:r>
              <a:rPr sz="2800" spc="-10" dirty="0">
                <a:latin typeface="Times New Roman"/>
                <a:cs typeface="Times New Roman"/>
              </a:rPr>
              <a:t>LNs</a:t>
            </a:r>
            <a:endParaRPr sz="2800">
              <a:latin typeface="Times New Roman"/>
              <a:cs typeface="Times New Roman"/>
            </a:endParaRPr>
          </a:p>
        </p:txBody>
      </p:sp>
      <p:sp>
        <p:nvSpPr>
          <p:cNvPr id="3" name="object 3"/>
          <p:cNvSpPr/>
          <p:nvPr/>
        </p:nvSpPr>
        <p:spPr>
          <a:xfrm>
            <a:off x="684276" y="3429000"/>
            <a:ext cx="3621024" cy="324764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297423" y="3508247"/>
            <a:ext cx="3543300" cy="32004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130" y="55996"/>
            <a:ext cx="5948680" cy="4570730"/>
          </a:xfrm>
          <a:prstGeom prst="rect">
            <a:avLst/>
          </a:prstGeom>
        </p:spPr>
        <p:txBody>
          <a:bodyPr vert="horz" wrap="square" lIns="0" tIns="77470" rIns="0" bIns="0" rtlCol="0">
            <a:spAutoFit/>
          </a:bodyPr>
          <a:lstStyle/>
          <a:p>
            <a:pPr marL="241300" indent="-229235">
              <a:lnSpc>
                <a:spcPct val="100000"/>
              </a:lnSpc>
              <a:spcBef>
                <a:spcPts val="610"/>
              </a:spcBef>
              <a:buFont typeface="Arial"/>
              <a:buChar char="•"/>
              <a:tabLst>
                <a:tab pos="241935" algn="l"/>
              </a:tabLst>
            </a:pPr>
            <a:r>
              <a:rPr sz="2400" b="1" spc="-5" dirty="0">
                <a:solidFill>
                  <a:srgbClr val="C55A11"/>
                </a:solidFill>
                <a:latin typeface="Arial"/>
                <a:cs typeface="Arial"/>
              </a:rPr>
              <a:t>Boost</a:t>
            </a:r>
            <a:r>
              <a:rPr sz="2400" b="1" spc="-25" dirty="0">
                <a:solidFill>
                  <a:srgbClr val="C55A11"/>
                </a:solidFill>
                <a:latin typeface="Arial"/>
                <a:cs typeface="Arial"/>
              </a:rPr>
              <a:t> </a:t>
            </a:r>
            <a:r>
              <a:rPr sz="2400" b="1" dirty="0">
                <a:solidFill>
                  <a:srgbClr val="C55A11"/>
                </a:solidFill>
                <a:latin typeface="Arial"/>
                <a:cs typeface="Arial"/>
              </a:rPr>
              <a:t>field</a:t>
            </a:r>
            <a:endParaRPr sz="2400">
              <a:latin typeface="Arial"/>
              <a:cs typeface="Arial"/>
            </a:endParaRPr>
          </a:p>
          <a:p>
            <a:pPr marL="228600" marR="297815" lvl="1" indent="-228600" algn="r">
              <a:lnSpc>
                <a:spcPct val="100000"/>
              </a:lnSpc>
              <a:spcBef>
                <a:spcPts val="520"/>
              </a:spcBef>
              <a:buChar char="•"/>
              <a:tabLst>
                <a:tab pos="228600" algn="l"/>
              </a:tabLst>
            </a:pPr>
            <a:r>
              <a:rPr sz="2400" spc="-5" dirty="0">
                <a:latin typeface="Arial"/>
                <a:cs typeface="Arial"/>
              </a:rPr>
              <a:t>Superior border extends </a:t>
            </a:r>
            <a:r>
              <a:rPr sz="2400" dirty="0">
                <a:latin typeface="Arial"/>
                <a:cs typeface="Arial"/>
              </a:rPr>
              <a:t>to the top</a:t>
            </a:r>
            <a:r>
              <a:rPr sz="2400" spc="-175" dirty="0">
                <a:latin typeface="Arial"/>
                <a:cs typeface="Arial"/>
              </a:rPr>
              <a:t> </a:t>
            </a:r>
            <a:r>
              <a:rPr sz="2400" dirty="0">
                <a:latin typeface="Arial"/>
                <a:cs typeface="Arial"/>
              </a:rPr>
              <a:t>of</a:t>
            </a:r>
            <a:endParaRPr sz="2400">
              <a:latin typeface="Arial"/>
              <a:cs typeface="Arial"/>
            </a:endParaRPr>
          </a:p>
          <a:p>
            <a:pPr marR="245110" algn="r">
              <a:lnSpc>
                <a:spcPct val="100000"/>
              </a:lnSpc>
              <a:spcBef>
                <a:spcPts val="120"/>
              </a:spcBef>
            </a:pPr>
            <a:r>
              <a:rPr sz="2400" spc="-5" dirty="0">
                <a:latin typeface="Arial"/>
                <a:cs typeface="Arial"/>
              </a:rPr>
              <a:t>the acetabulum </a:t>
            </a:r>
            <a:r>
              <a:rPr sz="2400" dirty="0">
                <a:latin typeface="Arial"/>
                <a:cs typeface="Arial"/>
              </a:rPr>
              <a:t>- </a:t>
            </a:r>
            <a:r>
              <a:rPr sz="2400" spc="-5" dirty="0">
                <a:latin typeface="Arial"/>
                <a:cs typeface="Arial"/>
              </a:rPr>
              <a:t>3-5 </a:t>
            </a:r>
            <a:r>
              <a:rPr sz="2400" dirty="0">
                <a:latin typeface="Arial"/>
                <a:cs typeface="Arial"/>
              </a:rPr>
              <a:t>cm </a:t>
            </a:r>
            <a:r>
              <a:rPr sz="2400" spc="-5" dirty="0">
                <a:latin typeface="Arial"/>
                <a:cs typeface="Arial"/>
              </a:rPr>
              <a:t>above</a:t>
            </a:r>
            <a:r>
              <a:rPr sz="2400" spc="-130" dirty="0">
                <a:latin typeface="Arial"/>
                <a:cs typeface="Arial"/>
              </a:rPr>
              <a:t> </a:t>
            </a:r>
            <a:r>
              <a:rPr sz="2400" spc="-5" dirty="0">
                <a:latin typeface="Arial"/>
                <a:cs typeface="Arial"/>
              </a:rPr>
              <a:t>pubis</a:t>
            </a:r>
            <a:endParaRPr sz="2400">
              <a:latin typeface="Arial"/>
              <a:cs typeface="Arial"/>
            </a:endParaRPr>
          </a:p>
          <a:p>
            <a:pPr marL="698500" marR="19050" lvl="1" indent="-228600">
              <a:lnSpc>
                <a:spcPct val="104200"/>
              </a:lnSpc>
              <a:spcBef>
                <a:spcPts val="490"/>
              </a:spcBef>
              <a:buChar char="•"/>
              <a:tabLst>
                <a:tab pos="699135" algn="l"/>
              </a:tabLst>
            </a:pPr>
            <a:r>
              <a:rPr sz="2400" spc="-5" dirty="0">
                <a:latin typeface="Arial"/>
                <a:cs typeface="Arial"/>
              </a:rPr>
              <a:t>Anterior </a:t>
            </a:r>
            <a:r>
              <a:rPr sz="2400" spc="-15" dirty="0">
                <a:latin typeface="Arial"/>
                <a:cs typeface="Arial"/>
              </a:rPr>
              <a:t>border-1.5 </a:t>
            </a:r>
            <a:r>
              <a:rPr sz="2400" spc="-10" dirty="0">
                <a:latin typeface="Arial"/>
                <a:cs typeface="Arial"/>
              </a:rPr>
              <a:t>cm </a:t>
            </a:r>
            <a:r>
              <a:rPr sz="2400" spc="-5" dirty="0">
                <a:latin typeface="Arial"/>
                <a:cs typeface="Arial"/>
              </a:rPr>
              <a:t>posterior </a:t>
            </a:r>
            <a:r>
              <a:rPr sz="2400" dirty="0">
                <a:latin typeface="Arial"/>
                <a:cs typeface="Arial"/>
              </a:rPr>
              <a:t>to</a:t>
            </a:r>
            <a:r>
              <a:rPr sz="2400" spc="-80" dirty="0">
                <a:latin typeface="Arial"/>
                <a:cs typeface="Arial"/>
              </a:rPr>
              <a:t> </a:t>
            </a:r>
            <a:r>
              <a:rPr sz="2400" dirty="0">
                <a:latin typeface="Arial"/>
                <a:cs typeface="Arial"/>
              </a:rPr>
              <a:t>ant.  </a:t>
            </a:r>
            <a:r>
              <a:rPr sz="2400" spc="-15" dirty="0">
                <a:latin typeface="Arial"/>
                <a:cs typeface="Arial"/>
              </a:rPr>
              <a:t>margin </a:t>
            </a:r>
            <a:r>
              <a:rPr sz="2400" dirty="0">
                <a:latin typeface="Arial"/>
                <a:cs typeface="Arial"/>
              </a:rPr>
              <a:t>of </a:t>
            </a:r>
            <a:r>
              <a:rPr sz="2400" spc="-5" dirty="0">
                <a:latin typeface="Arial"/>
                <a:cs typeface="Arial"/>
              </a:rPr>
              <a:t>pubic</a:t>
            </a:r>
            <a:r>
              <a:rPr sz="2400" spc="-45" dirty="0">
                <a:latin typeface="Arial"/>
                <a:cs typeface="Arial"/>
              </a:rPr>
              <a:t> </a:t>
            </a:r>
            <a:r>
              <a:rPr sz="2400" spc="-5" dirty="0">
                <a:latin typeface="Arial"/>
                <a:cs typeface="Arial"/>
              </a:rPr>
              <a:t>symphysis</a:t>
            </a:r>
            <a:endParaRPr sz="2400">
              <a:latin typeface="Arial"/>
              <a:cs typeface="Arial"/>
            </a:endParaRPr>
          </a:p>
          <a:p>
            <a:pPr marL="698500" lvl="1" indent="-229235">
              <a:lnSpc>
                <a:spcPct val="100000"/>
              </a:lnSpc>
              <a:spcBef>
                <a:spcPts val="625"/>
              </a:spcBef>
              <a:buChar char="•"/>
              <a:tabLst>
                <a:tab pos="699135" algn="l"/>
              </a:tabLst>
            </a:pPr>
            <a:r>
              <a:rPr sz="2400" spc="-5" dirty="0">
                <a:latin typeface="Arial"/>
                <a:cs typeface="Arial"/>
              </a:rPr>
              <a:t>Posterior </a:t>
            </a:r>
            <a:r>
              <a:rPr sz="2400" spc="-15" dirty="0">
                <a:latin typeface="Arial"/>
                <a:cs typeface="Arial"/>
              </a:rPr>
              <a:t>border- </a:t>
            </a:r>
            <a:r>
              <a:rPr sz="2400" dirty="0">
                <a:latin typeface="Arial"/>
                <a:cs typeface="Arial"/>
              </a:rPr>
              <a:t>2 cm </a:t>
            </a:r>
            <a:r>
              <a:rPr sz="2400" spc="-5" dirty="0">
                <a:latin typeface="Arial"/>
                <a:cs typeface="Arial"/>
              </a:rPr>
              <a:t>behind</a:t>
            </a:r>
            <a:r>
              <a:rPr sz="2400" spc="-125" dirty="0">
                <a:latin typeface="Arial"/>
                <a:cs typeface="Arial"/>
              </a:rPr>
              <a:t> </a:t>
            </a:r>
            <a:r>
              <a:rPr sz="2400" dirty="0">
                <a:latin typeface="Arial"/>
                <a:cs typeface="Arial"/>
              </a:rPr>
              <a:t>the</a:t>
            </a:r>
            <a:endParaRPr sz="2400">
              <a:latin typeface="Arial"/>
              <a:cs typeface="Arial"/>
            </a:endParaRPr>
          </a:p>
          <a:p>
            <a:pPr marL="698500">
              <a:lnSpc>
                <a:spcPct val="100000"/>
              </a:lnSpc>
              <a:spcBef>
                <a:spcPts val="120"/>
              </a:spcBef>
            </a:pPr>
            <a:r>
              <a:rPr sz="2400" spc="-5" dirty="0">
                <a:latin typeface="Arial"/>
                <a:cs typeface="Arial"/>
              </a:rPr>
              <a:t>rectal</a:t>
            </a:r>
            <a:r>
              <a:rPr sz="2400" spc="-55" dirty="0">
                <a:latin typeface="Arial"/>
                <a:cs typeface="Arial"/>
              </a:rPr>
              <a:t> </a:t>
            </a:r>
            <a:r>
              <a:rPr sz="2400" spc="-5" dirty="0">
                <a:latin typeface="Arial"/>
                <a:cs typeface="Arial"/>
              </a:rPr>
              <a:t>marker</a:t>
            </a:r>
            <a:endParaRPr sz="2400">
              <a:latin typeface="Arial"/>
              <a:cs typeface="Arial"/>
            </a:endParaRPr>
          </a:p>
          <a:p>
            <a:pPr marL="698500" marR="5080" lvl="1" indent="-228600">
              <a:lnSpc>
                <a:spcPct val="104200"/>
              </a:lnSpc>
              <a:spcBef>
                <a:spcPts val="505"/>
              </a:spcBef>
              <a:buChar char="•"/>
              <a:tabLst>
                <a:tab pos="699135" algn="l"/>
              </a:tabLst>
            </a:pPr>
            <a:r>
              <a:rPr sz="2400" spc="-5" dirty="0">
                <a:latin typeface="Arial"/>
                <a:cs typeface="Arial"/>
              </a:rPr>
              <a:t>Inferior </a:t>
            </a:r>
            <a:r>
              <a:rPr sz="2400" spc="-15" dirty="0">
                <a:latin typeface="Arial"/>
                <a:cs typeface="Arial"/>
              </a:rPr>
              <a:t>border- </a:t>
            </a:r>
            <a:r>
              <a:rPr sz="2400" dirty="0">
                <a:latin typeface="Arial"/>
                <a:cs typeface="Arial"/>
              </a:rPr>
              <a:t>short of </a:t>
            </a:r>
            <a:r>
              <a:rPr sz="2400" spc="-5" dirty="0">
                <a:latin typeface="Arial"/>
                <a:cs typeface="Arial"/>
              </a:rPr>
              <a:t>internal anal  sphincter or caudal </a:t>
            </a:r>
            <a:r>
              <a:rPr sz="2400" dirty="0">
                <a:latin typeface="Arial"/>
                <a:cs typeface="Arial"/>
              </a:rPr>
              <a:t>to </a:t>
            </a:r>
            <a:r>
              <a:rPr sz="2400" spc="-5" dirty="0">
                <a:latin typeface="Arial"/>
                <a:cs typeface="Arial"/>
              </a:rPr>
              <a:t>ischial</a:t>
            </a:r>
            <a:r>
              <a:rPr sz="2400" spc="-55" dirty="0">
                <a:latin typeface="Arial"/>
                <a:cs typeface="Arial"/>
              </a:rPr>
              <a:t> </a:t>
            </a:r>
            <a:r>
              <a:rPr sz="2400" spc="-5" dirty="0">
                <a:latin typeface="Arial"/>
                <a:cs typeface="Arial"/>
              </a:rPr>
              <a:t>tuberosity</a:t>
            </a:r>
            <a:endParaRPr sz="2400">
              <a:latin typeface="Arial"/>
              <a:cs typeface="Arial"/>
            </a:endParaRPr>
          </a:p>
          <a:p>
            <a:pPr marL="698500" marR="51435" lvl="1" indent="-228600">
              <a:lnSpc>
                <a:spcPct val="104200"/>
              </a:lnSpc>
              <a:spcBef>
                <a:spcPts val="495"/>
              </a:spcBef>
              <a:buChar char="•"/>
              <a:tabLst>
                <a:tab pos="699135" algn="l"/>
              </a:tabLst>
            </a:pPr>
            <a:r>
              <a:rPr sz="2400" spc="-5" dirty="0">
                <a:latin typeface="Arial"/>
                <a:cs typeface="Arial"/>
              </a:rPr>
              <a:t>Laterally </a:t>
            </a:r>
            <a:r>
              <a:rPr sz="2400" dirty="0">
                <a:latin typeface="Arial"/>
                <a:cs typeface="Arial"/>
              </a:rPr>
              <a:t>to </a:t>
            </a:r>
            <a:r>
              <a:rPr sz="2400" spc="-5" dirty="0">
                <a:latin typeface="Arial"/>
                <a:cs typeface="Arial"/>
              </a:rPr>
              <a:t>include </a:t>
            </a:r>
            <a:r>
              <a:rPr sz="2400" dirty="0">
                <a:latin typeface="Arial"/>
                <a:cs typeface="Arial"/>
              </a:rPr>
              <a:t>2/3 of the</a:t>
            </a:r>
            <a:r>
              <a:rPr sz="2400" spc="-80" dirty="0">
                <a:latin typeface="Arial"/>
                <a:cs typeface="Arial"/>
              </a:rPr>
              <a:t> </a:t>
            </a:r>
            <a:r>
              <a:rPr sz="2400" spc="-5" dirty="0">
                <a:latin typeface="Arial"/>
                <a:cs typeface="Arial"/>
              </a:rPr>
              <a:t>obturator  foramen</a:t>
            </a:r>
            <a:endParaRPr sz="2400">
              <a:latin typeface="Arial"/>
              <a:cs typeface="Arial"/>
            </a:endParaRPr>
          </a:p>
        </p:txBody>
      </p:sp>
      <p:sp>
        <p:nvSpPr>
          <p:cNvPr id="3" name="object 3"/>
          <p:cNvSpPr/>
          <p:nvPr/>
        </p:nvSpPr>
        <p:spPr>
          <a:xfrm>
            <a:off x="6515100" y="2398776"/>
            <a:ext cx="2564892" cy="264718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90800" y="2438400"/>
            <a:ext cx="5410200" cy="696595"/>
          </a:xfrm>
          <a:prstGeom prst="rect">
            <a:avLst/>
          </a:prstGeom>
        </p:spPr>
        <p:txBody>
          <a:bodyPr vert="horz" wrap="square" lIns="0" tIns="13335" rIns="0" bIns="0" rtlCol="0">
            <a:spAutoFit/>
          </a:bodyPr>
          <a:lstStyle/>
          <a:p>
            <a:pPr marL="12700">
              <a:lnSpc>
                <a:spcPct val="100000"/>
              </a:lnSpc>
              <a:spcBef>
                <a:spcPts val="105"/>
              </a:spcBef>
            </a:pPr>
            <a:r>
              <a:rPr sz="4400" spc="-15" dirty="0"/>
              <a:t>CHEMOTHERAPY</a:t>
            </a:r>
            <a:endParaRPr sz="44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64608" y="1473707"/>
            <a:ext cx="4055364" cy="329793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89661" y="737996"/>
            <a:ext cx="8021320" cy="5906770"/>
          </a:xfrm>
          <a:prstGeom prst="rect">
            <a:avLst/>
          </a:prstGeom>
        </p:spPr>
        <p:txBody>
          <a:bodyPr vert="horz" wrap="square" lIns="0" tIns="13335" rIns="0" bIns="0" rtlCol="0">
            <a:spAutoFit/>
          </a:bodyPr>
          <a:lstStyle/>
          <a:p>
            <a:pPr marL="142240" marR="6247130">
              <a:lnSpc>
                <a:spcPct val="100000"/>
              </a:lnSpc>
              <a:spcBef>
                <a:spcPts val="105"/>
              </a:spcBef>
            </a:pPr>
            <a:r>
              <a:rPr sz="2000" spc="-25" dirty="0">
                <a:latin typeface="Calibri"/>
                <a:cs typeface="Calibri"/>
              </a:rPr>
              <a:t>1.Docetaxel  </a:t>
            </a:r>
            <a:r>
              <a:rPr sz="2000" dirty="0">
                <a:latin typeface="Calibri"/>
                <a:cs typeface="Calibri"/>
              </a:rPr>
              <a:t>2</a:t>
            </a:r>
            <a:r>
              <a:rPr sz="2000" spc="-5" dirty="0">
                <a:latin typeface="Calibri"/>
                <a:cs typeface="Calibri"/>
              </a:rPr>
              <a:t>.</a:t>
            </a:r>
            <a:r>
              <a:rPr sz="2000" dirty="0">
                <a:latin typeface="Calibri"/>
                <a:cs typeface="Calibri"/>
              </a:rPr>
              <a:t>M</a:t>
            </a:r>
            <a:r>
              <a:rPr sz="2000" spc="-20" dirty="0">
                <a:latin typeface="Calibri"/>
                <a:cs typeface="Calibri"/>
              </a:rPr>
              <a:t>i</a:t>
            </a:r>
            <a:r>
              <a:rPr sz="2000" spc="-50" dirty="0">
                <a:latin typeface="Calibri"/>
                <a:cs typeface="Calibri"/>
              </a:rPr>
              <a:t>t</a:t>
            </a:r>
            <a:r>
              <a:rPr sz="2000" spc="-75" dirty="0">
                <a:latin typeface="Calibri"/>
                <a:cs typeface="Calibri"/>
              </a:rPr>
              <a:t>o</a:t>
            </a:r>
            <a:r>
              <a:rPr sz="2000" spc="-90" dirty="0">
                <a:latin typeface="Calibri"/>
                <a:cs typeface="Calibri"/>
              </a:rPr>
              <a:t>x</a:t>
            </a:r>
            <a:r>
              <a:rPr sz="2000" dirty="0">
                <a:latin typeface="Calibri"/>
                <a:cs typeface="Calibri"/>
              </a:rPr>
              <a:t>a</a:t>
            </a:r>
            <a:r>
              <a:rPr sz="2000" spc="-45" dirty="0">
                <a:latin typeface="Calibri"/>
                <a:cs typeface="Calibri"/>
              </a:rPr>
              <a:t>n</a:t>
            </a:r>
            <a:r>
              <a:rPr sz="2000" dirty="0">
                <a:latin typeface="Calibri"/>
                <a:cs typeface="Calibri"/>
              </a:rPr>
              <a:t>t</a:t>
            </a:r>
            <a:r>
              <a:rPr sz="2000" spc="-75" dirty="0">
                <a:latin typeface="Calibri"/>
                <a:cs typeface="Calibri"/>
              </a:rPr>
              <a:t>r</a:t>
            </a:r>
            <a:r>
              <a:rPr sz="2000" spc="-5" dirty="0">
                <a:latin typeface="Calibri"/>
                <a:cs typeface="Calibri"/>
              </a:rPr>
              <a:t>o</a:t>
            </a:r>
            <a:r>
              <a:rPr sz="2000" dirty="0">
                <a:latin typeface="Calibri"/>
                <a:cs typeface="Calibri"/>
              </a:rPr>
              <a:t>n</a:t>
            </a:r>
            <a:r>
              <a:rPr sz="2000" spc="-5" dirty="0">
                <a:latin typeface="Calibri"/>
                <a:cs typeface="Calibri"/>
              </a:rPr>
              <a:t>e</a:t>
            </a:r>
            <a:r>
              <a:rPr sz="1350" dirty="0">
                <a:latin typeface="Calibri"/>
                <a:cs typeface="Calibri"/>
              </a:rPr>
              <a:t>.</a:t>
            </a:r>
            <a:endParaRPr sz="1350">
              <a:latin typeface="Calibri"/>
              <a:cs typeface="Calibri"/>
            </a:endParaRPr>
          </a:p>
          <a:p>
            <a:pPr>
              <a:lnSpc>
                <a:spcPct val="100000"/>
              </a:lnSpc>
              <a:spcBef>
                <a:spcPts val="25"/>
              </a:spcBef>
            </a:pPr>
            <a:endParaRPr sz="1500">
              <a:latin typeface="Calibri"/>
              <a:cs typeface="Calibri"/>
            </a:endParaRPr>
          </a:p>
          <a:p>
            <a:pPr marL="268605">
              <a:lnSpc>
                <a:spcPct val="100000"/>
              </a:lnSpc>
              <a:spcBef>
                <a:spcPts val="5"/>
              </a:spcBef>
            </a:pPr>
            <a:r>
              <a:rPr sz="1950" b="1" u="heavy" spc="-80" dirty="0">
                <a:solidFill>
                  <a:srgbClr val="843A0C"/>
                </a:solidFill>
                <a:uFill>
                  <a:solidFill>
                    <a:srgbClr val="843A0C"/>
                  </a:solidFill>
                </a:uFill>
                <a:latin typeface="Calibri"/>
                <a:cs typeface="Calibri"/>
              </a:rPr>
              <a:t>TAX</a:t>
            </a:r>
            <a:r>
              <a:rPr sz="1950" b="1" u="heavy" spc="-100" dirty="0">
                <a:solidFill>
                  <a:srgbClr val="843A0C"/>
                </a:solidFill>
                <a:uFill>
                  <a:solidFill>
                    <a:srgbClr val="843A0C"/>
                  </a:solidFill>
                </a:uFill>
                <a:latin typeface="Calibri"/>
                <a:cs typeface="Calibri"/>
              </a:rPr>
              <a:t> </a:t>
            </a:r>
            <a:r>
              <a:rPr sz="1950" b="1" u="heavy" dirty="0">
                <a:solidFill>
                  <a:srgbClr val="843A0C"/>
                </a:solidFill>
                <a:uFill>
                  <a:solidFill>
                    <a:srgbClr val="843A0C"/>
                  </a:solidFill>
                </a:uFill>
                <a:latin typeface="Calibri"/>
                <a:cs typeface="Calibri"/>
              </a:rPr>
              <a:t>327</a:t>
            </a:r>
            <a:endParaRPr sz="1950">
              <a:latin typeface="Calibri"/>
              <a:cs typeface="Calibri"/>
            </a:endParaRPr>
          </a:p>
          <a:p>
            <a:pPr marL="269875" marR="3629025" indent="-257810">
              <a:lnSpc>
                <a:spcPct val="100000"/>
              </a:lnSpc>
              <a:spcBef>
                <a:spcPts val="505"/>
              </a:spcBef>
              <a:buFont typeface="Wingdings"/>
              <a:buChar char=""/>
              <a:tabLst>
                <a:tab pos="270510" algn="l"/>
              </a:tabLst>
            </a:pPr>
            <a:r>
              <a:rPr sz="2000" dirty="0">
                <a:latin typeface="Calibri"/>
                <a:cs typeface="Calibri"/>
              </a:rPr>
              <a:t>1006 </a:t>
            </a:r>
            <a:r>
              <a:rPr sz="2000" spc="-20" dirty="0">
                <a:latin typeface="Calibri"/>
                <a:cs typeface="Calibri"/>
              </a:rPr>
              <a:t>patients </a:t>
            </a:r>
            <a:r>
              <a:rPr sz="2000" dirty="0">
                <a:latin typeface="Calibri"/>
                <a:cs typeface="Calibri"/>
              </a:rPr>
              <a:t>in 24 </a:t>
            </a:r>
            <a:r>
              <a:rPr sz="2000" spc="-5" dirty="0">
                <a:latin typeface="Calibri"/>
                <a:cs typeface="Calibri"/>
              </a:rPr>
              <a:t>countries with</a:t>
            </a:r>
            <a:r>
              <a:rPr sz="2000" spc="-114" dirty="0">
                <a:latin typeface="Calibri"/>
                <a:cs typeface="Calibri"/>
              </a:rPr>
              <a:t> </a:t>
            </a:r>
            <a:r>
              <a:rPr sz="2000" spc="-5" dirty="0">
                <a:latin typeface="Calibri"/>
                <a:cs typeface="Calibri"/>
              </a:rPr>
              <a:t>HRPC  </a:t>
            </a:r>
            <a:r>
              <a:rPr sz="2000" spc="-20" dirty="0">
                <a:latin typeface="Calibri"/>
                <a:cs typeface="Calibri"/>
              </a:rPr>
              <a:t>were </a:t>
            </a:r>
            <a:r>
              <a:rPr sz="2000" spc="-25" dirty="0">
                <a:latin typeface="Calibri"/>
                <a:cs typeface="Calibri"/>
              </a:rPr>
              <a:t>randomized </a:t>
            </a:r>
            <a:r>
              <a:rPr sz="2000" spc="-20" dirty="0">
                <a:latin typeface="Calibri"/>
                <a:cs typeface="Calibri"/>
              </a:rPr>
              <a:t>to </a:t>
            </a:r>
            <a:r>
              <a:rPr sz="2000" spc="-5" dirty="0">
                <a:latin typeface="Calibri"/>
                <a:cs typeface="Calibri"/>
              </a:rPr>
              <a:t>one of three  </a:t>
            </a:r>
            <a:r>
              <a:rPr sz="2000" spc="-10" dirty="0">
                <a:latin typeface="Calibri"/>
                <a:cs typeface="Calibri"/>
              </a:rPr>
              <a:t>chemotherapy</a:t>
            </a:r>
            <a:r>
              <a:rPr sz="2000" spc="-80" dirty="0">
                <a:latin typeface="Calibri"/>
                <a:cs typeface="Calibri"/>
              </a:rPr>
              <a:t> </a:t>
            </a:r>
            <a:r>
              <a:rPr sz="2000" spc="-5" dirty="0">
                <a:latin typeface="Calibri"/>
                <a:cs typeface="Calibri"/>
              </a:rPr>
              <a:t>regimens:</a:t>
            </a:r>
            <a:endParaRPr sz="2000">
              <a:latin typeface="Calibri"/>
              <a:cs typeface="Calibri"/>
            </a:endParaRPr>
          </a:p>
          <a:p>
            <a:pPr marL="469900" marR="3515995">
              <a:lnSpc>
                <a:spcPct val="100000"/>
              </a:lnSpc>
            </a:pPr>
            <a:r>
              <a:rPr sz="2000" spc="-25" dirty="0">
                <a:latin typeface="Calibri"/>
                <a:cs typeface="Calibri"/>
              </a:rPr>
              <a:t>Docetaxel </a:t>
            </a:r>
            <a:r>
              <a:rPr sz="2000" spc="-20" dirty="0">
                <a:latin typeface="Calibri"/>
                <a:cs typeface="Calibri"/>
              </a:rPr>
              <a:t>every </a:t>
            </a:r>
            <a:r>
              <a:rPr sz="2000" dirty="0">
                <a:latin typeface="Calibri"/>
                <a:cs typeface="Calibri"/>
              </a:rPr>
              <a:t>3 </a:t>
            </a:r>
            <a:r>
              <a:rPr sz="2000" spc="-20" dirty="0">
                <a:latin typeface="Calibri"/>
                <a:cs typeface="Calibri"/>
              </a:rPr>
              <a:t>weeks </a:t>
            </a:r>
            <a:r>
              <a:rPr sz="2000" spc="-5" dirty="0">
                <a:latin typeface="Calibri"/>
                <a:cs typeface="Calibri"/>
              </a:rPr>
              <a:t>(with  prednisone10 </a:t>
            </a:r>
            <a:r>
              <a:rPr sz="2000" dirty="0">
                <a:latin typeface="Calibri"/>
                <a:cs typeface="Calibri"/>
              </a:rPr>
              <a:t>mg) </a:t>
            </a:r>
            <a:r>
              <a:rPr sz="2000" spc="-30" dirty="0">
                <a:latin typeface="Calibri"/>
                <a:cs typeface="Calibri"/>
              </a:rPr>
              <a:t>for </a:t>
            </a:r>
            <a:r>
              <a:rPr sz="2000" dirty="0">
                <a:latin typeface="Calibri"/>
                <a:cs typeface="Calibri"/>
              </a:rPr>
              <a:t>10 </a:t>
            </a:r>
            <a:r>
              <a:rPr sz="2000" spc="-5" dirty="0">
                <a:latin typeface="Calibri"/>
                <a:cs typeface="Calibri"/>
              </a:rPr>
              <a:t>cycles  </a:t>
            </a:r>
            <a:r>
              <a:rPr sz="2000" spc="-25" dirty="0">
                <a:latin typeface="Calibri"/>
                <a:cs typeface="Calibri"/>
              </a:rPr>
              <a:t>Docetaxel </a:t>
            </a:r>
            <a:r>
              <a:rPr sz="2000" spc="-20" dirty="0">
                <a:latin typeface="Calibri"/>
                <a:cs typeface="Calibri"/>
              </a:rPr>
              <a:t>every </a:t>
            </a:r>
            <a:r>
              <a:rPr sz="2000" spc="-5" dirty="0">
                <a:latin typeface="Calibri"/>
                <a:cs typeface="Calibri"/>
              </a:rPr>
              <a:t>week (with</a:t>
            </a:r>
            <a:r>
              <a:rPr sz="2000" spc="-114" dirty="0">
                <a:latin typeface="Calibri"/>
                <a:cs typeface="Calibri"/>
              </a:rPr>
              <a:t> </a:t>
            </a:r>
            <a:r>
              <a:rPr sz="2000" spc="-5" dirty="0">
                <a:latin typeface="Calibri"/>
                <a:cs typeface="Calibri"/>
              </a:rPr>
              <a:t>prednisone  </a:t>
            </a:r>
            <a:r>
              <a:rPr sz="2000" dirty="0">
                <a:latin typeface="Calibri"/>
                <a:cs typeface="Calibri"/>
              </a:rPr>
              <a:t>10 mg) </a:t>
            </a:r>
            <a:r>
              <a:rPr sz="2000" spc="-25" dirty="0">
                <a:latin typeface="Calibri"/>
                <a:cs typeface="Calibri"/>
              </a:rPr>
              <a:t>for </a:t>
            </a:r>
            <a:r>
              <a:rPr sz="2000" dirty="0">
                <a:latin typeface="Calibri"/>
                <a:cs typeface="Calibri"/>
              </a:rPr>
              <a:t>5</a:t>
            </a:r>
            <a:r>
              <a:rPr sz="2000" spc="-90" dirty="0">
                <a:latin typeface="Calibri"/>
                <a:cs typeface="Calibri"/>
              </a:rPr>
              <a:t> </a:t>
            </a:r>
            <a:r>
              <a:rPr sz="2000" spc="-5" dirty="0">
                <a:latin typeface="Calibri"/>
                <a:cs typeface="Calibri"/>
              </a:rPr>
              <a:t>cycles</a:t>
            </a:r>
            <a:endParaRPr sz="2000">
              <a:latin typeface="Calibri"/>
              <a:cs typeface="Calibri"/>
            </a:endParaRPr>
          </a:p>
          <a:p>
            <a:pPr marL="469900" marR="4064000">
              <a:lnSpc>
                <a:spcPct val="100000"/>
              </a:lnSpc>
            </a:pPr>
            <a:r>
              <a:rPr sz="2000" spc="-25" dirty="0">
                <a:latin typeface="Calibri"/>
                <a:cs typeface="Calibri"/>
              </a:rPr>
              <a:t>Mitoxantrone </a:t>
            </a:r>
            <a:r>
              <a:rPr sz="2000" spc="-20" dirty="0">
                <a:latin typeface="Calibri"/>
                <a:cs typeface="Calibri"/>
              </a:rPr>
              <a:t>every </a:t>
            </a:r>
            <a:r>
              <a:rPr sz="2000" dirty="0">
                <a:latin typeface="Calibri"/>
                <a:cs typeface="Calibri"/>
              </a:rPr>
              <a:t>3 </a:t>
            </a:r>
            <a:r>
              <a:rPr sz="2000" spc="-20" dirty="0">
                <a:latin typeface="Calibri"/>
                <a:cs typeface="Calibri"/>
              </a:rPr>
              <a:t>weeks </a:t>
            </a:r>
            <a:r>
              <a:rPr sz="2000" spc="-5" dirty="0">
                <a:latin typeface="Calibri"/>
                <a:cs typeface="Calibri"/>
              </a:rPr>
              <a:t>(with  prednisone </a:t>
            </a:r>
            <a:r>
              <a:rPr sz="2000" dirty="0">
                <a:latin typeface="Calibri"/>
                <a:cs typeface="Calibri"/>
              </a:rPr>
              <a:t>10mg) </a:t>
            </a:r>
            <a:r>
              <a:rPr sz="2000" spc="-25" dirty="0">
                <a:latin typeface="Calibri"/>
                <a:cs typeface="Calibri"/>
              </a:rPr>
              <a:t>for </a:t>
            </a:r>
            <a:r>
              <a:rPr sz="2000" dirty="0">
                <a:latin typeface="Calibri"/>
                <a:cs typeface="Calibri"/>
              </a:rPr>
              <a:t>10</a:t>
            </a:r>
            <a:r>
              <a:rPr sz="2000" spc="-165" dirty="0">
                <a:latin typeface="Calibri"/>
                <a:cs typeface="Calibri"/>
              </a:rPr>
              <a:t> </a:t>
            </a:r>
            <a:r>
              <a:rPr sz="2000" spc="-5" dirty="0">
                <a:latin typeface="Calibri"/>
                <a:cs typeface="Calibri"/>
              </a:rPr>
              <a:t>cycles</a:t>
            </a:r>
            <a:endParaRPr sz="2000">
              <a:latin typeface="Calibri"/>
              <a:cs typeface="Calibri"/>
            </a:endParaRPr>
          </a:p>
          <a:p>
            <a:pPr marL="525780" marR="683260" lvl="1" indent="-257810">
              <a:lnSpc>
                <a:spcPct val="100000"/>
              </a:lnSpc>
              <a:spcBef>
                <a:spcPts val="790"/>
              </a:spcBef>
              <a:buFont typeface="Wingdings"/>
              <a:buChar char=""/>
              <a:tabLst>
                <a:tab pos="526415" algn="l"/>
              </a:tabLst>
            </a:pPr>
            <a:r>
              <a:rPr sz="2000" spc="-25" dirty="0">
                <a:latin typeface="Calibri"/>
                <a:cs typeface="Calibri"/>
              </a:rPr>
              <a:t>Patients </a:t>
            </a:r>
            <a:r>
              <a:rPr sz="2000" dirty="0">
                <a:latin typeface="Calibri"/>
                <a:cs typeface="Calibri"/>
              </a:rPr>
              <a:t>who </a:t>
            </a:r>
            <a:r>
              <a:rPr sz="2000" spc="-20" dirty="0">
                <a:latin typeface="Calibri"/>
                <a:cs typeface="Calibri"/>
              </a:rPr>
              <a:t>received </a:t>
            </a:r>
            <a:r>
              <a:rPr sz="2000" b="1" spc="-25" dirty="0">
                <a:latin typeface="Calibri"/>
                <a:cs typeface="Calibri"/>
              </a:rPr>
              <a:t>Docetaxel </a:t>
            </a:r>
            <a:r>
              <a:rPr sz="2000" b="1" spc="-20" dirty="0">
                <a:latin typeface="Calibri"/>
                <a:cs typeface="Calibri"/>
              </a:rPr>
              <a:t>every </a:t>
            </a:r>
            <a:r>
              <a:rPr sz="2000" b="1" dirty="0">
                <a:latin typeface="Calibri"/>
                <a:cs typeface="Calibri"/>
              </a:rPr>
              <a:t>3 </a:t>
            </a:r>
            <a:r>
              <a:rPr sz="2000" b="1" spc="-10" dirty="0">
                <a:latin typeface="Calibri"/>
                <a:cs typeface="Calibri"/>
              </a:rPr>
              <a:t>weeks </a:t>
            </a:r>
            <a:r>
              <a:rPr sz="2000" spc="-5" dirty="0">
                <a:latin typeface="Calibri"/>
                <a:cs typeface="Calibri"/>
              </a:rPr>
              <a:t>(</a:t>
            </a:r>
            <a:r>
              <a:rPr sz="2000" b="1" spc="-5" dirty="0">
                <a:latin typeface="Calibri"/>
                <a:cs typeface="Calibri"/>
              </a:rPr>
              <a:t>with prednisone</a:t>
            </a:r>
            <a:r>
              <a:rPr sz="2000" spc="-5" dirty="0">
                <a:latin typeface="Calibri"/>
                <a:cs typeface="Calibri"/>
              </a:rPr>
              <a:t>)  </a:t>
            </a:r>
            <a:r>
              <a:rPr sz="2000" spc="-10" dirty="0">
                <a:latin typeface="Calibri"/>
                <a:cs typeface="Calibri"/>
              </a:rPr>
              <a:t>experienced</a:t>
            </a:r>
            <a:r>
              <a:rPr sz="2000" b="1" spc="-10" dirty="0">
                <a:latin typeface="Calibri"/>
                <a:cs typeface="Calibri"/>
              </a:rPr>
              <a:t>:</a:t>
            </a:r>
            <a:endParaRPr sz="2000">
              <a:latin typeface="Calibri"/>
              <a:cs typeface="Calibri"/>
            </a:endParaRPr>
          </a:p>
          <a:p>
            <a:pPr marL="868680" lvl="2" indent="-257810">
              <a:lnSpc>
                <a:spcPct val="100000"/>
              </a:lnSpc>
              <a:spcBef>
                <a:spcPts val="5"/>
              </a:spcBef>
              <a:buFont typeface="Arial"/>
              <a:buChar char="•"/>
              <a:tabLst>
                <a:tab pos="868680" algn="l"/>
                <a:tab pos="869315" algn="l"/>
              </a:tabLst>
            </a:pPr>
            <a:r>
              <a:rPr sz="2000" spc="-25" dirty="0">
                <a:latin typeface="Calibri"/>
                <a:cs typeface="Calibri"/>
              </a:rPr>
              <a:t>Improvement </a:t>
            </a:r>
            <a:r>
              <a:rPr sz="2000" dirty="0">
                <a:latin typeface="Calibri"/>
                <a:cs typeface="Calibri"/>
              </a:rPr>
              <a:t>in </a:t>
            </a:r>
            <a:r>
              <a:rPr sz="2000" spc="-5" dirty="0">
                <a:latin typeface="Calibri"/>
                <a:cs typeface="Calibri"/>
              </a:rPr>
              <a:t>median survival of </a:t>
            </a:r>
            <a:r>
              <a:rPr sz="2000" dirty="0">
                <a:latin typeface="Calibri"/>
                <a:cs typeface="Calibri"/>
              </a:rPr>
              <a:t>2 </a:t>
            </a:r>
            <a:r>
              <a:rPr sz="2000" spc="-5" dirty="0">
                <a:latin typeface="Calibri"/>
                <a:cs typeface="Calibri"/>
              </a:rPr>
              <a:t>months </a:t>
            </a:r>
            <a:r>
              <a:rPr sz="2000" dirty="0">
                <a:latin typeface="Calibri"/>
                <a:cs typeface="Calibri"/>
              </a:rPr>
              <a:t>(18.9m </a:t>
            </a:r>
            <a:r>
              <a:rPr sz="2000" spc="-20" dirty="0">
                <a:latin typeface="Calibri"/>
                <a:cs typeface="Calibri"/>
              </a:rPr>
              <a:t>vs. </a:t>
            </a:r>
            <a:r>
              <a:rPr sz="2000" dirty="0">
                <a:latin typeface="Calibri"/>
                <a:cs typeface="Calibri"/>
              </a:rPr>
              <a:t>16.5</a:t>
            </a:r>
            <a:r>
              <a:rPr sz="2000" spc="-100" dirty="0">
                <a:latin typeface="Calibri"/>
                <a:cs typeface="Calibri"/>
              </a:rPr>
              <a:t> </a:t>
            </a:r>
            <a:r>
              <a:rPr sz="2000" spc="-5" dirty="0">
                <a:latin typeface="Calibri"/>
                <a:cs typeface="Calibri"/>
              </a:rPr>
              <a:t>months)</a:t>
            </a:r>
            <a:endParaRPr sz="2000">
              <a:latin typeface="Calibri"/>
              <a:cs typeface="Calibri"/>
            </a:endParaRPr>
          </a:p>
          <a:p>
            <a:pPr marL="868680" lvl="2" indent="-257810">
              <a:lnSpc>
                <a:spcPct val="100000"/>
              </a:lnSpc>
              <a:buFont typeface="Arial"/>
              <a:buChar char="•"/>
              <a:tabLst>
                <a:tab pos="868680" algn="l"/>
                <a:tab pos="869315" algn="l"/>
              </a:tabLst>
            </a:pPr>
            <a:r>
              <a:rPr sz="2000" spc="-25" dirty="0">
                <a:latin typeface="Calibri"/>
                <a:cs typeface="Calibri"/>
              </a:rPr>
              <a:t>Greater </a:t>
            </a:r>
            <a:r>
              <a:rPr sz="2000" spc="-5" dirty="0">
                <a:latin typeface="Calibri"/>
                <a:cs typeface="Calibri"/>
              </a:rPr>
              <a:t>PSA decline </a:t>
            </a:r>
            <a:r>
              <a:rPr sz="2000" dirty="0">
                <a:latin typeface="Calibri"/>
                <a:cs typeface="Calibri"/>
              </a:rPr>
              <a:t>(45% </a:t>
            </a:r>
            <a:r>
              <a:rPr sz="2000" spc="-20" dirty="0">
                <a:latin typeface="Calibri"/>
                <a:cs typeface="Calibri"/>
              </a:rPr>
              <a:t>vs.</a:t>
            </a:r>
            <a:r>
              <a:rPr sz="2000" spc="-60" dirty="0">
                <a:latin typeface="Calibri"/>
                <a:cs typeface="Calibri"/>
              </a:rPr>
              <a:t> </a:t>
            </a:r>
            <a:r>
              <a:rPr sz="2000" dirty="0">
                <a:latin typeface="Calibri"/>
                <a:cs typeface="Calibri"/>
              </a:rPr>
              <a:t>32%)</a:t>
            </a:r>
            <a:endParaRPr sz="2000">
              <a:latin typeface="Calibri"/>
              <a:cs typeface="Calibri"/>
            </a:endParaRPr>
          </a:p>
          <a:p>
            <a:pPr marL="868680" lvl="2" indent="-257810">
              <a:lnSpc>
                <a:spcPct val="100000"/>
              </a:lnSpc>
              <a:buFont typeface="Arial"/>
              <a:buChar char="•"/>
              <a:tabLst>
                <a:tab pos="868680" algn="l"/>
                <a:tab pos="869315" algn="l"/>
              </a:tabLst>
            </a:pPr>
            <a:r>
              <a:rPr sz="2000" spc="-25" dirty="0">
                <a:latin typeface="Calibri"/>
                <a:cs typeface="Calibri"/>
              </a:rPr>
              <a:t>Improvement </a:t>
            </a:r>
            <a:r>
              <a:rPr sz="2000" dirty="0">
                <a:latin typeface="Calibri"/>
                <a:cs typeface="Calibri"/>
              </a:rPr>
              <a:t>in </a:t>
            </a:r>
            <a:r>
              <a:rPr sz="2000" spc="-25" dirty="0">
                <a:latin typeface="Calibri"/>
                <a:cs typeface="Calibri"/>
              </a:rPr>
              <a:t>Pain </a:t>
            </a:r>
            <a:r>
              <a:rPr sz="2000" dirty="0">
                <a:latin typeface="Calibri"/>
                <a:cs typeface="Calibri"/>
              </a:rPr>
              <a:t>(35% </a:t>
            </a:r>
            <a:r>
              <a:rPr sz="2000" spc="-20" dirty="0">
                <a:latin typeface="Calibri"/>
                <a:cs typeface="Calibri"/>
              </a:rPr>
              <a:t>vs.</a:t>
            </a:r>
            <a:r>
              <a:rPr sz="2000" spc="-45" dirty="0">
                <a:latin typeface="Calibri"/>
                <a:cs typeface="Calibri"/>
              </a:rPr>
              <a:t> </a:t>
            </a:r>
            <a:r>
              <a:rPr sz="2000" dirty="0">
                <a:latin typeface="Calibri"/>
                <a:cs typeface="Calibri"/>
              </a:rPr>
              <a:t>22%)</a:t>
            </a:r>
            <a:endParaRPr sz="2000">
              <a:latin typeface="Calibri"/>
              <a:cs typeface="Calibri"/>
            </a:endParaRPr>
          </a:p>
          <a:p>
            <a:pPr marL="868680" lvl="2" indent="-257810">
              <a:lnSpc>
                <a:spcPct val="100000"/>
              </a:lnSpc>
              <a:buFont typeface="Arial"/>
              <a:buChar char="•"/>
              <a:tabLst>
                <a:tab pos="868680" algn="l"/>
                <a:tab pos="869315" algn="l"/>
              </a:tabLst>
            </a:pPr>
            <a:r>
              <a:rPr sz="2000" dirty="0">
                <a:latin typeface="Calibri"/>
                <a:cs typeface="Calibri"/>
              </a:rPr>
              <a:t>S/E </a:t>
            </a:r>
            <a:r>
              <a:rPr sz="2000" spc="-20" dirty="0">
                <a:latin typeface="Calibri"/>
                <a:cs typeface="Calibri"/>
              </a:rPr>
              <a:t>were</a:t>
            </a:r>
            <a:r>
              <a:rPr sz="2000" spc="-70" dirty="0">
                <a:latin typeface="Calibri"/>
                <a:cs typeface="Calibri"/>
              </a:rPr>
              <a:t> </a:t>
            </a:r>
            <a:r>
              <a:rPr sz="2000" dirty="0">
                <a:latin typeface="Calibri"/>
                <a:cs typeface="Calibri"/>
              </a:rPr>
              <a:t>manageable</a:t>
            </a:r>
            <a:endParaRPr sz="2000">
              <a:latin typeface="Calibri"/>
              <a:cs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00602" y="123824"/>
            <a:ext cx="1755139" cy="452120"/>
          </a:xfrm>
          <a:prstGeom prst="rect">
            <a:avLst/>
          </a:prstGeom>
        </p:spPr>
        <p:txBody>
          <a:bodyPr vert="horz" wrap="square" lIns="0" tIns="12065" rIns="0" bIns="0" rtlCol="0">
            <a:spAutoFit/>
          </a:bodyPr>
          <a:lstStyle/>
          <a:p>
            <a:pPr marL="12700">
              <a:lnSpc>
                <a:spcPct val="100000"/>
              </a:lnSpc>
              <a:spcBef>
                <a:spcPts val="95"/>
              </a:spcBef>
            </a:pPr>
            <a:r>
              <a:rPr sz="2800" b="1" i="1" u="heavy" spc="-40" dirty="0">
                <a:solidFill>
                  <a:srgbClr val="843A0C"/>
                </a:solidFill>
                <a:uFill>
                  <a:solidFill>
                    <a:srgbClr val="843A0C"/>
                  </a:solidFill>
                </a:uFill>
                <a:latin typeface="Calibri"/>
                <a:cs typeface="Calibri"/>
              </a:rPr>
              <a:t>SWOG</a:t>
            </a:r>
            <a:r>
              <a:rPr sz="2800" b="1" i="1" u="heavy" spc="-105" dirty="0">
                <a:solidFill>
                  <a:srgbClr val="843A0C"/>
                </a:solidFill>
                <a:uFill>
                  <a:solidFill>
                    <a:srgbClr val="843A0C"/>
                  </a:solidFill>
                </a:uFill>
                <a:latin typeface="Calibri"/>
                <a:cs typeface="Calibri"/>
              </a:rPr>
              <a:t> </a:t>
            </a:r>
            <a:r>
              <a:rPr sz="2800" b="1" i="1" u="heavy" spc="-10" dirty="0">
                <a:solidFill>
                  <a:srgbClr val="843A0C"/>
                </a:solidFill>
                <a:uFill>
                  <a:solidFill>
                    <a:srgbClr val="843A0C"/>
                  </a:solidFill>
                </a:uFill>
                <a:latin typeface="Calibri"/>
                <a:cs typeface="Calibri"/>
              </a:rPr>
              <a:t>9916</a:t>
            </a:r>
            <a:endParaRPr sz="2800">
              <a:latin typeface="Calibri"/>
              <a:cs typeface="Calibri"/>
            </a:endParaRPr>
          </a:p>
        </p:txBody>
      </p:sp>
      <p:sp>
        <p:nvSpPr>
          <p:cNvPr id="3" name="object 3"/>
          <p:cNvSpPr txBox="1"/>
          <p:nvPr/>
        </p:nvSpPr>
        <p:spPr>
          <a:xfrm>
            <a:off x="554532" y="775208"/>
            <a:ext cx="8239125" cy="4079875"/>
          </a:xfrm>
          <a:prstGeom prst="rect">
            <a:avLst/>
          </a:prstGeom>
        </p:spPr>
        <p:txBody>
          <a:bodyPr vert="horz" wrap="square" lIns="0" tIns="12700" rIns="0" bIns="0" rtlCol="0">
            <a:spAutoFit/>
          </a:bodyPr>
          <a:lstStyle/>
          <a:p>
            <a:pPr algn="ctr">
              <a:lnSpc>
                <a:spcPct val="100000"/>
              </a:lnSpc>
              <a:spcBef>
                <a:spcPts val="100"/>
              </a:spcBef>
            </a:pPr>
            <a:r>
              <a:rPr sz="2400" spc="-5" dirty="0">
                <a:latin typeface="Times New Roman"/>
                <a:cs typeface="Times New Roman"/>
              </a:rPr>
              <a:t>N=770</a:t>
            </a:r>
            <a:r>
              <a:rPr sz="2400" spc="-30" dirty="0">
                <a:latin typeface="Times New Roman"/>
                <a:cs typeface="Times New Roman"/>
              </a:rPr>
              <a:t> </a:t>
            </a:r>
            <a:r>
              <a:rPr sz="2400" spc="-20" dirty="0">
                <a:latin typeface="Times New Roman"/>
                <a:cs typeface="Times New Roman"/>
              </a:rPr>
              <a:t>men</a:t>
            </a:r>
            <a:endParaRPr sz="2400">
              <a:latin typeface="Times New Roman"/>
              <a:cs typeface="Times New Roman"/>
            </a:endParaRPr>
          </a:p>
          <a:p>
            <a:pPr>
              <a:lnSpc>
                <a:spcPct val="100000"/>
              </a:lnSpc>
              <a:spcBef>
                <a:spcPts val="10"/>
              </a:spcBef>
            </a:pPr>
            <a:endParaRPr sz="2600">
              <a:latin typeface="Times New Roman"/>
              <a:cs typeface="Times New Roman"/>
            </a:endParaRPr>
          </a:p>
          <a:p>
            <a:pPr marL="12065" marR="5080" indent="-635" algn="ctr">
              <a:lnSpc>
                <a:spcPct val="100000"/>
              </a:lnSpc>
            </a:pPr>
            <a:r>
              <a:rPr sz="2400" b="1" u="heavy" spc="-5" dirty="0">
                <a:solidFill>
                  <a:srgbClr val="C55A11"/>
                </a:solidFill>
                <a:uFill>
                  <a:solidFill>
                    <a:srgbClr val="C55A11"/>
                  </a:solidFill>
                </a:uFill>
                <a:latin typeface="Times New Roman"/>
                <a:cs typeface="Times New Roman"/>
              </a:rPr>
              <a:t>Dose </a:t>
            </a:r>
            <a:r>
              <a:rPr sz="2400" b="1" u="heavy" dirty="0">
                <a:solidFill>
                  <a:srgbClr val="C55A11"/>
                </a:solidFill>
                <a:uFill>
                  <a:solidFill>
                    <a:srgbClr val="C55A11"/>
                  </a:solidFill>
                </a:uFill>
                <a:latin typeface="Times New Roman"/>
                <a:cs typeface="Times New Roman"/>
              </a:rPr>
              <a:t>used:</a:t>
            </a:r>
            <a:r>
              <a:rPr sz="2400" b="1" dirty="0">
                <a:solidFill>
                  <a:srgbClr val="C55A11"/>
                </a:solidFill>
                <a:latin typeface="Times New Roman"/>
                <a:cs typeface="Times New Roman"/>
              </a:rPr>
              <a:t> </a:t>
            </a:r>
            <a:r>
              <a:rPr sz="2400" spc="-5" dirty="0">
                <a:latin typeface="Times New Roman"/>
                <a:cs typeface="Times New Roman"/>
              </a:rPr>
              <a:t>Docetaxel (60mg/m2) </a:t>
            </a:r>
            <a:r>
              <a:rPr sz="2400" dirty="0">
                <a:latin typeface="Times New Roman"/>
                <a:cs typeface="Times New Roman"/>
              </a:rPr>
              <a:t>&amp; </a:t>
            </a:r>
            <a:r>
              <a:rPr sz="2400" u="heavy" spc="-5" dirty="0">
                <a:solidFill>
                  <a:srgbClr val="0000FF"/>
                </a:solidFill>
                <a:uFill>
                  <a:solidFill>
                    <a:srgbClr val="0461C1"/>
                  </a:solidFill>
                </a:uFill>
                <a:latin typeface="Times New Roman"/>
                <a:cs typeface="Times New Roman"/>
                <a:hlinkClick r:id="rId2"/>
              </a:rPr>
              <a:t>estramustine</a:t>
            </a:r>
            <a:r>
              <a:rPr sz="2400" spc="-5" dirty="0">
                <a:solidFill>
                  <a:srgbClr val="0D0D0D"/>
                </a:solidFill>
                <a:latin typeface="Times New Roman"/>
                <a:cs typeface="Times New Roman"/>
              </a:rPr>
              <a:t>(280 </a:t>
            </a:r>
            <a:r>
              <a:rPr sz="2400" spc="-20" dirty="0">
                <a:solidFill>
                  <a:srgbClr val="0D0D0D"/>
                </a:solidFill>
                <a:latin typeface="Times New Roman"/>
                <a:cs typeface="Times New Roman"/>
              </a:rPr>
              <a:t>mg </a:t>
            </a:r>
            <a:r>
              <a:rPr sz="2400" dirty="0">
                <a:solidFill>
                  <a:srgbClr val="0D0D0D"/>
                </a:solidFill>
                <a:latin typeface="Times New Roman"/>
                <a:cs typeface="Times New Roman"/>
              </a:rPr>
              <a:t>orally 3  </a:t>
            </a:r>
            <a:r>
              <a:rPr sz="2400" spc="-5" dirty="0">
                <a:solidFill>
                  <a:srgbClr val="0D0D0D"/>
                </a:solidFill>
                <a:latin typeface="Times New Roman"/>
                <a:cs typeface="Times New Roman"/>
              </a:rPr>
              <a:t>times </a:t>
            </a:r>
            <a:r>
              <a:rPr sz="2400" dirty="0">
                <a:solidFill>
                  <a:srgbClr val="0D0D0D"/>
                </a:solidFill>
                <a:latin typeface="Times New Roman"/>
                <a:cs typeface="Times New Roman"/>
              </a:rPr>
              <a:t>daily from days 1 through 5) </a:t>
            </a:r>
            <a:r>
              <a:rPr sz="2400" spc="-5" dirty="0">
                <a:latin typeface="Times New Roman"/>
                <a:cs typeface="Times New Roman"/>
              </a:rPr>
              <a:t>vs. </a:t>
            </a:r>
            <a:r>
              <a:rPr sz="2400" spc="-10" dirty="0">
                <a:latin typeface="Times New Roman"/>
                <a:cs typeface="Times New Roman"/>
              </a:rPr>
              <a:t>mitoxantrone(12mg/m2)</a:t>
            </a:r>
            <a:r>
              <a:rPr sz="2400" spc="-145" dirty="0">
                <a:latin typeface="Times New Roman"/>
                <a:cs typeface="Times New Roman"/>
              </a:rPr>
              <a:t> </a:t>
            </a:r>
            <a:r>
              <a:rPr sz="2400" dirty="0">
                <a:latin typeface="Times New Roman"/>
                <a:cs typeface="Times New Roman"/>
              </a:rPr>
              <a:t>and  95 </a:t>
            </a:r>
            <a:r>
              <a:rPr sz="2400" spc="-20" dirty="0">
                <a:latin typeface="Times New Roman"/>
                <a:cs typeface="Times New Roman"/>
              </a:rPr>
              <a:t>mg </a:t>
            </a:r>
            <a:r>
              <a:rPr sz="2400" dirty="0">
                <a:latin typeface="Times New Roman"/>
                <a:cs typeface="Times New Roman"/>
              </a:rPr>
              <a:t>twice</a:t>
            </a:r>
            <a:r>
              <a:rPr sz="2400" spc="-10" dirty="0">
                <a:latin typeface="Times New Roman"/>
                <a:cs typeface="Times New Roman"/>
              </a:rPr>
              <a:t> </a:t>
            </a:r>
            <a:r>
              <a:rPr sz="2400" dirty="0">
                <a:latin typeface="Times New Roman"/>
                <a:cs typeface="Times New Roman"/>
              </a:rPr>
              <a:t>daily)</a:t>
            </a:r>
            <a:endParaRPr sz="2400">
              <a:latin typeface="Times New Roman"/>
              <a:cs typeface="Times New Roman"/>
            </a:endParaRPr>
          </a:p>
          <a:p>
            <a:pPr>
              <a:lnSpc>
                <a:spcPct val="100000"/>
              </a:lnSpc>
              <a:spcBef>
                <a:spcPts val="10"/>
              </a:spcBef>
            </a:pPr>
            <a:endParaRPr sz="2600">
              <a:latin typeface="Times New Roman"/>
              <a:cs typeface="Times New Roman"/>
            </a:endParaRPr>
          </a:p>
          <a:p>
            <a:pPr marL="1905" algn="ctr">
              <a:lnSpc>
                <a:spcPct val="100000"/>
              </a:lnSpc>
            </a:pPr>
            <a:r>
              <a:rPr sz="2400" b="1" dirty="0">
                <a:latin typeface="Times New Roman"/>
                <a:cs typeface="Times New Roman"/>
              </a:rPr>
              <a:t>overall survival </a:t>
            </a:r>
            <a:r>
              <a:rPr sz="2400" spc="-5" dirty="0">
                <a:latin typeface="Times New Roman"/>
                <a:cs typeface="Times New Roman"/>
              </a:rPr>
              <a:t>favored </a:t>
            </a:r>
            <a:r>
              <a:rPr sz="2400" dirty="0">
                <a:latin typeface="Times New Roman"/>
                <a:cs typeface="Times New Roman"/>
              </a:rPr>
              <a:t>docetaxel (18.9 </a:t>
            </a:r>
            <a:r>
              <a:rPr sz="2400" spc="-5" dirty="0">
                <a:latin typeface="Times New Roman"/>
                <a:cs typeface="Times New Roman"/>
              </a:rPr>
              <a:t>months compared </a:t>
            </a:r>
            <a:r>
              <a:rPr sz="2400" dirty="0">
                <a:latin typeface="Times New Roman"/>
                <a:cs typeface="Times New Roman"/>
              </a:rPr>
              <a:t>with</a:t>
            </a:r>
            <a:r>
              <a:rPr sz="2400" spc="-280" dirty="0">
                <a:latin typeface="Times New Roman"/>
                <a:cs typeface="Times New Roman"/>
              </a:rPr>
              <a:t> </a:t>
            </a:r>
            <a:r>
              <a:rPr sz="2400" dirty="0">
                <a:latin typeface="Times New Roman"/>
                <a:cs typeface="Times New Roman"/>
              </a:rPr>
              <a:t>16</a:t>
            </a:r>
            <a:endParaRPr sz="2400">
              <a:latin typeface="Times New Roman"/>
              <a:cs typeface="Times New Roman"/>
            </a:endParaRPr>
          </a:p>
          <a:p>
            <a:pPr algn="ctr">
              <a:lnSpc>
                <a:spcPct val="100000"/>
              </a:lnSpc>
              <a:spcBef>
                <a:spcPts val="5"/>
              </a:spcBef>
            </a:pPr>
            <a:r>
              <a:rPr sz="2400" spc="-5" dirty="0">
                <a:latin typeface="Times New Roman"/>
                <a:cs typeface="Times New Roman"/>
              </a:rPr>
              <a:t>months </a:t>
            </a:r>
            <a:r>
              <a:rPr sz="2400" dirty="0">
                <a:latin typeface="Times New Roman"/>
                <a:cs typeface="Times New Roman"/>
              </a:rPr>
              <a:t>for</a:t>
            </a:r>
            <a:r>
              <a:rPr sz="2400" spc="-10" dirty="0">
                <a:latin typeface="Times New Roman"/>
                <a:cs typeface="Times New Roman"/>
              </a:rPr>
              <a:t> </a:t>
            </a:r>
            <a:r>
              <a:rPr sz="2400" spc="-5" dirty="0">
                <a:latin typeface="Times New Roman"/>
                <a:cs typeface="Times New Roman"/>
              </a:rPr>
              <a:t>mitoxantrone).</a:t>
            </a:r>
            <a:endParaRPr sz="2400">
              <a:latin typeface="Times New Roman"/>
              <a:cs typeface="Times New Roman"/>
            </a:endParaRPr>
          </a:p>
          <a:p>
            <a:pPr marL="285115" marR="277495" indent="3175" algn="ctr">
              <a:lnSpc>
                <a:spcPct val="100000"/>
              </a:lnSpc>
            </a:pPr>
            <a:r>
              <a:rPr sz="2400" dirty="0">
                <a:latin typeface="Times New Roman"/>
                <a:cs typeface="Times New Roman"/>
              </a:rPr>
              <a:t>20% </a:t>
            </a:r>
            <a:r>
              <a:rPr sz="2400" b="1" spc="-20" dirty="0">
                <a:latin typeface="Times New Roman"/>
                <a:cs typeface="Times New Roman"/>
              </a:rPr>
              <a:t>reduction </a:t>
            </a:r>
            <a:r>
              <a:rPr sz="2400" b="1" spc="-5" dirty="0">
                <a:latin typeface="Times New Roman"/>
                <a:cs typeface="Times New Roman"/>
              </a:rPr>
              <a:t>in </a:t>
            </a:r>
            <a:r>
              <a:rPr sz="2400" b="1" dirty="0">
                <a:latin typeface="Times New Roman"/>
                <a:cs typeface="Times New Roman"/>
              </a:rPr>
              <a:t>mortality </a:t>
            </a:r>
            <a:r>
              <a:rPr sz="2400" dirty="0">
                <a:latin typeface="Times New Roman"/>
                <a:cs typeface="Times New Roman"/>
              </a:rPr>
              <a:t>in docetaxel </a:t>
            </a:r>
            <a:r>
              <a:rPr sz="2400" spc="-5" dirty="0">
                <a:latin typeface="Times New Roman"/>
                <a:cs typeface="Times New Roman"/>
              </a:rPr>
              <a:t>&amp;estramustine </a:t>
            </a:r>
            <a:r>
              <a:rPr sz="2400" dirty="0">
                <a:latin typeface="Times New Roman"/>
                <a:cs typeface="Times New Roman"/>
              </a:rPr>
              <a:t>arm  </a:t>
            </a:r>
            <a:r>
              <a:rPr sz="2400" b="1" dirty="0">
                <a:latin typeface="Times New Roman"/>
                <a:cs typeface="Times New Roman"/>
              </a:rPr>
              <a:t>Median time to </a:t>
            </a:r>
            <a:r>
              <a:rPr sz="2400" b="1" spc="-20" dirty="0">
                <a:latin typeface="Times New Roman"/>
                <a:cs typeface="Times New Roman"/>
              </a:rPr>
              <a:t>progression </a:t>
            </a:r>
            <a:r>
              <a:rPr sz="2400" dirty="0">
                <a:latin typeface="Times New Roman"/>
                <a:cs typeface="Times New Roman"/>
              </a:rPr>
              <a:t>significantly superior in the</a:t>
            </a:r>
            <a:r>
              <a:rPr sz="2400" spc="-300" dirty="0">
                <a:latin typeface="Times New Roman"/>
                <a:cs typeface="Times New Roman"/>
              </a:rPr>
              <a:t> </a:t>
            </a:r>
            <a:r>
              <a:rPr sz="2400" spc="-5" dirty="0">
                <a:latin typeface="Times New Roman"/>
                <a:cs typeface="Times New Roman"/>
              </a:rPr>
              <a:t>same  arm(6.3 </a:t>
            </a:r>
            <a:r>
              <a:rPr sz="2400" dirty="0">
                <a:latin typeface="Times New Roman"/>
                <a:cs typeface="Times New Roman"/>
              </a:rPr>
              <a:t>vs.3.2</a:t>
            </a:r>
            <a:r>
              <a:rPr sz="2400" spc="-70" dirty="0">
                <a:latin typeface="Times New Roman"/>
                <a:cs typeface="Times New Roman"/>
              </a:rPr>
              <a:t> </a:t>
            </a:r>
            <a:r>
              <a:rPr sz="2400" spc="-5" dirty="0">
                <a:latin typeface="Times New Roman"/>
                <a:cs typeface="Times New Roman"/>
              </a:rPr>
              <a:t>months)</a:t>
            </a:r>
            <a:endParaRPr sz="2400">
              <a:latin typeface="Times New Roman"/>
              <a:cs typeface="Times New Roman"/>
            </a:endParaRPr>
          </a:p>
        </p:txBody>
      </p:sp>
      <p:sp>
        <p:nvSpPr>
          <p:cNvPr id="4" name="object 4"/>
          <p:cNvSpPr txBox="1"/>
          <p:nvPr/>
        </p:nvSpPr>
        <p:spPr>
          <a:xfrm>
            <a:off x="871727" y="4924044"/>
            <a:ext cx="7597140" cy="1498600"/>
          </a:xfrm>
          <a:prstGeom prst="rect">
            <a:avLst/>
          </a:prstGeom>
          <a:solidFill>
            <a:srgbClr val="5B9BD3"/>
          </a:solidFill>
          <a:ln w="12192">
            <a:solidFill>
              <a:srgbClr val="416F9C"/>
            </a:solidFill>
          </a:ln>
        </p:spPr>
        <p:txBody>
          <a:bodyPr vert="horz" wrap="square" lIns="0" tIns="3175" rIns="0" bIns="0" rtlCol="0">
            <a:spAutoFit/>
          </a:bodyPr>
          <a:lstStyle/>
          <a:p>
            <a:pPr>
              <a:lnSpc>
                <a:spcPct val="100000"/>
              </a:lnSpc>
              <a:spcBef>
                <a:spcPts val="25"/>
              </a:spcBef>
            </a:pPr>
            <a:endParaRPr sz="1950">
              <a:latin typeface="Times New Roman"/>
              <a:cs typeface="Times New Roman"/>
            </a:endParaRPr>
          </a:p>
          <a:p>
            <a:pPr marL="144780" marR="132080" algn="ctr">
              <a:lnSpc>
                <a:spcPct val="100000"/>
              </a:lnSpc>
            </a:pPr>
            <a:r>
              <a:rPr sz="2000" b="1" dirty="0">
                <a:solidFill>
                  <a:srgbClr val="FFFFFF"/>
                </a:solidFill>
                <a:latin typeface="Times New Roman"/>
                <a:cs typeface="Times New Roman"/>
              </a:rPr>
              <a:t>Results Of SWOG </a:t>
            </a:r>
            <a:r>
              <a:rPr sz="2000" b="1" spc="5" dirty="0">
                <a:solidFill>
                  <a:srgbClr val="FFFFFF"/>
                </a:solidFill>
                <a:latin typeface="Times New Roman"/>
                <a:cs typeface="Times New Roman"/>
              </a:rPr>
              <a:t>&amp; </a:t>
            </a:r>
            <a:r>
              <a:rPr sz="2000" b="1" spc="-80" dirty="0">
                <a:solidFill>
                  <a:srgbClr val="FFFFFF"/>
                </a:solidFill>
                <a:latin typeface="Times New Roman"/>
                <a:cs typeface="Times New Roman"/>
              </a:rPr>
              <a:t>TAX </a:t>
            </a:r>
            <a:r>
              <a:rPr sz="2000" b="1" dirty="0">
                <a:solidFill>
                  <a:srgbClr val="FFFFFF"/>
                </a:solidFill>
                <a:latin typeface="Times New Roman"/>
                <a:cs typeface="Times New Roman"/>
              </a:rPr>
              <a:t>327 Confirms The </a:t>
            </a:r>
            <a:r>
              <a:rPr sz="2000" b="1" spc="-5" dirty="0">
                <a:solidFill>
                  <a:srgbClr val="FFFFFF"/>
                </a:solidFill>
                <a:latin typeface="Times New Roman"/>
                <a:cs typeface="Times New Roman"/>
              </a:rPr>
              <a:t>Efficacy </a:t>
            </a:r>
            <a:r>
              <a:rPr sz="2000" b="1" dirty="0">
                <a:solidFill>
                  <a:srgbClr val="FFFFFF"/>
                </a:solidFill>
                <a:latin typeface="Times New Roman"/>
                <a:cs typeface="Times New Roman"/>
              </a:rPr>
              <a:t>Of</a:t>
            </a:r>
            <a:r>
              <a:rPr sz="2000" b="1" spc="-270" dirty="0">
                <a:solidFill>
                  <a:srgbClr val="FFFFFF"/>
                </a:solidFill>
                <a:latin typeface="Times New Roman"/>
                <a:cs typeface="Times New Roman"/>
              </a:rPr>
              <a:t> </a:t>
            </a:r>
            <a:r>
              <a:rPr sz="2000" b="1" dirty="0">
                <a:solidFill>
                  <a:srgbClr val="FFFFFF"/>
                </a:solidFill>
                <a:latin typeface="Times New Roman"/>
                <a:cs typeface="Times New Roman"/>
              </a:rPr>
              <a:t>Docetaxel.  But</a:t>
            </a:r>
            <a:r>
              <a:rPr sz="2000" b="1" spc="-10" dirty="0">
                <a:solidFill>
                  <a:srgbClr val="FFFFFF"/>
                </a:solidFill>
                <a:latin typeface="Times New Roman"/>
                <a:cs typeface="Times New Roman"/>
              </a:rPr>
              <a:t> </a:t>
            </a:r>
            <a:r>
              <a:rPr sz="2000" b="1" dirty="0">
                <a:solidFill>
                  <a:srgbClr val="FFFFFF"/>
                </a:solidFill>
                <a:latin typeface="Times New Roman"/>
                <a:cs typeface="Times New Roman"/>
              </a:rPr>
              <a:t>Only</a:t>
            </a:r>
            <a:r>
              <a:rPr sz="2000" b="1" spc="-20" dirty="0">
                <a:solidFill>
                  <a:srgbClr val="FFFFFF"/>
                </a:solidFill>
                <a:latin typeface="Times New Roman"/>
                <a:cs typeface="Times New Roman"/>
              </a:rPr>
              <a:t> </a:t>
            </a:r>
            <a:r>
              <a:rPr sz="2000" b="1" dirty="0">
                <a:solidFill>
                  <a:srgbClr val="FFFFFF"/>
                </a:solidFill>
                <a:latin typeface="Times New Roman"/>
                <a:cs typeface="Times New Roman"/>
              </a:rPr>
              <a:t>Question</a:t>
            </a:r>
            <a:r>
              <a:rPr sz="2000" b="1" spc="-40" dirty="0">
                <a:solidFill>
                  <a:srgbClr val="FFFFFF"/>
                </a:solidFill>
                <a:latin typeface="Times New Roman"/>
                <a:cs typeface="Times New Roman"/>
              </a:rPr>
              <a:t> </a:t>
            </a:r>
            <a:r>
              <a:rPr sz="2000" b="1" dirty="0">
                <a:solidFill>
                  <a:srgbClr val="FFFFFF"/>
                </a:solidFill>
                <a:latin typeface="Times New Roman"/>
                <a:cs typeface="Times New Roman"/>
              </a:rPr>
              <a:t>Is</a:t>
            </a:r>
            <a:r>
              <a:rPr sz="2000" b="1" spc="-45" dirty="0">
                <a:solidFill>
                  <a:srgbClr val="FFFFFF"/>
                </a:solidFill>
                <a:latin typeface="Times New Roman"/>
                <a:cs typeface="Times New Roman"/>
              </a:rPr>
              <a:t> </a:t>
            </a:r>
            <a:r>
              <a:rPr sz="2000" b="1" dirty="0">
                <a:solidFill>
                  <a:srgbClr val="FFFFFF"/>
                </a:solidFill>
                <a:latin typeface="Times New Roman"/>
                <a:cs typeface="Times New Roman"/>
              </a:rPr>
              <a:t>That</a:t>
            </a:r>
            <a:r>
              <a:rPr sz="2000" b="1" spc="-10" dirty="0">
                <a:solidFill>
                  <a:srgbClr val="FFFFFF"/>
                </a:solidFill>
                <a:latin typeface="Times New Roman"/>
                <a:cs typeface="Times New Roman"/>
              </a:rPr>
              <a:t> </a:t>
            </a:r>
            <a:r>
              <a:rPr sz="2000" b="1" dirty="0">
                <a:solidFill>
                  <a:srgbClr val="FFFFFF"/>
                </a:solidFill>
                <a:latin typeface="Times New Roman"/>
                <a:cs typeface="Times New Roman"/>
              </a:rPr>
              <a:t>Only</a:t>
            </a:r>
            <a:r>
              <a:rPr sz="2000" b="1" spc="-20" dirty="0">
                <a:solidFill>
                  <a:srgbClr val="FFFFFF"/>
                </a:solidFill>
                <a:latin typeface="Times New Roman"/>
                <a:cs typeface="Times New Roman"/>
              </a:rPr>
              <a:t> </a:t>
            </a:r>
            <a:r>
              <a:rPr sz="2000" b="1" dirty="0">
                <a:solidFill>
                  <a:srgbClr val="FFFFFF"/>
                </a:solidFill>
                <a:latin typeface="Times New Roman"/>
                <a:cs typeface="Times New Roman"/>
              </a:rPr>
              <a:t>2</a:t>
            </a:r>
            <a:r>
              <a:rPr sz="2000" b="1" spc="5" dirty="0">
                <a:solidFill>
                  <a:srgbClr val="FFFFFF"/>
                </a:solidFill>
                <a:latin typeface="Times New Roman"/>
                <a:cs typeface="Times New Roman"/>
              </a:rPr>
              <a:t> </a:t>
            </a:r>
            <a:r>
              <a:rPr sz="2000" b="1" dirty="0">
                <a:solidFill>
                  <a:srgbClr val="FFFFFF"/>
                </a:solidFill>
                <a:latin typeface="Times New Roman"/>
                <a:cs typeface="Times New Roman"/>
              </a:rPr>
              <a:t>Months</a:t>
            </a:r>
            <a:r>
              <a:rPr sz="2000" b="1" spc="-45" dirty="0">
                <a:solidFill>
                  <a:srgbClr val="FFFFFF"/>
                </a:solidFill>
                <a:latin typeface="Times New Roman"/>
                <a:cs typeface="Times New Roman"/>
              </a:rPr>
              <a:t> </a:t>
            </a:r>
            <a:r>
              <a:rPr sz="2000" b="1" dirty="0">
                <a:solidFill>
                  <a:srgbClr val="FFFFFF"/>
                </a:solidFill>
                <a:latin typeface="Times New Roman"/>
                <a:cs typeface="Times New Roman"/>
              </a:rPr>
              <a:t>Survival</a:t>
            </a:r>
            <a:r>
              <a:rPr sz="2000" b="1" spc="-20" dirty="0">
                <a:solidFill>
                  <a:srgbClr val="FFFFFF"/>
                </a:solidFill>
                <a:latin typeface="Times New Roman"/>
                <a:cs typeface="Times New Roman"/>
              </a:rPr>
              <a:t> </a:t>
            </a:r>
            <a:r>
              <a:rPr sz="2000" b="1" spc="-10" dirty="0">
                <a:solidFill>
                  <a:srgbClr val="FFFFFF"/>
                </a:solidFill>
                <a:latin typeface="Times New Roman"/>
                <a:cs typeface="Times New Roman"/>
              </a:rPr>
              <a:t>Increment</a:t>
            </a:r>
            <a:r>
              <a:rPr sz="2000" b="1" spc="-50" dirty="0">
                <a:solidFill>
                  <a:srgbClr val="FFFFFF"/>
                </a:solidFill>
                <a:latin typeface="Times New Roman"/>
                <a:cs typeface="Times New Roman"/>
              </a:rPr>
              <a:t> </a:t>
            </a:r>
            <a:r>
              <a:rPr sz="2000" b="1" dirty="0">
                <a:solidFill>
                  <a:srgbClr val="FFFFFF"/>
                </a:solidFill>
                <a:latin typeface="Times New Roman"/>
                <a:cs typeface="Times New Roman"/>
              </a:rPr>
              <a:t>Is</a:t>
            </a:r>
            <a:r>
              <a:rPr sz="2000" b="1" spc="-250" dirty="0">
                <a:solidFill>
                  <a:srgbClr val="FFFFFF"/>
                </a:solidFill>
                <a:latin typeface="Times New Roman"/>
                <a:cs typeface="Times New Roman"/>
              </a:rPr>
              <a:t> </a:t>
            </a:r>
            <a:r>
              <a:rPr sz="2000" b="1" spc="-10" dirty="0">
                <a:solidFill>
                  <a:srgbClr val="FFFFFF"/>
                </a:solidFill>
                <a:latin typeface="Times New Roman"/>
                <a:cs typeface="Times New Roman"/>
              </a:rPr>
              <a:t>By  </a:t>
            </a:r>
            <a:r>
              <a:rPr sz="2000" b="1" dirty="0">
                <a:solidFill>
                  <a:srgbClr val="FFFFFF"/>
                </a:solidFill>
                <a:latin typeface="Times New Roman"/>
                <a:cs typeface="Times New Roman"/>
              </a:rPr>
              <a:t>Use Of</a:t>
            </a:r>
            <a:r>
              <a:rPr sz="2000" b="1" spc="-65" dirty="0">
                <a:solidFill>
                  <a:srgbClr val="FFFFFF"/>
                </a:solidFill>
                <a:latin typeface="Times New Roman"/>
                <a:cs typeface="Times New Roman"/>
              </a:rPr>
              <a:t> </a:t>
            </a:r>
            <a:r>
              <a:rPr sz="2000" b="1" dirty="0">
                <a:solidFill>
                  <a:srgbClr val="FFFFFF"/>
                </a:solidFill>
                <a:latin typeface="Times New Roman"/>
                <a:cs typeface="Times New Roman"/>
              </a:rPr>
              <a:t>Docetaxel.</a:t>
            </a:r>
            <a:endParaRPr sz="200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heavy" spc="-65" dirty="0" smtClean="0">
                <a:solidFill>
                  <a:srgbClr val="FF0000"/>
                </a:solidFill>
                <a:uFill>
                  <a:solidFill>
                    <a:srgbClr val="000000"/>
                  </a:solidFill>
                </a:uFill>
                <a:latin typeface="Calibri"/>
                <a:cs typeface="Calibri"/>
              </a:rPr>
              <a:t>E</a:t>
            </a:r>
            <a:r>
              <a:rPr lang="en-US" b="1" u="heavy" dirty="0" smtClean="0">
                <a:solidFill>
                  <a:srgbClr val="FF0000"/>
                </a:solidFill>
                <a:uFill>
                  <a:solidFill>
                    <a:srgbClr val="000000"/>
                  </a:solidFill>
                </a:uFill>
                <a:latin typeface="Calibri"/>
                <a:cs typeface="Calibri"/>
              </a:rPr>
              <a:t>tio</a:t>
            </a:r>
            <a:r>
              <a:rPr lang="en-US" b="1" u="heavy" spc="-20" dirty="0" smtClean="0">
                <a:solidFill>
                  <a:srgbClr val="FF0000"/>
                </a:solidFill>
                <a:uFill>
                  <a:solidFill>
                    <a:srgbClr val="000000"/>
                  </a:solidFill>
                </a:uFill>
                <a:latin typeface="Calibri"/>
                <a:cs typeface="Calibri"/>
              </a:rPr>
              <a:t>l</a:t>
            </a:r>
            <a:r>
              <a:rPr lang="en-US" b="1" u="heavy" dirty="0" smtClean="0">
                <a:solidFill>
                  <a:srgbClr val="FF0000"/>
                </a:solidFill>
                <a:uFill>
                  <a:solidFill>
                    <a:srgbClr val="000000"/>
                  </a:solidFill>
                </a:uFill>
                <a:latin typeface="Calibri"/>
                <a:cs typeface="Calibri"/>
              </a:rPr>
              <a:t>ogy</a:t>
            </a:r>
            <a:endParaRPr lang="en-US" dirty="0"/>
          </a:p>
        </p:txBody>
      </p:sp>
      <p:sp>
        <p:nvSpPr>
          <p:cNvPr id="3" name="Content Placeholder 2"/>
          <p:cNvSpPr>
            <a:spLocks noGrp="1"/>
          </p:cNvSpPr>
          <p:nvPr>
            <p:ph sz="quarter" idx="1"/>
          </p:nvPr>
        </p:nvSpPr>
        <p:spPr/>
        <p:txBody>
          <a:bodyPr>
            <a:normAutofit fontScale="92500" lnSpcReduction="10000"/>
          </a:bodyPr>
          <a:lstStyle/>
          <a:p>
            <a:pPr marL="355600" marR="5080" indent="-342900">
              <a:lnSpc>
                <a:spcPct val="100000"/>
              </a:lnSpc>
              <a:spcBef>
                <a:spcPts val="100"/>
              </a:spcBef>
              <a:buFont typeface="Arial"/>
              <a:buChar char="•"/>
              <a:tabLst>
                <a:tab pos="354965" algn="l"/>
                <a:tab pos="355600" algn="l"/>
              </a:tabLst>
            </a:pPr>
            <a:r>
              <a:rPr lang="en-US" sz="2800" u="heavy" spc="-5" dirty="0" smtClean="0">
                <a:solidFill>
                  <a:srgbClr val="C00000"/>
                </a:solidFill>
                <a:uFill>
                  <a:solidFill>
                    <a:srgbClr val="C00000"/>
                  </a:solidFill>
                </a:uFill>
                <a:latin typeface="Calibri"/>
                <a:cs typeface="Calibri"/>
              </a:rPr>
              <a:t>Diet</a:t>
            </a:r>
            <a:r>
              <a:rPr lang="en-US" sz="2800" spc="-5" dirty="0" smtClean="0">
                <a:solidFill>
                  <a:srgbClr val="C00000"/>
                </a:solidFill>
                <a:latin typeface="Calibri"/>
                <a:cs typeface="Calibri"/>
              </a:rPr>
              <a:t>: </a:t>
            </a:r>
            <a:r>
              <a:rPr lang="en-US" sz="2800" i="1" spc="-5" dirty="0" smtClean="0">
                <a:latin typeface="Calibri"/>
                <a:cs typeface="Calibri"/>
              </a:rPr>
              <a:t>one </a:t>
            </a:r>
            <a:r>
              <a:rPr lang="en-US" sz="2800" i="1" dirty="0" smtClean="0">
                <a:latin typeface="Calibri"/>
                <a:cs typeface="Calibri"/>
              </a:rPr>
              <a:t>of the </a:t>
            </a:r>
            <a:r>
              <a:rPr lang="en-US" sz="2800" i="1" spc="-5" dirty="0" smtClean="0">
                <a:latin typeface="Calibri"/>
                <a:cs typeface="Calibri"/>
              </a:rPr>
              <a:t>most </a:t>
            </a:r>
            <a:r>
              <a:rPr lang="en-US" sz="2800" i="1" spc="-10" dirty="0" smtClean="0">
                <a:latin typeface="Calibri"/>
                <a:cs typeface="Calibri"/>
              </a:rPr>
              <a:t>important </a:t>
            </a:r>
            <a:r>
              <a:rPr lang="en-US" sz="2800" i="1" dirty="0" smtClean="0">
                <a:latin typeface="Calibri"/>
                <a:cs typeface="Calibri"/>
              </a:rPr>
              <a:t>modifiable risk </a:t>
            </a:r>
            <a:r>
              <a:rPr lang="en-US" sz="2800" i="1" spc="-10" dirty="0" smtClean="0">
                <a:latin typeface="Calibri"/>
                <a:cs typeface="Calibri"/>
              </a:rPr>
              <a:t>factors </a:t>
            </a:r>
            <a:r>
              <a:rPr lang="en-US" sz="2800" spc="-5" dirty="0" smtClean="0">
                <a:latin typeface="Calibri"/>
                <a:cs typeface="Calibri"/>
              </a:rPr>
              <a:t>-- high  </a:t>
            </a:r>
            <a:r>
              <a:rPr lang="en-US" sz="2800" spc="-25" dirty="0" smtClean="0">
                <a:latin typeface="Calibri"/>
                <a:cs typeface="Calibri"/>
              </a:rPr>
              <a:t>fat </a:t>
            </a:r>
            <a:r>
              <a:rPr lang="en-US" sz="2800" spc="-20" dirty="0" smtClean="0">
                <a:latin typeface="Calibri"/>
                <a:cs typeface="Calibri"/>
              </a:rPr>
              <a:t>intake </a:t>
            </a:r>
            <a:r>
              <a:rPr lang="en-US" sz="2800" spc="-5" dirty="0" smtClean="0">
                <a:latin typeface="Calibri"/>
                <a:cs typeface="Calibri"/>
              </a:rPr>
              <a:t>increases </a:t>
            </a:r>
            <a:r>
              <a:rPr lang="en-US" sz="2800" dirty="0" smtClean="0">
                <a:latin typeface="Calibri"/>
                <a:cs typeface="Calibri"/>
              </a:rPr>
              <a:t>risk </a:t>
            </a:r>
            <a:r>
              <a:rPr lang="en-US" sz="2800" spc="-5" dirty="0" smtClean="0">
                <a:latin typeface="Calibri"/>
                <a:cs typeface="Calibri"/>
              </a:rPr>
              <a:t>whereas diets </a:t>
            </a:r>
            <a:r>
              <a:rPr lang="en-US" sz="2800" dirty="0" smtClean="0">
                <a:latin typeface="Calibri"/>
                <a:cs typeface="Calibri"/>
              </a:rPr>
              <a:t>rich in </a:t>
            </a:r>
            <a:r>
              <a:rPr lang="en-US" sz="2800" spc="-10" dirty="0" err="1" smtClean="0">
                <a:latin typeface="Calibri"/>
                <a:cs typeface="Calibri"/>
              </a:rPr>
              <a:t>carotenoids</a:t>
            </a:r>
            <a:r>
              <a:rPr lang="en-US" sz="2800" spc="-10" dirty="0" smtClean="0">
                <a:latin typeface="Calibri"/>
                <a:cs typeface="Calibri"/>
              </a:rPr>
              <a:t>  </a:t>
            </a:r>
            <a:r>
              <a:rPr lang="en-US" sz="2800" spc="-15" dirty="0" smtClean="0">
                <a:latin typeface="Calibri"/>
                <a:cs typeface="Calibri"/>
              </a:rPr>
              <a:t>(tomato </a:t>
            </a:r>
            <a:r>
              <a:rPr lang="en-US" sz="2800" spc="-5" dirty="0" smtClean="0">
                <a:latin typeface="Calibri"/>
                <a:cs typeface="Calibri"/>
              </a:rPr>
              <a:t>based </a:t>
            </a:r>
            <a:r>
              <a:rPr lang="en-US" sz="2800" spc="-10" dirty="0" smtClean="0">
                <a:latin typeface="Calibri"/>
                <a:cs typeface="Calibri"/>
              </a:rPr>
              <a:t>products containing </a:t>
            </a:r>
            <a:r>
              <a:rPr lang="en-US" sz="2800" spc="-10" dirty="0" err="1" smtClean="0">
                <a:latin typeface="Calibri"/>
                <a:cs typeface="Calibri"/>
              </a:rPr>
              <a:t>lycopene</a:t>
            </a:r>
            <a:r>
              <a:rPr lang="en-US" sz="2800" spc="-10" dirty="0" smtClean="0">
                <a:latin typeface="Calibri"/>
                <a:cs typeface="Calibri"/>
              </a:rPr>
              <a:t>) </a:t>
            </a:r>
            <a:r>
              <a:rPr lang="en-US" sz="2800" dirty="0" smtClean="0">
                <a:latin typeface="Calibri"/>
                <a:cs typeface="Calibri"/>
              </a:rPr>
              <a:t>and </a:t>
            </a:r>
            <a:r>
              <a:rPr lang="en-US" sz="2800" spc="-10" dirty="0" smtClean="0">
                <a:latin typeface="Calibri"/>
                <a:cs typeface="Calibri"/>
              </a:rPr>
              <a:t>vitamin-E  are</a:t>
            </a:r>
            <a:r>
              <a:rPr lang="en-US" sz="2800" spc="-5" dirty="0" smtClean="0">
                <a:latin typeface="Calibri"/>
                <a:cs typeface="Calibri"/>
              </a:rPr>
              <a:t> </a:t>
            </a:r>
            <a:r>
              <a:rPr lang="en-US" sz="2800" spc="-10" dirty="0" smtClean="0">
                <a:latin typeface="Calibri"/>
                <a:cs typeface="Calibri"/>
              </a:rPr>
              <a:t>protective.</a:t>
            </a:r>
            <a:endParaRPr lang="en-US" sz="2800" dirty="0" smtClean="0">
              <a:latin typeface="Calibri"/>
              <a:cs typeface="Calibri"/>
            </a:endParaRPr>
          </a:p>
          <a:p>
            <a:pPr marL="355600" marR="248285" indent="-342900">
              <a:lnSpc>
                <a:spcPct val="100000"/>
              </a:lnSpc>
              <a:spcBef>
                <a:spcPts val="575"/>
              </a:spcBef>
              <a:buFont typeface="Arial"/>
              <a:buChar char="•"/>
              <a:tabLst>
                <a:tab pos="354965" algn="l"/>
                <a:tab pos="355600" algn="l"/>
              </a:tabLst>
            </a:pPr>
            <a:r>
              <a:rPr lang="en-US" sz="2800" b="1" dirty="0" smtClean="0">
                <a:solidFill>
                  <a:srgbClr val="C00000"/>
                </a:solidFill>
                <a:latin typeface="Calibri"/>
                <a:cs typeface="Calibri"/>
              </a:rPr>
              <a:t>No </a:t>
            </a:r>
            <a:r>
              <a:rPr lang="en-US" sz="2800" b="1" spc="-5" dirty="0" smtClean="0">
                <a:solidFill>
                  <a:srgbClr val="C00000"/>
                </a:solidFill>
                <a:latin typeface="Calibri"/>
                <a:cs typeface="Calibri"/>
              </a:rPr>
              <a:t>association with </a:t>
            </a:r>
            <a:r>
              <a:rPr lang="en-US" sz="2800" b="1" spc="-15" dirty="0" smtClean="0">
                <a:solidFill>
                  <a:srgbClr val="C00000"/>
                </a:solidFill>
                <a:latin typeface="Calibri"/>
                <a:cs typeface="Calibri"/>
              </a:rPr>
              <a:t>cigarette </a:t>
            </a:r>
            <a:r>
              <a:rPr lang="en-US" sz="2800" b="1" spc="5" dirty="0" smtClean="0">
                <a:solidFill>
                  <a:srgbClr val="C00000"/>
                </a:solidFill>
                <a:latin typeface="Calibri"/>
                <a:cs typeface="Calibri"/>
              </a:rPr>
              <a:t>smoking, </a:t>
            </a:r>
            <a:r>
              <a:rPr lang="en-US" sz="2800" b="1" dirty="0" smtClean="0">
                <a:solidFill>
                  <a:srgbClr val="C00000"/>
                </a:solidFill>
                <a:latin typeface="Calibri"/>
                <a:cs typeface="Calibri"/>
              </a:rPr>
              <a:t>alcohol use,</a:t>
            </a:r>
            <a:r>
              <a:rPr lang="en-US" sz="2800" b="1" spc="-105" dirty="0" smtClean="0">
                <a:solidFill>
                  <a:srgbClr val="C00000"/>
                </a:solidFill>
                <a:latin typeface="Calibri"/>
                <a:cs typeface="Calibri"/>
              </a:rPr>
              <a:t> </a:t>
            </a:r>
            <a:r>
              <a:rPr lang="en-US" sz="2800" b="1" spc="-5" dirty="0" smtClean="0">
                <a:solidFill>
                  <a:srgbClr val="C00000"/>
                </a:solidFill>
                <a:latin typeface="Calibri"/>
                <a:cs typeface="Calibri"/>
              </a:rPr>
              <a:t>height  </a:t>
            </a:r>
            <a:r>
              <a:rPr lang="en-US" sz="2800" b="1" dirty="0" smtClean="0">
                <a:solidFill>
                  <a:srgbClr val="C00000"/>
                </a:solidFill>
                <a:latin typeface="Calibri"/>
                <a:cs typeface="Calibri"/>
              </a:rPr>
              <a:t>and </a:t>
            </a:r>
            <a:r>
              <a:rPr lang="en-US" sz="2800" b="1" spc="-15" dirty="0" smtClean="0">
                <a:solidFill>
                  <a:srgbClr val="C00000"/>
                </a:solidFill>
                <a:latin typeface="Calibri"/>
                <a:cs typeface="Calibri"/>
              </a:rPr>
              <a:t>weight </a:t>
            </a:r>
            <a:r>
              <a:rPr lang="en-US" sz="2800" b="1" dirty="0" smtClean="0">
                <a:solidFill>
                  <a:srgbClr val="C00000"/>
                </a:solidFill>
                <a:latin typeface="Calibri"/>
                <a:cs typeface="Calibri"/>
              </a:rPr>
              <a:t>and blood </a:t>
            </a:r>
            <a:r>
              <a:rPr lang="en-US" sz="2800" b="1" spc="-5" dirty="0" smtClean="0">
                <a:solidFill>
                  <a:srgbClr val="C00000"/>
                </a:solidFill>
                <a:latin typeface="Calibri"/>
                <a:cs typeface="Calibri"/>
              </a:rPr>
              <a:t>group.</a:t>
            </a:r>
            <a:endParaRPr lang="en-US" sz="2800" dirty="0" smtClean="0">
              <a:latin typeface="Calibri"/>
              <a:cs typeface="Calibri"/>
            </a:endParaRPr>
          </a:p>
          <a:p>
            <a:pPr>
              <a:lnSpc>
                <a:spcPct val="100000"/>
              </a:lnSpc>
              <a:spcBef>
                <a:spcPts val="5"/>
              </a:spcBef>
              <a:buClr>
                <a:srgbClr val="C00000"/>
              </a:buClr>
              <a:buFont typeface="Arial"/>
              <a:buChar char="•"/>
            </a:pPr>
            <a:endParaRPr lang="en-US" sz="4000" dirty="0" smtClean="0">
              <a:latin typeface="Calibri"/>
              <a:cs typeface="Calibri"/>
            </a:endParaRPr>
          </a:p>
          <a:p>
            <a:pPr marL="355600" indent="-342900">
              <a:lnSpc>
                <a:spcPct val="100000"/>
              </a:lnSpc>
              <a:spcBef>
                <a:spcPts val="5"/>
              </a:spcBef>
              <a:buFont typeface="Arial"/>
              <a:buChar char="•"/>
              <a:tabLst>
                <a:tab pos="354965" algn="l"/>
                <a:tab pos="355600" algn="l"/>
              </a:tabLst>
            </a:pPr>
            <a:r>
              <a:rPr lang="en-US" sz="2800" b="1" dirty="0" smtClean="0">
                <a:solidFill>
                  <a:srgbClr val="C00000"/>
                </a:solidFill>
                <a:latin typeface="Calibri"/>
                <a:cs typeface="Calibri"/>
              </a:rPr>
              <a:t>No </a:t>
            </a:r>
            <a:r>
              <a:rPr lang="en-US" sz="2800" b="1" spc="-15" dirty="0" smtClean="0">
                <a:solidFill>
                  <a:srgbClr val="C00000"/>
                </a:solidFill>
                <a:latin typeface="Calibri"/>
                <a:cs typeface="Calibri"/>
              </a:rPr>
              <a:t>data regarding viral</a:t>
            </a:r>
            <a:r>
              <a:rPr lang="en-US" sz="2800" b="1" spc="-20" dirty="0" smtClean="0">
                <a:solidFill>
                  <a:srgbClr val="C00000"/>
                </a:solidFill>
                <a:latin typeface="Calibri"/>
                <a:cs typeface="Calibri"/>
              </a:rPr>
              <a:t> </a:t>
            </a:r>
            <a:r>
              <a:rPr lang="en-US" sz="2800" b="1" dirty="0" smtClean="0">
                <a:solidFill>
                  <a:srgbClr val="C00000"/>
                </a:solidFill>
                <a:latin typeface="Calibri"/>
                <a:cs typeface="Calibri"/>
              </a:rPr>
              <a:t>origin.</a:t>
            </a:r>
            <a:endParaRPr lang="en-US" sz="2800" dirty="0" smtClean="0">
              <a:latin typeface="Calibri"/>
              <a:cs typeface="Calibri"/>
            </a:endParaRPr>
          </a:p>
          <a:p>
            <a:pPr>
              <a:lnSpc>
                <a:spcPct val="100000"/>
              </a:lnSpc>
              <a:spcBef>
                <a:spcPts val="5"/>
              </a:spcBef>
              <a:buClr>
                <a:srgbClr val="C00000"/>
              </a:buClr>
              <a:buFont typeface="Arial"/>
              <a:buChar char="•"/>
            </a:pPr>
            <a:endParaRPr lang="en-US" sz="4000" dirty="0" smtClean="0">
              <a:latin typeface="Calibri"/>
              <a:cs typeface="Calibri"/>
            </a:endParaRPr>
          </a:p>
          <a:p>
            <a:pPr marL="355600" marR="481965" indent="-342900">
              <a:lnSpc>
                <a:spcPct val="100000"/>
              </a:lnSpc>
              <a:buFont typeface="Arial"/>
              <a:buChar char="•"/>
              <a:tabLst>
                <a:tab pos="354965" algn="l"/>
                <a:tab pos="355600" algn="l"/>
              </a:tabLst>
            </a:pPr>
            <a:r>
              <a:rPr lang="en-US" sz="2800" b="1" dirty="0" smtClean="0">
                <a:solidFill>
                  <a:srgbClr val="C00000"/>
                </a:solidFill>
                <a:latin typeface="Calibri"/>
                <a:cs typeface="Calibri"/>
              </a:rPr>
              <a:t>No </a:t>
            </a:r>
            <a:r>
              <a:rPr lang="en-US" sz="2800" b="1" spc="-10" dirty="0" smtClean="0">
                <a:solidFill>
                  <a:srgbClr val="C00000"/>
                </a:solidFill>
                <a:latin typeface="Calibri"/>
                <a:cs typeface="Calibri"/>
              </a:rPr>
              <a:t>convincing </a:t>
            </a:r>
            <a:r>
              <a:rPr lang="en-US" sz="2800" b="1" spc="-5" dirty="0" smtClean="0">
                <a:solidFill>
                  <a:srgbClr val="C00000"/>
                </a:solidFill>
                <a:latin typeface="Calibri"/>
                <a:cs typeface="Calibri"/>
              </a:rPr>
              <a:t>evidence </a:t>
            </a:r>
            <a:r>
              <a:rPr lang="en-US" sz="2800" b="1" spc="-10" dirty="0" smtClean="0">
                <a:solidFill>
                  <a:srgbClr val="C00000"/>
                </a:solidFill>
                <a:latin typeface="Calibri"/>
                <a:cs typeface="Calibri"/>
              </a:rPr>
              <a:t>that </a:t>
            </a:r>
            <a:r>
              <a:rPr lang="en-US" sz="2800" b="1" spc="-25" dirty="0" smtClean="0">
                <a:solidFill>
                  <a:srgbClr val="C00000"/>
                </a:solidFill>
                <a:latin typeface="Calibri"/>
                <a:cs typeface="Calibri"/>
              </a:rPr>
              <a:t>Vasectomy </a:t>
            </a:r>
            <a:r>
              <a:rPr lang="en-US" sz="2800" b="1" spc="-5" dirty="0" smtClean="0">
                <a:solidFill>
                  <a:srgbClr val="C00000"/>
                </a:solidFill>
                <a:latin typeface="Calibri"/>
                <a:cs typeface="Calibri"/>
              </a:rPr>
              <a:t>increases risk </a:t>
            </a:r>
            <a:r>
              <a:rPr lang="en-US" sz="2800" b="1" dirty="0" smtClean="0">
                <a:solidFill>
                  <a:srgbClr val="C00000"/>
                </a:solidFill>
                <a:latin typeface="Calibri"/>
                <a:cs typeface="Calibri"/>
              </a:rPr>
              <a:t>of  </a:t>
            </a:r>
            <a:r>
              <a:rPr lang="en-US" sz="2800" b="1" spc="-20" dirty="0" smtClean="0">
                <a:solidFill>
                  <a:srgbClr val="C00000"/>
                </a:solidFill>
                <a:latin typeface="Calibri"/>
                <a:cs typeface="Calibri"/>
              </a:rPr>
              <a:t>prostate</a:t>
            </a:r>
            <a:r>
              <a:rPr lang="en-US" sz="2800" b="1" spc="-10" dirty="0" smtClean="0">
                <a:solidFill>
                  <a:srgbClr val="C00000"/>
                </a:solidFill>
                <a:latin typeface="Calibri"/>
                <a:cs typeface="Calibri"/>
              </a:rPr>
              <a:t> </a:t>
            </a:r>
            <a:r>
              <a:rPr lang="en-US" sz="2800" b="1" spc="-5" dirty="0" smtClean="0">
                <a:solidFill>
                  <a:srgbClr val="C00000"/>
                </a:solidFill>
                <a:latin typeface="Calibri"/>
                <a:cs typeface="Calibri"/>
              </a:rPr>
              <a:t>cancer</a:t>
            </a:r>
            <a:endParaRPr lang="en-US" sz="2800" dirty="0" smtClean="0">
              <a:latin typeface="Calibri"/>
              <a:cs typeface="Calibri"/>
            </a:endParaRP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1503" y="261569"/>
            <a:ext cx="8672830" cy="635000"/>
          </a:xfrm>
          <a:prstGeom prst="rect">
            <a:avLst/>
          </a:prstGeom>
        </p:spPr>
        <p:txBody>
          <a:bodyPr vert="horz" wrap="square" lIns="0" tIns="12065" rIns="0" bIns="0" rtlCol="0">
            <a:spAutoFit/>
          </a:bodyPr>
          <a:lstStyle/>
          <a:p>
            <a:pPr marL="12700">
              <a:lnSpc>
                <a:spcPct val="100000"/>
              </a:lnSpc>
              <a:spcBef>
                <a:spcPts val="95"/>
              </a:spcBef>
            </a:pPr>
            <a:r>
              <a:rPr dirty="0">
                <a:latin typeface="Times New Roman"/>
                <a:cs typeface="Times New Roman"/>
              </a:rPr>
              <a:t>Salvage treatment </a:t>
            </a:r>
            <a:r>
              <a:rPr spc="-5" dirty="0">
                <a:latin typeface="Times New Roman"/>
                <a:cs typeface="Times New Roman"/>
              </a:rPr>
              <a:t>after </a:t>
            </a:r>
            <a:r>
              <a:rPr dirty="0">
                <a:latin typeface="Times New Roman"/>
                <a:cs typeface="Times New Roman"/>
              </a:rPr>
              <a:t>first-line</a:t>
            </a:r>
            <a:r>
              <a:rPr spc="-160" dirty="0">
                <a:latin typeface="Times New Roman"/>
                <a:cs typeface="Times New Roman"/>
              </a:rPr>
              <a:t> </a:t>
            </a:r>
            <a:r>
              <a:rPr spc="-5" dirty="0">
                <a:latin typeface="Times New Roman"/>
                <a:cs typeface="Times New Roman"/>
              </a:rPr>
              <a:t>docetaxel</a:t>
            </a:r>
          </a:p>
        </p:txBody>
      </p:sp>
      <p:sp>
        <p:nvSpPr>
          <p:cNvPr id="3" name="object 3"/>
          <p:cNvSpPr txBox="1"/>
          <p:nvPr/>
        </p:nvSpPr>
        <p:spPr>
          <a:xfrm>
            <a:off x="304800" y="923042"/>
            <a:ext cx="8655050" cy="5750292"/>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All patients </a:t>
            </a:r>
            <a:r>
              <a:rPr sz="1800" spc="-15" dirty="0">
                <a:latin typeface="Arial"/>
                <a:cs typeface="Arial"/>
              </a:rPr>
              <a:t>who </a:t>
            </a:r>
            <a:r>
              <a:rPr sz="1800" spc="-5" dirty="0">
                <a:latin typeface="Arial"/>
                <a:cs typeface="Arial"/>
              </a:rPr>
              <a:t>receive docetaxel-based chemotherapy </a:t>
            </a:r>
            <a:r>
              <a:rPr sz="1800">
                <a:latin typeface="Arial"/>
                <a:cs typeface="Arial"/>
              </a:rPr>
              <a:t>for </a:t>
            </a:r>
            <a:r>
              <a:rPr sz="1800" spc="-5" smtClean="0">
                <a:latin typeface="Arial"/>
                <a:cs typeface="Arial"/>
              </a:rPr>
              <a:t>CRPC</a:t>
            </a:r>
            <a:r>
              <a:rPr lang="en-US" sz="1800" spc="-5" dirty="0" smtClean="0">
                <a:latin typeface="Arial"/>
                <a:cs typeface="Arial"/>
              </a:rPr>
              <a:t> (</a:t>
            </a:r>
            <a:r>
              <a:rPr lang="en-US" sz="2000" i="1" dirty="0" smtClean="0">
                <a:latin typeface="Times New Roman" pitchFamily="18" charset="0"/>
                <a:cs typeface="Times New Roman" pitchFamily="18" charset="0"/>
              </a:rPr>
              <a:t>Prostate cancer</a:t>
            </a:r>
            <a:r>
              <a:rPr lang="en-US" sz="2000" dirty="0" smtClean="0">
                <a:latin typeface="Times New Roman" pitchFamily="18" charset="0"/>
                <a:cs typeface="Times New Roman" pitchFamily="18" charset="0"/>
              </a:rPr>
              <a:t> that keeps growing even when the amount of testosterone in the body is reduced to very low levels</a:t>
            </a:r>
            <a:r>
              <a:rPr lang="en-US" dirty="0" smtClean="0"/>
              <a:t>)</a:t>
            </a:r>
            <a:r>
              <a:rPr sz="1800" spc="-5" smtClean="0">
                <a:latin typeface="Arial"/>
                <a:cs typeface="Arial"/>
              </a:rPr>
              <a:t> </a:t>
            </a:r>
            <a:r>
              <a:rPr sz="1800" spc="-15" dirty="0">
                <a:latin typeface="Arial"/>
                <a:cs typeface="Arial"/>
              </a:rPr>
              <a:t>will </a:t>
            </a:r>
            <a:r>
              <a:rPr sz="1800" spc="-5" dirty="0">
                <a:latin typeface="Arial"/>
                <a:cs typeface="Arial"/>
              </a:rPr>
              <a:t>progress</a:t>
            </a:r>
            <a:r>
              <a:rPr sz="1800" spc="-5">
                <a:latin typeface="Arial"/>
                <a:cs typeface="Arial"/>
              </a:rPr>
              <a:t>,</a:t>
            </a:r>
            <a:r>
              <a:rPr sz="1800" spc="130">
                <a:latin typeface="Arial"/>
                <a:cs typeface="Arial"/>
              </a:rPr>
              <a:t> </a:t>
            </a:r>
            <a:r>
              <a:rPr sz="1800" spc="-5" smtClean="0">
                <a:latin typeface="Arial"/>
                <a:cs typeface="Arial"/>
              </a:rPr>
              <a:t>thus,</a:t>
            </a:r>
            <a:r>
              <a:rPr lang="en-US" sz="1800" spc="-5" dirty="0" smtClean="0">
                <a:latin typeface="Arial"/>
                <a:cs typeface="Arial"/>
              </a:rPr>
              <a:t>T</a:t>
            </a:r>
            <a:r>
              <a:rPr sz="1800" spc="-5" smtClean="0">
                <a:latin typeface="Arial"/>
                <a:cs typeface="Arial"/>
              </a:rPr>
              <a:t>here</a:t>
            </a:r>
            <a:r>
              <a:rPr lang="en-US" spc="-5" dirty="0" smtClean="0">
                <a:latin typeface="Arial"/>
                <a:cs typeface="Arial"/>
              </a:rPr>
              <a:t> </a:t>
            </a:r>
            <a:r>
              <a:rPr sz="1800" spc="-5" smtClean="0">
                <a:latin typeface="Arial"/>
                <a:cs typeface="Arial"/>
              </a:rPr>
              <a:t>have </a:t>
            </a:r>
            <a:r>
              <a:rPr sz="1800" spc="-5" dirty="0">
                <a:latin typeface="Arial"/>
                <a:cs typeface="Arial"/>
              </a:rPr>
              <a:t>been many clinical trials investigating </a:t>
            </a:r>
            <a:r>
              <a:rPr sz="1800" dirty="0">
                <a:latin typeface="Arial"/>
                <a:cs typeface="Arial"/>
              </a:rPr>
              <a:t>the </a:t>
            </a:r>
            <a:r>
              <a:rPr sz="1800" spc="-5" dirty="0">
                <a:latin typeface="Arial"/>
                <a:cs typeface="Arial"/>
              </a:rPr>
              <a:t>role </a:t>
            </a:r>
            <a:r>
              <a:rPr sz="1800" dirty="0">
                <a:latin typeface="Arial"/>
                <a:cs typeface="Arial"/>
              </a:rPr>
              <a:t>of </a:t>
            </a:r>
            <a:r>
              <a:rPr sz="1800" spc="-5" dirty="0">
                <a:latin typeface="Arial"/>
                <a:cs typeface="Arial"/>
              </a:rPr>
              <a:t>salvage </a:t>
            </a:r>
            <a:r>
              <a:rPr sz="1800" spc="-30" dirty="0">
                <a:latin typeface="Arial"/>
                <a:cs typeface="Arial"/>
              </a:rPr>
              <a:t>chemotherapy.  </a:t>
            </a:r>
            <a:r>
              <a:rPr sz="1800" spc="-5" dirty="0">
                <a:latin typeface="Arial"/>
                <a:cs typeface="Arial"/>
              </a:rPr>
              <a:t>Several groups have used second-line intermittent docetaxel re-treatment in patients  </a:t>
            </a:r>
            <a:r>
              <a:rPr sz="1800" spc="-15" dirty="0">
                <a:latin typeface="Arial"/>
                <a:cs typeface="Arial"/>
              </a:rPr>
              <a:t>who	</a:t>
            </a:r>
            <a:r>
              <a:rPr sz="1800" spc="-5" dirty="0">
                <a:latin typeface="Arial"/>
                <a:cs typeface="Arial"/>
              </a:rPr>
              <a:t>had clearly responded </a:t>
            </a:r>
            <a:r>
              <a:rPr sz="1800" dirty="0">
                <a:latin typeface="Arial"/>
                <a:cs typeface="Arial"/>
              </a:rPr>
              <a:t>to </a:t>
            </a:r>
            <a:r>
              <a:rPr sz="1800" spc="-5" dirty="0">
                <a:latin typeface="Arial"/>
                <a:cs typeface="Arial"/>
              </a:rPr>
              <a:t>first-line</a:t>
            </a:r>
            <a:r>
              <a:rPr sz="1800" dirty="0">
                <a:latin typeface="Arial"/>
                <a:cs typeface="Arial"/>
              </a:rPr>
              <a:t> </a:t>
            </a:r>
            <a:r>
              <a:rPr sz="1800" spc="-5" dirty="0">
                <a:latin typeface="Arial"/>
                <a:cs typeface="Arial"/>
              </a:rPr>
              <a:t>docetaxel.</a:t>
            </a:r>
            <a:endParaRPr sz="1800">
              <a:latin typeface="Arial"/>
              <a:cs typeface="Arial"/>
            </a:endParaRPr>
          </a:p>
          <a:p>
            <a:pPr>
              <a:lnSpc>
                <a:spcPct val="100000"/>
              </a:lnSpc>
              <a:spcBef>
                <a:spcPts val="5"/>
              </a:spcBef>
            </a:pPr>
            <a:endParaRPr sz="2000">
              <a:latin typeface="Arial"/>
              <a:cs typeface="Arial"/>
            </a:endParaRPr>
          </a:p>
          <a:p>
            <a:pPr marL="12700">
              <a:lnSpc>
                <a:spcPct val="100000"/>
              </a:lnSpc>
            </a:pPr>
            <a:r>
              <a:rPr sz="1800" b="1" u="heavy" dirty="0">
                <a:uFill>
                  <a:solidFill>
                    <a:srgbClr val="000000"/>
                  </a:solidFill>
                </a:uFill>
                <a:latin typeface="Arial"/>
                <a:cs typeface="Arial"/>
              </a:rPr>
              <a:t>Newer</a:t>
            </a:r>
            <a:r>
              <a:rPr sz="1800" b="1" u="heavy" spc="-105" dirty="0">
                <a:uFill>
                  <a:solidFill>
                    <a:srgbClr val="000000"/>
                  </a:solidFill>
                </a:uFill>
                <a:latin typeface="Arial"/>
                <a:cs typeface="Arial"/>
              </a:rPr>
              <a:t> </a:t>
            </a:r>
            <a:r>
              <a:rPr sz="1800" b="1" u="heavy" dirty="0">
                <a:uFill>
                  <a:solidFill>
                    <a:srgbClr val="000000"/>
                  </a:solidFill>
                </a:uFill>
                <a:latin typeface="Arial"/>
                <a:cs typeface="Arial"/>
              </a:rPr>
              <a:t>drugs:</a:t>
            </a:r>
            <a:endParaRPr sz="1800">
              <a:latin typeface="Arial"/>
              <a:cs typeface="Arial"/>
            </a:endParaRPr>
          </a:p>
          <a:p>
            <a:pPr marL="269875" indent="-257810">
              <a:lnSpc>
                <a:spcPct val="100000"/>
              </a:lnSpc>
              <a:spcBef>
                <a:spcPts val="125"/>
              </a:spcBef>
              <a:buFont typeface="Arial"/>
              <a:buChar char="•"/>
              <a:tabLst>
                <a:tab pos="269875" algn="l"/>
                <a:tab pos="270510" algn="l"/>
              </a:tabLst>
            </a:pPr>
            <a:r>
              <a:rPr sz="2000" b="1" dirty="0">
                <a:latin typeface="Arial"/>
                <a:cs typeface="Arial"/>
              </a:rPr>
              <a:t>Cabazitaxel</a:t>
            </a:r>
            <a:endParaRPr sz="2000">
              <a:latin typeface="Arial"/>
              <a:cs typeface="Arial"/>
            </a:endParaRPr>
          </a:p>
          <a:p>
            <a:pPr marL="355600" indent="-342900">
              <a:lnSpc>
                <a:spcPct val="100000"/>
              </a:lnSpc>
              <a:buAutoNum type="arabicPeriod"/>
              <a:tabLst>
                <a:tab pos="354965" algn="l"/>
                <a:tab pos="355600" algn="l"/>
              </a:tabLst>
            </a:pPr>
            <a:r>
              <a:rPr sz="2000" dirty="0">
                <a:latin typeface="Arial"/>
                <a:cs typeface="Arial"/>
              </a:rPr>
              <a:t>a taxane</a:t>
            </a:r>
            <a:r>
              <a:rPr sz="2000" spc="-60" dirty="0">
                <a:latin typeface="Arial"/>
                <a:cs typeface="Arial"/>
              </a:rPr>
              <a:t> </a:t>
            </a:r>
            <a:r>
              <a:rPr sz="2000" dirty="0">
                <a:latin typeface="Arial"/>
                <a:cs typeface="Arial"/>
              </a:rPr>
              <a:t>derivative</a:t>
            </a:r>
            <a:endParaRPr sz="2000">
              <a:latin typeface="Arial"/>
              <a:cs typeface="Arial"/>
            </a:endParaRPr>
          </a:p>
          <a:p>
            <a:pPr marL="355600" marR="642620" indent="-342900">
              <a:lnSpc>
                <a:spcPct val="100000"/>
              </a:lnSpc>
              <a:buAutoNum type="arabicPeriod"/>
              <a:tabLst>
                <a:tab pos="354965" algn="l"/>
                <a:tab pos="355600" algn="l"/>
                <a:tab pos="1042669" algn="l"/>
                <a:tab pos="2498725" algn="l"/>
                <a:tab pos="3135630" algn="l"/>
              </a:tabLst>
            </a:pPr>
            <a:r>
              <a:rPr sz="2000" dirty="0">
                <a:latin typeface="Arial"/>
                <a:cs typeface="Arial"/>
              </a:rPr>
              <a:t>Positive </a:t>
            </a:r>
            <a:r>
              <a:rPr sz="2000" spc="-5" dirty="0">
                <a:latin typeface="Arial"/>
                <a:cs typeface="Arial"/>
              </a:rPr>
              <a:t>results </a:t>
            </a:r>
            <a:r>
              <a:rPr sz="2000" dirty="0">
                <a:latin typeface="Arial"/>
                <a:cs typeface="Arial"/>
              </a:rPr>
              <a:t>have been published from, phase </a:t>
            </a:r>
            <a:r>
              <a:rPr sz="2000" spc="-5" dirty="0">
                <a:latin typeface="Arial"/>
                <a:cs typeface="Arial"/>
              </a:rPr>
              <a:t>III </a:t>
            </a:r>
            <a:r>
              <a:rPr sz="2000" dirty="0">
                <a:latin typeface="Arial"/>
                <a:cs typeface="Arial"/>
              </a:rPr>
              <a:t>trial (</a:t>
            </a:r>
            <a:r>
              <a:rPr sz="2000" b="1" dirty="0">
                <a:latin typeface="Arial"/>
                <a:cs typeface="Arial"/>
              </a:rPr>
              <a:t>TROPIC  trial)	</a:t>
            </a:r>
            <a:r>
              <a:rPr sz="2000" spc="-5" dirty="0">
                <a:latin typeface="Arial"/>
                <a:cs typeface="Arial"/>
              </a:rPr>
              <a:t>comparing cabazitaxel </a:t>
            </a:r>
            <a:r>
              <a:rPr sz="2000" dirty="0">
                <a:latin typeface="Arial"/>
                <a:cs typeface="Arial"/>
              </a:rPr>
              <a:t>+ prednisone vs. mitoxantrone +  prednisone</a:t>
            </a:r>
            <a:r>
              <a:rPr sz="2000" spc="-20" dirty="0">
                <a:latin typeface="Arial"/>
                <a:cs typeface="Arial"/>
              </a:rPr>
              <a:t> </a:t>
            </a:r>
            <a:r>
              <a:rPr sz="2000" dirty="0">
                <a:latin typeface="Arial"/>
                <a:cs typeface="Arial"/>
              </a:rPr>
              <a:t>in</a:t>
            </a:r>
            <a:r>
              <a:rPr sz="2000" spc="-120" dirty="0">
                <a:latin typeface="Arial"/>
                <a:cs typeface="Arial"/>
              </a:rPr>
              <a:t> </a:t>
            </a:r>
            <a:r>
              <a:rPr sz="2000" dirty="0">
                <a:latin typeface="Arial"/>
                <a:cs typeface="Arial"/>
              </a:rPr>
              <a:t>755	patients with CRPC, who had </a:t>
            </a:r>
            <a:r>
              <a:rPr sz="2000" spc="-5" dirty="0">
                <a:latin typeface="Arial"/>
                <a:cs typeface="Arial"/>
              </a:rPr>
              <a:t>progressed after</a:t>
            </a:r>
            <a:r>
              <a:rPr sz="2000" spc="-170" dirty="0">
                <a:latin typeface="Arial"/>
                <a:cs typeface="Arial"/>
              </a:rPr>
              <a:t> </a:t>
            </a:r>
            <a:r>
              <a:rPr sz="2000" dirty="0">
                <a:latin typeface="Arial"/>
                <a:cs typeface="Arial"/>
              </a:rPr>
              <a:t>or  during</a:t>
            </a:r>
            <a:r>
              <a:rPr sz="2000" spc="10" dirty="0">
                <a:latin typeface="Arial"/>
                <a:cs typeface="Arial"/>
              </a:rPr>
              <a:t> </a:t>
            </a:r>
            <a:r>
              <a:rPr sz="2000" dirty="0">
                <a:latin typeface="Arial"/>
                <a:cs typeface="Arial"/>
              </a:rPr>
              <a:t>docetaxel-based	chemotherapy</a:t>
            </a:r>
            <a:r>
              <a:rPr sz="2000" spc="-90" dirty="0">
                <a:latin typeface="Arial"/>
                <a:cs typeface="Arial"/>
              </a:rPr>
              <a:t> </a:t>
            </a:r>
            <a:r>
              <a:rPr sz="2000" dirty="0">
                <a:latin typeface="Arial"/>
                <a:cs typeface="Arial"/>
              </a:rPr>
              <a:t>.</a:t>
            </a:r>
            <a:endParaRPr sz="2000">
              <a:latin typeface="Arial"/>
              <a:cs typeface="Arial"/>
            </a:endParaRPr>
          </a:p>
          <a:p>
            <a:pPr marL="12700" marR="675005">
              <a:lnSpc>
                <a:spcPct val="100000"/>
              </a:lnSpc>
              <a:spcBef>
                <a:spcPts val="5"/>
              </a:spcBef>
              <a:buAutoNum type="arabicPeriod"/>
              <a:tabLst>
                <a:tab pos="226060" algn="l"/>
                <a:tab pos="504825" algn="l"/>
                <a:tab pos="1457325" algn="l"/>
              </a:tabLst>
            </a:pPr>
            <a:r>
              <a:rPr sz="2000" dirty="0">
                <a:latin typeface="Arial"/>
                <a:cs typeface="Arial"/>
              </a:rPr>
              <a:t>An OS benefit (15.1 vs. 12.7 months, p &lt; 0.0001) was observed in  the	</a:t>
            </a:r>
            <a:r>
              <a:rPr sz="2000" spc="-5" dirty="0">
                <a:latin typeface="Arial"/>
                <a:cs typeface="Arial"/>
              </a:rPr>
              <a:t>cabazitaxel </a:t>
            </a:r>
            <a:r>
              <a:rPr sz="2000" dirty="0">
                <a:latin typeface="Arial"/>
                <a:cs typeface="Arial"/>
              </a:rPr>
              <a:t>arm. As well as PFS (2.8 vs. 1.4 months, p &lt; 0.000).  </a:t>
            </a:r>
            <a:r>
              <a:rPr sz="2000" spc="-10" dirty="0">
                <a:latin typeface="Arial"/>
                <a:cs typeface="Arial"/>
              </a:rPr>
              <a:t>4.Treatment-associated </a:t>
            </a:r>
            <a:r>
              <a:rPr sz="2000" spc="5" dirty="0">
                <a:latin typeface="Arial"/>
                <a:cs typeface="Arial"/>
              </a:rPr>
              <a:t>WHO </a:t>
            </a:r>
            <a:r>
              <a:rPr sz="2000" dirty="0">
                <a:latin typeface="Arial"/>
                <a:cs typeface="Arial"/>
              </a:rPr>
              <a:t>grade 3/4 side </a:t>
            </a:r>
            <a:r>
              <a:rPr sz="2000" spc="-10" dirty="0">
                <a:latin typeface="Arial"/>
                <a:cs typeface="Arial"/>
              </a:rPr>
              <a:t>effects </a:t>
            </a:r>
            <a:r>
              <a:rPr sz="2000" dirty="0">
                <a:latin typeface="Arial"/>
                <a:cs typeface="Arial"/>
              </a:rPr>
              <a:t>developed  </a:t>
            </a:r>
            <a:r>
              <a:rPr sz="2000" spc="-5" dirty="0">
                <a:latin typeface="Arial"/>
                <a:cs typeface="Arial"/>
              </a:rPr>
              <a:t>significantly	more often </a:t>
            </a:r>
            <a:r>
              <a:rPr sz="2000" dirty="0">
                <a:latin typeface="Arial"/>
                <a:cs typeface="Arial"/>
              </a:rPr>
              <a:t>in </a:t>
            </a:r>
            <a:r>
              <a:rPr sz="2000" spc="-5" dirty="0">
                <a:latin typeface="Arial"/>
                <a:cs typeface="Arial"/>
              </a:rPr>
              <a:t>the cabazitaxel </a:t>
            </a:r>
            <a:r>
              <a:rPr sz="2000" dirty="0">
                <a:latin typeface="Arial"/>
                <a:cs typeface="Arial"/>
              </a:rPr>
              <a:t>arm, particularly</a:t>
            </a:r>
            <a:r>
              <a:rPr sz="2000" spc="-190" dirty="0">
                <a:latin typeface="Arial"/>
                <a:cs typeface="Arial"/>
              </a:rPr>
              <a:t> </a:t>
            </a:r>
            <a:r>
              <a:rPr sz="2000" dirty="0">
                <a:latin typeface="Arial"/>
                <a:cs typeface="Arial"/>
              </a:rPr>
              <a:t>neutropenia  and</a:t>
            </a:r>
            <a:r>
              <a:rPr sz="2000" spc="-155" dirty="0">
                <a:latin typeface="Arial"/>
                <a:cs typeface="Arial"/>
              </a:rPr>
              <a:t> </a:t>
            </a:r>
            <a:r>
              <a:rPr sz="2000" dirty="0">
                <a:latin typeface="Arial"/>
                <a:cs typeface="Arial"/>
              </a:rPr>
              <a:t>sepsis.</a:t>
            </a:r>
            <a:endParaRPr sz="2000">
              <a:latin typeface="Arial"/>
              <a:cs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130" y="126872"/>
            <a:ext cx="6140450" cy="941069"/>
          </a:xfrm>
          <a:prstGeom prst="rect">
            <a:avLst/>
          </a:prstGeom>
        </p:spPr>
        <p:txBody>
          <a:bodyPr vert="horz" wrap="square" lIns="0" tIns="12700" rIns="0" bIns="0" rtlCol="0">
            <a:spAutoFit/>
          </a:bodyPr>
          <a:lstStyle/>
          <a:p>
            <a:pPr marL="12700" marR="5080">
              <a:lnSpc>
                <a:spcPct val="100000"/>
              </a:lnSpc>
              <a:spcBef>
                <a:spcPts val="100"/>
              </a:spcBef>
            </a:pPr>
            <a:r>
              <a:rPr sz="2000" b="1" dirty="0">
                <a:latin typeface="Times New Roman"/>
                <a:cs typeface="Times New Roman"/>
              </a:rPr>
              <a:t>Phase 2 trials </a:t>
            </a:r>
            <a:r>
              <a:rPr sz="2000" dirty="0">
                <a:latin typeface="Times New Roman"/>
                <a:cs typeface="Times New Roman"/>
              </a:rPr>
              <a:t>of docetaxel + </a:t>
            </a:r>
            <a:r>
              <a:rPr sz="2000" spc="-5" dirty="0">
                <a:latin typeface="Times New Roman"/>
                <a:cs typeface="Times New Roman"/>
              </a:rPr>
              <a:t>atrasentan/  </a:t>
            </a:r>
            <a:r>
              <a:rPr sz="2000" spc="-10" dirty="0">
                <a:latin typeface="Times New Roman"/>
                <a:cs typeface="Times New Roman"/>
              </a:rPr>
              <a:t>bevacizumab/bortezomid/capecitabine/calcitriol/thalidomide  </a:t>
            </a:r>
            <a:r>
              <a:rPr sz="2000" dirty="0">
                <a:latin typeface="Times New Roman"/>
                <a:cs typeface="Times New Roman"/>
              </a:rPr>
              <a:t>have been</a:t>
            </a:r>
            <a:r>
              <a:rPr sz="2000" spc="-75" dirty="0">
                <a:latin typeface="Times New Roman"/>
                <a:cs typeface="Times New Roman"/>
              </a:rPr>
              <a:t> </a:t>
            </a:r>
            <a:r>
              <a:rPr sz="2000" spc="-5" dirty="0">
                <a:latin typeface="Times New Roman"/>
                <a:cs typeface="Times New Roman"/>
              </a:rPr>
              <a:t>completed.</a:t>
            </a:r>
            <a:endParaRPr sz="2000">
              <a:latin typeface="Times New Roman"/>
              <a:cs typeface="Times New Roman"/>
            </a:endParaRPr>
          </a:p>
        </p:txBody>
      </p:sp>
      <p:sp>
        <p:nvSpPr>
          <p:cNvPr id="3" name="object 3"/>
          <p:cNvSpPr txBox="1"/>
          <p:nvPr/>
        </p:nvSpPr>
        <p:spPr>
          <a:xfrm>
            <a:off x="78130" y="1041653"/>
            <a:ext cx="8545195" cy="5130165"/>
          </a:xfrm>
          <a:prstGeom prst="rect">
            <a:avLst/>
          </a:prstGeom>
        </p:spPr>
        <p:txBody>
          <a:bodyPr vert="horz" wrap="square" lIns="0" tIns="13335" rIns="0" bIns="0" rtlCol="0">
            <a:spAutoFit/>
          </a:bodyPr>
          <a:lstStyle/>
          <a:p>
            <a:pPr marL="366395" indent="-354330">
              <a:lnSpc>
                <a:spcPct val="100000"/>
              </a:lnSpc>
              <a:spcBef>
                <a:spcPts val="105"/>
              </a:spcBef>
              <a:buFont typeface="Wingdings"/>
              <a:buChar char=""/>
              <a:tabLst>
                <a:tab pos="366395" algn="l"/>
                <a:tab pos="367030" algn="l"/>
              </a:tabLst>
            </a:pPr>
            <a:r>
              <a:rPr sz="2000" spc="-5" dirty="0">
                <a:latin typeface="Times New Roman"/>
                <a:cs typeface="Times New Roman"/>
              </a:rPr>
              <a:t>Randomized </a:t>
            </a:r>
            <a:r>
              <a:rPr sz="2000" dirty="0">
                <a:latin typeface="Times New Roman"/>
                <a:cs typeface="Times New Roman"/>
              </a:rPr>
              <a:t>phase 2 </a:t>
            </a:r>
            <a:r>
              <a:rPr sz="2000" spc="-5" dirty="0">
                <a:latin typeface="Times New Roman"/>
                <a:cs typeface="Times New Roman"/>
              </a:rPr>
              <a:t>trial </a:t>
            </a:r>
            <a:r>
              <a:rPr sz="2000" dirty="0">
                <a:latin typeface="Times New Roman"/>
                <a:cs typeface="Times New Roman"/>
              </a:rPr>
              <a:t>of</a:t>
            </a:r>
            <a:r>
              <a:rPr sz="2000" spc="-175" dirty="0">
                <a:latin typeface="Times New Roman"/>
                <a:cs typeface="Times New Roman"/>
              </a:rPr>
              <a:t> </a:t>
            </a:r>
            <a:r>
              <a:rPr sz="2000" spc="-10" dirty="0">
                <a:latin typeface="Times New Roman"/>
                <a:cs typeface="Times New Roman"/>
              </a:rPr>
              <a:t>thalidomide/docetaxel</a:t>
            </a:r>
            <a:endParaRPr sz="2000">
              <a:latin typeface="Times New Roman"/>
              <a:cs typeface="Times New Roman"/>
            </a:endParaRPr>
          </a:p>
          <a:p>
            <a:pPr marL="241300" indent="-229235">
              <a:lnSpc>
                <a:spcPts val="2320"/>
              </a:lnSpc>
              <a:buSzPct val="95000"/>
              <a:buFont typeface="Wingdings"/>
              <a:buChar char=""/>
              <a:tabLst>
                <a:tab pos="241935" algn="l"/>
              </a:tabLst>
            </a:pPr>
            <a:r>
              <a:rPr sz="2000" dirty="0">
                <a:latin typeface="Times New Roman"/>
                <a:cs typeface="Times New Roman"/>
              </a:rPr>
              <a:t>Phase 2 </a:t>
            </a:r>
            <a:r>
              <a:rPr sz="2000" spc="-5" dirty="0">
                <a:latin typeface="Times New Roman"/>
                <a:cs typeface="Times New Roman"/>
              </a:rPr>
              <a:t>trial </a:t>
            </a:r>
            <a:r>
              <a:rPr sz="2000" dirty="0">
                <a:latin typeface="Times New Roman"/>
                <a:cs typeface="Times New Roman"/>
              </a:rPr>
              <a:t>of </a:t>
            </a:r>
            <a:r>
              <a:rPr sz="2000" spc="-10" dirty="0">
                <a:latin typeface="Times New Roman"/>
                <a:cs typeface="Times New Roman"/>
              </a:rPr>
              <a:t>docetaxel/calcitriol </a:t>
            </a:r>
            <a:r>
              <a:rPr sz="2000" b="1" dirty="0">
                <a:latin typeface="Times New Roman"/>
                <a:cs typeface="Times New Roman"/>
              </a:rPr>
              <a:t>(ASCENT) </a:t>
            </a:r>
            <a:r>
              <a:rPr sz="2000" dirty="0">
                <a:latin typeface="Times New Roman"/>
                <a:cs typeface="Times New Roman"/>
              </a:rPr>
              <a:t>strongly favoring survival</a:t>
            </a:r>
            <a:r>
              <a:rPr sz="2000" spc="-310" dirty="0">
                <a:latin typeface="Times New Roman"/>
                <a:cs typeface="Times New Roman"/>
              </a:rPr>
              <a:t> </a:t>
            </a:r>
            <a:r>
              <a:rPr sz="2000" dirty="0">
                <a:latin typeface="Times New Roman"/>
                <a:cs typeface="Times New Roman"/>
              </a:rPr>
              <a:t>benefit.</a:t>
            </a:r>
            <a:endParaRPr sz="2000">
              <a:latin typeface="Times New Roman"/>
              <a:cs typeface="Times New Roman"/>
            </a:endParaRPr>
          </a:p>
          <a:p>
            <a:pPr marL="285750" indent="-273685">
              <a:lnSpc>
                <a:spcPts val="2800"/>
              </a:lnSpc>
              <a:buSzPct val="95833"/>
              <a:buFont typeface="Wingdings"/>
              <a:buChar char=""/>
              <a:tabLst>
                <a:tab pos="286385" algn="l"/>
              </a:tabLst>
            </a:pPr>
            <a:r>
              <a:rPr sz="2400" spc="-25" dirty="0">
                <a:latin typeface="Calibri"/>
                <a:cs typeface="Calibri"/>
              </a:rPr>
              <a:t>Mature </a:t>
            </a:r>
            <a:r>
              <a:rPr sz="2400" spc="-5" dirty="0">
                <a:latin typeface="Calibri"/>
                <a:cs typeface="Calibri"/>
              </a:rPr>
              <a:t>results </a:t>
            </a:r>
            <a:r>
              <a:rPr sz="2400" spc="-20" dirty="0">
                <a:latin typeface="Calibri"/>
                <a:cs typeface="Calibri"/>
              </a:rPr>
              <a:t>are anticipated </a:t>
            </a:r>
            <a:r>
              <a:rPr sz="2400" dirty="0">
                <a:latin typeface="Calibri"/>
                <a:cs typeface="Calibri"/>
              </a:rPr>
              <a:t>within the </a:t>
            </a:r>
            <a:r>
              <a:rPr sz="2400" spc="-20" dirty="0">
                <a:latin typeface="Calibri"/>
                <a:cs typeface="Calibri"/>
              </a:rPr>
              <a:t>next </a:t>
            </a:r>
            <a:r>
              <a:rPr sz="2400" dirty="0">
                <a:latin typeface="Calibri"/>
                <a:cs typeface="Calibri"/>
              </a:rPr>
              <a:t>3 </a:t>
            </a:r>
            <a:r>
              <a:rPr sz="2400" spc="-20" dirty="0">
                <a:latin typeface="Calibri"/>
                <a:cs typeface="Calibri"/>
              </a:rPr>
              <a:t>to </a:t>
            </a:r>
            <a:r>
              <a:rPr sz="2400" dirty="0">
                <a:latin typeface="Calibri"/>
                <a:cs typeface="Calibri"/>
              </a:rPr>
              <a:t>5</a:t>
            </a:r>
            <a:r>
              <a:rPr sz="2400" spc="-190" dirty="0">
                <a:latin typeface="Calibri"/>
                <a:cs typeface="Calibri"/>
              </a:rPr>
              <a:t> </a:t>
            </a:r>
            <a:r>
              <a:rPr sz="2400" spc="-20" dirty="0">
                <a:latin typeface="Calibri"/>
                <a:cs typeface="Calibri"/>
              </a:rPr>
              <a:t>years</a:t>
            </a:r>
            <a:r>
              <a:rPr sz="1800" spc="-20" dirty="0">
                <a:latin typeface="Calibri"/>
                <a:cs typeface="Calibri"/>
              </a:rPr>
              <a:t>.</a:t>
            </a:r>
            <a:endParaRPr sz="1800">
              <a:latin typeface="Calibri"/>
              <a:cs typeface="Calibri"/>
            </a:endParaRPr>
          </a:p>
          <a:p>
            <a:pPr>
              <a:lnSpc>
                <a:spcPct val="100000"/>
              </a:lnSpc>
              <a:spcBef>
                <a:spcPts val="35"/>
              </a:spcBef>
              <a:buChar char=""/>
            </a:pPr>
            <a:endParaRPr sz="2950">
              <a:latin typeface="Calibri"/>
              <a:cs typeface="Calibri"/>
            </a:endParaRPr>
          </a:p>
          <a:p>
            <a:pPr marL="12700" marR="365125">
              <a:lnSpc>
                <a:spcPct val="101000"/>
              </a:lnSpc>
              <a:spcBef>
                <a:spcPts val="5"/>
              </a:spcBef>
              <a:tabLst>
                <a:tab pos="5725160" algn="l"/>
              </a:tabLst>
            </a:pPr>
            <a:r>
              <a:rPr sz="2000" b="1" spc="-45" dirty="0">
                <a:solidFill>
                  <a:srgbClr val="C55A11"/>
                </a:solidFill>
                <a:latin typeface="Calibri"/>
                <a:cs typeface="Calibri"/>
              </a:rPr>
              <a:t>SPARC: </a:t>
            </a:r>
            <a:r>
              <a:rPr sz="2000" dirty="0">
                <a:latin typeface="Calibri"/>
                <a:cs typeface="Calibri"/>
              </a:rPr>
              <a:t>phase III, </a:t>
            </a:r>
            <a:r>
              <a:rPr sz="2000" spc="-20" dirty="0">
                <a:latin typeface="Calibri"/>
                <a:cs typeface="Calibri"/>
              </a:rPr>
              <a:t>randomized,</a:t>
            </a:r>
            <a:r>
              <a:rPr sz="2000" spc="40" dirty="0">
                <a:latin typeface="Calibri"/>
                <a:cs typeface="Calibri"/>
              </a:rPr>
              <a:t> </a:t>
            </a:r>
            <a:r>
              <a:rPr sz="2000" spc="-20" dirty="0">
                <a:latin typeface="Calibri"/>
                <a:cs typeface="Calibri"/>
              </a:rPr>
              <a:t>placebo-controlled</a:t>
            </a:r>
            <a:r>
              <a:rPr sz="2000" spc="50" dirty="0">
                <a:latin typeface="Calibri"/>
                <a:cs typeface="Calibri"/>
              </a:rPr>
              <a:t> </a:t>
            </a:r>
            <a:r>
              <a:rPr sz="2000" spc="-5" dirty="0">
                <a:latin typeface="Calibri"/>
                <a:cs typeface="Calibri"/>
              </a:rPr>
              <a:t>trial	uses </a:t>
            </a:r>
            <a:r>
              <a:rPr sz="2000" b="1" spc="-5" dirty="0">
                <a:latin typeface="Times New Roman"/>
                <a:cs typeface="Times New Roman"/>
              </a:rPr>
              <a:t>Satraplatin:</a:t>
            </a:r>
            <a:r>
              <a:rPr sz="2000" b="1" spc="-120" dirty="0">
                <a:latin typeface="Times New Roman"/>
                <a:cs typeface="Times New Roman"/>
              </a:rPr>
              <a:t> </a:t>
            </a:r>
            <a:r>
              <a:rPr sz="2000" dirty="0">
                <a:latin typeface="Times New Roman"/>
                <a:cs typeface="Times New Roman"/>
              </a:rPr>
              <a:t>novel  oral platinum compound Associated with </a:t>
            </a:r>
            <a:r>
              <a:rPr sz="2000" spc="-5" dirty="0">
                <a:latin typeface="Times New Roman"/>
                <a:cs typeface="Times New Roman"/>
              </a:rPr>
              <a:t>significant </a:t>
            </a:r>
            <a:r>
              <a:rPr sz="2000" dirty="0">
                <a:latin typeface="Times New Roman"/>
                <a:cs typeface="Times New Roman"/>
              </a:rPr>
              <a:t>PFS </a:t>
            </a:r>
            <a:r>
              <a:rPr sz="2000" spc="-5" dirty="0">
                <a:latin typeface="Times New Roman"/>
                <a:cs typeface="Times New Roman"/>
              </a:rPr>
              <a:t>improvements </a:t>
            </a:r>
            <a:r>
              <a:rPr sz="2000" dirty="0">
                <a:latin typeface="Times New Roman"/>
                <a:cs typeface="Times New Roman"/>
              </a:rPr>
              <a:t>in  </a:t>
            </a:r>
            <a:r>
              <a:rPr sz="2000" spc="-5" dirty="0">
                <a:latin typeface="Times New Roman"/>
                <a:cs typeface="Times New Roman"/>
              </a:rPr>
              <a:t>chemotherapy-naive </a:t>
            </a:r>
            <a:r>
              <a:rPr sz="2000" dirty="0">
                <a:latin typeface="Times New Roman"/>
                <a:cs typeface="Times New Roman"/>
              </a:rPr>
              <a:t>patients with </a:t>
            </a:r>
            <a:r>
              <a:rPr sz="2000" spc="-10" dirty="0">
                <a:latin typeface="Times New Roman"/>
                <a:cs typeface="Times New Roman"/>
              </a:rPr>
              <a:t>hormone-refractory </a:t>
            </a:r>
            <a:r>
              <a:rPr sz="2000" dirty="0">
                <a:latin typeface="Times New Roman"/>
                <a:cs typeface="Times New Roman"/>
              </a:rPr>
              <a:t>prostate</a:t>
            </a:r>
            <a:r>
              <a:rPr sz="2000" spc="-300" dirty="0">
                <a:latin typeface="Times New Roman"/>
                <a:cs typeface="Times New Roman"/>
              </a:rPr>
              <a:t> </a:t>
            </a:r>
            <a:r>
              <a:rPr sz="2000" spc="-25" dirty="0">
                <a:latin typeface="Times New Roman"/>
                <a:cs typeface="Times New Roman"/>
              </a:rPr>
              <a:t>cancer.</a:t>
            </a:r>
            <a:endParaRPr sz="2000">
              <a:latin typeface="Times New Roman"/>
              <a:cs typeface="Times New Roman"/>
            </a:endParaRPr>
          </a:p>
          <a:p>
            <a:pPr>
              <a:lnSpc>
                <a:spcPct val="100000"/>
              </a:lnSpc>
              <a:spcBef>
                <a:spcPts val="25"/>
              </a:spcBef>
            </a:pPr>
            <a:endParaRPr sz="3000">
              <a:latin typeface="Times New Roman"/>
              <a:cs typeface="Times New Roman"/>
            </a:endParaRPr>
          </a:p>
          <a:p>
            <a:pPr marL="207645">
              <a:lnSpc>
                <a:spcPct val="100000"/>
              </a:lnSpc>
            </a:pPr>
            <a:r>
              <a:rPr sz="2400" b="1" dirty="0">
                <a:solidFill>
                  <a:srgbClr val="C55A11"/>
                </a:solidFill>
                <a:latin typeface="Calibri"/>
                <a:cs typeface="Calibri"/>
              </a:rPr>
              <a:t>Immunologic</a:t>
            </a:r>
            <a:r>
              <a:rPr sz="2400" b="1" spc="-80" dirty="0">
                <a:solidFill>
                  <a:srgbClr val="C55A11"/>
                </a:solidFill>
                <a:latin typeface="Calibri"/>
                <a:cs typeface="Calibri"/>
              </a:rPr>
              <a:t> </a:t>
            </a:r>
            <a:r>
              <a:rPr sz="2400" b="1" spc="-20" dirty="0">
                <a:solidFill>
                  <a:srgbClr val="C55A11"/>
                </a:solidFill>
                <a:latin typeface="Calibri"/>
                <a:cs typeface="Calibri"/>
              </a:rPr>
              <a:t>Therapies</a:t>
            </a:r>
            <a:endParaRPr sz="2400">
              <a:latin typeface="Calibri"/>
              <a:cs typeface="Calibri"/>
            </a:endParaRPr>
          </a:p>
          <a:p>
            <a:pPr marL="465455" marR="403860" lvl="1" indent="-257810">
              <a:lnSpc>
                <a:spcPct val="100000"/>
              </a:lnSpc>
              <a:spcBef>
                <a:spcPts val="30"/>
              </a:spcBef>
              <a:buFont typeface="Wingdings"/>
              <a:buChar char=""/>
              <a:tabLst>
                <a:tab pos="466090" algn="l"/>
              </a:tabLst>
            </a:pPr>
            <a:r>
              <a:rPr sz="2000" b="1" dirty="0">
                <a:latin typeface="Calibri"/>
                <a:cs typeface="Calibri"/>
              </a:rPr>
              <a:t>Sipuleucel-T </a:t>
            </a:r>
            <a:r>
              <a:rPr sz="1800" spc="-5" dirty="0">
                <a:latin typeface="Calibri"/>
                <a:cs typeface="Calibri"/>
              </a:rPr>
              <a:t>is </a:t>
            </a:r>
            <a:r>
              <a:rPr sz="1800" dirty="0">
                <a:latin typeface="Calibri"/>
                <a:cs typeface="Calibri"/>
              </a:rPr>
              <a:t>a </a:t>
            </a:r>
            <a:r>
              <a:rPr sz="1800" spc="-15" dirty="0">
                <a:latin typeface="Calibri"/>
                <a:cs typeface="Calibri"/>
              </a:rPr>
              <a:t>product freshly </a:t>
            </a:r>
            <a:r>
              <a:rPr sz="1800" spc="-20" dirty="0">
                <a:latin typeface="Calibri"/>
                <a:cs typeface="Calibri"/>
              </a:rPr>
              <a:t>prepared </a:t>
            </a:r>
            <a:r>
              <a:rPr sz="1800" spc="-25" dirty="0">
                <a:latin typeface="Calibri"/>
                <a:cs typeface="Calibri"/>
              </a:rPr>
              <a:t>for </a:t>
            </a:r>
            <a:r>
              <a:rPr sz="1800" dirty="0">
                <a:latin typeface="Calibri"/>
                <a:cs typeface="Calibri"/>
              </a:rPr>
              <a:t>each </a:t>
            </a:r>
            <a:r>
              <a:rPr sz="1800" spc="-20" dirty="0">
                <a:latin typeface="Calibri"/>
                <a:cs typeface="Calibri"/>
              </a:rPr>
              <a:t>treatment course consisting </a:t>
            </a:r>
            <a:r>
              <a:rPr sz="1800" spc="-5" dirty="0">
                <a:latin typeface="Calibri"/>
                <a:cs typeface="Calibri"/>
              </a:rPr>
              <a:t>of  </a:t>
            </a:r>
            <a:r>
              <a:rPr sz="1800" spc="-20" dirty="0">
                <a:latin typeface="Calibri"/>
                <a:cs typeface="Calibri"/>
              </a:rPr>
              <a:t>leukapheresed </a:t>
            </a:r>
            <a:r>
              <a:rPr sz="1800" spc="-5" dirty="0">
                <a:latin typeface="Calibri"/>
                <a:cs typeface="Calibri"/>
              </a:rPr>
              <a:t>mononuclear cells pulsed </a:t>
            </a:r>
            <a:r>
              <a:rPr sz="1800" spc="-20" dirty="0">
                <a:latin typeface="Calibri"/>
                <a:cs typeface="Calibri"/>
              </a:rPr>
              <a:t>ex </a:t>
            </a:r>
            <a:r>
              <a:rPr sz="1800" spc="-5" dirty="0">
                <a:latin typeface="Calibri"/>
                <a:cs typeface="Calibri"/>
              </a:rPr>
              <a:t>vivo with </a:t>
            </a:r>
            <a:r>
              <a:rPr sz="1800" dirty="0">
                <a:latin typeface="Calibri"/>
                <a:cs typeface="Calibri"/>
              </a:rPr>
              <a:t>a </a:t>
            </a:r>
            <a:r>
              <a:rPr sz="1800" spc="-25" dirty="0">
                <a:latin typeface="Calibri"/>
                <a:cs typeface="Calibri"/>
              </a:rPr>
              <a:t>GM-CSF/prostatic </a:t>
            </a:r>
            <a:r>
              <a:rPr sz="1800" spc="-5" dirty="0">
                <a:latin typeface="Calibri"/>
                <a:cs typeface="Calibri"/>
              </a:rPr>
              <a:t>acid  </a:t>
            </a:r>
            <a:r>
              <a:rPr sz="1800" spc="-15" dirty="0">
                <a:latin typeface="Calibri"/>
                <a:cs typeface="Calibri"/>
              </a:rPr>
              <a:t>phosphatase </a:t>
            </a:r>
            <a:r>
              <a:rPr sz="1800" spc="-5" dirty="0">
                <a:latin typeface="Calibri"/>
                <a:cs typeface="Calibri"/>
              </a:rPr>
              <a:t>fusion </a:t>
            </a:r>
            <a:r>
              <a:rPr sz="1800" spc="-20" dirty="0">
                <a:latin typeface="Calibri"/>
                <a:cs typeface="Calibri"/>
              </a:rPr>
              <a:t>protein. </a:t>
            </a:r>
            <a:r>
              <a:rPr sz="1800" spc="-25" dirty="0">
                <a:latin typeface="Calibri"/>
                <a:cs typeface="Calibri"/>
              </a:rPr>
              <a:t>Patients </a:t>
            </a:r>
            <a:r>
              <a:rPr sz="1800" spc="-20" dirty="0">
                <a:latin typeface="Calibri"/>
                <a:cs typeface="Calibri"/>
              </a:rPr>
              <a:t>are </a:t>
            </a:r>
            <a:r>
              <a:rPr sz="1800" spc="-15" dirty="0">
                <a:latin typeface="Calibri"/>
                <a:cs typeface="Calibri"/>
              </a:rPr>
              <a:t>cytopheresed </a:t>
            </a:r>
            <a:r>
              <a:rPr sz="1800" dirty="0">
                <a:latin typeface="Calibri"/>
                <a:cs typeface="Calibri"/>
              </a:rPr>
              <a:t>and </a:t>
            </a:r>
            <a:r>
              <a:rPr sz="1800" spc="-5" dirty="0">
                <a:latin typeface="Calibri"/>
                <a:cs typeface="Calibri"/>
              </a:rPr>
              <a:t>dendritic cell </a:t>
            </a:r>
            <a:r>
              <a:rPr sz="1800" spc="-25" dirty="0">
                <a:latin typeface="Calibri"/>
                <a:cs typeface="Calibri"/>
              </a:rPr>
              <a:t>precursors  </a:t>
            </a:r>
            <a:r>
              <a:rPr sz="1800" spc="-20" dirty="0">
                <a:latin typeface="Calibri"/>
                <a:cs typeface="Calibri"/>
              </a:rPr>
              <a:t>isolated </a:t>
            </a:r>
            <a:r>
              <a:rPr sz="1800" spc="-5" dirty="0">
                <a:latin typeface="Calibri"/>
                <a:cs typeface="Calibri"/>
              </a:rPr>
              <a:t>prior </a:t>
            </a:r>
            <a:r>
              <a:rPr sz="1800" spc="-15" dirty="0">
                <a:latin typeface="Calibri"/>
                <a:cs typeface="Calibri"/>
              </a:rPr>
              <a:t>to </a:t>
            </a:r>
            <a:r>
              <a:rPr sz="1800" spc="-5" dirty="0">
                <a:latin typeface="Calibri"/>
                <a:cs typeface="Calibri"/>
              </a:rPr>
              <a:t>fusion </a:t>
            </a:r>
            <a:r>
              <a:rPr sz="1800" spc="-20" dirty="0">
                <a:latin typeface="Calibri"/>
                <a:cs typeface="Calibri"/>
              </a:rPr>
              <a:t>protein exposure. </a:t>
            </a:r>
            <a:r>
              <a:rPr sz="1800" spc="-55" dirty="0">
                <a:latin typeface="Calibri"/>
                <a:cs typeface="Calibri"/>
              </a:rPr>
              <a:t>Two </a:t>
            </a:r>
            <a:r>
              <a:rPr sz="1800" spc="-5" dirty="0">
                <a:latin typeface="Calibri"/>
                <a:cs typeface="Calibri"/>
              </a:rPr>
              <a:t>small </a:t>
            </a:r>
            <a:r>
              <a:rPr sz="1800" spc="-25" dirty="0">
                <a:latin typeface="Calibri"/>
                <a:cs typeface="Calibri"/>
              </a:rPr>
              <a:t>randomized </a:t>
            </a:r>
            <a:r>
              <a:rPr sz="1800" spc="-5" dirty="0">
                <a:latin typeface="Calibri"/>
                <a:cs typeface="Calibri"/>
              </a:rPr>
              <a:t>phase </a:t>
            </a:r>
            <a:r>
              <a:rPr sz="1800" dirty="0">
                <a:latin typeface="Calibri"/>
                <a:cs typeface="Calibri"/>
              </a:rPr>
              <a:t>3 </a:t>
            </a:r>
            <a:r>
              <a:rPr sz="1800" spc="-5" dirty="0">
                <a:latin typeface="Calibri"/>
                <a:cs typeface="Calibri"/>
              </a:rPr>
              <a:t>trials </a:t>
            </a:r>
            <a:r>
              <a:rPr sz="1800" spc="-20" dirty="0">
                <a:latin typeface="Calibri"/>
                <a:cs typeface="Calibri"/>
              </a:rPr>
              <a:t>have  </a:t>
            </a:r>
            <a:r>
              <a:rPr sz="1800" dirty="0">
                <a:latin typeface="Calibri"/>
                <a:cs typeface="Calibri"/>
              </a:rPr>
              <a:t>been </a:t>
            </a:r>
            <a:r>
              <a:rPr sz="1800" spc="-20" dirty="0">
                <a:latin typeface="Calibri"/>
                <a:cs typeface="Calibri"/>
              </a:rPr>
              <a:t>conducted </a:t>
            </a:r>
            <a:r>
              <a:rPr sz="1800" spc="-5" dirty="0">
                <a:latin typeface="Calibri"/>
                <a:cs typeface="Calibri"/>
              </a:rPr>
              <a:t>with </a:t>
            </a:r>
            <a:r>
              <a:rPr sz="1800" spc="-40" dirty="0">
                <a:latin typeface="Calibri"/>
                <a:cs typeface="Calibri"/>
              </a:rPr>
              <a:t>Sipuleucel-T, </a:t>
            </a:r>
            <a:r>
              <a:rPr sz="1800" dirty="0">
                <a:latin typeface="Calibri"/>
                <a:cs typeface="Calibri"/>
              </a:rPr>
              <a:t>9901 and</a:t>
            </a:r>
            <a:r>
              <a:rPr sz="1800" spc="235" dirty="0">
                <a:latin typeface="Calibri"/>
                <a:cs typeface="Calibri"/>
              </a:rPr>
              <a:t> </a:t>
            </a:r>
            <a:r>
              <a:rPr sz="1800" dirty="0">
                <a:latin typeface="Calibri"/>
                <a:cs typeface="Calibri"/>
              </a:rPr>
              <a:t>9902A.</a:t>
            </a:r>
            <a:endParaRPr sz="1800">
              <a:latin typeface="Calibri"/>
              <a:cs typeface="Calibri"/>
            </a:endParaRPr>
          </a:p>
          <a:p>
            <a:pPr marL="422909" lvl="1" indent="-215900">
              <a:lnSpc>
                <a:spcPct val="100000"/>
              </a:lnSpc>
              <a:spcBef>
                <a:spcPts val="10"/>
              </a:spcBef>
              <a:buSzPct val="94444"/>
              <a:buFont typeface="Wingdings"/>
              <a:buChar char=""/>
              <a:tabLst>
                <a:tab pos="423545" algn="l"/>
              </a:tabLst>
            </a:pPr>
            <a:r>
              <a:rPr sz="1800" b="1" spc="-5" dirty="0">
                <a:latin typeface="Calibri"/>
                <a:cs typeface="Calibri"/>
              </a:rPr>
              <a:t>Anti CTLA-4 </a:t>
            </a:r>
            <a:r>
              <a:rPr sz="1800" b="1" spc="-10" dirty="0">
                <a:latin typeface="Calibri"/>
                <a:cs typeface="Calibri"/>
              </a:rPr>
              <a:t>antibody </a:t>
            </a:r>
            <a:r>
              <a:rPr sz="1800" spc="-5" dirty="0">
                <a:latin typeface="Calibri"/>
                <a:cs typeface="Calibri"/>
              </a:rPr>
              <a:t>is in </a:t>
            </a:r>
            <a:r>
              <a:rPr sz="1800" spc="-20" dirty="0">
                <a:latin typeface="Calibri"/>
                <a:cs typeface="Calibri"/>
              </a:rPr>
              <a:t>clinical</a:t>
            </a:r>
            <a:r>
              <a:rPr sz="1800" spc="-65" dirty="0">
                <a:latin typeface="Calibri"/>
                <a:cs typeface="Calibri"/>
              </a:rPr>
              <a:t> </a:t>
            </a:r>
            <a:r>
              <a:rPr sz="1800" spc="-5" dirty="0">
                <a:latin typeface="Calibri"/>
                <a:cs typeface="Calibri"/>
              </a:rPr>
              <a:t>trial</a:t>
            </a:r>
            <a:endParaRPr sz="1800">
              <a:latin typeface="Calibri"/>
              <a:cs typeface="Calibri"/>
            </a:endParaRPr>
          </a:p>
          <a:p>
            <a:pPr marL="422909" lvl="1" indent="-215900">
              <a:lnSpc>
                <a:spcPct val="100000"/>
              </a:lnSpc>
              <a:buSzPct val="94444"/>
              <a:buFont typeface="Wingdings"/>
              <a:buChar char=""/>
              <a:tabLst>
                <a:tab pos="423545" algn="l"/>
              </a:tabLst>
            </a:pPr>
            <a:r>
              <a:rPr sz="1800" b="1" spc="-40" dirty="0">
                <a:latin typeface="Calibri"/>
                <a:cs typeface="Calibri"/>
              </a:rPr>
              <a:t>PROSTVAC-VF </a:t>
            </a:r>
            <a:r>
              <a:rPr sz="1800" b="1" spc="-20" dirty="0">
                <a:latin typeface="Calibri"/>
                <a:cs typeface="Calibri"/>
              </a:rPr>
              <a:t>TRICOM </a:t>
            </a:r>
            <a:r>
              <a:rPr sz="1800" b="1" spc="-40" dirty="0">
                <a:latin typeface="Calibri"/>
                <a:cs typeface="Calibri"/>
              </a:rPr>
              <a:t>VACCINE </a:t>
            </a:r>
            <a:r>
              <a:rPr sz="1800" spc="-5" dirty="0">
                <a:latin typeface="Calibri"/>
                <a:cs typeface="Calibri"/>
              </a:rPr>
              <a:t>has </a:t>
            </a:r>
            <a:r>
              <a:rPr sz="1800" spc="-20" dirty="0">
                <a:latin typeface="Calibri"/>
                <a:cs typeface="Calibri"/>
              </a:rPr>
              <a:t>reported </a:t>
            </a:r>
            <a:r>
              <a:rPr sz="1800" spc="-5" dirty="0">
                <a:latin typeface="Calibri"/>
                <a:cs typeface="Calibri"/>
              </a:rPr>
              <a:t>phase </a:t>
            </a:r>
            <a:r>
              <a:rPr sz="1800" dirty="0">
                <a:latin typeface="Calibri"/>
                <a:cs typeface="Calibri"/>
              </a:rPr>
              <a:t>2 </a:t>
            </a:r>
            <a:r>
              <a:rPr sz="1800" spc="-20" dirty="0">
                <a:latin typeface="Calibri"/>
                <a:cs typeface="Calibri"/>
              </a:rPr>
              <a:t>data </a:t>
            </a:r>
            <a:r>
              <a:rPr sz="1800" dirty="0">
                <a:latin typeface="Calibri"/>
                <a:cs typeface="Calibri"/>
              </a:rPr>
              <a:t>&amp; </a:t>
            </a:r>
            <a:r>
              <a:rPr sz="1800" spc="-5" dirty="0">
                <a:latin typeface="Calibri"/>
                <a:cs typeface="Calibri"/>
              </a:rPr>
              <a:t>further studies will</a:t>
            </a:r>
            <a:r>
              <a:rPr sz="1800" spc="190" dirty="0">
                <a:latin typeface="Calibri"/>
                <a:cs typeface="Calibri"/>
              </a:rPr>
              <a:t> </a:t>
            </a:r>
            <a:r>
              <a:rPr sz="1800" dirty="0">
                <a:latin typeface="Calibri"/>
                <a:cs typeface="Calibri"/>
              </a:rPr>
              <a:t>ensue.</a:t>
            </a:r>
            <a:endParaRPr sz="1800">
              <a:latin typeface="Calibri"/>
              <a:cs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pc="-5" dirty="0" smtClean="0">
                <a:latin typeface="Calibri"/>
                <a:cs typeface="Calibri"/>
              </a:rPr>
              <a:t>HORMONAL</a:t>
            </a:r>
            <a:r>
              <a:rPr lang="en-US" spc="-80" dirty="0" smtClean="0">
                <a:latin typeface="Calibri"/>
                <a:cs typeface="Calibri"/>
              </a:rPr>
              <a:t> </a:t>
            </a:r>
            <a:r>
              <a:rPr lang="en-US" spc="-5" dirty="0" smtClean="0">
                <a:latin typeface="Calibri"/>
                <a:cs typeface="Calibri"/>
              </a:rPr>
              <a:t>THERAPY</a:t>
            </a:r>
            <a:r>
              <a:rPr lang="en-US" dirty="0" smtClean="0">
                <a:latin typeface="Calibri"/>
                <a:cs typeface="Calibri"/>
              </a:rPr>
              <a:t/>
            </a:r>
            <a:br>
              <a:rPr lang="en-US" dirty="0" smtClean="0">
                <a:latin typeface="Calibri"/>
                <a:cs typeface="Calibri"/>
              </a:rPr>
            </a:br>
            <a:endParaRPr lang="en-US" dirty="0"/>
          </a:p>
        </p:txBody>
      </p:sp>
      <p:sp>
        <p:nvSpPr>
          <p:cNvPr id="3" name="Content Placeholder 2"/>
          <p:cNvSpPr>
            <a:spLocks noGrp="1"/>
          </p:cNvSpPr>
          <p:nvPr>
            <p:ph sz="quarter" idx="1"/>
          </p:nvPr>
        </p:nvSpPr>
        <p:spPr/>
        <p:txBody>
          <a:bodyPr/>
          <a:lstStyle/>
          <a:p>
            <a:endParaRPr lang="en-US" sz="2800" spc="-10" dirty="0" smtClean="0">
              <a:latin typeface="Calibri"/>
              <a:cs typeface="Calibri"/>
            </a:endParaRPr>
          </a:p>
          <a:p>
            <a:endParaRPr lang="en-US" sz="2800" spc="-10" dirty="0" smtClean="0">
              <a:latin typeface="Calibri"/>
              <a:cs typeface="Calibri"/>
            </a:endParaRPr>
          </a:p>
          <a:p>
            <a:endParaRPr lang="en-US" sz="2800" spc="-10" dirty="0" smtClean="0">
              <a:latin typeface="Calibri"/>
              <a:cs typeface="Calibri"/>
            </a:endParaRPr>
          </a:p>
          <a:p>
            <a:endParaRPr lang="en-US" sz="2800" spc="-10" dirty="0" smtClean="0">
              <a:latin typeface="Calibri"/>
              <a:cs typeface="Calibri"/>
            </a:endParaRPr>
          </a:p>
          <a:p>
            <a:r>
              <a:rPr lang="en-US" sz="2800" spc="-10" dirty="0" smtClean="0">
                <a:latin typeface="Calibri"/>
                <a:cs typeface="Calibri"/>
              </a:rPr>
              <a:t>MECHANISMS </a:t>
            </a:r>
            <a:r>
              <a:rPr lang="en-US" sz="2800" spc="-5" dirty="0" smtClean="0">
                <a:latin typeface="Calibri"/>
                <a:cs typeface="Calibri"/>
              </a:rPr>
              <a:t>OF</a:t>
            </a:r>
            <a:r>
              <a:rPr lang="en-US" sz="2800" spc="20" dirty="0" smtClean="0">
                <a:latin typeface="Calibri"/>
                <a:cs typeface="Calibri"/>
              </a:rPr>
              <a:t> </a:t>
            </a:r>
            <a:r>
              <a:rPr lang="en-US" sz="2800" spc="-10" dirty="0" smtClean="0">
                <a:latin typeface="Calibri"/>
                <a:cs typeface="Calibri"/>
              </a:rPr>
              <a:t>ANDROGEN</a:t>
            </a:r>
            <a:r>
              <a:rPr lang="en-US" sz="2800" spc="-30" dirty="0" smtClean="0">
                <a:latin typeface="Calibri"/>
                <a:cs typeface="Calibri"/>
              </a:rPr>
              <a:t> </a:t>
            </a:r>
            <a:r>
              <a:rPr lang="en-US" sz="2800" dirty="0" smtClean="0">
                <a:latin typeface="Calibri"/>
                <a:cs typeface="Calibri"/>
              </a:rPr>
              <a:t>AXIS	</a:t>
            </a:r>
            <a:r>
              <a:rPr lang="en-US" sz="2800" spc="-15" dirty="0" smtClean="0">
                <a:latin typeface="Calibri"/>
                <a:cs typeface="Calibri"/>
              </a:rPr>
              <a:t>BLOCKADE</a:t>
            </a:r>
            <a:endParaRPr lang="en-US" sz="2800" dirty="0" smtClean="0">
              <a:latin typeface="Calibri"/>
              <a:cs typeface="Calibri"/>
            </a:endParaRP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304" y="117347"/>
            <a:ext cx="5506212" cy="561988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25043" y="81533"/>
            <a:ext cx="8679180" cy="6453505"/>
          </a:xfrm>
          <a:prstGeom prst="rect">
            <a:avLst/>
          </a:prstGeom>
        </p:spPr>
        <p:txBody>
          <a:bodyPr vert="horz" wrap="square" lIns="0" tIns="12700" rIns="0" bIns="0" rtlCol="0">
            <a:spAutoFit/>
          </a:bodyPr>
          <a:lstStyle/>
          <a:p>
            <a:pPr marL="5591175" marR="5080">
              <a:lnSpc>
                <a:spcPct val="100000"/>
              </a:lnSpc>
              <a:spcBef>
                <a:spcPts val="100"/>
              </a:spcBef>
            </a:pPr>
            <a:r>
              <a:rPr sz="1800" spc="-5" dirty="0">
                <a:latin typeface="Calibri"/>
                <a:cs typeface="Calibri"/>
              </a:rPr>
              <a:t>The androgen-signaling </a:t>
            </a:r>
            <a:r>
              <a:rPr sz="1800" spc="-10" dirty="0">
                <a:latin typeface="Calibri"/>
                <a:cs typeface="Calibri"/>
              </a:rPr>
              <a:t>axis </a:t>
            </a:r>
            <a:r>
              <a:rPr sz="1800" dirty="0">
                <a:latin typeface="Calibri"/>
                <a:cs typeface="Calibri"/>
              </a:rPr>
              <a:t>and  </a:t>
            </a:r>
            <a:r>
              <a:rPr sz="1800" spc="-5" dirty="0">
                <a:latin typeface="Calibri"/>
                <a:cs typeface="Calibri"/>
              </a:rPr>
              <a:t>its </a:t>
            </a:r>
            <a:r>
              <a:rPr sz="1800" spc="-10" dirty="0">
                <a:latin typeface="Calibri"/>
                <a:cs typeface="Calibri"/>
              </a:rPr>
              <a:t>inhibitors. </a:t>
            </a:r>
            <a:r>
              <a:rPr sz="1800" spc="-25" dirty="0">
                <a:latin typeface="Calibri"/>
                <a:cs typeface="Calibri"/>
              </a:rPr>
              <a:t>Testicular </a:t>
            </a:r>
            <a:r>
              <a:rPr sz="1800" spc="-5" dirty="0">
                <a:latin typeface="Calibri"/>
                <a:cs typeface="Calibri"/>
              </a:rPr>
              <a:t>androgen  synthesis is </a:t>
            </a:r>
            <a:r>
              <a:rPr sz="1800" spc="-10" dirty="0">
                <a:latin typeface="Calibri"/>
                <a:cs typeface="Calibri"/>
              </a:rPr>
              <a:t>regulated </a:t>
            </a:r>
            <a:r>
              <a:rPr sz="1800" spc="-5" dirty="0">
                <a:latin typeface="Calibri"/>
                <a:cs typeface="Calibri"/>
              </a:rPr>
              <a:t>by </a:t>
            </a:r>
            <a:r>
              <a:rPr sz="1800" dirty="0">
                <a:latin typeface="Calibri"/>
                <a:cs typeface="Calibri"/>
              </a:rPr>
              <a:t>the  </a:t>
            </a:r>
            <a:r>
              <a:rPr sz="1800" spc="-10" dirty="0">
                <a:latin typeface="Calibri"/>
                <a:cs typeface="Calibri"/>
              </a:rPr>
              <a:t>gonadotropin-releasing  </a:t>
            </a:r>
            <a:r>
              <a:rPr sz="1800" spc="-5" dirty="0">
                <a:latin typeface="Calibri"/>
                <a:cs typeface="Calibri"/>
              </a:rPr>
              <a:t>hormone (GnRH)–LH </a:t>
            </a:r>
            <a:r>
              <a:rPr sz="1800" spc="-10" dirty="0">
                <a:latin typeface="Calibri"/>
                <a:cs typeface="Calibri"/>
              </a:rPr>
              <a:t>axis,  </a:t>
            </a:r>
            <a:r>
              <a:rPr sz="1800" spc="-5" dirty="0">
                <a:latin typeface="Calibri"/>
                <a:cs typeface="Calibri"/>
              </a:rPr>
              <a:t>whereas adrenal androgen  synthesis is </a:t>
            </a:r>
            <a:r>
              <a:rPr sz="1800" spc="-10" dirty="0">
                <a:latin typeface="Calibri"/>
                <a:cs typeface="Calibri"/>
              </a:rPr>
              <a:t>regulated </a:t>
            </a:r>
            <a:r>
              <a:rPr sz="1800" spc="-5" dirty="0">
                <a:latin typeface="Calibri"/>
                <a:cs typeface="Calibri"/>
              </a:rPr>
              <a:t>by </a:t>
            </a:r>
            <a:r>
              <a:rPr sz="1800" dirty="0">
                <a:latin typeface="Calibri"/>
                <a:cs typeface="Calibri"/>
              </a:rPr>
              <a:t>the  </a:t>
            </a:r>
            <a:r>
              <a:rPr sz="1800" spc="-10" dirty="0">
                <a:latin typeface="Calibri"/>
                <a:cs typeface="Calibri"/>
              </a:rPr>
              <a:t>corticotrophin-releasing  </a:t>
            </a:r>
            <a:r>
              <a:rPr sz="1800" spc="-5" dirty="0">
                <a:latin typeface="Calibri"/>
                <a:cs typeface="Calibri"/>
              </a:rPr>
              <a:t>hormone (CRH)-ACTH </a:t>
            </a:r>
            <a:r>
              <a:rPr sz="1800" spc="-10" dirty="0">
                <a:latin typeface="Calibri"/>
                <a:cs typeface="Calibri"/>
              </a:rPr>
              <a:t>axis. </a:t>
            </a:r>
            <a:r>
              <a:rPr sz="1800" dirty="0">
                <a:latin typeface="Calibri"/>
                <a:cs typeface="Calibri"/>
              </a:rPr>
              <a:t>GnRH  </a:t>
            </a:r>
            <a:r>
              <a:rPr sz="1800" spc="-10" dirty="0">
                <a:latin typeface="Calibri"/>
                <a:cs typeface="Calibri"/>
              </a:rPr>
              <a:t>agonists </a:t>
            </a:r>
            <a:r>
              <a:rPr sz="1800" dirty="0">
                <a:latin typeface="Calibri"/>
                <a:cs typeface="Calibri"/>
              </a:rPr>
              <a:t>and </a:t>
            </a:r>
            <a:r>
              <a:rPr sz="1800" spc="-15" dirty="0">
                <a:latin typeface="Calibri"/>
                <a:cs typeface="Calibri"/>
              </a:rPr>
              <a:t>corticosteroids  </a:t>
            </a:r>
            <a:r>
              <a:rPr sz="1800" spc="-5" dirty="0">
                <a:latin typeface="Calibri"/>
                <a:cs typeface="Calibri"/>
              </a:rPr>
              <a:t>inhibit </a:t>
            </a:r>
            <a:r>
              <a:rPr sz="1800" spc="-10" dirty="0">
                <a:latin typeface="Calibri"/>
                <a:cs typeface="Calibri"/>
              </a:rPr>
              <a:t>stimulation </a:t>
            </a:r>
            <a:r>
              <a:rPr sz="1800" spc="-5" dirty="0">
                <a:latin typeface="Calibri"/>
                <a:cs typeface="Calibri"/>
              </a:rPr>
              <a:t>of </a:t>
            </a:r>
            <a:r>
              <a:rPr sz="1800" dirty="0">
                <a:latin typeface="Calibri"/>
                <a:cs typeface="Calibri"/>
              </a:rPr>
              <a:t>the </a:t>
            </a:r>
            <a:r>
              <a:rPr sz="1800" spc="-15" dirty="0">
                <a:latin typeface="Calibri"/>
                <a:cs typeface="Calibri"/>
              </a:rPr>
              <a:t>testes  </a:t>
            </a:r>
            <a:r>
              <a:rPr sz="1800" dirty="0">
                <a:latin typeface="Calibri"/>
                <a:cs typeface="Calibri"/>
              </a:rPr>
              <a:t>and </a:t>
            </a:r>
            <a:r>
              <a:rPr sz="1800" spc="-5" dirty="0">
                <a:latin typeface="Calibri"/>
                <a:cs typeface="Calibri"/>
              </a:rPr>
              <a:t>adrenals, </a:t>
            </a:r>
            <a:r>
              <a:rPr sz="1800" spc="-15" dirty="0">
                <a:latin typeface="Calibri"/>
                <a:cs typeface="Calibri"/>
              </a:rPr>
              <a:t>respectively.</a:t>
            </a:r>
            <a:endParaRPr sz="1800">
              <a:latin typeface="Calibri"/>
              <a:cs typeface="Calibri"/>
            </a:endParaRPr>
          </a:p>
          <a:p>
            <a:pPr marL="5591175" marR="65405">
              <a:lnSpc>
                <a:spcPct val="100000"/>
              </a:lnSpc>
              <a:spcBef>
                <a:spcPts val="5"/>
              </a:spcBef>
            </a:pPr>
            <a:r>
              <a:rPr sz="1800" spc="-15" dirty="0">
                <a:latin typeface="Calibri"/>
                <a:cs typeface="Calibri"/>
              </a:rPr>
              <a:t>Abiraterone </a:t>
            </a:r>
            <a:r>
              <a:rPr sz="1800" spc="-5" dirty="0">
                <a:latin typeface="Calibri"/>
                <a:cs typeface="Calibri"/>
              </a:rPr>
              <a:t>inhibits CYP17, </a:t>
            </a:r>
            <a:r>
              <a:rPr sz="1800" dirty="0">
                <a:latin typeface="Calibri"/>
                <a:cs typeface="Calibri"/>
              </a:rPr>
              <a:t>a  </a:t>
            </a:r>
            <a:r>
              <a:rPr sz="1800" spc="-10" dirty="0">
                <a:latin typeface="Calibri"/>
                <a:cs typeface="Calibri"/>
              </a:rPr>
              <a:t>critical </a:t>
            </a:r>
            <a:r>
              <a:rPr sz="1800" spc="-5" dirty="0">
                <a:latin typeface="Calibri"/>
                <a:cs typeface="Calibri"/>
              </a:rPr>
              <a:t>enzyme </a:t>
            </a:r>
            <a:r>
              <a:rPr sz="1800" dirty="0">
                <a:latin typeface="Calibri"/>
                <a:cs typeface="Calibri"/>
              </a:rPr>
              <a:t>in </a:t>
            </a:r>
            <a:r>
              <a:rPr sz="1800" spc="-5" dirty="0">
                <a:latin typeface="Calibri"/>
                <a:cs typeface="Calibri"/>
              </a:rPr>
              <a:t>androgen  synthesis. Bicalutamide,  flutamide, </a:t>
            </a:r>
            <a:r>
              <a:rPr sz="1800" dirty="0">
                <a:latin typeface="Calibri"/>
                <a:cs typeface="Calibri"/>
              </a:rPr>
              <a:t>and </a:t>
            </a:r>
            <a:r>
              <a:rPr sz="1800" spc="-5" dirty="0">
                <a:latin typeface="Calibri"/>
                <a:cs typeface="Calibri"/>
              </a:rPr>
              <a:t>nilutamide  </a:t>
            </a:r>
            <a:r>
              <a:rPr sz="1800" spc="-10" dirty="0">
                <a:latin typeface="Calibri"/>
                <a:cs typeface="Calibri"/>
              </a:rPr>
              <a:t>competitively </a:t>
            </a:r>
            <a:r>
              <a:rPr sz="1800" spc="-5" dirty="0">
                <a:latin typeface="Calibri"/>
                <a:cs typeface="Calibri"/>
              </a:rPr>
              <a:t>inhibit </a:t>
            </a:r>
            <a:r>
              <a:rPr sz="1800" dirty="0">
                <a:latin typeface="Calibri"/>
                <a:cs typeface="Calibri"/>
              </a:rPr>
              <a:t>the </a:t>
            </a:r>
            <a:r>
              <a:rPr sz="1800" spc="-5" dirty="0">
                <a:latin typeface="Calibri"/>
                <a:cs typeface="Calibri"/>
              </a:rPr>
              <a:t>binding  of androgens </a:t>
            </a:r>
            <a:r>
              <a:rPr sz="1800" spc="-10" dirty="0">
                <a:latin typeface="Calibri"/>
                <a:cs typeface="Calibri"/>
              </a:rPr>
              <a:t>to androgen  </a:t>
            </a:r>
            <a:r>
              <a:rPr sz="1800" spc="-15" dirty="0">
                <a:latin typeface="Calibri"/>
                <a:cs typeface="Calibri"/>
              </a:rPr>
              <a:t>receptors; </a:t>
            </a:r>
            <a:r>
              <a:rPr sz="1800" spc="-5" dirty="0">
                <a:latin typeface="Calibri"/>
                <a:cs typeface="Calibri"/>
              </a:rPr>
              <a:t>enzalutamide </a:t>
            </a:r>
            <a:r>
              <a:rPr sz="1800" dirty="0">
                <a:latin typeface="Calibri"/>
                <a:cs typeface="Calibri"/>
              </a:rPr>
              <a:t>also  </a:t>
            </a:r>
            <a:r>
              <a:rPr sz="1800" spc="-10" dirty="0">
                <a:latin typeface="Calibri"/>
                <a:cs typeface="Calibri"/>
              </a:rPr>
              <a:t>blocks </a:t>
            </a:r>
            <a:r>
              <a:rPr sz="1800" dirty="0">
                <a:latin typeface="Calibri"/>
                <a:cs typeface="Calibri"/>
              </a:rPr>
              <a:t>the</a:t>
            </a:r>
            <a:r>
              <a:rPr sz="1800" spc="10" dirty="0">
                <a:latin typeface="Calibri"/>
                <a:cs typeface="Calibri"/>
              </a:rPr>
              <a:t> </a:t>
            </a:r>
            <a:r>
              <a:rPr sz="1800" spc="-10" dirty="0">
                <a:latin typeface="Calibri"/>
                <a:cs typeface="Calibri"/>
              </a:rPr>
              <a:t>translocation</a:t>
            </a:r>
            <a:endParaRPr sz="1800">
              <a:latin typeface="Calibri"/>
              <a:cs typeface="Calibri"/>
            </a:endParaRPr>
          </a:p>
          <a:p>
            <a:pPr marL="12700" marR="1255395">
              <a:lnSpc>
                <a:spcPct val="100000"/>
              </a:lnSpc>
              <a:spcBef>
                <a:spcPts val="925"/>
              </a:spcBef>
            </a:pPr>
            <a:r>
              <a:rPr sz="1800" spc="-5" dirty="0">
                <a:latin typeface="Calibri"/>
                <a:cs typeface="Calibri"/>
              </a:rPr>
              <a:t>of </a:t>
            </a:r>
            <a:r>
              <a:rPr sz="1800" dirty="0">
                <a:latin typeface="Calibri"/>
                <a:cs typeface="Calibri"/>
              </a:rPr>
              <a:t>the </a:t>
            </a:r>
            <a:r>
              <a:rPr sz="1800" spc="-10" dirty="0">
                <a:latin typeface="Calibri"/>
                <a:cs typeface="Calibri"/>
              </a:rPr>
              <a:t>ligand </a:t>
            </a:r>
            <a:r>
              <a:rPr sz="1800" spc="-5" dirty="0">
                <a:latin typeface="Calibri"/>
                <a:cs typeface="Calibri"/>
              </a:rPr>
              <a:t>bound </a:t>
            </a:r>
            <a:r>
              <a:rPr sz="1800" dirty="0">
                <a:latin typeface="Calibri"/>
                <a:cs typeface="Calibri"/>
              </a:rPr>
              <a:t>AR </a:t>
            </a:r>
            <a:r>
              <a:rPr sz="1800" spc="-10" dirty="0">
                <a:latin typeface="Calibri"/>
                <a:cs typeface="Calibri"/>
              </a:rPr>
              <a:t>complex to </a:t>
            </a:r>
            <a:r>
              <a:rPr sz="1800" dirty="0">
                <a:latin typeface="Calibri"/>
                <a:cs typeface="Calibri"/>
              </a:rPr>
              <a:t>the </a:t>
            </a:r>
            <a:r>
              <a:rPr sz="1800" spc="-5" dirty="0">
                <a:latin typeface="Calibri"/>
                <a:cs typeface="Calibri"/>
              </a:rPr>
              <a:t>nucleus </a:t>
            </a:r>
            <a:r>
              <a:rPr sz="1800" dirty="0">
                <a:latin typeface="Calibri"/>
                <a:cs typeface="Calibri"/>
              </a:rPr>
              <a:t>and </a:t>
            </a:r>
            <a:r>
              <a:rPr sz="1800" spc="-10" dirty="0">
                <a:latin typeface="Calibri"/>
                <a:cs typeface="Calibri"/>
              </a:rPr>
              <a:t>from </a:t>
            </a:r>
            <a:r>
              <a:rPr sz="1800" spc="-5" dirty="0">
                <a:latin typeface="Calibri"/>
                <a:cs typeface="Calibri"/>
              </a:rPr>
              <a:t>binding </a:t>
            </a:r>
            <a:r>
              <a:rPr sz="1800" spc="-10" dirty="0">
                <a:latin typeface="Calibri"/>
                <a:cs typeface="Calibri"/>
              </a:rPr>
              <a:t>to </a:t>
            </a:r>
            <a:r>
              <a:rPr sz="1800" dirty="0">
                <a:latin typeface="Calibri"/>
                <a:cs typeface="Calibri"/>
              </a:rPr>
              <a:t>DNA. </a:t>
            </a:r>
            <a:r>
              <a:rPr sz="1800" spc="-10" dirty="0">
                <a:latin typeface="Calibri"/>
                <a:cs typeface="Calibri"/>
              </a:rPr>
              <a:t>DHEA,  dehydroepiandrosterone; DHEA-S, </a:t>
            </a:r>
            <a:r>
              <a:rPr sz="1800" spc="-15" dirty="0">
                <a:latin typeface="Calibri"/>
                <a:cs typeface="Calibri"/>
              </a:rPr>
              <a:t>dehydroepiandrosterone </a:t>
            </a:r>
            <a:r>
              <a:rPr sz="1800" spc="-10" dirty="0">
                <a:latin typeface="Calibri"/>
                <a:cs typeface="Calibri"/>
              </a:rPr>
              <a:t>sulphate; </a:t>
            </a:r>
            <a:r>
              <a:rPr sz="1800" spc="-50" dirty="0">
                <a:latin typeface="Calibri"/>
                <a:cs typeface="Calibri"/>
              </a:rPr>
              <a:t>DHT,  </a:t>
            </a:r>
            <a:r>
              <a:rPr sz="1800" spc="-15" dirty="0">
                <a:latin typeface="Calibri"/>
                <a:cs typeface="Calibri"/>
              </a:rPr>
              <a:t>dihydrotestosterone; </a:t>
            </a:r>
            <a:r>
              <a:rPr sz="1800" dirty="0">
                <a:latin typeface="Calibri"/>
                <a:cs typeface="Calibri"/>
              </a:rPr>
              <a:t>AR, </a:t>
            </a:r>
            <a:r>
              <a:rPr sz="1800" spc="-10" dirty="0">
                <a:latin typeface="Calibri"/>
                <a:cs typeface="Calibri"/>
              </a:rPr>
              <a:t>androgen receptor; </a:t>
            </a:r>
            <a:r>
              <a:rPr sz="1800" spc="-5" dirty="0">
                <a:latin typeface="Calibri"/>
                <a:cs typeface="Calibri"/>
              </a:rPr>
              <a:t>ARE, androgen-response</a:t>
            </a:r>
            <a:r>
              <a:rPr sz="1800" spc="114" dirty="0">
                <a:latin typeface="Calibri"/>
                <a:cs typeface="Calibri"/>
              </a:rPr>
              <a:t> </a:t>
            </a:r>
            <a:r>
              <a:rPr sz="1800" spc="-5" dirty="0">
                <a:latin typeface="Calibri"/>
                <a:cs typeface="Calibri"/>
              </a:rPr>
              <a:t>element.</a:t>
            </a:r>
            <a:endParaRPr sz="1800">
              <a:latin typeface="Calibri"/>
              <a:cs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4479" y="170840"/>
            <a:ext cx="8583295" cy="1982470"/>
          </a:xfrm>
          <a:prstGeom prst="rect">
            <a:avLst/>
          </a:prstGeom>
        </p:spPr>
        <p:txBody>
          <a:bodyPr vert="horz" wrap="square" lIns="0" tIns="114935" rIns="0" bIns="0" rtlCol="0">
            <a:spAutoFit/>
          </a:bodyPr>
          <a:lstStyle/>
          <a:p>
            <a:pPr marL="241300" indent="-228600">
              <a:lnSpc>
                <a:spcPct val="100000"/>
              </a:lnSpc>
              <a:spcBef>
                <a:spcPts val="905"/>
              </a:spcBef>
              <a:buFont typeface="Arial"/>
              <a:buChar char="•"/>
              <a:tabLst>
                <a:tab pos="240665" algn="l"/>
                <a:tab pos="241300" algn="l"/>
              </a:tabLst>
            </a:pPr>
            <a:r>
              <a:rPr sz="1900" spc="-5" dirty="0">
                <a:latin typeface="Calibri"/>
                <a:cs typeface="Calibri"/>
              </a:rPr>
              <a:t>Male </a:t>
            </a:r>
            <a:r>
              <a:rPr sz="1900" spc="-20" dirty="0">
                <a:latin typeface="Calibri"/>
                <a:cs typeface="Calibri"/>
              </a:rPr>
              <a:t>sex hormones </a:t>
            </a:r>
            <a:r>
              <a:rPr sz="1900" spc="-30" dirty="0">
                <a:latin typeface="Calibri"/>
                <a:cs typeface="Calibri"/>
              </a:rPr>
              <a:t>(testosterone, </a:t>
            </a:r>
            <a:r>
              <a:rPr sz="1900" spc="-20" dirty="0">
                <a:latin typeface="Calibri"/>
                <a:cs typeface="Calibri"/>
              </a:rPr>
              <a:t>androgens) are </a:t>
            </a:r>
            <a:r>
              <a:rPr sz="1900" spc="-5" dirty="0">
                <a:latin typeface="Calibri"/>
                <a:cs typeface="Calibri"/>
              </a:rPr>
              <a:t>critical </a:t>
            </a:r>
            <a:r>
              <a:rPr sz="1900" spc="-25" dirty="0">
                <a:latin typeface="Calibri"/>
                <a:cs typeface="Calibri"/>
              </a:rPr>
              <a:t>to growth </a:t>
            </a:r>
            <a:r>
              <a:rPr sz="1900" spc="-5" dirty="0">
                <a:latin typeface="Calibri"/>
                <a:cs typeface="Calibri"/>
              </a:rPr>
              <a:t>of </a:t>
            </a:r>
            <a:r>
              <a:rPr sz="1900" spc="-40" dirty="0">
                <a:latin typeface="Calibri"/>
                <a:cs typeface="Calibri"/>
              </a:rPr>
              <a:t>prostate</a:t>
            </a:r>
            <a:r>
              <a:rPr sz="1900" spc="235" dirty="0">
                <a:latin typeface="Calibri"/>
                <a:cs typeface="Calibri"/>
              </a:rPr>
              <a:t> </a:t>
            </a:r>
            <a:r>
              <a:rPr sz="1900" spc="-5" dirty="0">
                <a:latin typeface="Calibri"/>
                <a:cs typeface="Calibri"/>
              </a:rPr>
              <a:t>cancer</a:t>
            </a:r>
            <a:endParaRPr sz="1900">
              <a:latin typeface="Calibri"/>
              <a:cs typeface="Calibri"/>
            </a:endParaRPr>
          </a:p>
          <a:p>
            <a:pPr marL="2466340" lvl="1" indent="-229235">
              <a:lnSpc>
                <a:spcPct val="100000"/>
              </a:lnSpc>
              <a:spcBef>
                <a:spcPts val="800"/>
              </a:spcBef>
              <a:buFont typeface="Arial"/>
              <a:buChar char="•"/>
              <a:tabLst>
                <a:tab pos="2466340" algn="l"/>
                <a:tab pos="2466975" algn="l"/>
              </a:tabLst>
            </a:pPr>
            <a:r>
              <a:rPr sz="1900" spc="-20" dirty="0">
                <a:latin typeface="Calibri"/>
                <a:cs typeface="Calibri"/>
              </a:rPr>
              <a:t>Normalization </a:t>
            </a:r>
            <a:r>
              <a:rPr sz="1900" spc="-5" dirty="0">
                <a:latin typeface="Calibri"/>
                <a:cs typeface="Calibri"/>
              </a:rPr>
              <a:t>of PSA &lt; </a:t>
            </a:r>
            <a:r>
              <a:rPr sz="1900" spc="5" dirty="0">
                <a:latin typeface="Calibri"/>
                <a:cs typeface="Calibri"/>
              </a:rPr>
              <a:t>4ng/ml </a:t>
            </a:r>
            <a:r>
              <a:rPr sz="1900" spc="-5" dirty="0">
                <a:latin typeface="Calibri"/>
                <a:cs typeface="Calibri"/>
              </a:rPr>
              <a:t>-</a:t>
            </a:r>
            <a:r>
              <a:rPr sz="1900" spc="40" dirty="0">
                <a:latin typeface="Calibri"/>
                <a:cs typeface="Calibri"/>
              </a:rPr>
              <a:t> </a:t>
            </a:r>
            <a:r>
              <a:rPr sz="1900" spc="-10" dirty="0">
                <a:latin typeface="Calibri"/>
                <a:cs typeface="Calibri"/>
              </a:rPr>
              <a:t>60-70%</a:t>
            </a:r>
            <a:endParaRPr sz="1900">
              <a:latin typeface="Calibri"/>
              <a:cs typeface="Calibri"/>
            </a:endParaRPr>
          </a:p>
          <a:p>
            <a:pPr marL="1800225" indent="-229235">
              <a:lnSpc>
                <a:spcPct val="100000"/>
              </a:lnSpc>
              <a:spcBef>
                <a:spcPts val="805"/>
              </a:spcBef>
              <a:buFont typeface="Arial"/>
              <a:buChar char="•"/>
              <a:tabLst>
                <a:tab pos="1800225" algn="l"/>
                <a:tab pos="1800860" algn="l"/>
              </a:tabLst>
            </a:pPr>
            <a:r>
              <a:rPr sz="1900" spc="-60" dirty="0">
                <a:latin typeface="Calibri"/>
                <a:cs typeface="Calibri"/>
              </a:rPr>
              <a:t>Tumor </a:t>
            </a:r>
            <a:r>
              <a:rPr sz="1900" spc="-5" dirty="0">
                <a:latin typeface="Calibri"/>
                <a:cs typeface="Calibri"/>
              </a:rPr>
              <a:t>masses will </a:t>
            </a:r>
            <a:r>
              <a:rPr sz="1900" spc="-15" dirty="0">
                <a:latin typeface="Calibri"/>
                <a:cs typeface="Calibri"/>
              </a:rPr>
              <a:t>decrease by half </a:t>
            </a:r>
            <a:r>
              <a:rPr sz="1900" spc="-5" dirty="0">
                <a:latin typeface="Calibri"/>
                <a:cs typeface="Calibri"/>
              </a:rPr>
              <a:t>or </a:t>
            </a:r>
            <a:r>
              <a:rPr sz="1900" spc="-25" dirty="0">
                <a:latin typeface="Calibri"/>
                <a:cs typeface="Calibri"/>
              </a:rPr>
              <a:t>more </a:t>
            </a:r>
            <a:r>
              <a:rPr sz="1900" spc="-5" dirty="0">
                <a:latin typeface="Calibri"/>
                <a:cs typeface="Calibri"/>
              </a:rPr>
              <a:t>in</a:t>
            </a:r>
            <a:r>
              <a:rPr sz="1900" spc="15" dirty="0">
                <a:latin typeface="Calibri"/>
                <a:cs typeface="Calibri"/>
              </a:rPr>
              <a:t> </a:t>
            </a:r>
            <a:r>
              <a:rPr sz="1900" spc="-10" dirty="0">
                <a:latin typeface="Calibri"/>
                <a:cs typeface="Calibri"/>
              </a:rPr>
              <a:t>30-50%</a:t>
            </a:r>
            <a:endParaRPr sz="1900">
              <a:latin typeface="Calibri"/>
              <a:cs typeface="Calibri"/>
            </a:endParaRPr>
          </a:p>
          <a:p>
            <a:pPr marL="1274445" indent="-229235">
              <a:lnSpc>
                <a:spcPct val="100000"/>
              </a:lnSpc>
              <a:spcBef>
                <a:spcPts val="795"/>
              </a:spcBef>
              <a:buFont typeface="Arial"/>
              <a:buChar char="•"/>
              <a:tabLst>
                <a:tab pos="1274445" algn="l"/>
                <a:tab pos="1275080" algn="l"/>
              </a:tabLst>
            </a:pPr>
            <a:r>
              <a:rPr sz="1900" spc="-25" dirty="0">
                <a:latin typeface="Calibri"/>
                <a:cs typeface="Calibri"/>
              </a:rPr>
              <a:t>Improvement </a:t>
            </a:r>
            <a:r>
              <a:rPr sz="1900" spc="-5" dirty="0">
                <a:latin typeface="Calibri"/>
                <a:cs typeface="Calibri"/>
              </a:rPr>
              <a:t>in </a:t>
            </a:r>
            <a:r>
              <a:rPr sz="1900" spc="-25" dirty="0">
                <a:latin typeface="Calibri"/>
                <a:cs typeface="Calibri"/>
              </a:rPr>
              <a:t>symptoms </a:t>
            </a:r>
            <a:r>
              <a:rPr sz="1900" spc="-10" dirty="0">
                <a:latin typeface="Calibri"/>
                <a:cs typeface="Calibri"/>
              </a:rPr>
              <a:t>(bone pain, </a:t>
            </a:r>
            <a:r>
              <a:rPr sz="1900" spc="-5" dirty="0">
                <a:latin typeface="Calibri"/>
                <a:cs typeface="Calibri"/>
              </a:rPr>
              <a:t>urinary </a:t>
            </a:r>
            <a:r>
              <a:rPr sz="1900" spc="-20" dirty="0">
                <a:latin typeface="Calibri"/>
                <a:cs typeface="Calibri"/>
              </a:rPr>
              <a:t>obstruction)-</a:t>
            </a:r>
            <a:r>
              <a:rPr sz="1900" spc="80" dirty="0">
                <a:latin typeface="Calibri"/>
                <a:cs typeface="Calibri"/>
              </a:rPr>
              <a:t> </a:t>
            </a:r>
            <a:r>
              <a:rPr sz="1900" spc="-10" dirty="0">
                <a:latin typeface="Calibri"/>
                <a:cs typeface="Calibri"/>
              </a:rPr>
              <a:t>60%</a:t>
            </a:r>
            <a:endParaRPr sz="1900">
              <a:latin typeface="Calibri"/>
              <a:cs typeface="Calibri"/>
            </a:endParaRPr>
          </a:p>
          <a:p>
            <a:pPr marL="2672080" lvl="1" indent="-229235">
              <a:lnSpc>
                <a:spcPct val="100000"/>
              </a:lnSpc>
              <a:spcBef>
                <a:spcPts val="805"/>
              </a:spcBef>
              <a:buFont typeface="Arial"/>
              <a:buChar char="•"/>
              <a:tabLst>
                <a:tab pos="2672080" algn="l"/>
                <a:tab pos="2672715" algn="l"/>
              </a:tabLst>
            </a:pPr>
            <a:r>
              <a:rPr sz="1900" spc="-20" dirty="0">
                <a:latin typeface="Calibri"/>
                <a:cs typeface="Calibri"/>
              </a:rPr>
              <a:t>There are </a:t>
            </a:r>
            <a:r>
              <a:rPr sz="1900" spc="-25" dirty="0">
                <a:latin typeface="Calibri"/>
                <a:cs typeface="Calibri"/>
              </a:rPr>
              <a:t>four </a:t>
            </a:r>
            <a:r>
              <a:rPr sz="1900" spc="-20" dirty="0">
                <a:latin typeface="Calibri"/>
                <a:cs typeface="Calibri"/>
              </a:rPr>
              <a:t>general </a:t>
            </a:r>
            <a:r>
              <a:rPr sz="1900" spc="-25" dirty="0">
                <a:latin typeface="Calibri"/>
                <a:cs typeface="Calibri"/>
              </a:rPr>
              <a:t>forms </a:t>
            </a:r>
            <a:r>
              <a:rPr sz="1900" spc="-5" dirty="0">
                <a:latin typeface="Calibri"/>
                <a:cs typeface="Calibri"/>
              </a:rPr>
              <a:t>of</a:t>
            </a:r>
            <a:r>
              <a:rPr sz="1900" spc="-25" dirty="0">
                <a:latin typeface="Calibri"/>
                <a:cs typeface="Calibri"/>
              </a:rPr>
              <a:t> </a:t>
            </a:r>
            <a:r>
              <a:rPr sz="1900" spc="-80" dirty="0">
                <a:latin typeface="Calibri"/>
                <a:cs typeface="Calibri"/>
              </a:rPr>
              <a:t>ADT:</a:t>
            </a:r>
            <a:endParaRPr sz="1900">
              <a:latin typeface="Calibri"/>
              <a:cs typeface="Calibri"/>
            </a:endParaRPr>
          </a:p>
        </p:txBody>
      </p:sp>
      <p:graphicFrame>
        <p:nvGraphicFramePr>
          <p:cNvPr id="3" name="object 3"/>
          <p:cNvGraphicFramePr>
            <a:graphicFrameLocks noGrp="1"/>
          </p:cNvGraphicFramePr>
          <p:nvPr/>
        </p:nvGraphicFramePr>
        <p:xfrm>
          <a:off x="494334" y="2702560"/>
          <a:ext cx="8241663" cy="3354713"/>
        </p:xfrm>
        <a:graphic>
          <a:graphicData uri="http://schemas.openxmlformats.org/drawingml/2006/table">
            <a:tbl>
              <a:tblPr firstRow="1" bandRow="1">
                <a:tableStyleId>{2D5ABB26-0587-4C30-8999-92F81FD0307C}</a:tableStyleId>
              </a:tblPr>
              <a:tblGrid>
                <a:gridCol w="1906270"/>
                <a:gridCol w="1748789"/>
                <a:gridCol w="2539365"/>
                <a:gridCol w="2047239"/>
              </a:tblGrid>
              <a:tr h="927734">
                <a:tc>
                  <a:txBody>
                    <a:bodyPr/>
                    <a:lstStyle/>
                    <a:p>
                      <a:pPr marL="68580" marR="271780">
                        <a:lnSpc>
                          <a:spcPct val="100000"/>
                        </a:lnSpc>
                        <a:spcBef>
                          <a:spcPts val="40"/>
                        </a:spcBef>
                      </a:pPr>
                      <a:r>
                        <a:rPr sz="1800" b="1" spc="-10" dirty="0">
                          <a:latin typeface="Calibri"/>
                          <a:cs typeface="Calibri"/>
                        </a:rPr>
                        <a:t>Ablation </a:t>
                      </a:r>
                      <a:r>
                        <a:rPr sz="1800" b="1" dirty="0">
                          <a:latin typeface="Calibri"/>
                          <a:cs typeface="Calibri"/>
                        </a:rPr>
                        <a:t>of  </a:t>
                      </a:r>
                      <a:r>
                        <a:rPr sz="1800" b="1" spc="-20" dirty="0">
                          <a:latin typeface="Calibri"/>
                          <a:cs typeface="Calibri"/>
                        </a:rPr>
                        <a:t>androgen</a:t>
                      </a:r>
                      <a:r>
                        <a:rPr sz="1800" b="1" spc="-125" dirty="0">
                          <a:latin typeface="Calibri"/>
                          <a:cs typeface="Calibri"/>
                        </a:rPr>
                        <a:t> </a:t>
                      </a:r>
                      <a:r>
                        <a:rPr sz="1800" b="1" spc="-15" dirty="0">
                          <a:latin typeface="Calibri"/>
                          <a:cs typeface="Calibri"/>
                        </a:rPr>
                        <a:t>source</a:t>
                      </a:r>
                      <a:endParaRPr sz="1800">
                        <a:latin typeface="Calibri"/>
                        <a:cs typeface="Calibri"/>
                      </a:endParaRPr>
                    </a:p>
                  </a:txBody>
                  <a:tcPr marL="0" marR="0" marT="5080" marB="0">
                    <a:lnL w="12700">
                      <a:solidFill>
                        <a:srgbClr val="F79546"/>
                      </a:solidFill>
                      <a:prstDash val="solid"/>
                    </a:lnL>
                    <a:lnR w="12700">
                      <a:solidFill>
                        <a:srgbClr val="F79546"/>
                      </a:solidFill>
                      <a:prstDash val="solid"/>
                    </a:lnR>
                    <a:lnT w="12700">
                      <a:solidFill>
                        <a:srgbClr val="F79546"/>
                      </a:solidFill>
                      <a:prstDash val="solid"/>
                    </a:lnT>
                    <a:lnB w="12700">
                      <a:solidFill>
                        <a:srgbClr val="F79546"/>
                      </a:solidFill>
                      <a:prstDash val="solid"/>
                    </a:lnB>
                    <a:solidFill>
                      <a:srgbClr val="FCEEE9"/>
                    </a:solidFill>
                  </a:tcPr>
                </a:tc>
                <a:tc>
                  <a:txBody>
                    <a:bodyPr/>
                    <a:lstStyle/>
                    <a:p>
                      <a:pPr marL="257810" marR="326390">
                        <a:lnSpc>
                          <a:spcPct val="100000"/>
                        </a:lnSpc>
                        <a:spcBef>
                          <a:spcPts val="40"/>
                        </a:spcBef>
                      </a:pPr>
                      <a:r>
                        <a:rPr sz="1800" b="1" spc="-10" dirty="0">
                          <a:latin typeface="Calibri"/>
                          <a:cs typeface="Calibri"/>
                        </a:rPr>
                        <a:t>Inhibition</a:t>
                      </a:r>
                      <a:r>
                        <a:rPr sz="1800" b="1" spc="-130" dirty="0">
                          <a:latin typeface="Calibri"/>
                          <a:cs typeface="Calibri"/>
                        </a:rPr>
                        <a:t> </a:t>
                      </a:r>
                      <a:r>
                        <a:rPr sz="1800" b="1" dirty="0">
                          <a:latin typeface="Calibri"/>
                          <a:cs typeface="Calibri"/>
                        </a:rPr>
                        <a:t>of  </a:t>
                      </a:r>
                      <a:r>
                        <a:rPr sz="1800" b="1" spc="-5" dirty="0">
                          <a:latin typeface="Calibri"/>
                          <a:cs typeface="Calibri"/>
                        </a:rPr>
                        <a:t>LHRH </a:t>
                      </a:r>
                      <a:r>
                        <a:rPr sz="1800" b="1" dirty="0">
                          <a:latin typeface="Calibri"/>
                          <a:cs typeface="Calibri"/>
                        </a:rPr>
                        <a:t>or</a:t>
                      </a:r>
                      <a:r>
                        <a:rPr sz="1800" b="1" spc="-65" dirty="0">
                          <a:latin typeface="Calibri"/>
                          <a:cs typeface="Calibri"/>
                        </a:rPr>
                        <a:t> </a:t>
                      </a:r>
                      <a:r>
                        <a:rPr sz="1800" b="1" spc="-10" dirty="0">
                          <a:latin typeface="Calibri"/>
                          <a:cs typeface="Calibri"/>
                        </a:rPr>
                        <a:t>LH</a:t>
                      </a:r>
                      <a:endParaRPr sz="1800">
                        <a:latin typeface="Calibri"/>
                        <a:cs typeface="Calibri"/>
                      </a:endParaRPr>
                    </a:p>
                  </a:txBody>
                  <a:tcPr marL="0" marR="0" marT="5080" marB="0">
                    <a:lnL w="12700">
                      <a:solidFill>
                        <a:srgbClr val="F79546"/>
                      </a:solidFill>
                      <a:prstDash val="solid"/>
                    </a:lnL>
                    <a:lnR w="12700">
                      <a:solidFill>
                        <a:srgbClr val="F79546"/>
                      </a:solidFill>
                      <a:prstDash val="solid"/>
                    </a:lnR>
                    <a:lnT w="12700">
                      <a:solidFill>
                        <a:srgbClr val="F79546"/>
                      </a:solidFill>
                      <a:prstDash val="solid"/>
                    </a:lnT>
                    <a:lnB w="12700">
                      <a:solidFill>
                        <a:srgbClr val="F79546"/>
                      </a:solidFill>
                      <a:prstDash val="solid"/>
                    </a:lnB>
                    <a:solidFill>
                      <a:srgbClr val="FCEEE9"/>
                    </a:solidFill>
                  </a:tcPr>
                </a:tc>
                <a:tc>
                  <a:txBody>
                    <a:bodyPr/>
                    <a:lstStyle/>
                    <a:p>
                      <a:pPr marL="327025" marR="106680">
                        <a:lnSpc>
                          <a:spcPct val="100000"/>
                        </a:lnSpc>
                        <a:spcBef>
                          <a:spcPts val="40"/>
                        </a:spcBef>
                      </a:pPr>
                      <a:r>
                        <a:rPr sz="1800" b="1" spc="-10" dirty="0">
                          <a:latin typeface="Calibri"/>
                          <a:cs typeface="Calibri"/>
                        </a:rPr>
                        <a:t>Inhibition </a:t>
                      </a:r>
                      <a:r>
                        <a:rPr sz="1800" b="1" dirty="0">
                          <a:latin typeface="Calibri"/>
                          <a:cs typeface="Calibri"/>
                        </a:rPr>
                        <a:t>of</a:t>
                      </a:r>
                      <a:r>
                        <a:rPr sz="1800" b="1" spc="-135" dirty="0">
                          <a:latin typeface="Calibri"/>
                          <a:cs typeface="Calibri"/>
                        </a:rPr>
                        <a:t> </a:t>
                      </a:r>
                      <a:r>
                        <a:rPr sz="1800" b="1" spc="-20" dirty="0">
                          <a:latin typeface="Calibri"/>
                          <a:cs typeface="Calibri"/>
                        </a:rPr>
                        <a:t>androgen  synthesis</a:t>
                      </a:r>
                      <a:endParaRPr sz="1800">
                        <a:latin typeface="Calibri"/>
                        <a:cs typeface="Calibri"/>
                      </a:endParaRPr>
                    </a:p>
                  </a:txBody>
                  <a:tcPr marL="0" marR="0" marT="5080" marB="0">
                    <a:lnL w="12700">
                      <a:solidFill>
                        <a:srgbClr val="F79546"/>
                      </a:solidFill>
                      <a:prstDash val="solid"/>
                    </a:lnL>
                    <a:lnR w="12700">
                      <a:solidFill>
                        <a:srgbClr val="F79546"/>
                      </a:solidFill>
                      <a:prstDash val="solid"/>
                    </a:lnR>
                    <a:lnT w="12700">
                      <a:solidFill>
                        <a:srgbClr val="F79546"/>
                      </a:solidFill>
                      <a:prstDash val="solid"/>
                    </a:lnT>
                    <a:lnB w="12700">
                      <a:solidFill>
                        <a:srgbClr val="F79546"/>
                      </a:solidFill>
                      <a:prstDash val="solid"/>
                    </a:lnB>
                    <a:solidFill>
                      <a:srgbClr val="FCEEE9"/>
                    </a:solidFill>
                  </a:tcPr>
                </a:tc>
                <a:tc>
                  <a:txBody>
                    <a:bodyPr/>
                    <a:lstStyle/>
                    <a:p>
                      <a:pPr marL="92075">
                        <a:lnSpc>
                          <a:spcPct val="100000"/>
                        </a:lnSpc>
                        <a:spcBef>
                          <a:spcPts val="40"/>
                        </a:spcBef>
                      </a:pPr>
                      <a:r>
                        <a:rPr sz="1800" b="1" spc="-20" dirty="0">
                          <a:latin typeface="Calibri"/>
                          <a:cs typeface="Calibri"/>
                        </a:rPr>
                        <a:t>Antiandrogens</a:t>
                      </a:r>
                      <a:endParaRPr sz="1800">
                        <a:latin typeface="Calibri"/>
                        <a:cs typeface="Calibri"/>
                      </a:endParaRPr>
                    </a:p>
                  </a:txBody>
                  <a:tcPr marL="0" marR="0" marT="5080" marB="0">
                    <a:lnL w="12700">
                      <a:solidFill>
                        <a:srgbClr val="F79546"/>
                      </a:solidFill>
                      <a:prstDash val="solid"/>
                    </a:lnL>
                    <a:lnR w="12700">
                      <a:solidFill>
                        <a:srgbClr val="F79546"/>
                      </a:solidFill>
                      <a:prstDash val="solid"/>
                    </a:lnR>
                    <a:lnT w="12700">
                      <a:solidFill>
                        <a:srgbClr val="F79546"/>
                      </a:solidFill>
                      <a:prstDash val="solid"/>
                    </a:lnT>
                    <a:lnB w="12700">
                      <a:solidFill>
                        <a:srgbClr val="F79546"/>
                      </a:solidFill>
                      <a:prstDash val="solid"/>
                    </a:lnB>
                    <a:solidFill>
                      <a:srgbClr val="FCEEE9"/>
                    </a:solidFill>
                  </a:tcPr>
                </a:tc>
              </a:tr>
              <a:tr h="642619">
                <a:tc>
                  <a:txBody>
                    <a:bodyPr/>
                    <a:lstStyle/>
                    <a:p>
                      <a:pPr marL="120014">
                        <a:lnSpc>
                          <a:spcPct val="100000"/>
                        </a:lnSpc>
                        <a:spcBef>
                          <a:spcPts val="40"/>
                        </a:spcBef>
                      </a:pPr>
                      <a:r>
                        <a:rPr sz="1800" spc="-25" dirty="0">
                          <a:latin typeface="Calibri"/>
                          <a:cs typeface="Calibri"/>
                        </a:rPr>
                        <a:t>Orchiectomy</a:t>
                      </a:r>
                      <a:endParaRPr sz="1800">
                        <a:latin typeface="Calibri"/>
                        <a:cs typeface="Calibri"/>
                      </a:endParaRPr>
                    </a:p>
                  </a:txBody>
                  <a:tcPr marL="0" marR="0" marT="5080" marB="0">
                    <a:lnL w="12700">
                      <a:solidFill>
                        <a:srgbClr val="F79546"/>
                      </a:solidFill>
                      <a:prstDash val="solid"/>
                    </a:lnL>
                    <a:lnR w="12700">
                      <a:solidFill>
                        <a:srgbClr val="F79546"/>
                      </a:solidFill>
                      <a:prstDash val="solid"/>
                    </a:lnR>
                    <a:lnT w="12700">
                      <a:solidFill>
                        <a:srgbClr val="F79546"/>
                      </a:solidFill>
                      <a:prstDash val="solid"/>
                    </a:lnT>
                    <a:lnB w="12700">
                      <a:solidFill>
                        <a:srgbClr val="F79546"/>
                      </a:solidFill>
                      <a:prstDash val="solid"/>
                    </a:lnB>
                    <a:solidFill>
                      <a:srgbClr val="FBDDCF"/>
                    </a:solidFill>
                  </a:tcPr>
                </a:tc>
                <a:tc>
                  <a:txBody>
                    <a:bodyPr/>
                    <a:lstStyle/>
                    <a:p>
                      <a:pPr marL="257810">
                        <a:lnSpc>
                          <a:spcPct val="100000"/>
                        </a:lnSpc>
                        <a:spcBef>
                          <a:spcPts val="40"/>
                        </a:spcBef>
                      </a:pPr>
                      <a:r>
                        <a:rPr sz="1800" spc="-20" dirty="0">
                          <a:latin typeface="Calibri"/>
                          <a:cs typeface="Calibri"/>
                        </a:rPr>
                        <a:t>DES</a:t>
                      </a:r>
                      <a:endParaRPr sz="1800">
                        <a:latin typeface="Calibri"/>
                        <a:cs typeface="Calibri"/>
                      </a:endParaRPr>
                    </a:p>
                    <a:p>
                      <a:pPr marL="257810">
                        <a:lnSpc>
                          <a:spcPct val="100000"/>
                        </a:lnSpc>
                      </a:pPr>
                      <a:r>
                        <a:rPr sz="1800" spc="-15" dirty="0">
                          <a:latin typeface="Calibri"/>
                          <a:cs typeface="Calibri"/>
                        </a:rPr>
                        <a:t>Leuprolide</a:t>
                      </a:r>
                      <a:endParaRPr sz="1800">
                        <a:latin typeface="Calibri"/>
                        <a:cs typeface="Calibri"/>
                      </a:endParaRPr>
                    </a:p>
                  </a:txBody>
                  <a:tcPr marL="0" marR="0" marT="5080" marB="0">
                    <a:lnL w="12700">
                      <a:solidFill>
                        <a:srgbClr val="F79546"/>
                      </a:solidFill>
                      <a:prstDash val="solid"/>
                    </a:lnL>
                    <a:lnR w="12700">
                      <a:solidFill>
                        <a:srgbClr val="F79546"/>
                      </a:solidFill>
                      <a:prstDash val="solid"/>
                    </a:lnR>
                    <a:lnT w="12700">
                      <a:solidFill>
                        <a:srgbClr val="F79546"/>
                      </a:solidFill>
                      <a:prstDash val="solid"/>
                    </a:lnT>
                    <a:lnB w="12700">
                      <a:solidFill>
                        <a:srgbClr val="F79546"/>
                      </a:solidFill>
                      <a:prstDash val="solid"/>
                    </a:lnB>
                    <a:solidFill>
                      <a:srgbClr val="FBDDCF"/>
                    </a:solidFill>
                  </a:tcPr>
                </a:tc>
                <a:tc>
                  <a:txBody>
                    <a:bodyPr/>
                    <a:lstStyle/>
                    <a:p>
                      <a:pPr marL="327025">
                        <a:lnSpc>
                          <a:spcPct val="100000"/>
                        </a:lnSpc>
                        <a:spcBef>
                          <a:spcPts val="40"/>
                        </a:spcBef>
                      </a:pPr>
                      <a:r>
                        <a:rPr sz="1800" spc="-5" dirty="0">
                          <a:latin typeface="Calibri"/>
                          <a:cs typeface="Calibri"/>
                        </a:rPr>
                        <a:t>Aminogluthemide</a:t>
                      </a:r>
                      <a:endParaRPr sz="1800">
                        <a:latin typeface="Calibri"/>
                        <a:cs typeface="Calibri"/>
                      </a:endParaRPr>
                    </a:p>
                  </a:txBody>
                  <a:tcPr marL="0" marR="0" marT="5080" marB="0">
                    <a:lnL w="12700">
                      <a:solidFill>
                        <a:srgbClr val="F79546"/>
                      </a:solidFill>
                      <a:prstDash val="solid"/>
                    </a:lnL>
                    <a:lnR w="12700">
                      <a:solidFill>
                        <a:srgbClr val="F79546"/>
                      </a:solidFill>
                      <a:prstDash val="solid"/>
                    </a:lnR>
                    <a:lnT w="12700">
                      <a:solidFill>
                        <a:srgbClr val="F79546"/>
                      </a:solidFill>
                      <a:prstDash val="solid"/>
                    </a:lnT>
                    <a:lnB w="12700">
                      <a:solidFill>
                        <a:srgbClr val="F79546"/>
                      </a:solidFill>
                      <a:prstDash val="solid"/>
                    </a:lnB>
                    <a:solidFill>
                      <a:srgbClr val="FBDDCF"/>
                    </a:solidFill>
                  </a:tcPr>
                </a:tc>
                <a:tc>
                  <a:txBody>
                    <a:bodyPr/>
                    <a:lstStyle/>
                    <a:p>
                      <a:pPr marL="92075">
                        <a:lnSpc>
                          <a:spcPct val="100000"/>
                        </a:lnSpc>
                        <a:spcBef>
                          <a:spcPts val="40"/>
                        </a:spcBef>
                      </a:pPr>
                      <a:r>
                        <a:rPr sz="1800" spc="-20" dirty="0">
                          <a:latin typeface="Calibri"/>
                          <a:cs typeface="Calibri"/>
                        </a:rPr>
                        <a:t>Cyprotene</a:t>
                      </a:r>
                      <a:r>
                        <a:rPr sz="1800" dirty="0">
                          <a:latin typeface="Calibri"/>
                          <a:cs typeface="Calibri"/>
                        </a:rPr>
                        <a:t> </a:t>
                      </a:r>
                      <a:r>
                        <a:rPr sz="1800" spc="-25" dirty="0">
                          <a:latin typeface="Calibri"/>
                          <a:cs typeface="Calibri"/>
                        </a:rPr>
                        <a:t>acetate</a:t>
                      </a:r>
                      <a:endParaRPr sz="1800">
                        <a:latin typeface="Calibri"/>
                        <a:cs typeface="Calibri"/>
                      </a:endParaRPr>
                    </a:p>
                  </a:txBody>
                  <a:tcPr marL="0" marR="0" marT="5080" marB="0">
                    <a:lnL w="12700">
                      <a:solidFill>
                        <a:srgbClr val="F79546"/>
                      </a:solidFill>
                      <a:prstDash val="solid"/>
                    </a:lnL>
                    <a:lnR w="12700">
                      <a:solidFill>
                        <a:srgbClr val="F79546"/>
                      </a:solidFill>
                      <a:prstDash val="solid"/>
                    </a:lnR>
                    <a:lnT w="12700">
                      <a:solidFill>
                        <a:srgbClr val="F79546"/>
                      </a:solidFill>
                      <a:prstDash val="solid"/>
                    </a:lnT>
                    <a:lnB w="12700">
                      <a:solidFill>
                        <a:srgbClr val="F79546"/>
                      </a:solidFill>
                      <a:prstDash val="solid"/>
                    </a:lnB>
                    <a:solidFill>
                      <a:srgbClr val="FBDDCF"/>
                    </a:solidFill>
                  </a:tcPr>
                </a:tc>
              </a:tr>
              <a:tr h="356870">
                <a:tc>
                  <a:txBody>
                    <a:bodyPr/>
                    <a:lstStyle/>
                    <a:p>
                      <a:pPr>
                        <a:lnSpc>
                          <a:spcPct val="100000"/>
                        </a:lnSpc>
                      </a:pPr>
                      <a:endParaRPr sz="1800">
                        <a:latin typeface="Times New Roman"/>
                        <a:cs typeface="Times New Roman"/>
                      </a:endParaRPr>
                    </a:p>
                  </a:txBody>
                  <a:tcPr marL="0" marR="0" marT="0" marB="0">
                    <a:lnL w="12700">
                      <a:solidFill>
                        <a:srgbClr val="F79546"/>
                      </a:solidFill>
                      <a:prstDash val="solid"/>
                    </a:lnL>
                    <a:lnR w="12700">
                      <a:solidFill>
                        <a:srgbClr val="F79546"/>
                      </a:solidFill>
                      <a:prstDash val="solid"/>
                    </a:lnR>
                    <a:lnT w="12700">
                      <a:solidFill>
                        <a:srgbClr val="F79546"/>
                      </a:solidFill>
                      <a:prstDash val="solid"/>
                    </a:lnT>
                    <a:lnB w="12700">
                      <a:solidFill>
                        <a:srgbClr val="F79546"/>
                      </a:solidFill>
                      <a:prstDash val="solid"/>
                    </a:lnB>
                    <a:solidFill>
                      <a:srgbClr val="FCEEE9"/>
                    </a:solidFill>
                  </a:tcPr>
                </a:tc>
                <a:tc>
                  <a:txBody>
                    <a:bodyPr/>
                    <a:lstStyle/>
                    <a:p>
                      <a:pPr marL="257810">
                        <a:lnSpc>
                          <a:spcPct val="100000"/>
                        </a:lnSpc>
                        <a:spcBef>
                          <a:spcPts val="40"/>
                        </a:spcBef>
                      </a:pPr>
                      <a:r>
                        <a:rPr sz="1800" spc="-5" dirty="0">
                          <a:latin typeface="Calibri"/>
                          <a:cs typeface="Calibri"/>
                        </a:rPr>
                        <a:t>Goserelin</a:t>
                      </a:r>
                      <a:endParaRPr sz="1800">
                        <a:latin typeface="Calibri"/>
                        <a:cs typeface="Calibri"/>
                      </a:endParaRPr>
                    </a:p>
                  </a:txBody>
                  <a:tcPr marL="0" marR="0" marT="5080" marB="0">
                    <a:lnL w="12700">
                      <a:solidFill>
                        <a:srgbClr val="F79546"/>
                      </a:solidFill>
                      <a:prstDash val="solid"/>
                    </a:lnL>
                    <a:lnR w="12700">
                      <a:solidFill>
                        <a:srgbClr val="F79546"/>
                      </a:solidFill>
                      <a:prstDash val="solid"/>
                    </a:lnR>
                    <a:lnT w="12700">
                      <a:solidFill>
                        <a:srgbClr val="F79546"/>
                      </a:solidFill>
                      <a:prstDash val="solid"/>
                    </a:lnT>
                    <a:lnB w="12700">
                      <a:solidFill>
                        <a:srgbClr val="F79546"/>
                      </a:solidFill>
                      <a:prstDash val="solid"/>
                    </a:lnB>
                    <a:solidFill>
                      <a:srgbClr val="FCEEE9"/>
                    </a:solidFill>
                  </a:tcPr>
                </a:tc>
                <a:tc>
                  <a:txBody>
                    <a:bodyPr/>
                    <a:lstStyle/>
                    <a:p>
                      <a:pPr marL="327025">
                        <a:lnSpc>
                          <a:spcPct val="100000"/>
                        </a:lnSpc>
                        <a:spcBef>
                          <a:spcPts val="40"/>
                        </a:spcBef>
                      </a:pPr>
                      <a:r>
                        <a:rPr sz="1800" spc="-25" dirty="0">
                          <a:latin typeface="Calibri"/>
                          <a:cs typeface="Calibri"/>
                        </a:rPr>
                        <a:t>Ketoconazole</a:t>
                      </a:r>
                      <a:endParaRPr sz="1800">
                        <a:latin typeface="Calibri"/>
                        <a:cs typeface="Calibri"/>
                      </a:endParaRPr>
                    </a:p>
                  </a:txBody>
                  <a:tcPr marL="0" marR="0" marT="5080" marB="0">
                    <a:lnL w="12700">
                      <a:solidFill>
                        <a:srgbClr val="F79546"/>
                      </a:solidFill>
                      <a:prstDash val="solid"/>
                    </a:lnL>
                    <a:lnR w="12700">
                      <a:solidFill>
                        <a:srgbClr val="F79546"/>
                      </a:solidFill>
                      <a:prstDash val="solid"/>
                    </a:lnR>
                    <a:lnT w="12700">
                      <a:solidFill>
                        <a:srgbClr val="F79546"/>
                      </a:solidFill>
                      <a:prstDash val="solid"/>
                    </a:lnT>
                    <a:lnB w="12700">
                      <a:solidFill>
                        <a:srgbClr val="F79546"/>
                      </a:solidFill>
                      <a:prstDash val="solid"/>
                    </a:lnB>
                    <a:solidFill>
                      <a:srgbClr val="FCEEE9"/>
                    </a:solidFill>
                  </a:tcPr>
                </a:tc>
                <a:tc>
                  <a:txBody>
                    <a:bodyPr/>
                    <a:lstStyle/>
                    <a:p>
                      <a:pPr marL="92075">
                        <a:lnSpc>
                          <a:spcPct val="100000"/>
                        </a:lnSpc>
                        <a:spcBef>
                          <a:spcPts val="40"/>
                        </a:spcBef>
                      </a:pPr>
                      <a:r>
                        <a:rPr sz="1800" spc="-5" dirty="0">
                          <a:latin typeface="Calibri"/>
                          <a:cs typeface="Calibri"/>
                        </a:rPr>
                        <a:t>Flutamide</a:t>
                      </a:r>
                      <a:endParaRPr sz="1800">
                        <a:latin typeface="Calibri"/>
                        <a:cs typeface="Calibri"/>
                      </a:endParaRPr>
                    </a:p>
                  </a:txBody>
                  <a:tcPr marL="0" marR="0" marT="5080" marB="0">
                    <a:lnL w="12700">
                      <a:solidFill>
                        <a:srgbClr val="F79546"/>
                      </a:solidFill>
                      <a:prstDash val="solid"/>
                    </a:lnL>
                    <a:lnR w="12700">
                      <a:solidFill>
                        <a:srgbClr val="F79546"/>
                      </a:solidFill>
                      <a:prstDash val="solid"/>
                    </a:lnR>
                    <a:lnT w="12700">
                      <a:solidFill>
                        <a:srgbClr val="F79546"/>
                      </a:solidFill>
                      <a:prstDash val="solid"/>
                    </a:lnT>
                    <a:lnB w="12700">
                      <a:solidFill>
                        <a:srgbClr val="F79546"/>
                      </a:solidFill>
                      <a:prstDash val="solid"/>
                    </a:lnB>
                    <a:solidFill>
                      <a:srgbClr val="FCEEE9"/>
                    </a:solidFill>
                  </a:tcPr>
                </a:tc>
              </a:tr>
              <a:tr h="356869">
                <a:tc>
                  <a:txBody>
                    <a:bodyPr/>
                    <a:lstStyle/>
                    <a:p>
                      <a:pPr>
                        <a:lnSpc>
                          <a:spcPct val="100000"/>
                        </a:lnSpc>
                      </a:pPr>
                      <a:endParaRPr sz="1800">
                        <a:latin typeface="Times New Roman"/>
                        <a:cs typeface="Times New Roman"/>
                      </a:endParaRPr>
                    </a:p>
                  </a:txBody>
                  <a:tcPr marL="0" marR="0" marT="0" marB="0">
                    <a:lnL w="12700">
                      <a:solidFill>
                        <a:srgbClr val="F79546"/>
                      </a:solidFill>
                      <a:prstDash val="solid"/>
                    </a:lnL>
                    <a:lnR w="12700">
                      <a:solidFill>
                        <a:srgbClr val="F79546"/>
                      </a:solidFill>
                      <a:prstDash val="solid"/>
                    </a:lnR>
                    <a:lnT w="12700">
                      <a:solidFill>
                        <a:srgbClr val="F79546"/>
                      </a:solidFill>
                      <a:prstDash val="solid"/>
                    </a:lnT>
                    <a:lnB w="12700">
                      <a:solidFill>
                        <a:srgbClr val="F79546"/>
                      </a:solidFill>
                      <a:prstDash val="solid"/>
                    </a:lnB>
                    <a:solidFill>
                      <a:srgbClr val="FBDDCF"/>
                    </a:solidFill>
                  </a:tcPr>
                </a:tc>
                <a:tc>
                  <a:txBody>
                    <a:bodyPr/>
                    <a:lstStyle/>
                    <a:p>
                      <a:pPr marL="257810">
                        <a:lnSpc>
                          <a:spcPct val="100000"/>
                        </a:lnSpc>
                        <a:spcBef>
                          <a:spcPts val="40"/>
                        </a:spcBef>
                      </a:pPr>
                      <a:r>
                        <a:rPr sz="1800" spc="-40" dirty="0">
                          <a:latin typeface="Calibri"/>
                          <a:cs typeface="Calibri"/>
                        </a:rPr>
                        <a:t>Triptorelin</a:t>
                      </a:r>
                      <a:endParaRPr sz="1800">
                        <a:latin typeface="Calibri"/>
                        <a:cs typeface="Calibri"/>
                      </a:endParaRPr>
                    </a:p>
                  </a:txBody>
                  <a:tcPr marL="0" marR="0" marT="5080" marB="0">
                    <a:lnL w="12700">
                      <a:solidFill>
                        <a:srgbClr val="F79546"/>
                      </a:solidFill>
                      <a:prstDash val="solid"/>
                    </a:lnL>
                    <a:lnR w="12700">
                      <a:solidFill>
                        <a:srgbClr val="F79546"/>
                      </a:solidFill>
                      <a:prstDash val="solid"/>
                    </a:lnR>
                    <a:lnT w="12700">
                      <a:solidFill>
                        <a:srgbClr val="F79546"/>
                      </a:solidFill>
                      <a:prstDash val="solid"/>
                    </a:lnT>
                    <a:lnB w="12700">
                      <a:solidFill>
                        <a:srgbClr val="F79546"/>
                      </a:solidFill>
                      <a:prstDash val="solid"/>
                    </a:lnB>
                    <a:solidFill>
                      <a:srgbClr val="FBDDCF"/>
                    </a:solidFill>
                  </a:tcPr>
                </a:tc>
                <a:tc>
                  <a:txBody>
                    <a:bodyPr/>
                    <a:lstStyle/>
                    <a:p>
                      <a:pPr>
                        <a:lnSpc>
                          <a:spcPct val="100000"/>
                        </a:lnSpc>
                      </a:pPr>
                      <a:endParaRPr sz="1800">
                        <a:latin typeface="Times New Roman"/>
                        <a:cs typeface="Times New Roman"/>
                      </a:endParaRPr>
                    </a:p>
                  </a:txBody>
                  <a:tcPr marL="0" marR="0" marT="0" marB="0">
                    <a:lnL w="12700">
                      <a:solidFill>
                        <a:srgbClr val="F79546"/>
                      </a:solidFill>
                      <a:prstDash val="solid"/>
                    </a:lnL>
                    <a:lnR w="12700">
                      <a:solidFill>
                        <a:srgbClr val="F79546"/>
                      </a:solidFill>
                      <a:prstDash val="solid"/>
                    </a:lnR>
                    <a:lnT w="12700">
                      <a:solidFill>
                        <a:srgbClr val="F79546"/>
                      </a:solidFill>
                      <a:prstDash val="solid"/>
                    </a:lnT>
                    <a:lnB w="12700">
                      <a:solidFill>
                        <a:srgbClr val="F79546"/>
                      </a:solidFill>
                      <a:prstDash val="solid"/>
                    </a:lnB>
                    <a:solidFill>
                      <a:srgbClr val="FBDDCF"/>
                    </a:solidFill>
                  </a:tcPr>
                </a:tc>
                <a:tc>
                  <a:txBody>
                    <a:bodyPr/>
                    <a:lstStyle/>
                    <a:p>
                      <a:pPr marL="92075">
                        <a:lnSpc>
                          <a:spcPct val="100000"/>
                        </a:lnSpc>
                        <a:spcBef>
                          <a:spcPts val="40"/>
                        </a:spcBef>
                      </a:pPr>
                      <a:r>
                        <a:rPr sz="1800" spc="-20" dirty="0">
                          <a:latin typeface="Calibri"/>
                          <a:cs typeface="Calibri"/>
                        </a:rPr>
                        <a:t>Biclutamide</a:t>
                      </a:r>
                      <a:endParaRPr sz="1800">
                        <a:latin typeface="Calibri"/>
                        <a:cs typeface="Calibri"/>
                      </a:endParaRPr>
                    </a:p>
                  </a:txBody>
                  <a:tcPr marL="0" marR="0" marT="5080" marB="0">
                    <a:lnL w="12700">
                      <a:solidFill>
                        <a:srgbClr val="F79546"/>
                      </a:solidFill>
                      <a:prstDash val="solid"/>
                    </a:lnL>
                    <a:lnR w="12700">
                      <a:solidFill>
                        <a:srgbClr val="F79546"/>
                      </a:solidFill>
                      <a:prstDash val="solid"/>
                    </a:lnR>
                    <a:lnT w="12700">
                      <a:solidFill>
                        <a:srgbClr val="F79546"/>
                      </a:solidFill>
                      <a:prstDash val="solid"/>
                    </a:lnT>
                    <a:lnB w="12700">
                      <a:solidFill>
                        <a:srgbClr val="F79546"/>
                      </a:solidFill>
                      <a:prstDash val="solid"/>
                    </a:lnB>
                    <a:solidFill>
                      <a:srgbClr val="FBDDCF"/>
                    </a:solidFill>
                  </a:tcPr>
                </a:tc>
              </a:tr>
              <a:tr h="356869">
                <a:tc>
                  <a:txBody>
                    <a:bodyPr/>
                    <a:lstStyle/>
                    <a:p>
                      <a:pPr>
                        <a:lnSpc>
                          <a:spcPct val="100000"/>
                        </a:lnSpc>
                      </a:pPr>
                      <a:endParaRPr sz="1800">
                        <a:latin typeface="Times New Roman"/>
                        <a:cs typeface="Times New Roman"/>
                      </a:endParaRPr>
                    </a:p>
                  </a:txBody>
                  <a:tcPr marL="0" marR="0" marT="0" marB="0">
                    <a:lnL w="12700">
                      <a:solidFill>
                        <a:srgbClr val="F79546"/>
                      </a:solidFill>
                      <a:prstDash val="solid"/>
                    </a:lnL>
                    <a:lnR w="12700">
                      <a:solidFill>
                        <a:srgbClr val="F79546"/>
                      </a:solidFill>
                      <a:prstDash val="solid"/>
                    </a:lnR>
                    <a:lnT w="12700">
                      <a:solidFill>
                        <a:srgbClr val="F79546"/>
                      </a:solidFill>
                      <a:prstDash val="solid"/>
                    </a:lnT>
                    <a:lnB w="12700">
                      <a:solidFill>
                        <a:srgbClr val="F79546"/>
                      </a:solidFill>
                      <a:prstDash val="solid"/>
                    </a:lnB>
                    <a:solidFill>
                      <a:srgbClr val="FCEEE9"/>
                    </a:solidFill>
                  </a:tcPr>
                </a:tc>
                <a:tc>
                  <a:txBody>
                    <a:bodyPr/>
                    <a:lstStyle/>
                    <a:p>
                      <a:pPr marL="257810">
                        <a:lnSpc>
                          <a:spcPct val="100000"/>
                        </a:lnSpc>
                        <a:spcBef>
                          <a:spcPts val="40"/>
                        </a:spcBef>
                      </a:pPr>
                      <a:r>
                        <a:rPr sz="1800" spc="-20" dirty="0">
                          <a:latin typeface="Calibri"/>
                          <a:cs typeface="Calibri"/>
                        </a:rPr>
                        <a:t>Histrelin</a:t>
                      </a:r>
                      <a:endParaRPr sz="1800">
                        <a:latin typeface="Calibri"/>
                        <a:cs typeface="Calibri"/>
                      </a:endParaRPr>
                    </a:p>
                  </a:txBody>
                  <a:tcPr marL="0" marR="0" marT="5080" marB="0">
                    <a:lnL w="12700">
                      <a:solidFill>
                        <a:srgbClr val="F79546"/>
                      </a:solidFill>
                      <a:prstDash val="solid"/>
                    </a:lnL>
                    <a:lnR w="12700">
                      <a:solidFill>
                        <a:srgbClr val="F79546"/>
                      </a:solidFill>
                      <a:prstDash val="solid"/>
                    </a:lnR>
                    <a:lnT w="12700">
                      <a:solidFill>
                        <a:srgbClr val="F79546"/>
                      </a:solidFill>
                      <a:prstDash val="solid"/>
                    </a:lnT>
                    <a:lnB w="12700">
                      <a:solidFill>
                        <a:srgbClr val="F79546"/>
                      </a:solidFill>
                      <a:prstDash val="solid"/>
                    </a:lnB>
                    <a:solidFill>
                      <a:srgbClr val="FCEEE9"/>
                    </a:solidFill>
                  </a:tcPr>
                </a:tc>
                <a:tc>
                  <a:txBody>
                    <a:bodyPr/>
                    <a:lstStyle/>
                    <a:p>
                      <a:pPr>
                        <a:lnSpc>
                          <a:spcPct val="100000"/>
                        </a:lnSpc>
                      </a:pPr>
                      <a:endParaRPr sz="1800">
                        <a:latin typeface="Times New Roman"/>
                        <a:cs typeface="Times New Roman"/>
                      </a:endParaRPr>
                    </a:p>
                  </a:txBody>
                  <a:tcPr marL="0" marR="0" marT="0" marB="0">
                    <a:lnL w="12700">
                      <a:solidFill>
                        <a:srgbClr val="F79546"/>
                      </a:solidFill>
                      <a:prstDash val="solid"/>
                    </a:lnL>
                    <a:lnR w="12700">
                      <a:solidFill>
                        <a:srgbClr val="F79546"/>
                      </a:solidFill>
                      <a:prstDash val="solid"/>
                    </a:lnR>
                    <a:lnT w="12700">
                      <a:solidFill>
                        <a:srgbClr val="F79546"/>
                      </a:solidFill>
                      <a:prstDash val="solid"/>
                    </a:lnT>
                    <a:lnB w="12700">
                      <a:solidFill>
                        <a:srgbClr val="F79546"/>
                      </a:solidFill>
                      <a:prstDash val="solid"/>
                    </a:lnB>
                    <a:solidFill>
                      <a:srgbClr val="FCEEE9"/>
                    </a:solidFill>
                  </a:tcPr>
                </a:tc>
                <a:tc>
                  <a:txBody>
                    <a:bodyPr/>
                    <a:lstStyle/>
                    <a:p>
                      <a:pPr marL="92075">
                        <a:lnSpc>
                          <a:spcPct val="100000"/>
                        </a:lnSpc>
                        <a:spcBef>
                          <a:spcPts val="40"/>
                        </a:spcBef>
                      </a:pPr>
                      <a:r>
                        <a:rPr sz="1800" spc="-5" dirty="0">
                          <a:latin typeface="Calibri"/>
                          <a:cs typeface="Calibri"/>
                        </a:rPr>
                        <a:t>Nilutamide</a:t>
                      </a:r>
                      <a:endParaRPr sz="1800">
                        <a:latin typeface="Calibri"/>
                        <a:cs typeface="Calibri"/>
                      </a:endParaRPr>
                    </a:p>
                  </a:txBody>
                  <a:tcPr marL="0" marR="0" marT="5080" marB="0">
                    <a:lnL w="12700">
                      <a:solidFill>
                        <a:srgbClr val="F79546"/>
                      </a:solidFill>
                      <a:prstDash val="solid"/>
                    </a:lnL>
                    <a:lnR w="12700">
                      <a:solidFill>
                        <a:srgbClr val="F79546"/>
                      </a:solidFill>
                      <a:prstDash val="solid"/>
                    </a:lnR>
                    <a:lnT w="12700">
                      <a:solidFill>
                        <a:srgbClr val="F79546"/>
                      </a:solidFill>
                      <a:prstDash val="solid"/>
                    </a:lnT>
                    <a:lnB w="12700">
                      <a:solidFill>
                        <a:srgbClr val="F79546"/>
                      </a:solidFill>
                      <a:prstDash val="solid"/>
                    </a:lnB>
                    <a:solidFill>
                      <a:srgbClr val="FCEEE9"/>
                    </a:solidFill>
                  </a:tcPr>
                </a:tc>
              </a:tr>
              <a:tr h="356882">
                <a:tc gridSpan="4">
                  <a:txBody>
                    <a:bodyPr/>
                    <a:lstStyle/>
                    <a:p>
                      <a:pPr marL="2164080">
                        <a:lnSpc>
                          <a:spcPct val="100000"/>
                        </a:lnSpc>
                        <a:spcBef>
                          <a:spcPts val="40"/>
                        </a:spcBef>
                      </a:pPr>
                      <a:r>
                        <a:rPr sz="1800" spc="-20" dirty="0">
                          <a:latin typeface="Calibri"/>
                          <a:cs typeface="Calibri"/>
                        </a:rPr>
                        <a:t>Cetrorelix</a:t>
                      </a:r>
                      <a:endParaRPr sz="1800">
                        <a:latin typeface="Calibri"/>
                        <a:cs typeface="Calibri"/>
                      </a:endParaRPr>
                    </a:p>
                  </a:txBody>
                  <a:tcPr marL="0" marR="0" marT="5080" marB="0">
                    <a:lnL w="12700">
                      <a:solidFill>
                        <a:srgbClr val="F79546"/>
                      </a:solidFill>
                      <a:prstDash val="solid"/>
                    </a:lnL>
                    <a:lnR w="12700">
                      <a:solidFill>
                        <a:srgbClr val="F79546"/>
                      </a:solidFill>
                      <a:prstDash val="solid"/>
                    </a:lnR>
                    <a:lnT w="12700">
                      <a:solidFill>
                        <a:srgbClr val="F79546"/>
                      </a:solidFill>
                      <a:prstDash val="solid"/>
                    </a:lnT>
                    <a:lnB w="12700">
                      <a:solidFill>
                        <a:srgbClr val="F79546"/>
                      </a:solidFill>
                      <a:prstDash val="solid"/>
                    </a:lnB>
                    <a:solidFill>
                      <a:srgbClr val="FBDDCF"/>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356870">
                <a:tc gridSpan="4">
                  <a:txBody>
                    <a:bodyPr/>
                    <a:lstStyle/>
                    <a:p>
                      <a:pPr marL="2164080">
                        <a:lnSpc>
                          <a:spcPct val="100000"/>
                        </a:lnSpc>
                        <a:spcBef>
                          <a:spcPts val="45"/>
                        </a:spcBef>
                      </a:pPr>
                      <a:r>
                        <a:rPr sz="1800" spc="-5" dirty="0">
                          <a:latin typeface="Calibri"/>
                          <a:cs typeface="Calibri"/>
                        </a:rPr>
                        <a:t>Abarelix</a:t>
                      </a:r>
                      <a:endParaRPr sz="1800">
                        <a:latin typeface="Calibri"/>
                        <a:cs typeface="Calibri"/>
                      </a:endParaRPr>
                    </a:p>
                  </a:txBody>
                  <a:tcPr marL="0" marR="0" marT="5715" marB="0">
                    <a:lnL w="12700">
                      <a:solidFill>
                        <a:srgbClr val="F79546"/>
                      </a:solidFill>
                      <a:prstDash val="solid"/>
                    </a:lnL>
                    <a:lnR w="12700">
                      <a:solidFill>
                        <a:srgbClr val="F79546"/>
                      </a:solidFill>
                      <a:prstDash val="solid"/>
                    </a:lnR>
                    <a:lnT w="12700">
                      <a:solidFill>
                        <a:srgbClr val="F79546"/>
                      </a:solidFill>
                      <a:prstDash val="solid"/>
                    </a:lnT>
                    <a:lnB w="12700">
                      <a:solidFill>
                        <a:srgbClr val="F79546"/>
                      </a:solidFill>
                      <a:prstDash val="solid"/>
                    </a:lnB>
                    <a:solidFill>
                      <a:srgbClr val="FCEEE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28697" y="211328"/>
            <a:ext cx="3918585" cy="360680"/>
          </a:xfrm>
          <a:prstGeom prst="rect">
            <a:avLst/>
          </a:prstGeom>
        </p:spPr>
        <p:txBody>
          <a:bodyPr vert="horz" wrap="square" lIns="0" tIns="12065" rIns="0" bIns="0" rtlCol="0">
            <a:spAutoFit/>
          </a:bodyPr>
          <a:lstStyle/>
          <a:p>
            <a:pPr marL="12700">
              <a:lnSpc>
                <a:spcPct val="100000"/>
              </a:lnSpc>
              <a:spcBef>
                <a:spcPts val="95"/>
              </a:spcBef>
            </a:pPr>
            <a:r>
              <a:rPr sz="2200" b="1" spc="-5" dirty="0">
                <a:latin typeface="Times New Roman"/>
                <a:cs typeface="Times New Roman"/>
              </a:rPr>
              <a:t>Side-effects of hormonal</a:t>
            </a:r>
            <a:r>
              <a:rPr sz="2200" b="1" spc="-55" dirty="0">
                <a:latin typeface="Times New Roman"/>
                <a:cs typeface="Times New Roman"/>
              </a:rPr>
              <a:t> </a:t>
            </a:r>
            <a:r>
              <a:rPr sz="2200" b="1" spc="-5" dirty="0">
                <a:latin typeface="Times New Roman"/>
                <a:cs typeface="Times New Roman"/>
              </a:rPr>
              <a:t>therapy</a:t>
            </a:r>
            <a:endParaRPr sz="2200">
              <a:latin typeface="Times New Roman"/>
              <a:cs typeface="Times New Roman"/>
            </a:endParaRPr>
          </a:p>
        </p:txBody>
      </p:sp>
      <p:sp>
        <p:nvSpPr>
          <p:cNvPr id="3" name="object 3"/>
          <p:cNvSpPr txBox="1"/>
          <p:nvPr/>
        </p:nvSpPr>
        <p:spPr>
          <a:xfrm>
            <a:off x="294538" y="671296"/>
            <a:ext cx="8326755" cy="5639435"/>
          </a:xfrm>
          <a:prstGeom prst="rect">
            <a:avLst/>
          </a:prstGeom>
        </p:spPr>
        <p:txBody>
          <a:bodyPr vert="horz" wrap="square" lIns="0" tIns="50800" rIns="0" bIns="0" rtlCol="0">
            <a:spAutoFit/>
          </a:bodyPr>
          <a:lstStyle/>
          <a:p>
            <a:pPr marL="241300" indent="-228600">
              <a:lnSpc>
                <a:spcPct val="100000"/>
              </a:lnSpc>
              <a:spcBef>
                <a:spcPts val="400"/>
              </a:spcBef>
              <a:buFont typeface="Arial"/>
              <a:buChar char="•"/>
              <a:tabLst>
                <a:tab pos="240665" algn="l"/>
                <a:tab pos="241300" algn="l"/>
              </a:tabLst>
            </a:pPr>
            <a:r>
              <a:rPr sz="2000" spc="-5" dirty="0">
                <a:latin typeface="Times New Roman"/>
                <a:cs typeface="Times New Roman"/>
              </a:rPr>
              <a:t>Castration</a:t>
            </a:r>
            <a:endParaRPr sz="2000">
              <a:latin typeface="Times New Roman"/>
              <a:cs typeface="Times New Roman"/>
            </a:endParaRPr>
          </a:p>
          <a:p>
            <a:pPr marL="698500" lvl="1" indent="-228600">
              <a:lnSpc>
                <a:spcPct val="100000"/>
              </a:lnSpc>
              <a:spcBef>
                <a:spcPts val="300"/>
              </a:spcBef>
              <a:buFont typeface="Arial"/>
              <a:buChar char="•"/>
              <a:tabLst>
                <a:tab pos="697865" algn="l"/>
                <a:tab pos="698500" algn="l"/>
              </a:tabLst>
            </a:pPr>
            <a:r>
              <a:rPr sz="2000" dirty="0">
                <a:latin typeface="Times New Roman"/>
                <a:cs typeface="Times New Roman"/>
              </a:rPr>
              <a:t>Loss of</a:t>
            </a:r>
            <a:r>
              <a:rPr sz="2000" spc="-55" dirty="0">
                <a:latin typeface="Times New Roman"/>
                <a:cs typeface="Times New Roman"/>
              </a:rPr>
              <a:t> </a:t>
            </a:r>
            <a:r>
              <a:rPr sz="2000" spc="-5" dirty="0">
                <a:latin typeface="Times New Roman"/>
                <a:cs typeface="Times New Roman"/>
              </a:rPr>
              <a:t>libido</a:t>
            </a:r>
            <a:endParaRPr sz="2000">
              <a:latin typeface="Times New Roman"/>
              <a:cs typeface="Times New Roman"/>
            </a:endParaRPr>
          </a:p>
          <a:p>
            <a:pPr marL="698500" lvl="1" indent="-228600">
              <a:lnSpc>
                <a:spcPct val="100000"/>
              </a:lnSpc>
              <a:spcBef>
                <a:spcPts val="300"/>
              </a:spcBef>
              <a:buFont typeface="Arial"/>
              <a:buChar char="•"/>
              <a:tabLst>
                <a:tab pos="697865" algn="l"/>
                <a:tab pos="698500" algn="l"/>
              </a:tabLst>
            </a:pPr>
            <a:r>
              <a:rPr sz="2000" dirty="0">
                <a:latin typeface="Times New Roman"/>
                <a:cs typeface="Times New Roman"/>
              </a:rPr>
              <a:t>Erectile</a:t>
            </a:r>
            <a:r>
              <a:rPr sz="2000" spc="-55" dirty="0">
                <a:latin typeface="Times New Roman"/>
                <a:cs typeface="Times New Roman"/>
              </a:rPr>
              <a:t> </a:t>
            </a:r>
            <a:r>
              <a:rPr sz="2000" dirty="0">
                <a:latin typeface="Times New Roman"/>
                <a:cs typeface="Times New Roman"/>
              </a:rPr>
              <a:t>dysfunction</a:t>
            </a:r>
            <a:endParaRPr sz="2000">
              <a:latin typeface="Times New Roman"/>
              <a:cs typeface="Times New Roman"/>
            </a:endParaRPr>
          </a:p>
          <a:p>
            <a:pPr marL="698500" lvl="1" indent="-228600">
              <a:lnSpc>
                <a:spcPct val="100000"/>
              </a:lnSpc>
              <a:spcBef>
                <a:spcPts val="300"/>
              </a:spcBef>
              <a:buFont typeface="Arial"/>
              <a:buChar char="•"/>
              <a:tabLst>
                <a:tab pos="697865" algn="l"/>
                <a:tab pos="698500" algn="l"/>
              </a:tabLst>
            </a:pPr>
            <a:r>
              <a:rPr sz="2000" dirty="0">
                <a:latin typeface="Times New Roman"/>
                <a:cs typeface="Times New Roman"/>
              </a:rPr>
              <a:t>Hot flashes (55–80%</a:t>
            </a:r>
            <a:r>
              <a:rPr sz="2000" spc="-100" dirty="0">
                <a:latin typeface="Times New Roman"/>
                <a:cs typeface="Times New Roman"/>
              </a:rPr>
              <a:t> </a:t>
            </a:r>
            <a:r>
              <a:rPr sz="2000" spc="10" dirty="0">
                <a:latin typeface="Times New Roman"/>
                <a:cs typeface="Times New Roman"/>
              </a:rPr>
              <a:t>duringADT)</a:t>
            </a:r>
            <a:endParaRPr sz="2000">
              <a:latin typeface="Times New Roman"/>
              <a:cs typeface="Times New Roman"/>
            </a:endParaRPr>
          </a:p>
          <a:p>
            <a:pPr marL="698500" lvl="1" indent="-228600">
              <a:lnSpc>
                <a:spcPct val="100000"/>
              </a:lnSpc>
              <a:spcBef>
                <a:spcPts val="300"/>
              </a:spcBef>
              <a:buFont typeface="Arial"/>
              <a:buChar char="•"/>
              <a:tabLst>
                <a:tab pos="697865" algn="l"/>
                <a:tab pos="698500" algn="l"/>
              </a:tabLst>
            </a:pPr>
            <a:r>
              <a:rPr sz="2000" spc="-5" dirty="0">
                <a:latin typeface="Times New Roman"/>
                <a:cs typeface="Times New Roman"/>
              </a:rPr>
              <a:t>Gynaecomastia </a:t>
            </a:r>
            <a:r>
              <a:rPr sz="2000" dirty="0">
                <a:latin typeface="Times New Roman"/>
                <a:cs typeface="Times New Roman"/>
              </a:rPr>
              <a:t>and breast pain Increase in body</a:t>
            </a:r>
            <a:r>
              <a:rPr sz="2000" spc="-315" dirty="0">
                <a:latin typeface="Times New Roman"/>
                <a:cs typeface="Times New Roman"/>
              </a:rPr>
              <a:t> </a:t>
            </a:r>
            <a:r>
              <a:rPr sz="2000" dirty="0">
                <a:latin typeface="Times New Roman"/>
                <a:cs typeface="Times New Roman"/>
              </a:rPr>
              <a:t>fat</a:t>
            </a:r>
            <a:endParaRPr sz="2000">
              <a:latin typeface="Times New Roman"/>
              <a:cs typeface="Times New Roman"/>
            </a:endParaRPr>
          </a:p>
          <a:p>
            <a:pPr marL="698500" lvl="1" indent="-228600">
              <a:lnSpc>
                <a:spcPct val="100000"/>
              </a:lnSpc>
              <a:spcBef>
                <a:spcPts val="300"/>
              </a:spcBef>
              <a:buFont typeface="Arial"/>
              <a:buChar char="•"/>
              <a:tabLst>
                <a:tab pos="697865" algn="l"/>
                <a:tab pos="698500" algn="l"/>
              </a:tabLst>
            </a:pPr>
            <a:r>
              <a:rPr sz="2000" dirty="0">
                <a:latin typeface="Times New Roman"/>
                <a:cs typeface="Times New Roman"/>
              </a:rPr>
              <a:t>Decrease in bone </a:t>
            </a:r>
            <a:r>
              <a:rPr sz="2000" spc="-5" dirty="0">
                <a:latin typeface="Times New Roman"/>
                <a:cs typeface="Times New Roman"/>
              </a:rPr>
              <a:t>mineral</a:t>
            </a:r>
            <a:r>
              <a:rPr sz="2000" spc="-180" dirty="0">
                <a:latin typeface="Times New Roman"/>
                <a:cs typeface="Times New Roman"/>
              </a:rPr>
              <a:t> </a:t>
            </a:r>
            <a:r>
              <a:rPr sz="2000" spc="-5" dirty="0">
                <a:latin typeface="Times New Roman"/>
                <a:cs typeface="Times New Roman"/>
              </a:rPr>
              <a:t>density</a:t>
            </a:r>
            <a:endParaRPr sz="2000">
              <a:latin typeface="Times New Roman"/>
              <a:cs typeface="Times New Roman"/>
            </a:endParaRPr>
          </a:p>
          <a:p>
            <a:pPr marL="698500" lvl="1" indent="-228600">
              <a:lnSpc>
                <a:spcPct val="100000"/>
              </a:lnSpc>
              <a:spcBef>
                <a:spcPts val="300"/>
              </a:spcBef>
              <a:buFont typeface="Arial"/>
              <a:buChar char="•"/>
              <a:tabLst>
                <a:tab pos="697865" algn="l"/>
                <a:tab pos="698500" algn="l"/>
              </a:tabLst>
            </a:pPr>
            <a:r>
              <a:rPr sz="2000" dirty="0">
                <a:latin typeface="Times New Roman"/>
                <a:cs typeface="Times New Roman"/>
              </a:rPr>
              <a:t>Osteoporosis</a:t>
            </a:r>
            <a:endParaRPr sz="2000">
              <a:latin typeface="Times New Roman"/>
              <a:cs typeface="Times New Roman"/>
            </a:endParaRPr>
          </a:p>
          <a:p>
            <a:pPr marL="698500" lvl="1" indent="-228600">
              <a:lnSpc>
                <a:spcPct val="100000"/>
              </a:lnSpc>
              <a:spcBef>
                <a:spcPts val="300"/>
              </a:spcBef>
              <a:buFont typeface="Arial"/>
              <a:buChar char="•"/>
              <a:tabLst>
                <a:tab pos="697865" algn="l"/>
                <a:tab pos="698500" algn="l"/>
              </a:tabLst>
            </a:pPr>
            <a:r>
              <a:rPr sz="2000" dirty="0">
                <a:latin typeface="Times New Roman"/>
                <a:cs typeface="Times New Roman"/>
              </a:rPr>
              <a:t>Muscle</a:t>
            </a:r>
            <a:r>
              <a:rPr sz="2000" spc="-70" dirty="0">
                <a:latin typeface="Times New Roman"/>
                <a:cs typeface="Times New Roman"/>
              </a:rPr>
              <a:t> </a:t>
            </a:r>
            <a:r>
              <a:rPr sz="2000" dirty="0">
                <a:latin typeface="Times New Roman"/>
                <a:cs typeface="Times New Roman"/>
              </a:rPr>
              <a:t>wasting</a:t>
            </a:r>
            <a:endParaRPr sz="2000">
              <a:latin typeface="Times New Roman"/>
              <a:cs typeface="Times New Roman"/>
            </a:endParaRPr>
          </a:p>
          <a:p>
            <a:pPr marL="746760" lvl="1" indent="-277495">
              <a:lnSpc>
                <a:spcPct val="100000"/>
              </a:lnSpc>
              <a:spcBef>
                <a:spcPts val="305"/>
              </a:spcBef>
              <a:buFont typeface="Arial"/>
              <a:buChar char="•"/>
              <a:tabLst>
                <a:tab pos="746760" algn="l"/>
                <a:tab pos="747395" algn="l"/>
              </a:tabLst>
            </a:pPr>
            <a:r>
              <a:rPr sz="2000" spc="-5" dirty="0">
                <a:latin typeface="Times New Roman"/>
                <a:cs typeface="Times New Roman"/>
              </a:rPr>
              <a:t>Anaemia </a:t>
            </a:r>
            <a:r>
              <a:rPr sz="2000" dirty="0">
                <a:latin typeface="Times New Roman"/>
                <a:cs typeface="Times New Roman"/>
              </a:rPr>
              <a:t>(severe in </a:t>
            </a:r>
            <a:r>
              <a:rPr sz="2000" spc="5" dirty="0">
                <a:latin typeface="Times New Roman"/>
                <a:cs typeface="Times New Roman"/>
              </a:rPr>
              <a:t>13%</a:t>
            </a:r>
            <a:r>
              <a:rPr sz="2000" spc="-185" dirty="0">
                <a:latin typeface="Times New Roman"/>
                <a:cs typeface="Times New Roman"/>
              </a:rPr>
              <a:t> </a:t>
            </a:r>
            <a:r>
              <a:rPr sz="2000" dirty="0">
                <a:latin typeface="Times New Roman"/>
                <a:cs typeface="Times New Roman"/>
              </a:rPr>
              <a:t>CAB)</a:t>
            </a:r>
            <a:endParaRPr sz="2000">
              <a:latin typeface="Times New Roman"/>
              <a:cs typeface="Times New Roman"/>
            </a:endParaRPr>
          </a:p>
          <a:p>
            <a:pPr marL="698500" lvl="1" indent="-228600">
              <a:lnSpc>
                <a:spcPct val="100000"/>
              </a:lnSpc>
              <a:spcBef>
                <a:spcPts val="300"/>
              </a:spcBef>
              <a:buFont typeface="Arial"/>
              <a:buChar char="•"/>
              <a:tabLst>
                <a:tab pos="697865" algn="l"/>
                <a:tab pos="698500" algn="l"/>
              </a:tabLst>
            </a:pPr>
            <a:r>
              <a:rPr sz="2000" dirty="0">
                <a:latin typeface="Times New Roman"/>
                <a:cs typeface="Times New Roman"/>
              </a:rPr>
              <a:t>Cognitive</a:t>
            </a:r>
            <a:r>
              <a:rPr sz="2000" spc="-70" dirty="0">
                <a:latin typeface="Times New Roman"/>
                <a:cs typeface="Times New Roman"/>
              </a:rPr>
              <a:t> </a:t>
            </a:r>
            <a:r>
              <a:rPr sz="2000" dirty="0">
                <a:latin typeface="Times New Roman"/>
                <a:cs typeface="Times New Roman"/>
              </a:rPr>
              <a:t>decline</a:t>
            </a:r>
            <a:endParaRPr sz="2000">
              <a:latin typeface="Times New Roman"/>
              <a:cs typeface="Times New Roman"/>
            </a:endParaRPr>
          </a:p>
          <a:p>
            <a:pPr marL="241300" indent="-228600">
              <a:lnSpc>
                <a:spcPct val="100000"/>
              </a:lnSpc>
              <a:spcBef>
                <a:spcPts val="800"/>
              </a:spcBef>
              <a:buFont typeface="Arial"/>
              <a:buChar char="•"/>
              <a:tabLst>
                <a:tab pos="240665" algn="l"/>
                <a:tab pos="241300" algn="l"/>
              </a:tabLst>
            </a:pPr>
            <a:r>
              <a:rPr sz="2000" dirty="0">
                <a:latin typeface="Times New Roman"/>
                <a:cs typeface="Times New Roman"/>
              </a:rPr>
              <a:t>Oestrogens</a:t>
            </a:r>
            <a:endParaRPr sz="2000">
              <a:latin typeface="Times New Roman"/>
              <a:cs typeface="Times New Roman"/>
            </a:endParaRPr>
          </a:p>
          <a:p>
            <a:pPr marL="698500" lvl="1" indent="-228600">
              <a:lnSpc>
                <a:spcPct val="100000"/>
              </a:lnSpc>
              <a:spcBef>
                <a:spcPts val="300"/>
              </a:spcBef>
              <a:buFont typeface="Arial"/>
              <a:buChar char="•"/>
              <a:tabLst>
                <a:tab pos="697865" algn="l"/>
                <a:tab pos="698500" algn="l"/>
              </a:tabLst>
            </a:pPr>
            <a:r>
              <a:rPr sz="2000" spc="-10" dirty="0">
                <a:latin typeface="Times New Roman"/>
                <a:cs typeface="Times New Roman"/>
              </a:rPr>
              <a:t>Cardiovascular </a:t>
            </a:r>
            <a:r>
              <a:rPr sz="2000" dirty="0">
                <a:latin typeface="Times New Roman"/>
                <a:cs typeface="Times New Roman"/>
              </a:rPr>
              <a:t>toxic </a:t>
            </a:r>
            <a:r>
              <a:rPr sz="2000" spc="-10" dirty="0">
                <a:latin typeface="Times New Roman"/>
                <a:cs typeface="Times New Roman"/>
              </a:rPr>
              <a:t>effects </a:t>
            </a:r>
            <a:r>
              <a:rPr sz="2000" dirty="0">
                <a:latin typeface="Times New Roman"/>
                <a:cs typeface="Times New Roman"/>
              </a:rPr>
              <a:t>(AMI, </a:t>
            </a:r>
            <a:r>
              <a:rPr sz="2000" spc="-70" dirty="0">
                <a:latin typeface="Times New Roman"/>
                <a:cs typeface="Times New Roman"/>
              </a:rPr>
              <a:t>CHF, </a:t>
            </a:r>
            <a:r>
              <a:rPr sz="2000" spc="-110" dirty="0">
                <a:latin typeface="Times New Roman"/>
                <a:cs typeface="Times New Roman"/>
              </a:rPr>
              <a:t>CVA, </a:t>
            </a:r>
            <a:r>
              <a:rPr sz="2000" spc="-65" dirty="0">
                <a:latin typeface="Times New Roman"/>
                <a:cs typeface="Times New Roman"/>
              </a:rPr>
              <a:t>DVT, </a:t>
            </a:r>
            <a:r>
              <a:rPr sz="2000" spc="-5" dirty="0">
                <a:latin typeface="Times New Roman"/>
                <a:cs typeface="Times New Roman"/>
              </a:rPr>
              <a:t>pulmonary</a:t>
            </a:r>
            <a:r>
              <a:rPr sz="2000" spc="-90" dirty="0">
                <a:latin typeface="Times New Roman"/>
                <a:cs typeface="Times New Roman"/>
              </a:rPr>
              <a:t> </a:t>
            </a:r>
            <a:r>
              <a:rPr sz="2000" spc="-10" dirty="0">
                <a:latin typeface="Times New Roman"/>
                <a:cs typeface="Times New Roman"/>
              </a:rPr>
              <a:t>embolism)</a:t>
            </a:r>
            <a:endParaRPr sz="2000">
              <a:latin typeface="Times New Roman"/>
              <a:cs typeface="Times New Roman"/>
            </a:endParaRPr>
          </a:p>
          <a:p>
            <a:pPr marL="241300" indent="-228600">
              <a:lnSpc>
                <a:spcPct val="100000"/>
              </a:lnSpc>
              <a:spcBef>
                <a:spcPts val="795"/>
              </a:spcBef>
              <a:buFont typeface="Arial"/>
              <a:buChar char="•"/>
              <a:tabLst>
                <a:tab pos="240665" algn="l"/>
                <a:tab pos="241300" algn="l"/>
              </a:tabLst>
            </a:pPr>
            <a:r>
              <a:rPr sz="2000" dirty="0">
                <a:latin typeface="Times New Roman"/>
                <a:cs typeface="Times New Roman"/>
              </a:rPr>
              <a:t>LHRH agonists</a:t>
            </a:r>
            <a:endParaRPr sz="2000">
              <a:latin typeface="Times New Roman"/>
              <a:cs typeface="Times New Roman"/>
            </a:endParaRPr>
          </a:p>
          <a:p>
            <a:pPr marL="1155065" lvl="1" indent="-228600">
              <a:lnSpc>
                <a:spcPct val="100000"/>
              </a:lnSpc>
              <a:spcBef>
                <a:spcPts val="300"/>
              </a:spcBef>
              <a:buFont typeface="Arial"/>
              <a:buChar char="•"/>
              <a:tabLst>
                <a:tab pos="1155065" algn="l"/>
                <a:tab pos="1155700" algn="l"/>
              </a:tabLst>
            </a:pPr>
            <a:r>
              <a:rPr sz="2000" dirty="0">
                <a:latin typeface="Times New Roman"/>
                <a:cs typeface="Times New Roman"/>
              </a:rPr>
              <a:t>Flare phenomenon </a:t>
            </a:r>
            <a:r>
              <a:rPr sz="2000" spc="5" dirty="0">
                <a:latin typeface="Times New Roman"/>
                <a:cs typeface="Times New Roman"/>
              </a:rPr>
              <a:t>due </a:t>
            </a:r>
            <a:r>
              <a:rPr sz="2000" dirty="0">
                <a:latin typeface="Times New Roman"/>
                <a:cs typeface="Times New Roman"/>
              </a:rPr>
              <a:t>to </a:t>
            </a:r>
            <a:r>
              <a:rPr sz="2000" spc="-5" dirty="0">
                <a:latin typeface="Times New Roman"/>
                <a:cs typeface="Times New Roman"/>
              </a:rPr>
              <a:t>initial </a:t>
            </a:r>
            <a:r>
              <a:rPr sz="2000" dirty="0">
                <a:latin typeface="Times New Roman"/>
                <a:cs typeface="Times New Roman"/>
              </a:rPr>
              <a:t>rise of</a:t>
            </a:r>
            <a:r>
              <a:rPr sz="2000" spc="-320" dirty="0">
                <a:latin typeface="Times New Roman"/>
                <a:cs typeface="Times New Roman"/>
              </a:rPr>
              <a:t> </a:t>
            </a:r>
            <a:r>
              <a:rPr sz="2000" dirty="0">
                <a:latin typeface="Times New Roman"/>
                <a:cs typeface="Times New Roman"/>
              </a:rPr>
              <a:t>testosterone</a:t>
            </a:r>
            <a:endParaRPr sz="2000">
              <a:latin typeface="Times New Roman"/>
              <a:cs typeface="Times New Roman"/>
            </a:endParaRPr>
          </a:p>
          <a:p>
            <a:pPr marL="1155065" lvl="1" indent="-228600">
              <a:lnSpc>
                <a:spcPct val="100000"/>
              </a:lnSpc>
              <a:spcBef>
                <a:spcPts val="300"/>
              </a:spcBef>
              <a:buFont typeface="Arial"/>
              <a:buChar char="•"/>
              <a:tabLst>
                <a:tab pos="1155065" algn="l"/>
                <a:tab pos="1155700" algn="l"/>
              </a:tabLst>
            </a:pPr>
            <a:r>
              <a:rPr sz="2000" dirty="0">
                <a:latin typeface="Times New Roman"/>
                <a:cs typeface="Times New Roman"/>
              </a:rPr>
              <a:t>Might worsen</a:t>
            </a:r>
            <a:r>
              <a:rPr sz="2000" spc="-135" dirty="0">
                <a:latin typeface="Times New Roman"/>
                <a:cs typeface="Times New Roman"/>
              </a:rPr>
              <a:t> </a:t>
            </a:r>
            <a:r>
              <a:rPr sz="2000" spc="-5" dirty="0">
                <a:latin typeface="Times New Roman"/>
                <a:cs typeface="Times New Roman"/>
              </a:rPr>
              <a:t>symptoms</a:t>
            </a:r>
            <a:endParaRPr sz="2000">
              <a:latin typeface="Times New Roman"/>
              <a:cs typeface="Times New Roman"/>
            </a:endParaRPr>
          </a:p>
          <a:p>
            <a:pPr marL="1155065" lvl="1" indent="-228600">
              <a:lnSpc>
                <a:spcPct val="100000"/>
              </a:lnSpc>
              <a:spcBef>
                <a:spcPts val="300"/>
              </a:spcBef>
              <a:buFont typeface="Arial"/>
              <a:buChar char="•"/>
              <a:tabLst>
                <a:tab pos="1155065" algn="l"/>
                <a:tab pos="1155700" algn="l"/>
              </a:tabLst>
            </a:pPr>
            <a:r>
              <a:rPr sz="2000" dirty="0">
                <a:latin typeface="Times New Roman"/>
                <a:cs typeface="Times New Roman"/>
              </a:rPr>
              <a:t>Costly</a:t>
            </a:r>
            <a:endParaRPr sz="2000">
              <a:latin typeface="Times New Roman"/>
              <a:cs typeface="Times New Roman"/>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9604" y="269875"/>
            <a:ext cx="2876550" cy="574040"/>
          </a:xfrm>
          <a:prstGeom prst="rect">
            <a:avLst/>
          </a:prstGeom>
        </p:spPr>
        <p:txBody>
          <a:bodyPr vert="horz" wrap="square" lIns="0" tIns="12700" rIns="0" bIns="0" rtlCol="0">
            <a:spAutoFit/>
          </a:bodyPr>
          <a:lstStyle/>
          <a:p>
            <a:pPr marL="12700">
              <a:lnSpc>
                <a:spcPct val="100000"/>
              </a:lnSpc>
              <a:spcBef>
                <a:spcPts val="100"/>
              </a:spcBef>
            </a:pPr>
            <a:r>
              <a:rPr sz="3600" b="1" spc="-5" dirty="0">
                <a:latin typeface="Times New Roman"/>
                <a:cs typeface="Times New Roman"/>
              </a:rPr>
              <a:t>Enzalutamide</a:t>
            </a:r>
            <a:r>
              <a:rPr sz="3600" b="1" spc="-280" dirty="0">
                <a:latin typeface="Times New Roman"/>
                <a:cs typeface="Times New Roman"/>
              </a:rPr>
              <a:t> </a:t>
            </a:r>
            <a:r>
              <a:rPr sz="1400" dirty="0">
                <a:latin typeface="Times New Roman"/>
                <a:cs typeface="Times New Roman"/>
              </a:rPr>
              <a:t>:</a:t>
            </a:r>
            <a:endParaRPr sz="1400">
              <a:latin typeface="Times New Roman"/>
              <a:cs typeface="Times New Roman"/>
            </a:endParaRPr>
          </a:p>
        </p:txBody>
      </p:sp>
      <p:sp>
        <p:nvSpPr>
          <p:cNvPr id="3" name="object 3"/>
          <p:cNvSpPr txBox="1"/>
          <p:nvPr/>
        </p:nvSpPr>
        <p:spPr>
          <a:xfrm>
            <a:off x="295147" y="1330578"/>
            <a:ext cx="8455025" cy="4457700"/>
          </a:xfrm>
          <a:prstGeom prst="rect">
            <a:avLst/>
          </a:prstGeom>
        </p:spPr>
        <p:txBody>
          <a:bodyPr vert="horz" wrap="square" lIns="0" tIns="12700" rIns="0" bIns="0" rtlCol="0">
            <a:spAutoFit/>
          </a:bodyPr>
          <a:lstStyle/>
          <a:p>
            <a:pPr marL="227329" marR="1554480" indent="-215265">
              <a:lnSpc>
                <a:spcPct val="100000"/>
              </a:lnSpc>
              <a:spcBef>
                <a:spcPts val="100"/>
              </a:spcBef>
              <a:buFont typeface="Arial"/>
              <a:buChar char="•"/>
              <a:tabLst>
                <a:tab pos="227965" algn="l"/>
                <a:tab pos="1941830" algn="l"/>
              </a:tabLst>
            </a:pPr>
            <a:r>
              <a:rPr sz="2400" spc="-5" dirty="0">
                <a:latin typeface="Times New Roman"/>
                <a:cs typeface="Times New Roman"/>
              </a:rPr>
              <a:t>A </a:t>
            </a:r>
            <a:r>
              <a:rPr sz="2400" dirty="0">
                <a:latin typeface="Times New Roman"/>
                <a:cs typeface="Times New Roman"/>
              </a:rPr>
              <a:t>novel anti-androgen that blocks </a:t>
            </a:r>
            <a:r>
              <a:rPr sz="2400" spc="-5" dirty="0">
                <a:latin typeface="Times New Roman"/>
                <a:cs typeface="Times New Roman"/>
              </a:rPr>
              <a:t>AR </a:t>
            </a:r>
            <a:r>
              <a:rPr sz="2400" dirty="0">
                <a:latin typeface="Times New Roman"/>
                <a:cs typeface="Times New Roman"/>
              </a:rPr>
              <a:t>binding,</a:t>
            </a:r>
            <a:r>
              <a:rPr sz="2400" spc="-409" dirty="0">
                <a:latin typeface="Times New Roman"/>
                <a:cs typeface="Times New Roman"/>
              </a:rPr>
              <a:t> </a:t>
            </a:r>
            <a:r>
              <a:rPr sz="2400" dirty="0">
                <a:latin typeface="Times New Roman"/>
                <a:cs typeface="Times New Roman"/>
              </a:rPr>
              <a:t>nuclear  </a:t>
            </a:r>
            <a:r>
              <a:rPr sz="2400" spc="-5" dirty="0">
                <a:latin typeface="Times New Roman"/>
                <a:cs typeface="Times New Roman"/>
              </a:rPr>
              <a:t>translocation	</a:t>
            </a:r>
            <a:r>
              <a:rPr sz="2400" dirty="0">
                <a:latin typeface="Times New Roman"/>
                <a:cs typeface="Times New Roman"/>
              </a:rPr>
              <a:t>and</a:t>
            </a:r>
            <a:r>
              <a:rPr sz="2400" spc="-15" dirty="0">
                <a:latin typeface="Times New Roman"/>
                <a:cs typeface="Times New Roman"/>
              </a:rPr>
              <a:t> </a:t>
            </a:r>
            <a:r>
              <a:rPr sz="2400" spc="-5" dirty="0">
                <a:latin typeface="Times New Roman"/>
                <a:cs typeface="Times New Roman"/>
              </a:rPr>
              <a:t>transcription.</a:t>
            </a:r>
            <a:endParaRPr sz="2400">
              <a:latin typeface="Times New Roman"/>
              <a:cs typeface="Times New Roman"/>
            </a:endParaRPr>
          </a:p>
          <a:p>
            <a:pPr marL="227329" indent="-215265">
              <a:lnSpc>
                <a:spcPct val="100000"/>
              </a:lnSpc>
              <a:buFont typeface="Arial"/>
              <a:buChar char="•"/>
              <a:tabLst>
                <a:tab pos="227965" algn="l"/>
              </a:tabLst>
            </a:pPr>
            <a:r>
              <a:rPr sz="2400" spc="-5" dirty="0">
                <a:latin typeface="Times New Roman"/>
                <a:cs typeface="Times New Roman"/>
              </a:rPr>
              <a:t>Enzalutamide is </a:t>
            </a:r>
            <a:r>
              <a:rPr sz="2400" dirty="0">
                <a:latin typeface="Times New Roman"/>
                <a:cs typeface="Times New Roman"/>
              </a:rPr>
              <a:t>used </a:t>
            </a:r>
            <a:r>
              <a:rPr sz="2400" spc="-5" dirty="0">
                <a:latin typeface="Times New Roman"/>
                <a:cs typeface="Times New Roman"/>
              </a:rPr>
              <a:t>as </a:t>
            </a:r>
            <a:r>
              <a:rPr sz="2400" dirty="0">
                <a:latin typeface="Times New Roman"/>
                <a:cs typeface="Times New Roman"/>
              </a:rPr>
              <a:t>a once-daily oral</a:t>
            </a:r>
            <a:r>
              <a:rPr sz="2400" spc="-229" dirty="0">
                <a:latin typeface="Times New Roman"/>
                <a:cs typeface="Times New Roman"/>
              </a:rPr>
              <a:t> </a:t>
            </a:r>
            <a:r>
              <a:rPr sz="2400" spc="-5" dirty="0">
                <a:latin typeface="Times New Roman"/>
                <a:cs typeface="Times New Roman"/>
              </a:rPr>
              <a:t>treatment.</a:t>
            </a:r>
            <a:endParaRPr sz="2400">
              <a:latin typeface="Times New Roman"/>
              <a:cs typeface="Times New Roman"/>
            </a:endParaRPr>
          </a:p>
          <a:p>
            <a:pPr marL="227329" marR="5080" indent="-215265">
              <a:lnSpc>
                <a:spcPct val="100000"/>
              </a:lnSpc>
              <a:buFont typeface="Arial"/>
              <a:buChar char="•"/>
              <a:tabLst>
                <a:tab pos="227965" algn="l"/>
              </a:tabLst>
            </a:pPr>
            <a:r>
              <a:rPr sz="2400" b="1" spc="-5" dirty="0">
                <a:latin typeface="Times New Roman"/>
                <a:cs typeface="Times New Roman"/>
              </a:rPr>
              <a:t>AFFIRM study </a:t>
            </a:r>
            <a:r>
              <a:rPr sz="2400" dirty="0">
                <a:latin typeface="Times New Roman"/>
                <a:cs typeface="Times New Roman"/>
              </a:rPr>
              <a:t>in 2012 </a:t>
            </a:r>
            <a:r>
              <a:rPr sz="2400" spc="-5" dirty="0">
                <a:latin typeface="Times New Roman"/>
                <a:cs typeface="Times New Roman"/>
              </a:rPr>
              <a:t>randomized </a:t>
            </a:r>
            <a:r>
              <a:rPr sz="2400" dirty="0">
                <a:latin typeface="Times New Roman"/>
                <a:cs typeface="Times New Roman"/>
              </a:rPr>
              <a:t>1,199 patients with</a:t>
            </a:r>
            <a:r>
              <a:rPr sz="2400" spc="-150" dirty="0">
                <a:latin typeface="Times New Roman"/>
                <a:cs typeface="Times New Roman"/>
              </a:rPr>
              <a:t> </a:t>
            </a:r>
            <a:r>
              <a:rPr sz="2400" spc="-5" dirty="0">
                <a:latin typeface="Times New Roman"/>
                <a:cs typeface="Times New Roman"/>
              </a:rPr>
              <a:t>metastatic  CRPC </a:t>
            </a:r>
            <a:r>
              <a:rPr sz="2400" dirty="0">
                <a:latin typeface="Times New Roman"/>
                <a:cs typeface="Times New Roman"/>
              </a:rPr>
              <a:t>in a 2/1 fashion between </a:t>
            </a:r>
            <a:r>
              <a:rPr sz="2400" spc="-10" dirty="0">
                <a:latin typeface="Times New Roman"/>
                <a:cs typeface="Times New Roman"/>
              </a:rPr>
              <a:t>enzalutamide </a:t>
            </a:r>
            <a:r>
              <a:rPr sz="2400" dirty="0">
                <a:latin typeface="Times New Roman"/>
                <a:cs typeface="Times New Roman"/>
              </a:rPr>
              <a:t>or placebo. (The  patients had </a:t>
            </a:r>
            <a:r>
              <a:rPr sz="2400" spc="-5" dirty="0">
                <a:latin typeface="Times New Roman"/>
                <a:cs typeface="Times New Roman"/>
              </a:rPr>
              <a:t>progressed </a:t>
            </a:r>
            <a:r>
              <a:rPr sz="2400" dirty="0">
                <a:latin typeface="Times New Roman"/>
                <a:cs typeface="Times New Roman"/>
              </a:rPr>
              <a:t>after docetaxel</a:t>
            </a:r>
            <a:r>
              <a:rPr sz="2400" spc="-204" dirty="0">
                <a:latin typeface="Times New Roman"/>
                <a:cs typeface="Times New Roman"/>
              </a:rPr>
              <a:t> </a:t>
            </a:r>
            <a:r>
              <a:rPr sz="2400" spc="-10" dirty="0">
                <a:latin typeface="Times New Roman"/>
                <a:cs typeface="Times New Roman"/>
              </a:rPr>
              <a:t>treatment).</a:t>
            </a:r>
            <a:endParaRPr sz="2400">
              <a:latin typeface="Times New Roman"/>
              <a:cs typeface="Times New Roman"/>
            </a:endParaRPr>
          </a:p>
          <a:p>
            <a:pPr marL="227329" marR="79375" indent="-215265">
              <a:lnSpc>
                <a:spcPct val="100000"/>
              </a:lnSpc>
              <a:buFont typeface="Arial"/>
              <a:buChar char="•"/>
              <a:tabLst>
                <a:tab pos="227965" algn="l"/>
              </a:tabLst>
            </a:pPr>
            <a:r>
              <a:rPr sz="2400" spc="-5" dirty="0">
                <a:latin typeface="Times New Roman"/>
                <a:cs typeface="Times New Roman"/>
              </a:rPr>
              <a:t>After </a:t>
            </a:r>
            <a:r>
              <a:rPr sz="2400" dirty="0">
                <a:latin typeface="Times New Roman"/>
                <a:cs typeface="Times New Roman"/>
              </a:rPr>
              <a:t>a </a:t>
            </a:r>
            <a:r>
              <a:rPr sz="2400" spc="-5" dirty="0">
                <a:latin typeface="Times New Roman"/>
                <a:cs typeface="Times New Roman"/>
              </a:rPr>
              <a:t>median follow-up </a:t>
            </a:r>
            <a:r>
              <a:rPr sz="2400" dirty="0">
                <a:latin typeface="Times New Roman"/>
                <a:cs typeface="Times New Roman"/>
              </a:rPr>
              <a:t>of 14.4 </a:t>
            </a:r>
            <a:r>
              <a:rPr sz="2400" spc="-5" dirty="0">
                <a:latin typeface="Times New Roman"/>
                <a:cs typeface="Times New Roman"/>
              </a:rPr>
              <a:t>months, </a:t>
            </a:r>
            <a:r>
              <a:rPr sz="2400" dirty="0">
                <a:latin typeface="Times New Roman"/>
                <a:cs typeface="Times New Roman"/>
              </a:rPr>
              <a:t>the </a:t>
            </a:r>
            <a:r>
              <a:rPr sz="2400" spc="-5" dirty="0">
                <a:latin typeface="Times New Roman"/>
                <a:cs typeface="Times New Roman"/>
              </a:rPr>
              <a:t>median survival </a:t>
            </a:r>
            <a:r>
              <a:rPr sz="2400" dirty="0">
                <a:latin typeface="Times New Roman"/>
                <a:cs typeface="Times New Roman"/>
              </a:rPr>
              <a:t>in  the </a:t>
            </a:r>
            <a:r>
              <a:rPr sz="2400" spc="-10" dirty="0">
                <a:latin typeface="Times New Roman"/>
                <a:cs typeface="Times New Roman"/>
              </a:rPr>
              <a:t>enzalutamide </a:t>
            </a:r>
            <a:r>
              <a:rPr sz="2400" dirty="0">
                <a:latin typeface="Times New Roman"/>
                <a:cs typeface="Times New Roman"/>
              </a:rPr>
              <a:t>group </a:t>
            </a:r>
            <a:r>
              <a:rPr sz="2400" spc="-5" dirty="0">
                <a:latin typeface="Times New Roman"/>
                <a:cs typeface="Times New Roman"/>
              </a:rPr>
              <a:t>was </a:t>
            </a:r>
            <a:r>
              <a:rPr sz="2400" dirty="0">
                <a:latin typeface="Times New Roman"/>
                <a:cs typeface="Times New Roman"/>
              </a:rPr>
              <a:t>18.4 </a:t>
            </a:r>
            <a:r>
              <a:rPr sz="2400" spc="-5" dirty="0">
                <a:latin typeface="Times New Roman"/>
                <a:cs typeface="Times New Roman"/>
              </a:rPr>
              <a:t>months compared </a:t>
            </a:r>
            <a:r>
              <a:rPr sz="2400" dirty="0">
                <a:latin typeface="Times New Roman"/>
                <a:cs typeface="Times New Roman"/>
              </a:rPr>
              <a:t>to 13.6</a:t>
            </a:r>
            <a:r>
              <a:rPr sz="2400" spc="-120" dirty="0">
                <a:latin typeface="Times New Roman"/>
                <a:cs typeface="Times New Roman"/>
              </a:rPr>
              <a:t> </a:t>
            </a:r>
            <a:r>
              <a:rPr sz="2400" spc="-5" dirty="0">
                <a:latin typeface="Times New Roman"/>
                <a:cs typeface="Times New Roman"/>
              </a:rPr>
              <a:t>months  </a:t>
            </a:r>
            <a:r>
              <a:rPr sz="2400" dirty="0">
                <a:latin typeface="Times New Roman"/>
                <a:cs typeface="Times New Roman"/>
              </a:rPr>
              <a:t>in the placebo arm </a:t>
            </a:r>
            <a:r>
              <a:rPr sz="2400" spc="-5" dirty="0">
                <a:latin typeface="Times New Roman"/>
                <a:cs typeface="Times New Roman"/>
              </a:rPr>
              <a:t>(HR: </a:t>
            </a:r>
            <a:r>
              <a:rPr sz="2400" dirty="0">
                <a:latin typeface="Times New Roman"/>
                <a:cs typeface="Times New Roman"/>
              </a:rPr>
              <a:t>0.63, p &lt; </a:t>
            </a:r>
            <a:r>
              <a:rPr sz="2400" spc="-5" dirty="0">
                <a:latin typeface="Times New Roman"/>
                <a:cs typeface="Times New Roman"/>
              </a:rPr>
              <a:t>0.001). </a:t>
            </a:r>
            <a:r>
              <a:rPr sz="2400" dirty="0">
                <a:latin typeface="Times New Roman"/>
                <a:cs typeface="Times New Roman"/>
              </a:rPr>
              <a:t>This led to the  </a:t>
            </a:r>
            <a:r>
              <a:rPr sz="2400" spc="-10" dirty="0">
                <a:latin typeface="Times New Roman"/>
                <a:cs typeface="Times New Roman"/>
              </a:rPr>
              <a:t>recommendation </a:t>
            </a:r>
            <a:r>
              <a:rPr sz="2400" dirty="0">
                <a:latin typeface="Times New Roman"/>
                <a:cs typeface="Times New Roman"/>
              </a:rPr>
              <a:t>that the study be halted and</a:t>
            </a:r>
            <a:r>
              <a:rPr sz="2400" spc="-175" dirty="0">
                <a:latin typeface="Times New Roman"/>
                <a:cs typeface="Times New Roman"/>
              </a:rPr>
              <a:t> </a:t>
            </a:r>
            <a:r>
              <a:rPr sz="2400" dirty="0">
                <a:latin typeface="Times New Roman"/>
                <a:cs typeface="Times New Roman"/>
              </a:rPr>
              <a:t>unblinded.</a:t>
            </a:r>
            <a:endParaRPr sz="2400">
              <a:latin typeface="Times New Roman"/>
              <a:cs typeface="Times New Roman"/>
            </a:endParaRPr>
          </a:p>
          <a:p>
            <a:pPr marL="227329" indent="-215265">
              <a:lnSpc>
                <a:spcPts val="2735"/>
              </a:lnSpc>
              <a:buFont typeface="Arial"/>
              <a:buChar char="•"/>
              <a:tabLst>
                <a:tab pos="227965" algn="l"/>
              </a:tabLst>
            </a:pPr>
            <a:r>
              <a:rPr sz="2400" dirty="0">
                <a:latin typeface="Times New Roman"/>
                <a:cs typeface="Times New Roman"/>
              </a:rPr>
              <a:t>The benefit </a:t>
            </a:r>
            <a:r>
              <a:rPr sz="2400" spc="-5" dirty="0">
                <a:latin typeface="Times New Roman"/>
                <a:cs typeface="Times New Roman"/>
              </a:rPr>
              <a:t>was </a:t>
            </a:r>
            <a:r>
              <a:rPr sz="2400" dirty="0">
                <a:latin typeface="Times New Roman"/>
                <a:cs typeface="Times New Roman"/>
              </a:rPr>
              <a:t>observed irrespective of age, baseline</a:t>
            </a:r>
            <a:r>
              <a:rPr sz="2400" spc="-300" dirty="0">
                <a:latin typeface="Times New Roman"/>
                <a:cs typeface="Times New Roman"/>
              </a:rPr>
              <a:t> </a:t>
            </a:r>
            <a:r>
              <a:rPr sz="2400" dirty="0">
                <a:latin typeface="Times New Roman"/>
                <a:cs typeface="Times New Roman"/>
              </a:rPr>
              <a:t>pain</a:t>
            </a:r>
            <a:endParaRPr sz="2400">
              <a:latin typeface="Times New Roman"/>
              <a:cs typeface="Times New Roman"/>
            </a:endParaRPr>
          </a:p>
          <a:p>
            <a:pPr marL="227329">
              <a:lnSpc>
                <a:spcPts val="3360"/>
              </a:lnSpc>
            </a:pPr>
            <a:r>
              <a:rPr sz="2400" spc="-40" dirty="0">
                <a:latin typeface="Times New Roman"/>
                <a:cs typeface="Times New Roman"/>
              </a:rPr>
              <a:t>intensity, </a:t>
            </a:r>
            <a:r>
              <a:rPr sz="2400" dirty="0">
                <a:latin typeface="Times New Roman"/>
                <a:cs typeface="Times New Roman"/>
              </a:rPr>
              <a:t>and type of</a:t>
            </a:r>
            <a:r>
              <a:rPr sz="2400" spc="-55" dirty="0">
                <a:latin typeface="Times New Roman"/>
                <a:cs typeface="Times New Roman"/>
              </a:rPr>
              <a:t> </a:t>
            </a:r>
            <a:r>
              <a:rPr sz="2400" dirty="0">
                <a:latin typeface="Times New Roman"/>
                <a:cs typeface="Times New Roman"/>
              </a:rPr>
              <a:t>progressio</a:t>
            </a:r>
            <a:r>
              <a:rPr sz="2800" dirty="0">
                <a:latin typeface="Times New Roman"/>
                <a:cs typeface="Times New Roman"/>
              </a:rPr>
              <a:t>n.</a:t>
            </a:r>
            <a:endParaRPr sz="2800">
              <a:latin typeface="Times New Roman"/>
              <a:cs typeface="Times New Roman"/>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9019" y="1188465"/>
            <a:ext cx="8654415" cy="5156200"/>
          </a:xfrm>
          <a:prstGeom prst="rect">
            <a:avLst/>
          </a:prstGeom>
        </p:spPr>
        <p:txBody>
          <a:bodyPr vert="horz" wrap="square" lIns="0" tIns="13335" rIns="0" bIns="0" rtlCol="0">
            <a:spAutoFit/>
          </a:bodyPr>
          <a:lstStyle/>
          <a:p>
            <a:pPr marL="355600" indent="-342900">
              <a:lnSpc>
                <a:spcPct val="100000"/>
              </a:lnSpc>
              <a:spcBef>
                <a:spcPts val="105"/>
              </a:spcBef>
              <a:buFont typeface="Arial"/>
              <a:buChar char="•"/>
              <a:tabLst>
                <a:tab pos="354965" algn="l"/>
                <a:tab pos="355600" algn="l"/>
              </a:tabLst>
            </a:pPr>
            <a:r>
              <a:rPr sz="2000" dirty="0">
                <a:latin typeface="Times New Roman"/>
                <a:cs typeface="Times New Roman"/>
              </a:rPr>
              <a:t>CYP17</a:t>
            </a:r>
            <a:r>
              <a:rPr sz="2000" spc="-30" dirty="0">
                <a:latin typeface="Times New Roman"/>
                <a:cs typeface="Times New Roman"/>
              </a:rPr>
              <a:t> inhibitor.</a:t>
            </a:r>
            <a:endParaRPr sz="2000">
              <a:latin typeface="Times New Roman"/>
              <a:cs typeface="Times New Roman"/>
            </a:endParaRPr>
          </a:p>
          <a:p>
            <a:pPr marL="419100" indent="-407034">
              <a:lnSpc>
                <a:spcPct val="100000"/>
              </a:lnSpc>
              <a:buFont typeface="Arial"/>
              <a:buChar char="•"/>
              <a:tabLst>
                <a:tab pos="419100" algn="l"/>
                <a:tab pos="419734" algn="l"/>
              </a:tabLst>
            </a:pPr>
            <a:r>
              <a:rPr sz="2000" dirty="0">
                <a:latin typeface="Times New Roman"/>
                <a:cs typeface="Times New Roman"/>
              </a:rPr>
              <a:t>It</a:t>
            </a:r>
            <a:r>
              <a:rPr sz="2000" spc="-10"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used</a:t>
            </a:r>
            <a:r>
              <a:rPr sz="2000" spc="-15" dirty="0">
                <a:latin typeface="Times New Roman"/>
                <a:cs typeface="Times New Roman"/>
              </a:rPr>
              <a:t> </a:t>
            </a:r>
            <a:r>
              <a:rPr sz="2000" dirty="0">
                <a:latin typeface="Times New Roman"/>
                <a:cs typeface="Times New Roman"/>
              </a:rPr>
              <a:t>once</a:t>
            </a:r>
            <a:r>
              <a:rPr sz="2000" spc="-20" dirty="0">
                <a:latin typeface="Times New Roman"/>
                <a:cs typeface="Times New Roman"/>
              </a:rPr>
              <a:t> </a:t>
            </a:r>
            <a:r>
              <a:rPr sz="2000" dirty="0">
                <a:latin typeface="Times New Roman"/>
                <a:cs typeface="Times New Roman"/>
              </a:rPr>
              <a:t>daily</a:t>
            </a:r>
            <a:r>
              <a:rPr sz="2000" spc="-15" dirty="0">
                <a:latin typeface="Times New Roman"/>
                <a:cs typeface="Times New Roman"/>
              </a:rPr>
              <a:t> </a:t>
            </a:r>
            <a:r>
              <a:rPr sz="2000" spc="-5" dirty="0">
                <a:latin typeface="Times New Roman"/>
                <a:cs typeface="Times New Roman"/>
              </a:rPr>
              <a:t>combined</a:t>
            </a:r>
            <a:r>
              <a:rPr sz="2000" spc="-50" dirty="0">
                <a:latin typeface="Times New Roman"/>
                <a:cs typeface="Times New Roman"/>
              </a:rPr>
              <a:t> </a:t>
            </a:r>
            <a:r>
              <a:rPr sz="2000" dirty="0">
                <a:latin typeface="Times New Roman"/>
                <a:cs typeface="Times New Roman"/>
              </a:rPr>
              <a:t>with</a:t>
            </a:r>
            <a:r>
              <a:rPr sz="2000" spc="-5" dirty="0">
                <a:latin typeface="Times New Roman"/>
                <a:cs typeface="Times New Roman"/>
              </a:rPr>
              <a:t> </a:t>
            </a:r>
            <a:r>
              <a:rPr sz="2000" dirty="0">
                <a:latin typeface="Times New Roman"/>
                <a:cs typeface="Times New Roman"/>
              </a:rPr>
              <a:t>prednisone</a:t>
            </a:r>
            <a:r>
              <a:rPr sz="2000" spc="-40" dirty="0">
                <a:latin typeface="Times New Roman"/>
                <a:cs typeface="Times New Roman"/>
              </a:rPr>
              <a:t> </a:t>
            </a:r>
            <a:r>
              <a:rPr sz="2000" spc="-5" dirty="0">
                <a:latin typeface="Times New Roman"/>
                <a:cs typeface="Times New Roman"/>
              </a:rPr>
              <a:t>twice</a:t>
            </a:r>
            <a:r>
              <a:rPr sz="2000" spc="-35" dirty="0">
                <a:latin typeface="Times New Roman"/>
                <a:cs typeface="Times New Roman"/>
              </a:rPr>
              <a:t> </a:t>
            </a:r>
            <a:r>
              <a:rPr sz="2000" dirty="0">
                <a:latin typeface="Times New Roman"/>
                <a:cs typeface="Times New Roman"/>
              </a:rPr>
              <a:t>daily</a:t>
            </a:r>
            <a:r>
              <a:rPr sz="2000" spc="-20" dirty="0">
                <a:latin typeface="Times New Roman"/>
                <a:cs typeface="Times New Roman"/>
              </a:rPr>
              <a:t> </a:t>
            </a:r>
            <a:r>
              <a:rPr sz="2000" dirty="0">
                <a:latin typeface="Times New Roman"/>
                <a:cs typeface="Times New Roman"/>
              </a:rPr>
              <a:t>(10</a:t>
            </a:r>
            <a:r>
              <a:rPr sz="2000" spc="-10" dirty="0">
                <a:latin typeface="Times New Roman"/>
                <a:cs typeface="Times New Roman"/>
              </a:rPr>
              <a:t> </a:t>
            </a:r>
            <a:r>
              <a:rPr sz="2000" spc="-15" dirty="0">
                <a:latin typeface="Times New Roman"/>
                <a:cs typeface="Times New Roman"/>
              </a:rPr>
              <a:t>mg/</a:t>
            </a:r>
            <a:r>
              <a:rPr sz="2000" spc="-200" dirty="0">
                <a:latin typeface="Times New Roman"/>
                <a:cs typeface="Times New Roman"/>
              </a:rPr>
              <a:t> </a:t>
            </a:r>
            <a:r>
              <a:rPr sz="2000" dirty="0">
                <a:latin typeface="Times New Roman"/>
                <a:cs typeface="Times New Roman"/>
              </a:rPr>
              <a:t>day).</a:t>
            </a:r>
            <a:endParaRPr sz="2000">
              <a:latin typeface="Times New Roman"/>
              <a:cs typeface="Times New Roman"/>
            </a:endParaRPr>
          </a:p>
          <a:p>
            <a:pPr marL="354965" marR="5080" indent="-342900">
              <a:lnSpc>
                <a:spcPct val="100000"/>
              </a:lnSpc>
              <a:buFont typeface="Arial"/>
              <a:buChar char="•"/>
              <a:tabLst>
                <a:tab pos="354965" algn="l"/>
                <a:tab pos="355600" algn="l"/>
                <a:tab pos="7494905" algn="l"/>
              </a:tabLst>
            </a:pPr>
            <a:r>
              <a:rPr sz="2000" spc="-20" dirty="0">
                <a:latin typeface="Times New Roman"/>
                <a:cs typeface="Times New Roman"/>
              </a:rPr>
              <a:t>large </a:t>
            </a:r>
            <a:r>
              <a:rPr sz="2000" dirty="0">
                <a:latin typeface="Times New Roman"/>
                <a:cs typeface="Times New Roman"/>
              </a:rPr>
              <a:t>phase </a:t>
            </a:r>
            <a:r>
              <a:rPr sz="2000" b="1" u="heavy" dirty="0">
                <a:uFill>
                  <a:solidFill>
                    <a:srgbClr val="000000"/>
                  </a:solidFill>
                </a:uFill>
                <a:latin typeface="Times New Roman"/>
                <a:cs typeface="Times New Roman"/>
              </a:rPr>
              <a:t>III COU-AA-301</a:t>
            </a:r>
            <a:r>
              <a:rPr sz="2000" b="1" dirty="0">
                <a:latin typeface="Times New Roman"/>
                <a:cs typeface="Times New Roman"/>
              </a:rPr>
              <a:t> </a:t>
            </a:r>
            <a:r>
              <a:rPr sz="2000" dirty="0">
                <a:latin typeface="Times New Roman"/>
                <a:cs typeface="Times New Roman"/>
              </a:rPr>
              <a:t>trial used a total of 1,195</a:t>
            </a:r>
            <a:r>
              <a:rPr sz="2000" spc="-229" dirty="0">
                <a:latin typeface="Times New Roman"/>
                <a:cs typeface="Times New Roman"/>
              </a:rPr>
              <a:t> </a:t>
            </a:r>
            <a:r>
              <a:rPr sz="2000" dirty="0">
                <a:latin typeface="Times New Roman"/>
                <a:cs typeface="Times New Roman"/>
              </a:rPr>
              <a:t>patients</a:t>
            </a:r>
            <a:r>
              <a:rPr sz="2000" spc="-50" dirty="0">
                <a:latin typeface="Times New Roman"/>
                <a:cs typeface="Times New Roman"/>
              </a:rPr>
              <a:t> </a:t>
            </a:r>
            <a:r>
              <a:rPr sz="2000" dirty="0">
                <a:latin typeface="Times New Roman"/>
                <a:cs typeface="Times New Roman"/>
              </a:rPr>
              <a:t>with	</a:t>
            </a:r>
            <a:r>
              <a:rPr sz="2000" spc="-5" dirty="0">
                <a:latin typeface="Times New Roman"/>
                <a:cs typeface="Times New Roman"/>
              </a:rPr>
              <a:t>metastatic  </a:t>
            </a:r>
            <a:r>
              <a:rPr sz="2000" dirty="0">
                <a:latin typeface="Times New Roman"/>
                <a:cs typeface="Times New Roman"/>
              </a:rPr>
              <a:t>CRPC were </a:t>
            </a:r>
            <a:r>
              <a:rPr sz="2000" spc="-5" dirty="0">
                <a:latin typeface="Times New Roman"/>
                <a:cs typeface="Times New Roman"/>
              </a:rPr>
              <a:t>randomised </a:t>
            </a:r>
            <a:r>
              <a:rPr sz="2000" dirty="0">
                <a:latin typeface="Times New Roman"/>
                <a:cs typeface="Times New Roman"/>
              </a:rPr>
              <a:t>in a 1/1 fashion between abiraterone </a:t>
            </a:r>
            <a:r>
              <a:rPr sz="2000" spc="-5" dirty="0">
                <a:latin typeface="Times New Roman"/>
                <a:cs typeface="Times New Roman"/>
              </a:rPr>
              <a:t>acetate </a:t>
            </a:r>
            <a:r>
              <a:rPr sz="2000" dirty="0">
                <a:latin typeface="Times New Roman"/>
                <a:cs typeface="Times New Roman"/>
              </a:rPr>
              <a:t>or placebo,  In </a:t>
            </a:r>
            <a:r>
              <a:rPr sz="2000" spc="-5" dirty="0">
                <a:latin typeface="Times New Roman"/>
                <a:cs typeface="Times New Roman"/>
              </a:rPr>
              <a:t>patients </a:t>
            </a:r>
            <a:r>
              <a:rPr sz="2000" dirty="0">
                <a:latin typeface="Times New Roman"/>
                <a:cs typeface="Times New Roman"/>
              </a:rPr>
              <a:t>with </a:t>
            </a:r>
            <a:r>
              <a:rPr sz="2000" spc="-5" dirty="0">
                <a:latin typeface="Times New Roman"/>
                <a:cs typeface="Times New Roman"/>
              </a:rPr>
              <a:t>progressive </a:t>
            </a:r>
            <a:r>
              <a:rPr sz="2000" dirty="0">
                <a:latin typeface="Times New Roman"/>
                <a:cs typeface="Times New Roman"/>
              </a:rPr>
              <a:t>disease after docetaxel therapy the </a:t>
            </a:r>
            <a:r>
              <a:rPr sz="2000" spc="-5" dirty="0">
                <a:latin typeface="Times New Roman"/>
                <a:cs typeface="Times New Roman"/>
              </a:rPr>
              <a:t>median survival  </a:t>
            </a:r>
            <a:r>
              <a:rPr sz="2000" dirty="0">
                <a:latin typeface="Times New Roman"/>
                <a:cs typeface="Times New Roman"/>
              </a:rPr>
              <a:t>in</a:t>
            </a:r>
            <a:r>
              <a:rPr sz="2000" spc="-1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abiraterone</a:t>
            </a:r>
            <a:r>
              <a:rPr sz="2000" spc="-35" dirty="0">
                <a:latin typeface="Times New Roman"/>
                <a:cs typeface="Times New Roman"/>
              </a:rPr>
              <a:t> </a:t>
            </a:r>
            <a:r>
              <a:rPr sz="2000" dirty="0">
                <a:latin typeface="Times New Roman"/>
                <a:cs typeface="Times New Roman"/>
              </a:rPr>
              <a:t>group</a:t>
            </a:r>
            <a:r>
              <a:rPr sz="2000" spc="-40" dirty="0">
                <a:latin typeface="Times New Roman"/>
                <a:cs typeface="Times New Roman"/>
              </a:rPr>
              <a:t> </a:t>
            </a:r>
            <a:r>
              <a:rPr sz="2000" dirty="0">
                <a:latin typeface="Times New Roman"/>
                <a:cs typeface="Times New Roman"/>
              </a:rPr>
              <a:t>was</a:t>
            </a:r>
            <a:r>
              <a:rPr sz="2000" spc="5" dirty="0">
                <a:latin typeface="Times New Roman"/>
                <a:cs typeface="Times New Roman"/>
              </a:rPr>
              <a:t> </a:t>
            </a:r>
            <a:r>
              <a:rPr sz="2000" dirty="0">
                <a:latin typeface="Times New Roman"/>
                <a:cs typeface="Times New Roman"/>
              </a:rPr>
              <a:t>15.8 </a:t>
            </a:r>
            <a:r>
              <a:rPr sz="2000" spc="-5" dirty="0">
                <a:latin typeface="Times New Roman"/>
                <a:cs typeface="Times New Roman"/>
              </a:rPr>
              <a:t>months</a:t>
            </a:r>
            <a:r>
              <a:rPr sz="2000" spc="-55" dirty="0">
                <a:latin typeface="Times New Roman"/>
                <a:cs typeface="Times New Roman"/>
              </a:rPr>
              <a:t> </a:t>
            </a:r>
            <a:r>
              <a:rPr sz="2000" dirty="0">
                <a:latin typeface="Times New Roman"/>
                <a:cs typeface="Times New Roman"/>
              </a:rPr>
              <a:t>compared</a:t>
            </a:r>
            <a:r>
              <a:rPr sz="2000" spc="-10" dirty="0">
                <a:latin typeface="Times New Roman"/>
                <a:cs typeface="Times New Roman"/>
              </a:rPr>
              <a:t> </a:t>
            </a:r>
            <a:r>
              <a:rPr sz="2000" dirty="0">
                <a:latin typeface="Times New Roman"/>
                <a:cs typeface="Times New Roman"/>
              </a:rPr>
              <a:t>to</a:t>
            </a:r>
            <a:r>
              <a:rPr sz="2000" spc="-5" dirty="0">
                <a:latin typeface="Times New Roman"/>
                <a:cs typeface="Times New Roman"/>
              </a:rPr>
              <a:t> </a:t>
            </a:r>
            <a:r>
              <a:rPr sz="2000" spc="-25" dirty="0">
                <a:latin typeface="Times New Roman"/>
                <a:cs typeface="Times New Roman"/>
              </a:rPr>
              <a:t>11.2</a:t>
            </a:r>
            <a:r>
              <a:rPr sz="2000" spc="-60" dirty="0">
                <a:latin typeface="Times New Roman"/>
                <a:cs typeface="Times New Roman"/>
              </a:rPr>
              <a:t> </a:t>
            </a:r>
            <a:r>
              <a:rPr sz="2000" spc="-5" dirty="0">
                <a:latin typeface="Times New Roman"/>
                <a:cs typeface="Times New Roman"/>
              </a:rPr>
              <a:t>months</a:t>
            </a:r>
            <a:r>
              <a:rPr sz="2000" spc="-45" dirty="0">
                <a:latin typeface="Times New Roman"/>
                <a:cs typeface="Times New Roman"/>
              </a:rPr>
              <a:t> </a:t>
            </a:r>
            <a:r>
              <a:rPr sz="2000" dirty="0">
                <a:latin typeface="Times New Roman"/>
                <a:cs typeface="Times New Roman"/>
              </a:rPr>
              <a:t>in</a:t>
            </a:r>
            <a:r>
              <a:rPr sz="2000" spc="-10" dirty="0">
                <a:latin typeface="Times New Roman"/>
                <a:cs typeface="Times New Roman"/>
              </a:rPr>
              <a:t> </a:t>
            </a:r>
            <a:r>
              <a:rPr sz="2000" dirty="0">
                <a:latin typeface="Times New Roman"/>
                <a:cs typeface="Times New Roman"/>
              </a:rPr>
              <a:t>the</a:t>
            </a:r>
            <a:r>
              <a:rPr sz="2000" spc="-185" dirty="0">
                <a:latin typeface="Times New Roman"/>
                <a:cs typeface="Times New Roman"/>
              </a:rPr>
              <a:t> </a:t>
            </a:r>
            <a:r>
              <a:rPr sz="2000" dirty="0">
                <a:latin typeface="Times New Roman"/>
                <a:cs typeface="Times New Roman"/>
              </a:rPr>
              <a:t>placebo  arm (HR: 0.74, p &lt;</a:t>
            </a:r>
            <a:r>
              <a:rPr sz="2000" spc="-160" dirty="0">
                <a:latin typeface="Times New Roman"/>
                <a:cs typeface="Times New Roman"/>
              </a:rPr>
              <a:t> </a:t>
            </a:r>
            <a:r>
              <a:rPr sz="2000" dirty="0">
                <a:latin typeface="Times New Roman"/>
                <a:cs typeface="Times New Roman"/>
              </a:rPr>
              <a:t>0.001).</a:t>
            </a:r>
            <a:endParaRPr sz="2000">
              <a:latin typeface="Times New Roman"/>
              <a:cs typeface="Times New Roman"/>
            </a:endParaRPr>
          </a:p>
          <a:p>
            <a:pPr marL="355600" indent="-342900">
              <a:lnSpc>
                <a:spcPct val="100000"/>
              </a:lnSpc>
              <a:buFont typeface="Arial"/>
              <a:buChar char="•"/>
              <a:tabLst>
                <a:tab pos="354965" algn="l"/>
                <a:tab pos="355600" algn="l"/>
              </a:tabLst>
            </a:pPr>
            <a:r>
              <a:rPr sz="2000" dirty="0">
                <a:latin typeface="Times New Roman"/>
                <a:cs typeface="Times New Roman"/>
              </a:rPr>
              <a:t>The benefit was observed </a:t>
            </a:r>
            <a:r>
              <a:rPr sz="2000" spc="-5" dirty="0">
                <a:latin typeface="Times New Roman"/>
                <a:cs typeface="Times New Roman"/>
              </a:rPr>
              <a:t>irrespective </a:t>
            </a:r>
            <a:r>
              <a:rPr sz="2000" dirty="0">
                <a:latin typeface="Times New Roman"/>
                <a:cs typeface="Times New Roman"/>
              </a:rPr>
              <a:t>of age, </a:t>
            </a:r>
            <a:r>
              <a:rPr sz="2000" spc="-5" dirty="0">
                <a:latin typeface="Times New Roman"/>
                <a:cs typeface="Times New Roman"/>
              </a:rPr>
              <a:t>baseline </a:t>
            </a:r>
            <a:r>
              <a:rPr sz="2000" dirty="0">
                <a:latin typeface="Times New Roman"/>
                <a:cs typeface="Times New Roman"/>
              </a:rPr>
              <a:t>pain </a:t>
            </a:r>
            <a:r>
              <a:rPr sz="2000" spc="-30" dirty="0">
                <a:latin typeface="Times New Roman"/>
                <a:cs typeface="Times New Roman"/>
              </a:rPr>
              <a:t>intensity, </a:t>
            </a:r>
            <a:r>
              <a:rPr sz="2000" dirty="0">
                <a:latin typeface="Times New Roman"/>
                <a:cs typeface="Times New Roman"/>
              </a:rPr>
              <a:t>and </a:t>
            </a:r>
            <a:r>
              <a:rPr sz="2000" spc="-5" dirty="0">
                <a:latin typeface="Times New Roman"/>
                <a:cs typeface="Times New Roman"/>
              </a:rPr>
              <a:t>type</a:t>
            </a:r>
            <a:r>
              <a:rPr sz="2000" spc="-355" dirty="0">
                <a:latin typeface="Times New Roman"/>
                <a:cs typeface="Times New Roman"/>
              </a:rPr>
              <a:t> </a:t>
            </a:r>
            <a:r>
              <a:rPr sz="2000" dirty="0">
                <a:latin typeface="Times New Roman"/>
                <a:cs typeface="Times New Roman"/>
              </a:rPr>
              <a:t>of</a:t>
            </a:r>
            <a:endParaRPr sz="2000">
              <a:latin typeface="Times New Roman"/>
              <a:cs typeface="Times New Roman"/>
            </a:endParaRPr>
          </a:p>
          <a:p>
            <a:pPr marL="354965">
              <a:lnSpc>
                <a:spcPct val="100000"/>
              </a:lnSpc>
              <a:spcBef>
                <a:spcPts val="5"/>
              </a:spcBef>
            </a:pPr>
            <a:r>
              <a:rPr sz="2000" spc="-10" dirty="0">
                <a:latin typeface="Times New Roman"/>
                <a:cs typeface="Times New Roman"/>
              </a:rPr>
              <a:t>progression.</a:t>
            </a:r>
            <a:endParaRPr sz="2000">
              <a:latin typeface="Times New Roman"/>
              <a:cs typeface="Times New Roman"/>
            </a:endParaRPr>
          </a:p>
          <a:p>
            <a:pPr marL="354965" marR="658495" indent="-342900">
              <a:lnSpc>
                <a:spcPct val="100000"/>
              </a:lnSpc>
              <a:buFont typeface="Arial"/>
              <a:buChar char="•"/>
              <a:tabLst>
                <a:tab pos="354965" algn="l"/>
                <a:tab pos="355600" algn="l"/>
              </a:tabLst>
            </a:pPr>
            <a:r>
              <a:rPr sz="2000" spc="-5" dirty="0">
                <a:latin typeface="Times New Roman"/>
                <a:cs typeface="Times New Roman"/>
              </a:rPr>
              <a:t>most </a:t>
            </a:r>
            <a:r>
              <a:rPr sz="2000" spc="-15" dirty="0">
                <a:latin typeface="Times New Roman"/>
                <a:cs typeface="Times New Roman"/>
              </a:rPr>
              <a:t>common </a:t>
            </a:r>
            <a:r>
              <a:rPr sz="2000" dirty="0">
                <a:latin typeface="Times New Roman"/>
                <a:cs typeface="Times New Roman"/>
              </a:rPr>
              <a:t>grade 3/4 side </a:t>
            </a:r>
            <a:r>
              <a:rPr sz="2000" spc="-10" dirty="0">
                <a:latin typeface="Times New Roman"/>
                <a:cs typeface="Times New Roman"/>
              </a:rPr>
              <a:t>effects </a:t>
            </a:r>
            <a:r>
              <a:rPr sz="2000" dirty="0">
                <a:latin typeface="Times New Roman"/>
                <a:cs typeface="Times New Roman"/>
              </a:rPr>
              <a:t>did </a:t>
            </a:r>
            <a:r>
              <a:rPr sz="2000" spc="5" dirty="0">
                <a:latin typeface="Times New Roman"/>
                <a:cs typeface="Times New Roman"/>
              </a:rPr>
              <a:t>not </a:t>
            </a:r>
            <a:r>
              <a:rPr sz="2000" spc="-10" dirty="0">
                <a:latin typeface="Times New Roman"/>
                <a:cs typeface="Times New Roman"/>
              </a:rPr>
              <a:t>differ significantly </a:t>
            </a:r>
            <a:r>
              <a:rPr sz="2000" spc="5" dirty="0">
                <a:latin typeface="Times New Roman"/>
                <a:cs typeface="Times New Roman"/>
              </a:rPr>
              <a:t>but  </a:t>
            </a:r>
            <a:r>
              <a:rPr sz="2000" spc="-10" dirty="0">
                <a:latin typeface="Times New Roman"/>
                <a:cs typeface="Times New Roman"/>
              </a:rPr>
              <a:t>mineralocorticoid-related </a:t>
            </a:r>
            <a:r>
              <a:rPr sz="2000" dirty="0">
                <a:latin typeface="Times New Roman"/>
                <a:cs typeface="Times New Roman"/>
              </a:rPr>
              <a:t>side </a:t>
            </a:r>
            <a:r>
              <a:rPr sz="2000" spc="-10" dirty="0">
                <a:latin typeface="Times New Roman"/>
                <a:cs typeface="Times New Roman"/>
              </a:rPr>
              <a:t>effects </a:t>
            </a:r>
            <a:r>
              <a:rPr sz="2000" dirty="0">
                <a:latin typeface="Times New Roman"/>
                <a:cs typeface="Times New Roman"/>
              </a:rPr>
              <a:t>were </a:t>
            </a:r>
            <a:r>
              <a:rPr sz="2000" spc="-5" dirty="0">
                <a:latin typeface="Times New Roman"/>
                <a:cs typeface="Times New Roman"/>
              </a:rPr>
              <a:t>more </a:t>
            </a:r>
            <a:r>
              <a:rPr sz="2000" dirty="0">
                <a:latin typeface="Times New Roman"/>
                <a:cs typeface="Times New Roman"/>
              </a:rPr>
              <a:t>frequent in the</a:t>
            </a:r>
            <a:r>
              <a:rPr sz="2000" spc="-235" dirty="0">
                <a:latin typeface="Times New Roman"/>
                <a:cs typeface="Times New Roman"/>
              </a:rPr>
              <a:t> </a:t>
            </a:r>
            <a:r>
              <a:rPr sz="2000" dirty="0">
                <a:latin typeface="Times New Roman"/>
                <a:cs typeface="Times New Roman"/>
              </a:rPr>
              <a:t>abiraterone  group, </a:t>
            </a:r>
            <a:r>
              <a:rPr sz="2000" spc="-5" dirty="0">
                <a:latin typeface="Times New Roman"/>
                <a:cs typeface="Times New Roman"/>
              </a:rPr>
              <a:t>mainly </a:t>
            </a:r>
            <a:r>
              <a:rPr sz="2000" dirty="0">
                <a:latin typeface="Times New Roman"/>
                <a:cs typeface="Times New Roman"/>
              </a:rPr>
              <a:t>grade 1/2 (fluid retention, </a:t>
            </a:r>
            <a:r>
              <a:rPr sz="2000" spc="-5" dirty="0">
                <a:latin typeface="Times New Roman"/>
                <a:cs typeface="Times New Roman"/>
              </a:rPr>
              <a:t>oedema </a:t>
            </a:r>
            <a:r>
              <a:rPr sz="2000" dirty="0">
                <a:latin typeface="Times New Roman"/>
                <a:cs typeface="Times New Roman"/>
              </a:rPr>
              <a:t>or</a:t>
            </a:r>
            <a:r>
              <a:rPr sz="2000" spc="-345" dirty="0">
                <a:latin typeface="Times New Roman"/>
                <a:cs typeface="Times New Roman"/>
              </a:rPr>
              <a:t> </a:t>
            </a:r>
            <a:r>
              <a:rPr sz="2000" spc="-5" dirty="0">
                <a:latin typeface="Times New Roman"/>
                <a:cs typeface="Times New Roman"/>
              </a:rPr>
              <a:t>hypokalaemia).</a:t>
            </a:r>
            <a:endParaRPr sz="2000">
              <a:latin typeface="Times New Roman"/>
              <a:cs typeface="Times New Roman"/>
            </a:endParaRPr>
          </a:p>
          <a:p>
            <a:pPr marL="355600" indent="-342900">
              <a:lnSpc>
                <a:spcPts val="2830"/>
              </a:lnSpc>
              <a:buFont typeface="Arial"/>
              <a:buChar char="•"/>
              <a:tabLst>
                <a:tab pos="354965" algn="l"/>
                <a:tab pos="355600" algn="l"/>
              </a:tabLst>
            </a:pPr>
            <a:r>
              <a:rPr sz="2400" b="1" dirty="0">
                <a:latin typeface="Times New Roman"/>
                <a:cs typeface="Times New Roman"/>
              </a:rPr>
              <a:t>As of </a:t>
            </a:r>
            <a:r>
              <a:rPr sz="2400" b="1" spc="-45" dirty="0">
                <a:latin typeface="Times New Roman"/>
                <a:cs typeface="Times New Roman"/>
              </a:rPr>
              <a:t>today, </a:t>
            </a:r>
            <a:r>
              <a:rPr sz="2400" b="1" dirty="0">
                <a:latin typeface="Times New Roman"/>
                <a:cs typeface="Times New Roman"/>
              </a:rPr>
              <a:t>the choice </a:t>
            </a:r>
            <a:r>
              <a:rPr sz="2400" b="1" spc="-5" dirty="0">
                <a:latin typeface="Times New Roman"/>
                <a:cs typeface="Times New Roman"/>
              </a:rPr>
              <a:t>between </a:t>
            </a:r>
            <a:r>
              <a:rPr sz="2400" b="1" dirty="0">
                <a:latin typeface="Times New Roman"/>
                <a:cs typeface="Times New Roman"/>
              </a:rPr>
              <a:t>third-line hormonal</a:t>
            </a:r>
            <a:r>
              <a:rPr sz="2400" b="1" spc="-150" dirty="0">
                <a:latin typeface="Times New Roman"/>
                <a:cs typeface="Times New Roman"/>
              </a:rPr>
              <a:t> </a:t>
            </a:r>
            <a:r>
              <a:rPr sz="2400" b="1" spc="-15" dirty="0">
                <a:latin typeface="Times New Roman"/>
                <a:cs typeface="Times New Roman"/>
              </a:rPr>
              <a:t>treatment</a:t>
            </a:r>
            <a:endParaRPr sz="2400">
              <a:latin typeface="Times New Roman"/>
              <a:cs typeface="Times New Roman"/>
            </a:endParaRPr>
          </a:p>
          <a:p>
            <a:pPr marL="354965" marR="784860">
              <a:lnSpc>
                <a:spcPts val="2900"/>
              </a:lnSpc>
              <a:spcBef>
                <a:spcPts val="95"/>
              </a:spcBef>
            </a:pPr>
            <a:r>
              <a:rPr sz="2400" b="1" dirty="0">
                <a:latin typeface="Times New Roman"/>
                <a:cs typeface="Times New Roman"/>
              </a:rPr>
              <a:t>(using </a:t>
            </a:r>
            <a:r>
              <a:rPr sz="2400" b="1" spc="-5" dirty="0">
                <a:latin typeface="Times New Roman"/>
                <a:cs typeface="Times New Roman"/>
              </a:rPr>
              <a:t>enzalutamide </a:t>
            </a:r>
            <a:r>
              <a:rPr sz="2400" b="1" dirty="0">
                <a:latin typeface="Times New Roman"/>
                <a:cs typeface="Times New Roman"/>
              </a:rPr>
              <a:t>or </a:t>
            </a:r>
            <a:r>
              <a:rPr sz="2400" b="1" spc="-10" dirty="0">
                <a:latin typeface="Times New Roman"/>
                <a:cs typeface="Times New Roman"/>
              </a:rPr>
              <a:t>abiraterone) </a:t>
            </a:r>
            <a:r>
              <a:rPr sz="2400" b="1" dirty="0">
                <a:latin typeface="Times New Roman"/>
                <a:cs typeface="Times New Roman"/>
              </a:rPr>
              <a:t>or </a:t>
            </a:r>
            <a:r>
              <a:rPr sz="2400" b="1" spc="-5" dirty="0">
                <a:latin typeface="Times New Roman"/>
                <a:cs typeface="Times New Roman"/>
              </a:rPr>
              <a:t>second </a:t>
            </a:r>
            <a:r>
              <a:rPr sz="2400" b="1" dirty="0">
                <a:latin typeface="Times New Roman"/>
                <a:cs typeface="Times New Roman"/>
              </a:rPr>
              <a:t>line  chemotherapy </a:t>
            </a:r>
            <a:r>
              <a:rPr sz="2400" b="1" spc="-5" dirty="0">
                <a:latin typeface="Times New Roman"/>
                <a:cs typeface="Times New Roman"/>
              </a:rPr>
              <a:t>(cabazitaxel) </a:t>
            </a:r>
            <a:r>
              <a:rPr sz="2400" b="1" spc="-20" dirty="0">
                <a:latin typeface="Times New Roman"/>
                <a:cs typeface="Times New Roman"/>
              </a:rPr>
              <a:t>remains </a:t>
            </a:r>
            <a:r>
              <a:rPr sz="2400" b="1" dirty="0">
                <a:latin typeface="Times New Roman"/>
                <a:cs typeface="Times New Roman"/>
              </a:rPr>
              <a:t>unclear </a:t>
            </a:r>
            <a:r>
              <a:rPr sz="2400" b="1" spc="-5" dirty="0">
                <a:latin typeface="Times New Roman"/>
                <a:cs typeface="Times New Roman"/>
              </a:rPr>
              <a:t>with no</a:t>
            </a:r>
            <a:r>
              <a:rPr sz="2400" b="1" spc="-245" dirty="0">
                <a:latin typeface="Times New Roman"/>
                <a:cs typeface="Times New Roman"/>
              </a:rPr>
              <a:t> </a:t>
            </a:r>
            <a:r>
              <a:rPr sz="2400" b="1" dirty="0">
                <a:latin typeface="Times New Roman"/>
                <a:cs typeface="Times New Roman"/>
              </a:rPr>
              <a:t>clear</a:t>
            </a:r>
            <a:endParaRPr sz="2400">
              <a:latin typeface="Times New Roman"/>
              <a:cs typeface="Times New Roman"/>
            </a:endParaRPr>
          </a:p>
          <a:p>
            <a:pPr marL="354965">
              <a:lnSpc>
                <a:spcPts val="2870"/>
              </a:lnSpc>
            </a:pPr>
            <a:r>
              <a:rPr sz="2400" b="1" dirty="0">
                <a:latin typeface="Times New Roman"/>
                <a:cs typeface="Times New Roman"/>
              </a:rPr>
              <a:t>decision-making findings</a:t>
            </a:r>
            <a:r>
              <a:rPr sz="2400" b="1" spc="-120" dirty="0">
                <a:latin typeface="Times New Roman"/>
                <a:cs typeface="Times New Roman"/>
              </a:rPr>
              <a:t> </a:t>
            </a:r>
            <a:r>
              <a:rPr sz="2400" b="1" spc="-5" dirty="0">
                <a:latin typeface="Times New Roman"/>
                <a:cs typeface="Times New Roman"/>
              </a:rPr>
              <a:t>published</a:t>
            </a:r>
            <a:r>
              <a:rPr sz="2000" spc="-5" dirty="0">
                <a:latin typeface="Times New Roman"/>
                <a:cs typeface="Times New Roman"/>
              </a:rPr>
              <a:t>.</a:t>
            </a:r>
            <a:endParaRPr sz="2000">
              <a:latin typeface="Times New Roman"/>
              <a:cs typeface="Times New Roman"/>
            </a:endParaRPr>
          </a:p>
        </p:txBody>
      </p:sp>
      <p:sp>
        <p:nvSpPr>
          <p:cNvPr id="3" name="object 3"/>
          <p:cNvSpPr txBox="1">
            <a:spLocks noGrp="1"/>
          </p:cNvSpPr>
          <p:nvPr>
            <p:ph type="title"/>
          </p:nvPr>
        </p:nvSpPr>
        <p:spPr>
          <a:xfrm>
            <a:off x="395122" y="245186"/>
            <a:ext cx="3960495" cy="574675"/>
          </a:xfrm>
          <a:prstGeom prst="rect">
            <a:avLst/>
          </a:prstGeom>
        </p:spPr>
        <p:txBody>
          <a:bodyPr vert="horz" wrap="square" lIns="0" tIns="12700" rIns="0" bIns="0" rtlCol="0">
            <a:spAutoFit/>
          </a:bodyPr>
          <a:lstStyle/>
          <a:p>
            <a:pPr marL="12700">
              <a:lnSpc>
                <a:spcPct val="100000"/>
              </a:lnSpc>
              <a:spcBef>
                <a:spcPts val="100"/>
              </a:spcBef>
            </a:pPr>
            <a:r>
              <a:rPr sz="3600" b="1" spc="-10" dirty="0">
                <a:latin typeface="Times New Roman"/>
                <a:cs typeface="Times New Roman"/>
              </a:rPr>
              <a:t>Abiraterone</a:t>
            </a:r>
            <a:r>
              <a:rPr sz="3600" b="1" spc="-295" dirty="0">
                <a:latin typeface="Times New Roman"/>
                <a:cs typeface="Times New Roman"/>
              </a:rPr>
              <a:t> </a:t>
            </a:r>
            <a:r>
              <a:rPr sz="3600" b="1" dirty="0">
                <a:latin typeface="Times New Roman"/>
                <a:cs typeface="Times New Roman"/>
              </a:rPr>
              <a:t>Acetate</a:t>
            </a:r>
            <a:endParaRPr sz="3600">
              <a:latin typeface="Times New Roman"/>
              <a:cs typeface="Times New Roman"/>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0530" y="1256156"/>
            <a:ext cx="8210550" cy="3268345"/>
          </a:xfrm>
          <a:prstGeom prst="rect">
            <a:avLst/>
          </a:prstGeom>
        </p:spPr>
        <p:txBody>
          <a:bodyPr vert="horz" wrap="square" lIns="0" tIns="12065" rIns="0" bIns="0" rtlCol="0">
            <a:spAutoFit/>
          </a:bodyPr>
          <a:lstStyle/>
          <a:p>
            <a:pPr marL="227329" marR="311785" indent="-215265">
              <a:lnSpc>
                <a:spcPct val="100000"/>
              </a:lnSpc>
              <a:spcBef>
                <a:spcPts val="95"/>
              </a:spcBef>
              <a:buFont typeface="Arial"/>
              <a:buChar char="•"/>
              <a:tabLst>
                <a:tab pos="227965" algn="l"/>
              </a:tabLst>
            </a:pPr>
            <a:r>
              <a:rPr sz="2800" b="1" i="1" spc="-20" dirty="0">
                <a:solidFill>
                  <a:srgbClr val="843A0C"/>
                </a:solidFill>
                <a:latin typeface="Calibri"/>
                <a:cs typeface="Calibri"/>
              </a:rPr>
              <a:t>Bone-seeking radiopharmaceuticals </a:t>
            </a:r>
            <a:r>
              <a:rPr sz="2800" b="1" i="1" spc="-5" dirty="0">
                <a:solidFill>
                  <a:srgbClr val="843A0C"/>
                </a:solidFill>
                <a:latin typeface="Calibri"/>
                <a:cs typeface="Calibri"/>
              </a:rPr>
              <a:t>(samarium-153-  </a:t>
            </a:r>
            <a:r>
              <a:rPr sz="2800" b="1" i="1" spc="-110" dirty="0">
                <a:solidFill>
                  <a:srgbClr val="843A0C"/>
                </a:solidFill>
                <a:latin typeface="Calibri"/>
                <a:cs typeface="Calibri"/>
              </a:rPr>
              <a:t>EDTMP,</a:t>
            </a:r>
            <a:r>
              <a:rPr sz="2800" b="1" i="1" spc="-50" dirty="0">
                <a:solidFill>
                  <a:srgbClr val="843A0C"/>
                </a:solidFill>
                <a:latin typeface="Calibri"/>
                <a:cs typeface="Calibri"/>
              </a:rPr>
              <a:t> </a:t>
            </a:r>
            <a:r>
              <a:rPr sz="2800" b="1" i="1" spc="-20" dirty="0">
                <a:solidFill>
                  <a:srgbClr val="843A0C"/>
                </a:solidFill>
                <a:latin typeface="Calibri"/>
                <a:cs typeface="Calibri"/>
              </a:rPr>
              <a:t>strontium-89):</a:t>
            </a:r>
            <a:endParaRPr sz="2800">
              <a:latin typeface="Calibri"/>
              <a:cs typeface="Calibri"/>
            </a:endParaRPr>
          </a:p>
          <a:p>
            <a:pPr>
              <a:lnSpc>
                <a:spcPct val="100000"/>
              </a:lnSpc>
              <a:spcBef>
                <a:spcPts val="15"/>
              </a:spcBef>
            </a:pPr>
            <a:endParaRPr sz="2950">
              <a:latin typeface="Calibri"/>
              <a:cs typeface="Calibri"/>
            </a:endParaRPr>
          </a:p>
          <a:p>
            <a:pPr marL="12700" marR="5080" indent="399415">
              <a:lnSpc>
                <a:spcPct val="100000"/>
              </a:lnSpc>
            </a:pPr>
            <a:r>
              <a:rPr sz="2400" spc="-20" dirty="0">
                <a:latin typeface="Calibri"/>
                <a:cs typeface="Calibri"/>
              </a:rPr>
              <a:t>Three </a:t>
            </a:r>
            <a:r>
              <a:rPr sz="2400" spc="-10" dirty="0">
                <a:latin typeface="Calibri"/>
                <a:cs typeface="Calibri"/>
              </a:rPr>
              <a:t>radiopharmaceuticals </a:t>
            </a:r>
            <a:r>
              <a:rPr sz="2400" spc="-20" dirty="0">
                <a:latin typeface="Calibri"/>
                <a:cs typeface="Calibri"/>
              </a:rPr>
              <a:t>are currently </a:t>
            </a:r>
            <a:r>
              <a:rPr sz="2400" spc="-25" dirty="0">
                <a:latin typeface="Calibri"/>
                <a:cs typeface="Calibri"/>
              </a:rPr>
              <a:t>FDA-approved </a:t>
            </a:r>
            <a:r>
              <a:rPr sz="2400" spc="-35" dirty="0">
                <a:latin typeface="Calibri"/>
                <a:cs typeface="Calibri"/>
              </a:rPr>
              <a:t>for </a:t>
            </a:r>
            <a:r>
              <a:rPr sz="2400" dirty="0">
                <a:latin typeface="Calibri"/>
                <a:cs typeface="Calibri"/>
              </a:rPr>
              <a:t>the  </a:t>
            </a:r>
            <a:r>
              <a:rPr sz="2400" spc="-20" dirty="0">
                <a:latin typeface="Calibri"/>
                <a:cs typeface="Calibri"/>
              </a:rPr>
              <a:t>palliative treatment </a:t>
            </a:r>
            <a:r>
              <a:rPr sz="2400" spc="-5" dirty="0">
                <a:latin typeface="Calibri"/>
                <a:cs typeface="Calibri"/>
              </a:rPr>
              <a:t>of </a:t>
            </a:r>
            <a:r>
              <a:rPr sz="2400" spc="-10" dirty="0">
                <a:latin typeface="Calibri"/>
                <a:cs typeface="Calibri"/>
              </a:rPr>
              <a:t>painful </a:t>
            </a:r>
            <a:r>
              <a:rPr sz="2400" spc="-15" dirty="0">
                <a:latin typeface="Calibri"/>
                <a:cs typeface="Calibri"/>
              </a:rPr>
              <a:t>bone</a:t>
            </a:r>
            <a:r>
              <a:rPr sz="2400" spc="-65" dirty="0">
                <a:latin typeface="Calibri"/>
                <a:cs typeface="Calibri"/>
              </a:rPr>
              <a:t> </a:t>
            </a:r>
            <a:r>
              <a:rPr sz="2400" spc="-20" dirty="0">
                <a:latin typeface="Calibri"/>
                <a:cs typeface="Calibri"/>
              </a:rPr>
              <a:t>metastases</a:t>
            </a:r>
            <a:endParaRPr sz="2400">
              <a:latin typeface="Calibri"/>
              <a:cs typeface="Calibri"/>
            </a:endParaRPr>
          </a:p>
          <a:p>
            <a:pPr marL="12700">
              <a:lnSpc>
                <a:spcPct val="100000"/>
              </a:lnSpc>
              <a:spcBef>
                <a:spcPts val="20"/>
              </a:spcBef>
              <a:tabLst>
                <a:tab pos="2027555" algn="l"/>
                <a:tab pos="3768090" algn="l"/>
              </a:tabLst>
            </a:pPr>
            <a:r>
              <a:rPr sz="2000" b="1" spc="5" dirty="0">
                <a:latin typeface="Calibri"/>
                <a:cs typeface="Calibri"/>
              </a:rPr>
              <a:t>1.</a:t>
            </a:r>
            <a:r>
              <a:rPr sz="2000" b="1" spc="25" dirty="0">
                <a:latin typeface="Calibri"/>
                <a:cs typeface="Calibri"/>
              </a:rPr>
              <a:t> </a:t>
            </a:r>
            <a:r>
              <a:rPr sz="2000" b="1" dirty="0">
                <a:latin typeface="Calibri"/>
                <a:cs typeface="Calibri"/>
              </a:rPr>
              <a:t>phosphorus-32	</a:t>
            </a:r>
            <a:r>
              <a:rPr sz="2000" b="1" spc="-10" dirty="0">
                <a:latin typeface="Calibri"/>
                <a:cs typeface="Calibri"/>
              </a:rPr>
              <a:t>2.strontium-89	</a:t>
            </a:r>
            <a:r>
              <a:rPr sz="2000" b="1" spc="-30" dirty="0">
                <a:latin typeface="Calibri"/>
                <a:cs typeface="Calibri"/>
              </a:rPr>
              <a:t>3.samarium-153-EDTMP.</a:t>
            </a:r>
            <a:endParaRPr sz="2000">
              <a:latin typeface="Calibri"/>
              <a:cs typeface="Calibri"/>
            </a:endParaRPr>
          </a:p>
          <a:p>
            <a:pPr>
              <a:lnSpc>
                <a:spcPct val="100000"/>
              </a:lnSpc>
              <a:spcBef>
                <a:spcPts val="20"/>
              </a:spcBef>
            </a:pPr>
            <a:endParaRPr sz="1800">
              <a:latin typeface="Calibri"/>
              <a:cs typeface="Calibri"/>
            </a:endParaRPr>
          </a:p>
          <a:p>
            <a:pPr marL="12700" marR="281940">
              <a:lnSpc>
                <a:spcPct val="100000"/>
              </a:lnSpc>
              <a:spcBef>
                <a:spcPts val="5"/>
              </a:spcBef>
            </a:pPr>
            <a:r>
              <a:rPr sz="2000" b="1" spc="-10" dirty="0">
                <a:latin typeface="Calibri"/>
                <a:cs typeface="Calibri"/>
              </a:rPr>
              <a:t>Myelosuppression </a:t>
            </a:r>
            <a:r>
              <a:rPr sz="2000" dirty="0">
                <a:latin typeface="Calibri"/>
                <a:cs typeface="Calibri"/>
              </a:rPr>
              <a:t>is the </a:t>
            </a:r>
            <a:r>
              <a:rPr sz="2000" spc="-20" dirty="0">
                <a:latin typeface="Calibri"/>
                <a:cs typeface="Calibri"/>
              </a:rPr>
              <a:t>predominate toxicity associated </a:t>
            </a:r>
            <a:r>
              <a:rPr sz="2000" spc="-5" dirty="0">
                <a:latin typeface="Calibri"/>
                <a:cs typeface="Calibri"/>
              </a:rPr>
              <a:t>with </a:t>
            </a:r>
            <a:r>
              <a:rPr sz="2000" dirty="0">
                <a:latin typeface="Calibri"/>
                <a:cs typeface="Calibri"/>
              </a:rPr>
              <a:t>all </a:t>
            </a:r>
            <a:r>
              <a:rPr sz="2000" spc="-5" dirty="0">
                <a:latin typeface="Calibri"/>
                <a:cs typeface="Calibri"/>
              </a:rPr>
              <a:t>of </a:t>
            </a:r>
            <a:r>
              <a:rPr sz="2000" dirty="0">
                <a:latin typeface="Calibri"/>
                <a:cs typeface="Calibri"/>
              </a:rPr>
              <a:t>the bone  </a:t>
            </a:r>
            <a:r>
              <a:rPr sz="2000" spc="-5" dirty="0">
                <a:latin typeface="Calibri"/>
                <a:cs typeface="Calibri"/>
              </a:rPr>
              <a:t>seeking</a:t>
            </a:r>
            <a:r>
              <a:rPr sz="2000" spc="-30" dirty="0">
                <a:latin typeface="Calibri"/>
                <a:cs typeface="Calibri"/>
              </a:rPr>
              <a:t> </a:t>
            </a:r>
            <a:r>
              <a:rPr sz="2000" spc="-20" dirty="0">
                <a:latin typeface="Calibri"/>
                <a:cs typeface="Calibri"/>
              </a:rPr>
              <a:t>radioisotopes</a:t>
            </a:r>
            <a:r>
              <a:rPr sz="1800" spc="-20" dirty="0">
                <a:latin typeface="Calibri"/>
                <a:cs typeface="Calibri"/>
              </a:rPr>
              <a:t>.</a:t>
            </a:r>
            <a:endParaRPr sz="1800">
              <a:latin typeface="Calibri"/>
              <a:cs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966838" y="1047940"/>
          <a:ext cx="7560945" cy="5651600"/>
        </p:xfrm>
        <a:graphic>
          <a:graphicData uri="http://schemas.openxmlformats.org/drawingml/2006/table">
            <a:tbl>
              <a:tblPr firstRow="1" bandRow="1">
                <a:tableStyleId>{2D5ABB26-0587-4C30-8999-92F81FD0307C}</a:tableStyleId>
              </a:tblPr>
              <a:tblGrid>
                <a:gridCol w="3115945"/>
                <a:gridCol w="4445000"/>
              </a:tblGrid>
              <a:tr h="466725">
                <a:tc>
                  <a:txBody>
                    <a:bodyPr/>
                    <a:lstStyle/>
                    <a:p>
                      <a:pPr marL="91440">
                        <a:lnSpc>
                          <a:spcPct val="100000"/>
                        </a:lnSpc>
                        <a:spcBef>
                          <a:spcPts val="244"/>
                        </a:spcBef>
                      </a:pPr>
                      <a:r>
                        <a:rPr sz="2400" b="1" spc="-5" dirty="0">
                          <a:solidFill>
                            <a:srgbClr val="FFFFFF"/>
                          </a:solidFill>
                          <a:latin typeface="Calibri"/>
                          <a:cs typeface="Calibri"/>
                        </a:rPr>
                        <a:t>Schedule</a:t>
                      </a:r>
                      <a:endParaRPr sz="2400">
                        <a:latin typeface="Calibri"/>
                        <a:cs typeface="Calibri"/>
                      </a:endParaRPr>
                    </a:p>
                  </a:txBody>
                  <a:tcPr marL="0" marR="0" marT="31114" marB="0">
                    <a:lnL w="9525">
                      <a:solidFill>
                        <a:srgbClr val="BD4A47"/>
                      </a:solidFill>
                      <a:prstDash val="solid"/>
                    </a:lnL>
                    <a:solidFill>
                      <a:srgbClr val="C0504D"/>
                    </a:solidFill>
                  </a:tcPr>
                </a:tc>
                <a:tc>
                  <a:txBody>
                    <a:bodyPr/>
                    <a:lstStyle/>
                    <a:p>
                      <a:pPr marL="756285">
                        <a:lnSpc>
                          <a:spcPct val="100000"/>
                        </a:lnSpc>
                        <a:spcBef>
                          <a:spcPts val="244"/>
                        </a:spcBef>
                      </a:pPr>
                      <a:r>
                        <a:rPr sz="2400" b="1" spc="-10" dirty="0">
                          <a:solidFill>
                            <a:srgbClr val="FFFFFF"/>
                          </a:solidFill>
                          <a:latin typeface="Calibri"/>
                          <a:cs typeface="Calibri"/>
                        </a:rPr>
                        <a:t>Frequency</a:t>
                      </a:r>
                      <a:endParaRPr sz="2400">
                        <a:latin typeface="Calibri"/>
                        <a:cs typeface="Calibri"/>
                      </a:endParaRPr>
                    </a:p>
                  </a:txBody>
                  <a:tcPr marL="0" marR="0" marT="31114" marB="0">
                    <a:lnR w="9525">
                      <a:solidFill>
                        <a:srgbClr val="BD4A47"/>
                      </a:solidFill>
                      <a:prstDash val="solid"/>
                    </a:lnR>
                    <a:solidFill>
                      <a:srgbClr val="C0504D"/>
                    </a:solidFill>
                  </a:tcPr>
                </a:tc>
              </a:tr>
              <a:tr h="452437">
                <a:tc>
                  <a:txBody>
                    <a:bodyPr/>
                    <a:lstStyle/>
                    <a:p>
                      <a:pPr marL="91440">
                        <a:lnSpc>
                          <a:spcPct val="100000"/>
                        </a:lnSpc>
                        <a:spcBef>
                          <a:spcPts val="170"/>
                        </a:spcBef>
                      </a:pPr>
                      <a:r>
                        <a:rPr sz="2400" b="1" spc="-10" dirty="0">
                          <a:latin typeface="Calibri"/>
                          <a:cs typeface="Calibri"/>
                        </a:rPr>
                        <a:t>First follow</a:t>
                      </a:r>
                      <a:r>
                        <a:rPr sz="2400" b="1" spc="-25" dirty="0">
                          <a:latin typeface="Calibri"/>
                          <a:cs typeface="Calibri"/>
                        </a:rPr>
                        <a:t> </a:t>
                      </a:r>
                      <a:r>
                        <a:rPr sz="2400" b="1" dirty="0">
                          <a:latin typeface="Calibri"/>
                          <a:cs typeface="Calibri"/>
                        </a:rPr>
                        <a:t>up</a:t>
                      </a:r>
                      <a:endParaRPr sz="2400">
                        <a:latin typeface="Calibri"/>
                        <a:cs typeface="Calibri"/>
                      </a:endParaRPr>
                    </a:p>
                  </a:txBody>
                  <a:tcPr marL="0" marR="0" marT="21590" marB="0">
                    <a:lnL w="9525">
                      <a:solidFill>
                        <a:srgbClr val="BD4A47"/>
                      </a:solidFill>
                      <a:prstDash val="solid"/>
                    </a:lnL>
                    <a:lnB w="9525">
                      <a:solidFill>
                        <a:srgbClr val="BD4A47"/>
                      </a:solidFill>
                      <a:prstDash val="solid"/>
                    </a:lnB>
                  </a:tcPr>
                </a:tc>
                <a:tc>
                  <a:txBody>
                    <a:bodyPr/>
                    <a:lstStyle/>
                    <a:p>
                      <a:pPr marL="756285">
                        <a:lnSpc>
                          <a:spcPct val="100000"/>
                        </a:lnSpc>
                        <a:spcBef>
                          <a:spcPts val="170"/>
                        </a:spcBef>
                      </a:pPr>
                      <a:r>
                        <a:rPr sz="2400" spc="-5" dirty="0">
                          <a:latin typeface="Calibri"/>
                          <a:cs typeface="Calibri"/>
                        </a:rPr>
                        <a:t>4-6 </a:t>
                      </a:r>
                      <a:r>
                        <a:rPr sz="2400" spc="-10" dirty="0">
                          <a:latin typeface="Calibri"/>
                          <a:cs typeface="Calibri"/>
                        </a:rPr>
                        <a:t>weeks after</a:t>
                      </a:r>
                      <a:r>
                        <a:rPr sz="2400" spc="-25" dirty="0">
                          <a:latin typeface="Calibri"/>
                          <a:cs typeface="Calibri"/>
                        </a:rPr>
                        <a:t> </a:t>
                      </a:r>
                      <a:r>
                        <a:rPr sz="2400" spc="-10" dirty="0">
                          <a:latin typeface="Calibri"/>
                          <a:cs typeface="Calibri"/>
                        </a:rPr>
                        <a:t>RT</a:t>
                      </a:r>
                      <a:endParaRPr sz="2400">
                        <a:latin typeface="Calibri"/>
                        <a:cs typeface="Calibri"/>
                      </a:endParaRPr>
                    </a:p>
                  </a:txBody>
                  <a:tcPr marL="0" marR="0" marT="21590" marB="0">
                    <a:lnR w="9525">
                      <a:solidFill>
                        <a:srgbClr val="BD4A47"/>
                      </a:solidFill>
                      <a:prstDash val="solid"/>
                    </a:lnR>
                    <a:lnB w="9525">
                      <a:solidFill>
                        <a:srgbClr val="BD4A47"/>
                      </a:solidFill>
                      <a:prstDash val="solid"/>
                    </a:lnB>
                  </a:tcPr>
                </a:tc>
              </a:tr>
              <a:tr h="457200">
                <a:tc>
                  <a:txBody>
                    <a:bodyPr/>
                    <a:lstStyle/>
                    <a:p>
                      <a:pPr marL="91440">
                        <a:lnSpc>
                          <a:spcPct val="100000"/>
                        </a:lnSpc>
                        <a:spcBef>
                          <a:spcPts val="204"/>
                        </a:spcBef>
                      </a:pPr>
                      <a:r>
                        <a:rPr sz="2400" b="1" spc="-5" dirty="0">
                          <a:latin typeface="Calibri"/>
                          <a:cs typeface="Calibri"/>
                        </a:rPr>
                        <a:t>0-1</a:t>
                      </a:r>
                      <a:r>
                        <a:rPr sz="2400" b="1" spc="-15" dirty="0">
                          <a:latin typeface="Calibri"/>
                          <a:cs typeface="Calibri"/>
                        </a:rPr>
                        <a:t> years</a:t>
                      </a:r>
                      <a:endParaRPr sz="2400">
                        <a:latin typeface="Calibri"/>
                        <a:cs typeface="Calibri"/>
                      </a:endParaRPr>
                    </a:p>
                  </a:txBody>
                  <a:tcPr marL="0" marR="0" marT="26034" marB="0">
                    <a:lnL w="9525">
                      <a:solidFill>
                        <a:srgbClr val="BD4A47"/>
                      </a:solidFill>
                      <a:prstDash val="solid"/>
                    </a:lnL>
                    <a:lnT w="9525">
                      <a:solidFill>
                        <a:srgbClr val="BD4A47"/>
                      </a:solidFill>
                      <a:prstDash val="solid"/>
                    </a:lnT>
                    <a:lnB w="9525">
                      <a:solidFill>
                        <a:srgbClr val="BD4A47"/>
                      </a:solidFill>
                      <a:prstDash val="solid"/>
                    </a:lnB>
                  </a:tcPr>
                </a:tc>
                <a:tc>
                  <a:txBody>
                    <a:bodyPr/>
                    <a:lstStyle/>
                    <a:p>
                      <a:pPr marL="756285">
                        <a:lnSpc>
                          <a:spcPct val="100000"/>
                        </a:lnSpc>
                        <a:spcBef>
                          <a:spcPts val="204"/>
                        </a:spcBef>
                      </a:pPr>
                      <a:r>
                        <a:rPr sz="2400" spc="-15" dirty="0">
                          <a:latin typeface="Calibri"/>
                          <a:cs typeface="Calibri"/>
                        </a:rPr>
                        <a:t>Every </a:t>
                      </a:r>
                      <a:r>
                        <a:rPr sz="2400" spc="-5" dirty="0">
                          <a:latin typeface="Calibri"/>
                          <a:cs typeface="Calibri"/>
                        </a:rPr>
                        <a:t>3-4</a:t>
                      </a:r>
                      <a:r>
                        <a:rPr sz="2400" spc="5" dirty="0">
                          <a:latin typeface="Calibri"/>
                          <a:cs typeface="Calibri"/>
                        </a:rPr>
                        <a:t> </a:t>
                      </a:r>
                      <a:r>
                        <a:rPr sz="2400" spc="-5" dirty="0">
                          <a:latin typeface="Calibri"/>
                          <a:cs typeface="Calibri"/>
                        </a:rPr>
                        <a:t>months</a:t>
                      </a:r>
                      <a:endParaRPr sz="2400">
                        <a:latin typeface="Calibri"/>
                        <a:cs typeface="Calibri"/>
                      </a:endParaRPr>
                    </a:p>
                  </a:txBody>
                  <a:tcPr marL="0" marR="0" marT="26034" marB="0">
                    <a:lnR w="9525">
                      <a:solidFill>
                        <a:srgbClr val="BD4A47"/>
                      </a:solidFill>
                      <a:prstDash val="solid"/>
                    </a:lnR>
                    <a:lnT w="9525">
                      <a:solidFill>
                        <a:srgbClr val="BD4A47"/>
                      </a:solidFill>
                      <a:prstDash val="solid"/>
                    </a:lnT>
                    <a:lnB w="9525">
                      <a:solidFill>
                        <a:srgbClr val="BD4A47"/>
                      </a:solidFill>
                      <a:prstDash val="solid"/>
                    </a:lnB>
                  </a:tcPr>
                </a:tc>
              </a:tr>
              <a:tr h="457200">
                <a:tc>
                  <a:txBody>
                    <a:bodyPr/>
                    <a:lstStyle/>
                    <a:p>
                      <a:pPr marL="91440">
                        <a:lnSpc>
                          <a:spcPct val="100000"/>
                        </a:lnSpc>
                        <a:spcBef>
                          <a:spcPts val="209"/>
                        </a:spcBef>
                      </a:pPr>
                      <a:r>
                        <a:rPr sz="2400" b="1" spc="-5" dirty="0">
                          <a:latin typeface="Calibri"/>
                          <a:cs typeface="Calibri"/>
                        </a:rPr>
                        <a:t>2-5</a:t>
                      </a:r>
                      <a:r>
                        <a:rPr sz="2400" b="1" spc="-15" dirty="0">
                          <a:latin typeface="Calibri"/>
                          <a:cs typeface="Calibri"/>
                        </a:rPr>
                        <a:t> years</a:t>
                      </a:r>
                      <a:endParaRPr sz="2400">
                        <a:latin typeface="Calibri"/>
                        <a:cs typeface="Calibri"/>
                      </a:endParaRPr>
                    </a:p>
                  </a:txBody>
                  <a:tcPr marL="0" marR="0" marT="26669" marB="0">
                    <a:lnL w="9525">
                      <a:solidFill>
                        <a:srgbClr val="BD4A47"/>
                      </a:solidFill>
                      <a:prstDash val="solid"/>
                    </a:lnL>
                    <a:lnT w="9525">
                      <a:solidFill>
                        <a:srgbClr val="BD4A47"/>
                      </a:solidFill>
                      <a:prstDash val="solid"/>
                    </a:lnT>
                    <a:lnB w="9525">
                      <a:solidFill>
                        <a:srgbClr val="BD4A47"/>
                      </a:solidFill>
                      <a:prstDash val="solid"/>
                    </a:lnB>
                  </a:tcPr>
                </a:tc>
                <a:tc>
                  <a:txBody>
                    <a:bodyPr/>
                    <a:lstStyle/>
                    <a:p>
                      <a:pPr marL="756285">
                        <a:lnSpc>
                          <a:spcPct val="100000"/>
                        </a:lnSpc>
                        <a:spcBef>
                          <a:spcPts val="209"/>
                        </a:spcBef>
                      </a:pPr>
                      <a:r>
                        <a:rPr sz="2400" spc="-15" dirty="0">
                          <a:latin typeface="Calibri"/>
                          <a:cs typeface="Calibri"/>
                        </a:rPr>
                        <a:t>Every </a:t>
                      </a:r>
                      <a:r>
                        <a:rPr sz="2400" dirty="0">
                          <a:latin typeface="Calibri"/>
                          <a:cs typeface="Calibri"/>
                        </a:rPr>
                        <a:t>6</a:t>
                      </a:r>
                      <a:r>
                        <a:rPr sz="2400" spc="5" dirty="0">
                          <a:latin typeface="Calibri"/>
                          <a:cs typeface="Calibri"/>
                        </a:rPr>
                        <a:t> </a:t>
                      </a:r>
                      <a:r>
                        <a:rPr sz="2400" spc="-10" dirty="0">
                          <a:latin typeface="Calibri"/>
                          <a:cs typeface="Calibri"/>
                        </a:rPr>
                        <a:t>months</a:t>
                      </a:r>
                      <a:endParaRPr sz="2400">
                        <a:latin typeface="Calibri"/>
                        <a:cs typeface="Calibri"/>
                      </a:endParaRPr>
                    </a:p>
                  </a:txBody>
                  <a:tcPr marL="0" marR="0" marT="26669" marB="0">
                    <a:lnR w="9525">
                      <a:solidFill>
                        <a:srgbClr val="BD4A47"/>
                      </a:solidFill>
                      <a:prstDash val="solid"/>
                    </a:lnR>
                    <a:lnT w="9525">
                      <a:solidFill>
                        <a:srgbClr val="BD4A47"/>
                      </a:solidFill>
                      <a:prstDash val="solid"/>
                    </a:lnT>
                    <a:lnB w="9525">
                      <a:solidFill>
                        <a:srgbClr val="BD4A47"/>
                      </a:solidFill>
                      <a:prstDash val="solid"/>
                    </a:lnB>
                  </a:tcPr>
                </a:tc>
              </a:tr>
              <a:tr h="452437">
                <a:tc>
                  <a:txBody>
                    <a:bodyPr/>
                    <a:lstStyle/>
                    <a:p>
                      <a:pPr marL="91440">
                        <a:lnSpc>
                          <a:spcPct val="100000"/>
                        </a:lnSpc>
                        <a:spcBef>
                          <a:spcPts val="209"/>
                        </a:spcBef>
                      </a:pPr>
                      <a:r>
                        <a:rPr sz="2400" b="1" dirty="0">
                          <a:latin typeface="Calibri"/>
                          <a:cs typeface="Calibri"/>
                        </a:rPr>
                        <a:t>5+</a:t>
                      </a:r>
                      <a:r>
                        <a:rPr sz="2400" b="1" spc="-5" dirty="0">
                          <a:latin typeface="Calibri"/>
                          <a:cs typeface="Calibri"/>
                        </a:rPr>
                        <a:t> </a:t>
                      </a:r>
                      <a:r>
                        <a:rPr sz="2400" b="1" spc="-15" dirty="0">
                          <a:latin typeface="Calibri"/>
                          <a:cs typeface="Calibri"/>
                        </a:rPr>
                        <a:t>years</a:t>
                      </a:r>
                      <a:endParaRPr sz="2400">
                        <a:latin typeface="Calibri"/>
                        <a:cs typeface="Calibri"/>
                      </a:endParaRPr>
                    </a:p>
                  </a:txBody>
                  <a:tcPr marL="0" marR="0" marT="26669" marB="0">
                    <a:lnL w="9525">
                      <a:solidFill>
                        <a:srgbClr val="BD4A47"/>
                      </a:solidFill>
                      <a:prstDash val="solid"/>
                    </a:lnL>
                    <a:lnT w="9525">
                      <a:solidFill>
                        <a:srgbClr val="BD4A47"/>
                      </a:solidFill>
                      <a:prstDash val="solid"/>
                    </a:lnT>
                  </a:tcPr>
                </a:tc>
                <a:tc>
                  <a:txBody>
                    <a:bodyPr/>
                    <a:lstStyle/>
                    <a:p>
                      <a:pPr marL="756285">
                        <a:lnSpc>
                          <a:spcPct val="100000"/>
                        </a:lnSpc>
                        <a:spcBef>
                          <a:spcPts val="209"/>
                        </a:spcBef>
                      </a:pPr>
                      <a:r>
                        <a:rPr sz="2400" dirty="0">
                          <a:latin typeface="Calibri"/>
                          <a:cs typeface="Calibri"/>
                        </a:rPr>
                        <a:t>Annually</a:t>
                      </a:r>
                      <a:endParaRPr sz="2400">
                        <a:latin typeface="Calibri"/>
                        <a:cs typeface="Calibri"/>
                      </a:endParaRPr>
                    </a:p>
                  </a:txBody>
                  <a:tcPr marL="0" marR="0" marT="26669" marB="0">
                    <a:lnR w="9525">
                      <a:solidFill>
                        <a:srgbClr val="BD4A47"/>
                      </a:solidFill>
                      <a:prstDash val="solid"/>
                    </a:lnR>
                    <a:lnT w="9525">
                      <a:solidFill>
                        <a:srgbClr val="BD4A47"/>
                      </a:solidFill>
                      <a:prstDash val="solid"/>
                    </a:lnT>
                  </a:tcPr>
                </a:tc>
              </a:tr>
              <a:tr h="466725">
                <a:tc gridSpan="2">
                  <a:txBody>
                    <a:bodyPr/>
                    <a:lstStyle/>
                    <a:p>
                      <a:pPr marL="91440">
                        <a:lnSpc>
                          <a:spcPct val="100000"/>
                        </a:lnSpc>
                        <a:spcBef>
                          <a:spcPts val="245"/>
                        </a:spcBef>
                      </a:pPr>
                      <a:r>
                        <a:rPr sz="2400" b="1" spc="-10" dirty="0">
                          <a:solidFill>
                            <a:srgbClr val="FFFFFF"/>
                          </a:solidFill>
                          <a:latin typeface="Calibri"/>
                          <a:cs typeface="Calibri"/>
                        </a:rPr>
                        <a:t>Examination</a:t>
                      </a:r>
                      <a:endParaRPr sz="2400">
                        <a:latin typeface="Calibri"/>
                        <a:cs typeface="Calibri"/>
                      </a:endParaRPr>
                    </a:p>
                  </a:txBody>
                  <a:tcPr marL="0" marR="0" marT="31115" marB="0">
                    <a:lnL w="9525">
                      <a:solidFill>
                        <a:srgbClr val="BD4A47"/>
                      </a:solidFill>
                      <a:prstDash val="solid"/>
                    </a:lnL>
                    <a:lnR w="9525">
                      <a:solidFill>
                        <a:srgbClr val="BD4A47"/>
                      </a:solidFill>
                      <a:prstDash val="solid"/>
                    </a:lnR>
                    <a:solidFill>
                      <a:srgbClr val="C0504D"/>
                    </a:solidFill>
                  </a:tcPr>
                </a:tc>
                <a:tc hMerge="1">
                  <a:txBody>
                    <a:bodyPr/>
                    <a:lstStyle/>
                    <a:p>
                      <a:endParaRPr/>
                    </a:p>
                  </a:txBody>
                  <a:tcPr marL="0" marR="0" marT="0" marB="0"/>
                </a:tc>
              </a:tr>
              <a:tr h="1183957">
                <a:tc>
                  <a:txBody>
                    <a:bodyPr/>
                    <a:lstStyle/>
                    <a:p>
                      <a:pPr marL="91440" marR="748665">
                        <a:lnSpc>
                          <a:spcPct val="100000"/>
                        </a:lnSpc>
                        <a:spcBef>
                          <a:spcPts val="175"/>
                        </a:spcBef>
                      </a:pPr>
                      <a:r>
                        <a:rPr sz="2400" b="1" spc="-10" dirty="0">
                          <a:latin typeface="Calibri"/>
                          <a:cs typeface="Calibri"/>
                        </a:rPr>
                        <a:t>History </a:t>
                      </a:r>
                      <a:r>
                        <a:rPr sz="2400" b="1" dirty="0">
                          <a:latin typeface="Calibri"/>
                          <a:cs typeface="Calibri"/>
                        </a:rPr>
                        <a:t>&amp;</a:t>
                      </a:r>
                      <a:r>
                        <a:rPr sz="2400" b="1" spc="-45" dirty="0">
                          <a:latin typeface="Calibri"/>
                          <a:cs typeface="Calibri"/>
                        </a:rPr>
                        <a:t> </a:t>
                      </a:r>
                      <a:r>
                        <a:rPr sz="2400" b="1" spc="-15" dirty="0">
                          <a:latin typeface="Calibri"/>
                          <a:cs typeface="Calibri"/>
                        </a:rPr>
                        <a:t>Physical  </a:t>
                      </a:r>
                      <a:r>
                        <a:rPr sz="2400" b="1" spc="-10" dirty="0">
                          <a:latin typeface="Calibri"/>
                          <a:cs typeface="Calibri"/>
                        </a:rPr>
                        <a:t>Examination</a:t>
                      </a:r>
                      <a:endParaRPr sz="2400">
                        <a:latin typeface="Calibri"/>
                        <a:cs typeface="Calibri"/>
                      </a:endParaRPr>
                    </a:p>
                  </a:txBody>
                  <a:tcPr marL="0" marR="0" marT="22225" marB="0">
                    <a:lnL w="9525">
                      <a:solidFill>
                        <a:srgbClr val="BD4A47"/>
                      </a:solidFill>
                      <a:prstDash val="solid"/>
                    </a:lnL>
                    <a:lnB w="9525">
                      <a:solidFill>
                        <a:srgbClr val="BD4A47"/>
                      </a:solidFill>
                      <a:prstDash val="solid"/>
                    </a:lnB>
                  </a:tcPr>
                </a:tc>
                <a:tc>
                  <a:txBody>
                    <a:bodyPr/>
                    <a:lstStyle/>
                    <a:p>
                      <a:pPr marL="756285" marR="213360">
                        <a:lnSpc>
                          <a:spcPct val="100000"/>
                        </a:lnSpc>
                        <a:spcBef>
                          <a:spcPts val="175"/>
                        </a:spcBef>
                      </a:pPr>
                      <a:r>
                        <a:rPr sz="2400" spc="-10" dirty="0">
                          <a:latin typeface="Calibri"/>
                          <a:cs typeface="Calibri"/>
                        </a:rPr>
                        <a:t>Complete History </a:t>
                      </a:r>
                      <a:r>
                        <a:rPr sz="2400" dirty="0">
                          <a:latin typeface="Calibri"/>
                          <a:cs typeface="Calibri"/>
                        </a:rPr>
                        <a:t>&amp;</a:t>
                      </a:r>
                      <a:r>
                        <a:rPr sz="2400" spc="-85" dirty="0">
                          <a:latin typeface="Calibri"/>
                          <a:cs typeface="Calibri"/>
                        </a:rPr>
                        <a:t> </a:t>
                      </a:r>
                      <a:r>
                        <a:rPr sz="2400" spc="-15" dirty="0">
                          <a:latin typeface="Calibri"/>
                          <a:cs typeface="Calibri"/>
                        </a:rPr>
                        <a:t>Physical  </a:t>
                      </a:r>
                      <a:r>
                        <a:rPr sz="2400" spc="-10" dirty="0">
                          <a:latin typeface="Calibri"/>
                          <a:cs typeface="Calibri"/>
                        </a:rPr>
                        <a:t>Examination</a:t>
                      </a:r>
                      <a:endParaRPr sz="2400">
                        <a:latin typeface="Calibri"/>
                        <a:cs typeface="Calibri"/>
                      </a:endParaRPr>
                    </a:p>
                    <a:p>
                      <a:pPr marL="756285">
                        <a:lnSpc>
                          <a:spcPct val="100000"/>
                        </a:lnSpc>
                      </a:pPr>
                      <a:r>
                        <a:rPr sz="2400" dirty="0">
                          <a:latin typeface="Calibri"/>
                          <a:cs typeface="Calibri"/>
                        </a:rPr>
                        <a:t>Annual</a:t>
                      </a:r>
                      <a:r>
                        <a:rPr sz="2400" spc="-5" dirty="0">
                          <a:latin typeface="Calibri"/>
                          <a:cs typeface="Calibri"/>
                        </a:rPr>
                        <a:t> DRE</a:t>
                      </a:r>
                      <a:endParaRPr sz="2400">
                        <a:latin typeface="Calibri"/>
                        <a:cs typeface="Calibri"/>
                      </a:endParaRPr>
                    </a:p>
                  </a:txBody>
                  <a:tcPr marL="0" marR="0" marT="22225" marB="0">
                    <a:lnR w="9525">
                      <a:solidFill>
                        <a:srgbClr val="BD4A47"/>
                      </a:solidFill>
                      <a:prstDash val="solid"/>
                    </a:lnR>
                    <a:lnB w="9525">
                      <a:solidFill>
                        <a:srgbClr val="BD4A47"/>
                      </a:solidFill>
                      <a:prstDash val="solid"/>
                    </a:lnB>
                  </a:tcPr>
                </a:tc>
              </a:tr>
              <a:tr h="891959">
                <a:tc>
                  <a:txBody>
                    <a:bodyPr/>
                    <a:lstStyle/>
                    <a:p>
                      <a:pPr marL="91440">
                        <a:lnSpc>
                          <a:spcPct val="100000"/>
                        </a:lnSpc>
                        <a:spcBef>
                          <a:spcPts val="210"/>
                        </a:spcBef>
                      </a:pPr>
                      <a:r>
                        <a:rPr sz="2400" b="1" spc="-10" dirty="0">
                          <a:latin typeface="Calibri"/>
                          <a:cs typeface="Calibri"/>
                        </a:rPr>
                        <a:t>Laboratory</a:t>
                      </a:r>
                      <a:r>
                        <a:rPr sz="2400" b="1" spc="-30" dirty="0">
                          <a:latin typeface="Calibri"/>
                          <a:cs typeface="Calibri"/>
                        </a:rPr>
                        <a:t> </a:t>
                      </a:r>
                      <a:r>
                        <a:rPr sz="2400" b="1" spc="-50" dirty="0">
                          <a:latin typeface="Calibri"/>
                          <a:cs typeface="Calibri"/>
                        </a:rPr>
                        <a:t>Tests</a:t>
                      </a:r>
                      <a:endParaRPr sz="2400">
                        <a:latin typeface="Calibri"/>
                        <a:cs typeface="Calibri"/>
                      </a:endParaRPr>
                    </a:p>
                  </a:txBody>
                  <a:tcPr marL="0" marR="0" marT="26670" marB="0">
                    <a:lnL w="9525">
                      <a:solidFill>
                        <a:srgbClr val="BD4A47"/>
                      </a:solidFill>
                      <a:prstDash val="solid"/>
                    </a:lnL>
                    <a:lnT w="9525">
                      <a:solidFill>
                        <a:srgbClr val="BD4A47"/>
                      </a:solidFill>
                      <a:prstDash val="solid"/>
                    </a:lnT>
                    <a:lnB w="9525">
                      <a:solidFill>
                        <a:srgbClr val="BD4A47"/>
                      </a:solidFill>
                      <a:prstDash val="solid"/>
                    </a:lnB>
                  </a:tcPr>
                </a:tc>
                <a:tc>
                  <a:txBody>
                    <a:bodyPr/>
                    <a:lstStyle/>
                    <a:p>
                      <a:pPr marL="756285" marR="176530">
                        <a:lnSpc>
                          <a:spcPct val="100000"/>
                        </a:lnSpc>
                        <a:spcBef>
                          <a:spcPts val="210"/>
                        </a:spcBef>
                      </a:pPr>
                      <a:r>
                        <a:rPr sz="2400" spc="-5" dirty="0">
                          <a:latin typeface="Calibri"/>
                          <a:cs typeface="Calibri"/>
                        </a:rPr>
                        <a:t>PSA every 6-12 months </a:t>
                      </a:r>
                      <a:r>
                        <a:rPr sz="2400" spc="-20" dirty="0">
                          <a:latin typeface="Calibri"/>
                          <a:cs typeface="Calibri"/>
                        </a:rPr>
                        <a:t>for</a:t>
                      </a:r>
                      <a:r>
                        <a:rPr sz="2400" spc="-95" dirty="0">
                          <a:latin typeface="Calibri"/>
                          <a:cs typeface="Calibri"/>
                        </a:rPr>
                        <a:t> </a:t>
                      </a:r>
                      <a:r>
                        <a:rPr sz="2400" dirty="0">
                          <a:latin typeface="Calibri"/>
                          <a:cs typeface="Calibri"/>
                        </a:rPr>
                        <a:t>5  </a:t>
                      </a:r>
                      <a:r>
                        <a:rPr sz="2400" spc="-10" dirty="0">
                          <a:latin typeface="Calibri"/>
                          <a:cs typeface="Calibri"/>
                        </a:rPr>
                        <a:t>years </a:t>
                      </a:r>
                      <a:r>
                        <a:rPr sz="2400" dirty="0">
                          <a:latin typeface="Calibri"/>
                          <a:cs typeface="Calibri"/>
                        </a:rPr>
                        <a:t>and then</a:t>
                      </a:r>
                      <a:r>
                        <a:rPr sz="2400" spc="-55" dirty="0">
                          <a:latin typeface="Calibri"/>
                          <a:cs typeface="Calibri"/>
                        </a:rPr>
                        <a:t> </a:t>
                      </a:r>
                      <a:r>
                        <a:rPr sz="2400" dirty="0">
                          <a:latin typeface="Calibri"/>
                          <a:cs typeface="Calibri"/>
                        </a:rPr>
                        <a:t>annually</a:t>
                      </a:r>
                      <a:endParaRPr sz="2400">
                        <a:latin typeface="Calibri"/>
                        <a:cs typeface="Calibri"/>
                      </a:endParaRPr>
                    </a:p>
                  </a:txBody>
                  <a:tcPr marL="0" marR="0" marT="26670" marB="0">
                    <a:lnR w="9525">
                      <a:solidFill>
                        <a:srgbClr val="BD4A47"/>
                      </a:solidFill>
                      <a:prstDash val="solid"/>
                    </a:lnR>
                    <a:lnT w="9525">
                      <a:solidFill>
                        <a:srgbClr val="BD4A47"/>
                      </a:solidFill>
                      <a:prstDash val="solid"/>
                    </a:lnT>
                    <a:lnB w="9525">
                      <a:solidFill>
                        <a:srgbClr val="BD4A47"/>
                      </a:solidFill>
                      <a:prstDash val="solid"/>
                    </a:lnB>
                  </a:tcPr>
                </a:tc>
              </a:tr>
              <a:tr h="822960">
                <a:tc>
                  <a:txBody>
                    <a:bodyPr/>
                    <a:lstStyle/>
                    <a:p>
                      <a:pPr marL="91440">
                        <a:lnSpc>
                          <a:spcPct val="100000"/>
                        </a:lnSpc>
                        <a:spcBef>
                          <a:spcPts val="210"/>
                        </a:spcBef>
                      </a:pPr>
                      <a:r>
                        <a:rPr sz="2400" b="1" dirty="0">
                          <a:latin typeface="Calibri"/>
                          <a:cs typeface="Calibri"/>
                        </a:rPr>
                        <a:t>Imaging</a:t>
                      </a:r>
                      <a:r>
                        <a:rPr sz="2400" b="1" spc="-20" dirty="0">
                          <a:latin typeface="Calibri"/>
                          <a:cs typeface="Calibri"/>
                        </a:rPr>
                        <a:t> </a:t>
                      </a:r>
                      <a:r>
                        <a:rPr sz="2400" b="1" spc="-5" dirty="0">
                          <a:latin typeface="Calibri"/>
                          <a:cs typeface="Calibri"/>
                        </a:rPr>
                        <a:t>Studies</a:t>
                      </a:r>
                      <a:endParaRPr sz="2400">
                        <a:latin typeface="Calibri"/>
                        <a:cs typeface="Calibri"/>
                      </a:endParaRPr>
                    </a:p>
                  </a:txBody>
                  <a:tcPr marL="0" marR="0" marT="26670" marB="0">
                    <a:lnL w="9525">
                      <a:solidFill>
                        <a:srgbClr val="BD4A47"/>
                      </a:solidFill>
                      <a:prstDash val="solid"/>
                    </a:lnL>
                    <a:lnT w="9525">
                      <a:solidFill>
                        <a:srgbClr val="BD4A47"/>
                      </a:solidFill>
                      <a:prstDash val="solid"/>
                    </a:lnT>
                    <a:lnB w="9525">
                      <a:solidFill>
                        <a:srgbClr val="BD4A47"/>
                      </a:solidFill>
                      <a:prstDash val="solid"/>
                    </a:lnB>
                  </a:tcPr>
                </a:tc>
                <a:tc>
                  <a:txBody>
                    <a:bodyPr/>
                    <a:lstStyle/>
                    <a:p>
                      <a:pPr marL="756285" marR="347980">
                        <a:lnSpc>
                          <a:spcPct val="100000"/>
                        </a:lnSpc>
                        <a:spcBef>
                          <a:spcPts val="210"/>
                        </a:spcBef>
                      </a:pPr>
                      <a:r>
                        <a:rPr sz="2400" dirty="0">
                          <a:latin typeface="Calibri"/>
                          <a:cs typeface="Calibri"/>
                        </a:rPr>
                        <a:t>Based </a:t>
                      </a:r>
                      <a:r>
                        <a:rPr sz="2400" spc="-5" dirty="0">
                          <a:latin typeface="Calibri"/>
                          <a:cs typeface="Calibri"/>
                        </a:rPr>
                        <a:t>on clinical</a:t>
                      </a:r>
                      <a:r>
                        <a:rPr sz="2400" spc="-95" dirty="0">
                          <a:latin typeface="Calibri"/>
                          <a:cs typeface="Calibri"/>
                        </a:rPr>
                        <a:t> </a:t>
                      </a:r>
                      <a:r>
                        <a:rPr sz="2400" spc="-5" dirty="0">
                          <a:latin typeface="Calibri"/>
                          <a:cs typeface="Calibri"/>
                        </a:rPr>
                        <a:t>indication  only</a:t>
                      </a:r>
                      <a:endParaRPr sz="2400">
                        <a:latin typeface="Calibri"/>
                        <a:cs typeface="Calibri"/>
                      </a:endParaRPr>
                    </a:p>
                  </a:txBody>
                  <a:tcPr marL="0" marR="0" marT="26670" marB="0">
                    <a:lnR w="9525">
                      <a:solidFill>
                        <a:srgbClr val="BD4A47"/>
                      </a:solidFill>
                      <a:prstDash val="solid"/>
                    </a:lnR>
                    <a:lnT w="9525">
                      <a:solidFill>
                        <a:srgbClr val="BD4A47"/>
                      </a:solidFill>
                      <a:prstDash val="solid"/>
                    </a:lnT>
                    <a:lnB w="9525">
                      <a:solidFill>
                        <a:srgbClr val="BD4A47"/>
                      </a:solidFill>
                      <a:prstDash val="solid"/>
                    </a:lnB>
                  </a:tcPr>
                </a:tc>
              </a:tr>
            </a:tbl>
          </a:graphicData>
        </a:graphic>
      </p:graphicFrame>
      <p:sp>
        <p:nvSpPr>
          <p:cNvPr id="3" name="object 3"/>
          <p:cNvSpPr txBox="1">
            <a:spLocks noGrp="1"/>
          </p:cNvSpPr>
          <p:nvPr>
            <p:ph type="title"/>
          </p:nvPr>
        </p:nvSpPr>
        <p:spPr>
          <a:xfrm>
            <a:off x="3432428" y="187197"/>
            <a:ext cx="2297430" cy="696595"/>
          </a:xfrm>
          <a:prstGeom prst="rect">
            <a:avLst/>
          </a:prstGeom>
        </p:spPr>
        <p:txBody>
          <a:bodyPr vert="horz" wrap="square" lIns="0" tIns="12700" rIns="0" bIns="0" rtlCol="0">
            <a:spAutoFit/>
          </a:bodyPr>
          <a:lstStyle/>
          <a:p>
            <a:pPr marL="12700">
              <a:lnSpc>
                <a:spcPct val="100000"/>
              </a:lnSpc>
              <a:spcBef>
                <a:spcPts val="100"/>
              </a:spcBef>
            </a:pPr>
            <a:r>
              <a:rPr sz="4400" spc="-15" dirty="0"/>
              <a:t>Follow</a:t>
            </a:r>
            <a:r>
              <a:rPr sz="4400" spc="-70" dirty="0"/>
              <a:t> </a:t>
            </a:r>
            <a:r>
              <a:rPr sz="4400" spc="-10" dirty="0"/>
              <a:t>Up</a:t>
            </a:r>
            <a:endParaRPr sz="4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4800600" cy="487362"/>
          </a:xfrm>
        </p:spPr>
        <p:txBody>
          <a:bodyPr>
            <a:normAutofit fontScale="90000"/>
          </a:bodyPr>
          <a:lstStyle/>
          <a:p>
            <a:pPr algn="ctr"/>
            <a:r>
              <a:rPr lang="en-US" b="1" u="heavy" spc="-90" dirty="0" smtClean="0">
                <a:solidFill>
                  <a:srgbClr val="FF0000"/>
                </a:solidFill>
                <a:uFill>
                  <a:solidFill>
                    <a:srgbClr val="000000"/>
                  </a:solidFill>
                </a:uFill>
                <a:latin typeface="Calibri"/>
                <a:cs typeface="Calibri"/>
              </a:rPr>
              <a:t>P</a:t>
            </a:r>
            <a:r>
              <a:rPr lang="en-US" b="1" u="heavy" spc="-40" dirty="0" smtClean="0">
                <a:solidFill>
                  <a:srgbClr val="FF0000"/>
                </a:solidFill>
                <a:uFill>
                  <a:solidFill>
                    <a:srgbClr val="000000"/>
                  </a:solidFill>
                </a:uFill>
                <a:latin typeface="Calibri"/>
                <a:cs typeface="Calibri"/>
              </a:rPr>
              <a:t>a</a:t>
            </a:r>
            <a:r>
              <a:rPr lang="en-US" b="1" u="heavy" dirty="0" smtClean="0">
                <a:solidFill>
                  <a:srgbClr val="FF0000"/>
                </a:solidFill>
                <a:uFill>
                  <a:solidFill>
                    <a:srgbClr val="000000"/>
                  </a:solidFill>
                </a:uFill>
                <a:latin typeface="Calibri"/>
                <a:cs typeface="Calibri"/>
              </a:rPr>
              <a:t>tho</a:t>
            </a:r>
            <a:r>
              <a:rPr lang="en-US" b="1" u="heavy" spc="-15" dirty="0" smtClean="0">
                <a:solidFill>
                  <a:srgbClr val="FF0000"/>
                </a:solidFill>
                <a:uFill>
                  <a:solidFill>
                    <a:srgbClr val="000000"/>
                  </a:solidFill>
                </a:uFill>
                <a:latin typeface="Calibri"/>
                <a:cs typeface="Calibri"/>
              </a:rPr>
              <a:t>l</a:t>
            </a:r>
            <a:r>
              <a:rPr lang="en-US" b="1" u="heavy" dirty="0" smtClean="0">
                <a:solidFill>
                  <a:srgbClr val="FF0000"/>
                </a:solidFill>
                <a:uFill>
                  <a:solidFill>
                    <a:srgbClr val="000000"/>
                  </a:solidFill>
                </a:uFill>
                <a:latin typeface="Calibri"/>
                <a:cs typeface="Calibri"/>
              </a:rPr>
              <a:t>ogy</a:t>
            </a:r>
            <a:endParaRPr lang="en-US" dirty="0">
              <a:solidFill>
                <a:srgbClr val="FF0000"/>
              </a:solidFill>
            </a:endParaRPr>
          </a:p>
        </p:txBody>
      </p:sp>
      <p:sp>
        <p:nvSpPr>
          <p:cNvPr id="3" name="Content Placeholder 2"/>
          <p:cNvSpPr>
            <a:spLocks noGrp="1"/>
          </p:cNvSpPr>
          <p:nvPr>
            <p:ph sz="quarter" idx="1"/>
          </p:nvPr>
        </p:nvSpPr>
        <p:spPr>
          <a:xfrm>
            <a:off x="457200" y="914400"/>
            <a:ext cx="7772400" cy="6400800"/>
          </a:xfrm>
        </p:spPr>
        <p:txBody>
          <a:bodyPr>
            <a:normAutofit/>
          </a:bodyPr>
          <a:lstStyle/>
          <a:p>
            <a:pPr marL="355600" indent="-342900">
              <a:lnSpc>
                <a:spcPts val="2590"/>
              </a:lnSpc>
              <a:spcBef>
                <a:spcPts val="100"/>
              </a:spcBef>
              <a:buFont typeface="Arial"/>
              <a:buChar char="•"/>
              <a:tabLst>
                <a:tab pos="354965" algn="l"/>
                <a:tab pos="355600" algn="l"/>
              </a:tabLst>
            </a:pPr>
            <a:r>
              <a:rPr lang="en-US" sz="2400" b="1" u="heavy" spc="-5" dirty="0" err="1" smtClean="0">
                <a:solidFill>
                  <a:srgbClr val="C00000"/>
                </a:solidFill>
                <a:uFill>
                  <a:solidFill>
                    <a:srgbClr val="C00000"/>
                  </a:solidFill>
                </a:uFill>
                <a:latin typeface="Calibri"/>
                <a:cs typeface="Calibri"/>
              </a:rPr>
              <a:t>Adenocarcinoma</a:t>
            </a:r>
            <a:endParaRPr lang="en-US" sz="2400" dirty="0" smtClean="0">
              <a:latin typeface="Calibri"/>
              <a:cs typeface="Calibri"/>
            </a:endParaRPr>
          </a:p>
          <a:p>
            <a:pPr marL="756285" lvl="1" indent="-287020">
              <a:lnSpc>
                <a:spcPts val="2305"/>
              </a:lnSpc>
              <a:buFont typeface="Arial"/>
              <a:buChar char="–"/>
              <a:tabLst>
                <a:tab pos="756920" algn="l"/>
              </a:tabLst>
            </a:pPr>
            <a:r>
              <a:rPr lang="en-US" spc="-5" dirty="0" smtClean="0">
                <a:latin typeface="Calibri"/>
                <a:cs typeface="Calibri"/>
              </a:rPr>
              <a:t>95% </a:t>
            </a:r>
            <a:r>
              <a:rPr lang="en-US" spc="-10" dirty="0" smtClean="0">
                <a:latin typeface="Calibri"/>
                <a:cs typeface="Calibri"/>
              </a:rPr>
              <a:t>of </a:t>
            </a:r>
            <a:r>
              <a:rPr lang="en-US" spc="-20" dirty="0" smtClean="0">
                <a:latin typeface="Calibri"/>
                <a:cs typeface="Calibri"/>
              </a:rPr>
              <a:t>prostate </a:t>
            </a:r>
            <a:r>
              <a:rPr lang="en-US" spc="-10" dirty="0" smtClean="0">
                <a:latin typeface="Calibri"/>
                <a:cs typeface="Calibri"/>
              </a:rPr>
              <a:t>cancers</a:t>
            </a:r>
            <a:endParaRPr lang="en-US" dirty="0" smtClean="0">
              <a:latin typeface="Calibri"/>
              <a:cs typeface="Calibri"/>
            </a:endParaRPr>
          </a:p>
          <a:p>
            <a:pPr marL="1155700" lvl="2" indent="-229235">
              <a:lnSpc>
                <a:spcPts val="2595"/>
              </a:lnSpc>
              <a:buFont typeface="Arial"/>
              <a:buChar char="•"/>
              <a:tabLst>
                <a:tab pos="1156335" algn="l"/>
              </a:tabLst>
            </a:pPr>
            <a:r>
              <a:rPr lang="en-US" sz="2400" spc="-5" dirty="0" smtClean="0">
                <a:latin typeface="Calibri"/>
                <a:cs typeface="Calibri"/>
              </a:rPr>
              <a:t>Developing </a:t>
            </a:r>
            <a:r>
              <a:rPr lang="en-US" sz="2400" dirty="0" smtClean="0">
                <a:latin typeface="Calibri"/>
                <a:cs typeface="Calibri"/>
              </a:rPr>
              <a:t>in the </a:t>
            </a:r>
            <a:r>
              <a:rPr lang="en-US" sz="2400" spc="-5" dirty="0" err="1" smtClean="0">
                <a:latin typeface="Calibri"/>
                <a:cs typeface="Calibri"/>
              </a:rPr>
              <a:t>acini</a:t>
            </a:r>
            <a:r>
              <a:rPr lang="en-US" sz="2400" spc="-5" dirty="0" smtClean="0">
                <a:latin typeface="Calibri"/>
                <a:cs typeface="Calibri"/>
              </a:rPr>
              <a:t> of </a:t>
            </a:r>
            <a:r>
              <a:rPr lang="en-US" sz="2400" spc="-15" dirty="0" smtClean="0">
                <a:latin typeface="Calibri"/>
                <a:cs typeface="Calibri"/>
              </a:rPr>
              <a:t>prostatic</a:t>
            </a:r>
            <a:r>
              <a:rPr lang="en-US" sz="2400" spc="-70" dirty="0" smtClean="0">
                <a:latin typeface="Calibri"/>
                <a:cs typeface="Calibri"/>
              </a:rPr>
              <a:t> </a:t>
            </a:r>
            <a:r>
              <a:rPr lang="en-US" sz="2400" spc="-5" dirty="0" smtClean="0">
                <a:latin typeface="Calibri"/>
                <a:cs typeface="Calibri"/>
              </a:rPr>
              <a:t>ducts</a:t>
            </a:r>
            <a:endParaRPr lang="en-US" sz="2400" dirty="0" smtClean="0">
              <a:latin typeface="Calibri"/>
              <a:cs typeface="Calibri"/>
            </a:endParaRPr>
          </a:p>
          <a:p>
            <a:pPr marL="355600" indent="-342900">
              <a:lnSpc>
                <a:spcPts val="2590"/>
              </a:lnSpc>
              <a:spcBef>
                <a:spcPts val="1725"/>
              </a:spcBef>
              <a:buFont typeface="Arial"/>
              <a:buChar char="•"/>
              <a:tabLst>
                <a:tab pos="354965" algn="l"/>
                <a:tab pos="355600" algn="l"/>
              </a:tabLst>
            </a:pPr>
            <a:r>
              <a:rPr lang="en-US" sz="2400" u="heavy" spc="-10" dirty="0" smtClean="0">
                <a:uFill>
                  <a:solidFill>
                    <a:srgbClr val="000000"/>
                  </a:solidFill>
                </a:uFill>
                <a:latin typeface="Calibri"/>
                <a:cs typeface="Calibri"/>
              </a:rPr>
              <a:t>Rare </a:t>
            </a:r>
            <a:r>
              <a:rPr lang="en-US" sz="2400" u="heavy" spc="-10" dirty="0" err="1" smtClean="0">
                <a:uFill>
                  <a:solidFill>
                    <a:srgbClr val="000000"/>
                  </a:solidFill>
                </a:uFill>
                <a:latin typeface="Calibri"/>
                <a:cs typeface="Calibri"/>
              </a:rPr>
              <a:t>histopathologic</a:t>
            </a:r>
            <a:r>
              <a:rPr lang="en-US" sz="2400" u="heavy" spc="-10" dirty="0" smtClean="0">
                <a:uFill>
                  <a:solidFill>
                    <a:srgbClr val="000000"/>
                  </a:solidFill>
                </a:uFill>
                <a:latin typeface="Calibri"/>
                <a:cs typeface="Calibri"/>
              </a:rPr>
              <a:t> </a:t>
            </a:r>
            <a:r>
              <a:rPr lang="en-US" sz="2400" u="heavy" dirty="0" smtClean="0">
                <a:uFill>
                  <a:solidFill>
                    <a:srgbClr val="000000"/>
                  </a:solidFill>
                </a:uFill>
                <a:latin typeface="Calibri"/>
                <a:cs typeface="Calibri"/>
              </a:rPr>
              <a:t>types </a:t>
            </a:r>
            <a:r>
              <a:rPr lang="en-US" sz="2400" u="heavy" spc="-5" dirty="0" smtClean="0">
                <a:uFill>
                  <a:solidFill>
                    <a:srgbClr val="000000"/>
                  </a:solidFill>
                </a:uFill>
                <a:latin typeface="Calibri"/>
                <a:cs typeface="Calibri"/>
              </a:rPr>
              <a:t>of </a:t>
            </a:r>
            <a:r>
              <a:rPr lang="en-US" sz="2400" u="heavy" spc="-20" dirty="0" smtClean="0">
                <a:uFill>
                  <a:solidFill>
                    <a:srgbClr val="000000"/>
                  </a:solidFill>
                </a:uFill>
                <a:latin typeface="Calibri"/>
                <a:cs typeface="Calibri"/>
              </a:rPr>
              <a:t>prostate</a:t>
            </a:r>
            <a:r>
              <a:rPr lang="en-US" sz="2400" u="heavy" spc="-40" dirty="0" smtClean="0">
                <a:uFill>
                  <a:solidFill>
                    <a:srgbClr val="000000"/>
                  </a:solidFill>
                </a:uFill>
                <a:latin typeface="Calibri"/>
                <a:cs typeface="Calibri"/>
              </a:rPr>
              <a:t> </a:t>
            </a:r>
            <a:r>
              <a:rPr lang="en-US" sz="2400" u="heavy" spc="-10" dirty="0" smtClean="0">
                <a:uFill>
                  <a:solidFill>
                    <a:srgbClr val="000000"/>
                  </a:solidFill>
                </a:uFill>
                <a:latin typeface="Calibri"/>
                <a:cs typeface="Calibri"/>
              </a:rPr>
              <a:t>carcinoma</a:t>
            </a:r>
            <a:endParaRPr lang="en-US" sz="2400" dirty="0" smtClean="0">
              <a:latin typeface="Calibri"/>
              <a:cs typeface="Calibri"/>
            </a:endParaRPr>
          </a:p>
          <a:p>
            <a:pPr marL="756285" lvl="1" indent="-287020">
              <a:lnSpc>
                <a:spcPts val="2305"/>
              </a:lnSpc>
              <a:buFont typeface="Arial"/>
              <a:buChar char="–"/>
              <a:tabLst>
                <a:tab pos="756920" algn="l"/>
              </a:tabLst>
            </a:pPr>
            <a:r>
              <a:rPr lang="en-US" spc="-5" dirty="0" smtClean="0">
                <a:latin typeface="Calibri"/>
                <a:cs typeface="Calibri"/>
              </a:rPr>
              <a:t>Occur </a:t>
            </a:r>
            <a:r>
              <a:rPr lang="en-US" dirty="0" smtClean="0">
                <a:latin typeface="Calibri"/>
                <a:cs typeface="Calibri"/>
              </a:rPr>
              <a:t>in </a:t>
            </a:r>
            <a:r>
              <a:rPr lang="en-US" spc="-15" dirty="0" smtClean="0">
                <a:latin typeface="Calibri"/>
                <a:cs typeface="Calibri"/>
              </a:rPr>
              <a:t>approximately </a:t>
            </a:r>
            <a:r>
              <a:rPr lang="en-US" dirty="0" smtClean="0">
                <a:latin typeface="Calibri"/>
                <a:cs typeface="Calibri"/>
              </a:rPr>
              <a:t>5% </a:t>
            </a:r>
            <a:r>
              <a:rPr lang="en-US" spc="-10" dirty="0" smtClean="0">
                <a:latin typeface="Calibri"/>
                <a:cs typeface="Calibri"/>
              </a:rPr>
              <a:t>of</a:t>
            </a:r>
            <a:r>
              <a:rPr lang="en-US" spc="-35" dirty="0" smtClean="0">
                <a:latin typeface="Calibri"/>
                <a:cs typeface="Calibri"/>
              </a:rPr>
              <a:t> </a:t>
            </a:r>
            <a:r>
              <a:rPr lang="en-US" spc="-10" dirty="0" smtClean="0">
                <a:latin typeface="Calibri"/>
                <a:cs typeface="Calibri"/>
              </a:rPr>
              <a:t>patients</a:t>
            </a:r>
            <a:endParaRPr lang="en-US" dirty="0" smtClean="0">
              <a:latin typeface="Calibri"/>
              <a:cs typeface="Calibri"/>
            </a:endParaRPr>
          </a:p>
          <a:p>
            <a:pPr marL="1155700" lvl="2" indent="-229235">
              <a:lnSpc>
                <a:spcPts val="2305"/>
              </a:lnSpc>
              <a:buFont typeface="Arial"/>
              <a:buChar char="•"/>
              <a:tabLst>
                <a:tab pos="1156335" algn="l"/>
              </a:tabLst>
            </a:pPr>
            <a:r>
              <a:rPr lang="en-US" dirty="0" smtClean="0">
                <a:latin typeface="Calibri"/>
                <a:cs typeface="Calibri"/>
              </a:rPr>
              <a:t>Include</a:t>
            </a:r>
          </a:p>
          <a:p>
            <a:pPr marL="1155700" lvl="2" indent="-229235">
              <a:lnSpc>
                <a:spcPts val="2305"/>
              </a:lnSpc>
              <a:buFont typeface="Arial"/>
              <a:buChar char="•"/>
              <a:tabLst>
                <a:tab pos="1156335" algn="l"/>
              </a:tabLst>
            </a:pPr>
            <a:r>
              <a:rPr lang="en-US" sz="2400" spc="-5" dirty="0" smtClean="0">
                <a:solidFill>
                  <a:srgbClr val="C00000"/>
                </a:solidFill>
                <a:latin typeface="Calibri"/>
                <a:cs typeface="Calibri"/>
              </a:rPr>
              <a:t>Small </a:t>
            </a:r>
            <a:r>
              <a:rPr lang="en-US" sz="2400" dirty="0" smtClean="0">
                <a:solidFill>
                  <a:srgbClr val="C00000"/>
                </a:solidFill>
                <a:latin typeface="Calibri"/>
                <a:cs typeface="Calibri"/>
              </a:rPr>
              <a:t>cell</a:t>
            </a:r>
            <a:r>
              <a:rPr lang="en-US" sz="2400" spc="-40" dirty="0" smtClean="0">
                <a:solidFill>
                  <a:srgbClr val="C00000"/>
                </a:solidFill>
                <a:latin typeface="Calibri"/>
                <a:cs typeface="Calibri"/>
              </a:rPr>
              <a:t> </a:t>
            </a:r>
            <a:r>
              <a:rPr lang="en-US" sz="2400" spc="-10" dirty="0" smtClean="0">
                <a:solidFill>
                  <a:srgbClr val="C00000"/>
                </a:solidFill>
                <a:latin typeface="Calibri"/>
                <a:cs typeface="Calibri"/>
              </a:rPr>
              <a:t>carcinoma</a:t>
            </a:r>
            <a:endParaRPr lang="en-US" sz="2400" dirty="0" smtClean="0">
              <a:latin typeface="Calibri"/>
              <a:cs typeface="Calibri"/>
            </a:endParaRPr>
          </a:p>
          <a:p>
            <a:pPr marL="1155700" lvl="2" indent="-229235">
              <a:lnSpc>
                <a:spcPts val="2305"/>
              </a:lnSpc>
              <a:buFont typeface="Arial"/>
              <a:buChar char="•"/>
              <a:tabLst>
                <a:tab pos="1156335" algn="l"/>
              </a:tabLst>
            </a:pPr>
            <a:r>
              <a:rPr lang="en-US" sz="2400" dirty="0" err="1" smtClean="0">
                <a:solidFill>
                  <a:srgbClr val="C00000"/>
                </a:solidFill>
                <a:latin typeface="Calibri"/>
                <a:cs typeface="Calibri"/>
              </a:rPr>
              <a:t>Mucinous</a:t>
            </a:r>
            <a:r>
              <a:rPr lang="en-US" sz="2400" spc="-15" dirty="0" smtClean="0">
                <a:solidFill>
                  <a:srgbClr val="C00000"/>
                </a:solidFill>
                <a:latin typeface="Calibri"/>
                <a:cs typeface="Calibri"/>
              </a:rPr>
              <a:t> </a:t>
            </a:r>
            <a:r>
              <a:rPr lang="en-US" sz="2400" spc="-10" dirty="0" smtClean="0">
                <a:solidFill>
                  <a:srgbClr val="C00000"/>
                </a:solidFill>
                <a:latin typeface="Calibri"/>
                <a:cs typeface="Calibri"/>
              </a:rPr>
              <a:t>carcinoma</a:t>
            </a:r>
            <a:endParaRPr lang="en-US" sz="2400" dirty="0" smtClean="0">
              <a:latin typeface="Calibri"/>
              <a:cs typeface="Calibri"/>
            </a:endParaRPr>
          </a:p>
          <a:p>
            <a:pPr marL="1155700" lvl="2" indent="-229235">
              <a:lnSpc>
                <a:spcPts val="2305"/>
              </a:lnSpc>
              <a:buFont typeface="Arial"/>
              <a:buChar char="•"/>
              <a:tabLst>
                <a:tab pos="1156335" algn="l"/>
              </a:tabLst>
            </a:pPr>
            <a:r>
              <a:rPr lang="en-US" sz="2400" spc="-5" dirty="0" err="1" smtClean="0">
                <a:solidFill>
                  <a:srgbClr val="C00000"/>
                </a:solidFill>
                <a:latin typeface="Calibri"/>
                <a:cs typeface="Calibri"/>
              </a:rPr>
              <a:t>Endometrioid</a:t>
            </a:r>
            <a:r>
              <a:rPr lang="en-US" sz="2400" spc="-5" dirty="0" smtClean="0">
                <a:solidFill>
                  <a:srgbClr val="C00000"/>
                </a:solidFill>
                <a:latin typeface="Calibri"/>
                <a:cs typeface="Calibri"/>
              </a:rPr>
              <a:t> cancer </a:t>
            </a:r>
            <a:r>
              <a:rPr lang="en-US" sz="2400" spc="-15" dirty="0" smtClean="0">
                <a:solidFill>
                  <a:srgbClr val="C00000"/>
                </a:solidFill>
                <a:latin typeface="Calibri"/>
                <a:cs typeface="Calibri"/>
              </a:rPr>
              <a:t>(prostatic </a:t>
            </a:r>
            <a:r>
              <a:rPr lang="en-US" sz="2400" spc="-10" dirty="0" err="1" smtClean="0">
                <a:solidFill>
                  <a:srgbClr val="C00000"/>
                </a:solidFill>
                <a:latin typeface="Calibri"/>
                <a:cs typeface="Calibri"/>
              </a:rPr>
              <a:t>ductal</a:t>
            </a:r>
            <a:r>
              <a:rPr lang="en-US" sz="2400" spc="-50" dirty="0" smtClean="0">
                <a:solidFill>
                  <a:srgbClr val="C00000"/>
                </a:solidFill>
                <a:latin typeface="Calibri"/>
                <a:cs typeface="Calibri"/>
              </a:rPr>
              <a:t> </a:t>
            </a:r>
            <a:r>
              <a:rPr lang="en-US" sz="2400" spc="-10" dirty="0" smtClean="0">
                <a:solidFill>
                  <a:srgbClr val="C00000"/>
                </a:solidFill>
                <a:latin typeface="Calibri"/>
                <a:cs typeface="Calibri"/>
              </a:rPr>
              <a:t>carcinoma)</a:t>
            </a:r>
            <a:endParaRPr lang="en-US" sz="2400" dirty="0" smtClean="0">
              <a:latin typeface="Calibri"/>
              <a:cs typeface="Calibri"/>
            </a:endParaRPr>
          </a:p>
          <a:p>
            <a:pPr marL="1155700" lvl="2" indent="-229235">
              <a:lnSpc>
                <a:spcPts val="2305"/>
              </a:lnSpc>
              <a:buFont typeface="Arial"/>
              <a:buChar char="•"/>
              <a:tabLst>
                <a:tab pos="1156335" algn="l"/>
              </a:tabLst>
            </a:pPr>
            <a:r>
              <a:rPr lang="en-US" sz="2400" spc="-20" dirty="0" smtClean="0">
                <a:solidFill>
                  <a:srgbClr val="C00000"/>
                </a:solidFill>
                <a:latin typeface="Calibri"/>
                <a:cs typeface="Calibri"/>
              </a:rPr>
              <a:t>Transitional </a:t>
            </a:r>
            <a:r>
              <a:rPr lang="en-US" sz="2400" dirty="0" smtClean="0">
                <a:solidFill>
                  <a:srgbClr val="C00000"/>
                </a:solidFill>
                <a:latin typeface="Calibri"/>
                <a:cs typeface="Calibri"/>
              </a:rPr>
              <a:t>cell</a:t>
            </a:r>
            <a:r>
              <a:rPr lang="en-US" sz="2400" spc="-15" dirty="0" smtClean="0">
                <a:solidFill>
                  <a:srgbClr val="C00000"/>
                </a:solidFill>
                <a:latin typeface="Calibri"/>
                <a:cs typeface="Calibri"/>
              </a:rPr>
              <a:t> </a:t>
            </a:r>
            <a:r>
              <a:rPr lang="en-US" sz="2400" spc="-5" dirty="0" smtClean="0">
                <a:solidFill>
                  <a:srgbClr val="C00000"/>
                </a:solidFill>
                <a:latin typeface="Calibri"/>
                <a:cs typeface="Calibri"/>
              </a:rPr>
              <a:t>cancer</a:t>
            </a:r>
            <a:endParaRPr lang="en-US" sz="2400" dirty="0" smtClean="0">
              <a:latin typeface="Calibri"/>
              <a:cs typeface="Calibri"/>
            </a:endParaRPr>
          </a:p>
          <a:p>
            <a:pPr marL="1155700" lvl="2" indent="-229235">
              <a:lnSpc>
                <a:spcPts val="2305"/>
              </a:lnSpc>
              <a:buFont typeface="Arial"/>
              <a:buChar char="•"/>
              <a:tabLst>
                <a:tab pos="1156335" algn="l"/>
              </a:tabLst>
            </a:pPr>
            <a:r>
              <a:rPr lang="en-US" sz="2400" spc="-5" dirty="0" err="1" smtClean="0">
                <a:solidFill>
                  <a:srgbClr val="C00000"/>
                </a:solidFill>
                <a:latin typeface="Calibri"/>
                <a:cs typeface="Calibri"/>
              </a:rPr>
              <a:t>Squamous</a:t>
            </a:r>
            <a:r>
              <a:rPr lang="en-US" sz="2400" spc="-5" dirty="0" smtClean="0">
                <a:solidFill>
                  <a:srgbClr val="C00000"/>
                </a:solidFill>
                <a:latin typeface="Calibri"/>
                <a:cs typeface="Calibri"/>
              </a:rPr>
              <a:t> </a:t>
            </a:r>
            <a:r>
              <a:rPr lang="en-US" sz="2400" dirty="0" smtClean="0">
                <a:solidFill>
                  <a:srgbClr val="C00000"/>
                </a:solidFill>
                <a:latin typeface="Calibri"/>
                <a:cs typeface="Calibri"/>
              </a:rPr>
              <a:t>cell</a:t>
            </a:r>
            <a:r>
              <a:rPr lang="en-US" sz="2400" spc="-40" dirty="0" smtClean="0">
                <a:solidFill>
                  <a:srgbClr val="C00000"/>
                </a:solidFill>
                <a:latin typeface="Calibri"/>
                <a:cs typeface="Calibri"/>
              </a:rPr>
              <a:t> </a:t>
            </a:r>
            <a:r>
              <a:rPr lang="en-US" sz="2400" spc="-5" dirty="0" smtClean="0">
                <a:solidFill>
                  <a:srgbClr val="C00000"/>
                </a:solidFill>
                <a:latin typeface="Calibri"/>
                <a:cs typeface="Calibri"/>
              </a:rPr>
              <a:t>carcinoma</a:t>
            </a:r>
            <a:endParaRPr lang="en-US" sz="2400" dirty="0" smtClean="0">
              <a:latin typeface="Calibri"/>
              <a:cs typeface="Calibri"/>
            </a:endParaRPr>
          </a:p>
          <a:p>
            <a:pPr marL="1155700" lvl="2" indent="-229235">
              <a:lnSpc>
                <a:spcPts val="2305"/>
              </a:lnSpc>
              <a:buFont typeface="Arial"/>
              <a:buChar char="•"/>
              <a:tabLst>
                <a:tab pos="1156335" algn="l"/>
              </a:tabLst>
            </a:pPr>
            <a:r>
              <a:rPr lang="en-US" sz="2400" dirty="0" smtClean="0">
                <a:solidFill>
                  <a:srgbClr val="C00000"/>
                </a:solidFill>
                <a:latin typeface="Calibri"/>
                <a:cs typeface="Calibri"/>
              </a:rPr>
              <a:t>Basal cell</a:t>
            </a:r>
            <a:r>
              <a:rPr lang="en-US" sz="2400" spc="-30" dirty="0" smtClean="0">
                <a:solidFill>
                  <a:srgbClr val="C00000"/>
                </a:solidFill>
                <a:latin typeface="Calibri"/>
                <a:cs typeface="Calibri"/>
              </a:rPr>
              <a:t> </a:t>
            </a:r>
            <a:r>
              <a:rPr lang="en-US" sz="2400" spc="-10" dirty="0" smtClean="0">
                <a:solidFill>
                  <a:srgbClr val="C00000"/>
                </a:solidFill>
                <a:latin typeface="Calibri"/>
                <a:cs typeface="Calibri"/>
              </a:rPr>
              <a:t>carcinoma</a:t>
            </a:r>
            <a:endParaRPr lang="en-US" sz="2400" dirty="0" smtClean="0">
              <a:latin typeface="Calibri"/>
              <a:cs typeface="Calibri"/>
            </a:endParaRPr>
          </a:p>
          <a:p>
            <a:pPr marL="1155700" lvl="2" indent="-229235">
              <a:lnSpc>
                <a:spcPts val="2305"/>
              </a:lnSpc>
              <a:buFont typeface="Arial"/>
              <a:buChar char="•"/>
              <a:tabLst>
                <a:tab pos="1156335" algn="l"/>
              </a:tabLst>
            </a:pPr>
            <a:r>
              <a:rPr lang="en-US" sz="2400" spc="-5" dirty="0" smtClean="0">
                <a:solidFill>
                  <a:srgbClr val="C00000"/>
                </a:solidFill>
                <a:latin typeface="Calibri"/>
                <a:cs typeface="Calibri"/>
              </a:rPr>
              <a:t>Adenoid </a:t>
            </a:r>
            <a:r>
              <a:rPr lang="en-US" sz="2400" spc="-10" dirty="0" smtClean="0">
                <a:solidFill>
                  <a:srgbClr val="C00000"/>
                </a:solidFill>
                <a:latin typeface="Calibri"/>
                <a:cs typeface="Calibri"/>
              </a:rPr>
              <a:t>cystic carcinoma</a:t>
            </a:r>
            <a:r>
              <a:rPr lang="en-US" sz="2400" spc="-45" dirty="0" smtClean="0">
                <a:solidFill>
                  <a:srgbClr val="C00000"/>
                </a:solidFill>
                <a:latin typeface="Calibri"/>
                <a:cs typeface="Calibri"/>
              </a:rPr>
              <a:t> </a:t>
            </a:r>
            <a:r>
              <a:rPr lang="en-US" sz="2400" spc="-5" dirty="0" smtClean="0">
                <a:solidFill>
                  <a:srgbClr val="C00000"/>
                </a:solidFill>
                <a:latin typeface="Calibri"/>
                <a:cs typeface="Calibri"/>
              </a:rPr>
              <a:t>(</a:t>
            </a:r>
            <a:r>
              <a:rPr lang="en-US" sz="2400" spc="-5" dirty="0" err="1" smtClean="0">
                <a:solidFill>
                  <a:srgbClr val="C00000"/>
                </a:solidFill>
                <a:latin typeface="Calibri"/>
                <a:cs typeface="Calibri"/>
              </a:rPr>
              <a:t>basaloid</a:t>
            </a:r>
            <a:r>
              <a:rPr lang="en-US" sz="2400" spc="-5" dirty="0" smtClean="0">
                <a:solidFill>
                  <a:srgbClr val="C00000"/>
                </a:solidFill>
                <a:latin typeface="Calibri"/>
                <a:cs typeface="Calibri"/>
              </a:rPr>
              <a:t>)</a:t>
            </a:r>
            <a:endParaRPr lang="en-US" sz="2400" dirty="0" smtClean="0">
              <a:latin typeface="Calibri"/>
              <a:cs typeface="Calibri"/>
            </a:endParaRPr>
          </a:p>
          <a:p>
            <a:pPr marL="1155700" lvl="2" indent="-229235">
              <a:lnSpc>
                <a:spcPts val="2305"/>
              </a:lnSpc>
              <a:buFont typeface="Arial"/>
              <a:buChar char="•"/>
              <a:tabLst>
                <a:tab pos="1156335" algn="l"/>
              </a:tabLst>
            </a:pPr>
            <a:r>
              <a:rPr lang="en-US" sz="2400" spc="-5" dirty="0" smtClean="0">
                <a:solidFill>
                  <a:srgbClr val="C00000"/>
                </a:solidFill>
                <a:latin typeface="Calibri"/>
                <a:cs typeface="Calibri"/>
              </a:rPr>
              <a:t>Signet-ring </a:t>
            </a:r>
            <a:r>
              <a:rPr lang="en-US" sz="2400" dirty="0" smtClean="0">
                <a:solidFill>
                  <a:srgbClr val="C00000"/>
                </a:solidFill>
                <a:latin typeface="Calibri"/>
                <a:cs typeface="Calibri"/>
              </a:rPr>
              <a:t>cell</a:t>
            </a:r>
            <a:r>
              <a:rPr lang="en-US" sz="2400" spc="-30" dirty="0" smtClean="0">
                <a:solidFill>
                  <a:srgbClr val="C00000"/>
                </a:solidFill>
                <a:latin typeface="Calibri"/>
                <a:cs typeface="Calibri"/>
              </a:rPr>
              <a:t> </a:t>
            </a:r>
            <a:r>
              <a:rPr lang="en-US" sz="2400" spc="-10" dirty="0" smtClean="0">
                <a:solidFill>
                  <a:srgbClr val="C00000"/>
                </a:solidFill>
                <a:latin typeface="Calibri"/>
                <a:cs typeface="Calibri"/>
              </a:rPr>
              <a:t>carcinoma</a:t>
            </a:r>
            <a:endParaRPr lang="en-US" sz="2400" dirty="0" smtClean="0">
              <a:latin typeface="Calibri"/>
              <a:cs typeface="Calibri"/>
            </a:endParaRPr>
          </a:p>
          <a:p>
            <a:pPr marL="1155700" lvl="2" indent="-229235">
              <a:lnSpc>
                <a:spcPts val="2590"/>
              </a:lnSpc>
              <a:buFont typeface="Arial"/>
              <a:buChar char="•"/>
              <a:tabLst>
                <a:tab pos="1156335" algn="l"/>
              </a:tabLst>
            </a:pPr>
            <a:r>
              <a:rPr lang="en-US" sz="2400" spc="-10" dirty="0" err="1" smtClean="0">
                <a:solidFill>
                  <a:srgbClr val="C00000"/>
                </a:solidFill>
                <a:latin typeface="Calibri"/>
                <a:cs typeface="Calibri"/>
              </a:rPr>
              <a:t>Neuroendocrine</a:t>
            </a:r>
            <a:r>
              <a:rPr lang="en-US" sz="2400" spc="5" dirty="0" smtClean="0">
                <a:solidFill>
                  <a:srgbClr val="C00000"/>
                </a:solidFill>
                <a:latin typeface="Calibri"/>
                <a:cs typeface="Calibri"/>
              </a:rPr>
              <a:t> </a:t>
            </a:r>
            <a:r>
              <a:rPr lang="en-US" sz="2400" spc="-5" dirty="0" smtClean="0">
                <a:solidFill>
                  <a:srgbClr val="C00000"/>
                </a:solidFill>
                <a:latin typeface="Calibri"/>
                <a:cs typeface="Calibri"/>
              </a:rPr>
              <a:t>cancer</a:t>
            </a:r>
            <a:endParaRPr lang="en-US" sz="2400" dirty="0" smtClean="0">
              <a:latin typeface="Calibri"/>
              <a:cs typeface="Calibri"/>
            </a:endParaRPr>
          </a:p>
          <a:p>
            <a:pPr marL="756285" lvl="1" indent="-287020">
              <a:lnSpc>
                <a:spcPts val="2305"/>
              </a:lnSpc>
              <a:buFont typeface="Arial"/>
              <a:buChar char="–"/>
              <a:tabLst>
                <a:tab pos="756920" algn="l"/>
              </a:tabLst>
            </a:pPr>
            <a:endParaRPr lang="en-US" dirty="0" smtClean="0">
              <a:latin typeface="Calibri"/>
              <a:cs typeface="Calibri"/>
            </a:endParaRPr>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8204" y="0"/>
            <a:ext cx="8945880" cy="6629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00"/>
            <a:ext cx="7772400" cy="1470025"/>
          </a:xfrm>
        </p:spPr>
        <p:txBody>
          <a:bodyPr/>
          <a:lstStyle/>
          <a:p>
            <a:r>
              <a:rPr b="1" smtClean="0">
                <a:solidFill>
                  <a:schemeClr val="tx1"/>
                </a:solidFill>
              </a:rPr>
              <a:t>3</a:t>
            </a:r>
            <a:r>
              <a:rPr lang="en-US" b="1" dirty="0" smtClean="0">
                <a:solidFill>
                  <a:schemeClr val="tx1"/>
                </a:solidFill>
              </a:rPr>
              <a:t>.LUNGS </a:t>
            </a:r>
            <a:r>
              <a:rPr lang="en-US" b="1" dirty="0">
                <a:solidFill>
                  <a:schemeClr val="tx1"/>
                </a:solidFill>
              </a:rPr>
              <a:t>CANCER </a:t>
            </a:r>
            <a:endParaRPr lang="en-US" dirty="0">
              <a:solidFill>
                <a:schemeClr val="tx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545337"/>
            <a:ext cx="1913889" cy="635000"/>
          </a:xfrm>
          <a:prstGeom prst="rect">
            <a:avLst/>
          </a:prstGeom>
        </p:spPr>
        <p:txBody>
          <a:bodyPr vert="horz" wrap="square" lIns="0" tIns="12065" rIns="0" bIns="0" rtlCol="0">
            <a:spAutoFit/>
          </a:bodyPr>
          <a:lstStyle/>
          <a:p>
            <a:pPr marL="12700">
              <a:lnSpc>
                <a:spcPct val="100000"/>
              </a:lnSpc>
              <a:spcBef>
                <a:spcPts val="95"/>
              </a:spcBef>
            </a:pPr>
            <a:r>
              <a:rPr sz="4000" b="0" spc="-20" dirty="0">
                <a:latin typeface="Trebuchet MS"/>
                <a:cs typeface="Trebuchet MS"/>
              </a:rPr>
              <a:t>REVIEW:</a:t>
            </a:r>
            <a:endParaRPr sz="4000">
              <a:latin typeface="Trebuchet MS"/>
              <a:cs typeface="Trebuchet MS"/>
            </a:endParaRPr>
          </a:p>
        </p:txBody>
      </p:sp>
      <p:sp>
        <p:nvSpPr>
          <p:cNvPr id="3" name="object 3"/>
          <p:cNvSpPr/>
          <p:nvPr/>
        </p:nvSpPr>
        <p:spPr>
          <a:xfrm>
            <a:off x="381000" y="1354836"/>
            <a:ext cx="8382000" cy="533247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3" name="object 3"/>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4" name="object 4"/>
          <p:cNvSpPr/>
          <p:nvPr/>
        </p:nvSpPr>
        <p:spPr>
          <a:xfrm>
            <a:off x="0" y="307847"/>
            <a:ext cx="9044940" cy="91440"/>
          </a:xfrm>
          <a:custGeom>
            <a:avLst/>
            <a:gdLst/>
            <a:ahLst/>
            <a:cxnLst/>
            <a:rect l="l" t="t" r="r" b="b"/>
            <a:pathLst>
              <a:path w="9044940" h="91439">
                <a:moveTo>
                  <a:pt x="0" y="91439"/>
                </a:moveTo>
                <a:lnTo>
                  <a:pt x="9044940" y="91439"/>
                </a:lnTo>
                <a:lnTo>
                  <a:pt x="9044940" y="0"/>
                </a:lnTo>
                <a:lnTo>
                  <a:pt x="0" y="0"/>
                </a:lnTo>
                <a:lnTo>
                  <a:pt x="0" y="91439"/>
                </a:lnTo>
                <a:close/>
              </a:path>
            </a:pathLst>
          </a:custGeom>
          <a:solidFill>
            <a:srgbClr val="438085"/>
          </a:solidFill>
        </p:spPr>
        <p:txBody>
          <a:bodyPr wrap="square" lIns="0" tIns="0" rIns="0" bIns="0" rtlCol="0"/>
          <a:lstStyle/>
          <a:p>
            <a:endParaRPr/>
          </a:p>
        </p:txBody>
      </p:sp>
      <p:sp>
        <p:nvSpPr>
          <p:cNvPr id="5" name="object 5"/>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6" name="object 6"/>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7" name="object 7"/>
          <p:cNvSpPr/>
          <p:nvPr/>
        </p:nvSpPr>
        <p:spPr>
          <a:xfrm>
            <a:off x="5410200" y="359663"/>
            <a:ext cx="3634740" cy="81280"/>
          </a:xfrm>
          <a:custGeom>
            <a:avLst/>
            <a:gdLst/>
            <a:ahLst/>
            <a:cxnLst/>
            <a:rect l="l" t="t" r="r" b="b"/>
            <a:pathLst>
              <a:path w="3634740" h="81279">
                <a:moveTo>
                  <a:pt x="0" y="80771"/>
                </a:moveTo>
                <a:lnTo>
                  <a:pt x="3634740" y="80771"/>
                </a:lnTo>
                <a:lnTo>
                  <a:pt x="3634740" y="0"/>
                </a:lnTo>
                <a:lnTo>
                  <a:pt x="0" y="0"/>
                </a:lnTo>
                <a:lnTo>
                  <a:pt x="0" y="80771"/>
                </a:lnTo>
                <a:close/>
              </a:path>
            </a:pathLst>
          </a:custGeom>
          <a:solidFill>
            <a:srgbClr val="438085"/>
          </a:solidFill>
        </p:spPr>
        <p:txBody>
          <a:bodyPr wrap="square" lIns="0" tIns="0" rIns="0" bIns="0" rtlCol="0"/>
          <a:lstStyle/>
          <a:p>
            <a:endParaRPr/>
          </a:p>
        </p:txBody>
      </p:sp>
      <p:sp>
        <p:nvSpPr>
          <p:cNvPr id="8" name="object 8"/>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9" name="object 9"/>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0" name="object 10"/>
          <p:cNvSpPr/>
          <p:nvPr/>
        </p:nvSpPr>
        <p:spPr>
          <a:xfrm>
            <a:off x="5410200" y="440436"/>
            <a:ext cx="3634740" cy="180340"/>
          </a:xfrm>
          <a:custGeom>
            <a:avLst/>
            <a:gdLst/>
            <a:ahLst/>
            <a:cxnLst/>
            <a:rect l="l" t="t" r="r" b="b"/>
            <a:pathLst>
              <a:path w="3634740" h="180340">
                <a:moveTo>
                  <a:pt x="0" y="179832"/>
                </a:moveTo>
                <a:lnTo>
                  <a:pt x="3634740" y="179832"/>
                </a:lnTo>
                <a:lnTo>
                  <a:pt x="3634740"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1" name="object 11"/>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12" name="object 12"/>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13" name="object 13"/>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14" name="object 14"/>
          <p:cNvSpPr/>
          <p:nvPr/>
        </p:nvSpPr>
        <p:spPr>
          <a:xfrm>
            <a:off x="8988552" y="0"/>
            <a:ext cx="0" cy="622300"/>
          </a:xfrm>
          <a:custGeom>
            <a:avLst/>
            <a:gdLst/>
            <a:ahLst/>
            <a:cxnLst/>
            <a:rect l="l" t="t" r="r" b="b"/>
            <a:pathLst>
              <a:path h="622300">
                <a:moveTo>
                  <a:pt x="0" y="0"/>
                </a:moveTo>
                <a:lnTo>
                  <a:pt x="0" y="621791"/>
                </a:lnTo>
              </a:path>
            </a:pathLst>
          </a:custGeom>
          <a:ln w="27431">
            <a:solidFill>
              <a:srgbClr val="FFFFFF"/>
            </a:solidFill>
          </a:ln>
        </p:spPr>
        <p:txBody>
          <a:bodyPr wrap="square" lIns="0" tIns="0" rIns="0" bIns="0" rtlCol="0"/>
          <a:lstStyle/>
          <a:p>
            <a:endParaRPr/>
          </a:p>
        </p:txBody>
      </p:sp>
      <p:sp>
        <p:nvSpPr>
          <p:cNvPr id="15" name="object 15"/>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16" name="object 16"/>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17" name="object 17"/>
          <p:cNvSpPr txBox="1">
            <a:spLocks noGrp="1"/>
          </p:cNvSpPr>
          <p:nvPr>
            <p:ph type="title"/>
          </p:nvPr>
        </p:nvSpPr>
        <p:spPr>
          <a:xfrm>
            <a:off x="154939" y="431037"/>
            <a:ext cx="3077845" cy="635000"/>
          </a:xfrm>
          <a:prstGeom prst="rect">
            <a:avLst/>
          </a:prstGeom>
        </p:spPr>
        <p:txBody>
          <a:bodyPr vert="horz" wrap="square" lIns="0" tIns="12065" rIns="0" bIns="0" rtlCol="0">
            <a:spAutoFit/>
          </a:bodyPr>
          <a:lstStyle/>
          <a:p>
            <a:pPr marL="12700">
              <a:lnSpc>
                <a:spcPct val="100000"/>
              </a:lnSpc>
              <a:spcBef>
                <a:spcPts val="95"/>
              </a:spcBef>
            </a:pPr>
            <a:r>
              <a:rPr sz="4000" spc="-5" dirty="0">
                <a:latin typeface="Trebuchet MS"/>
                <a:cs typeface="Trebuchet MS"/>
              </a:rPr>
              <a:t>DEFINITION</a:t>
            </a:r>
            <a:r>
              <a:rPr sz="4000" spc="-25" dirty="0">
                <a:latin typeface="Trebuchet MS"/>
                <a:cs typeface="Trebuchet MS"/>
              </a:rPr>
              <a:t>:</a:t>
            </a:r>
            <a:r>
              <a:rPr sz="4000" spc="-5" dirty="0">
                <a:latin typeface="Trebuchet MS"/>
                <a:cs typeface="Trebuchet MS"/>
              </a:rPr>
              <a:t>-</a:t>
            </a:r>
            <a:endParaRPr sz="4000">
              <a:latin typeface="Trebuchet MS"/>
              <a:cs typeface="Trebuchet MS"/>
            </a:endParaRPr>
          </a:p>
        </p:txBody>
      </p:sp>
      <p:sp>
        <p:nvSpPr>
          <p:cNvPr id="18" name="object 18"/>
          <p:cNvSpPr txBox="1"/>
          <p:nvPr/>
        </p:nvSpPr>
        <p:spPr>
          <a:xfrm>
            <a:off x="493268" y="1165605"/>
            <a:ext cx="7886700" cy="2585720"/>
          </a:xfrm>
          <a:prstGeom prst="rect">
            <a:avLst/>
          </a:prstGeom>
        </p:spPr>
        <p:txBody>
          <a:bodyPr vert="horz" wrap="square" lIns="0" tIns="12065" rIns="0" bIns="0" rtlCol="0">
            <a:spAutoFit/>
          </a:bodyPr>
          <a:lstStyle/>
          <a:p>
            <a:pPr marL="268605" marR="5080" indent="-256540">
              <a:lnSpc>
                <a:spcPct val="100000"/>
              </a:lnSpc>
              <a:spcBef>
                <a:spcPts val="95"/>
              </a:spcBef>
              <a:buClr>
                <a:srgbClr val="9F4DA2"/>
              </a:buClr>
              <a:buFont typeface="Georgia"/>
              <a:buChar char="•"/>
              <a:tabLst>
                <a:tab pos="269240" algn="l"/>
              </a:tabLst>
            </a:pPr>
            <a:r>
              <a:rPr sz="2800" b="1" spc="-5" dirty="0">
                <a:latin typeface="Georgia"/>
                <a:cs typeface="Georgia"/>
                <a:hlinkClick r:id="rId2"/>
              </a:rPr>
              <a:t>Lung </a:t>
            </a:r>
            <a:r>
              <a:rPr sz="2800" b="1" spc="-10" dirty="0">
                <a:latin typeface="Georgia"/>
                <a:cs typeface="Georgia"/>
                <a:hlinkClick r:id="rId2"/>
              </a:rPr>
              <a:t>carcinoma, </a:t>
            </a:r>
            <a:r>
              <a:rPr sz="2800" b="1" spc="-5" dirty="0">
                <a:latin typeface="Georgia"/>
                <a:cs typeface="Georgia"/>
                <a:hlinkClick r:id="rId2"/>
              </a:rPr>
              <a:t>is a malignant</a:t>
            </a:r>
            <a:r>
              <a:rPr sz="2800" b="1" spc="-5" dirty="0">
                <a:solidFill>
                  <a:srgbClr val="67AEBC"/>
                </a:solidFill>
                <a:latin typeface="Georgia"/>
                <a:cs typeface="Georgia"/>
                <a:hlinkClick r:id="rId2"/>
              </a:rPr>
              <a:t> </a:t>
            </a:r>
            <a:r>
              <a:rPr sz="2800" b="1" u="heavy" spc="-10" dirty="0">
                <a:solidFill>
                  <a:srgbClr val="67AEBC"/>
                </a:solidFill>
                <a:uFill>
                  <a:solidFill>
                    <a:srgbClr val="67AEBC"/>
                  </a:solidFill>
                </a:uFill>
                <a:latin typeface="Georgia"/>
                <a:cs typeface="Georgia"/>
                <a:hlinkClick r:id="rId2"/>
              </a:rPr>
              <a:t>lung </a:t>
            </a:r>
            <a:r>
              <a:rPr sz="2800" b="1" u="heavy" spc="-10" dirty="0">
                <a:solidFill>
                  <a:srgbClr val="67AEBC"/>
                </a:solidFill>
                <a:uFill>
                  <a:solidFill>
                    <a:srgbClr val="67AEBC"/>
                  </a:solidFill>
                </a:uFill>
                <a:latin typeface="Georgia"/>
                <a:cs typeface="Georgia"/>
                <a:hlinkClick r:id="rId3"/>
              </a:rPr>
              <a:t> </a:t>
            </a:r>
            <a:r>
              <a:rPr sz="2800" b="1" u="heavy" spc="-5" dirty="0">
                <a:solidFill>
                  <a:srgbClr val="67AEBC"/>
                </a:solidFill>
                <a:uFill>
                  <a:solidFill>
                    <a:srgbClr val="67AEBC"/>
                  </a:solidFill>
                </a:uFill>
                <a:latin typeface="Georgia"/>
                <a:cs typeface="Georgia"/>
                <a:hlinkClick r:id="rId3"/>
              </a:rPr>
              <a:t>tumor</a:t>
            </a:r>
            <a:r>
              <a:rPr sz="2800" b="1" spc="-5" dirty="0">
                <a:solidFill>
                  <a:srgbClr val="67AEBC"/>
                </a:solidFill>
                <a:latin typeface="Georgia"/>
                <a:cs typeface="Georgia"/>
                <a:hlinkClick r:id="rId3"/>
              </a:rPr>
              <a:t> </a:t>
            </a:r>
            <a:r>
              <a:rPr sz="2800" b="1" spc="-10" dirty="0">
                <a:latin typeface="Georgia"/>
                <a:cs typeface="Georgia"/>
                <a:hlinkClick r:id="rId3"/>
              </a:rPr>
              <a:t>characterized </a:t>
            </a:r>
            <a:r>
              <a:rPr sz="2800" b="1" spc="-5" dirty="0">
                <a:latin typeface="Georgia"/>
                <a:cs typeface="Georgia"/>
                <a:hlinkClick r:id="rId3"/>
              </a:rPr>
              <a:t>by uncontrolled</a:t>
            </a:r>
            <a:r>
              <a:rPr sz="2800" b="1" spc="-5" dirty="0">
                <a:solidFill>
                  <a:srgbClr val="67AEBC"/>
                </a:solidFill>
                <a:latin typeface="Georgia"/>
                <a:cs typeface="Georgia"/>
                <a:hlinkClick r:id="rId3"/>
              </a:rPr>
              <a:t> </a:t>
            </a:r>
            <a:r>
              <a:rPr sz="2800" b="1" u="heavy" spc="-10" dirty="0">
                <a:solidFill>
                  <a:srgbClr val="67AEBC"/>
                </a:solidFill>
                <a:uFill>
                  <a:solidFill>
                    <a:srgbClr val="67AEBC"/>
                  </a:solidFill>
                </a:uFill>
                <a:latin typeface="Georgia"/>
                <a:cs typeface="Georgia"/>
                <a:hlinkClick r:id="rId3"/>
              </a:rPr>
              <a:t>cell  growth</a:t>
            </a:r>
            <a:r>
              <a:rPr sz="2800" b="1" spc="-10" dirty="0">
                <a:solidFill>
                  <a:srgbClr val="67AEBC"/>
                </a:solidFill>
                <a:latin typeface="Georgia"/>
                <a:cs typeface="Georgia"/>
                <a:hlinkClick r:id="rId3"/>
              </a:rPr>
              <a:t> </a:t>
            </a:r>
            <a:r>
              <a:rPr sz="2800" b="1" spc="-5" dirty="0">
                <a:latin typeface="Georgia"/>
                <a:cs typeface="Georgia"/>
                <a:hlinkClick r:id="rId3"/>
              </a:rPr>
              <a:t>in</a:t>
            </a:r>
            <a:r>
              <a:rPr sz="2800" b="1" spc="-5" dirty="0">
                <a:solidFill>
                  <a:srgbClr val="67AEBC"/>
                </a:solidFill>
                <a:latin typeface="Georgia"/>
                <a:cs typeface="Georgia"/>
                <a:hlinkClick r:id="rId4"/>
              </a:rPr>
              <a:t> </a:t>
            </a:r>
            <a:r>
              <a:rPr sz="2800" b="1" u="heavy" spc="-10" dirty="0">
                <a:solidFill>
                  <a:srgbClr val="67AEBC"/>
                </a:solidFill>
                <a:uFill>
                  <a:solidFill>
                    <a:srgbClr val="67AEBC"/>
                  </a:solidFill>
                </a:uFill>
                <a:latin typeface="Georgia"/>
                <a:cs typeface="Georgia"/>
                <a:hlinkClick r:id="rId4"/>
              </a:rPr>
              <a:t>tissues</a:t>
            </a:r>
            <a:r>
              <a:rPr sz="2800" b="1" spc="-10" dirty="0">
                <a:solidFill>
                  <a:srgbClr val="67AEBC"/>
                </a:solidFill>
                <a:latin typeface="Georgia"/>
                <a:cs typeface="Georgia"/>
                <a:hlinkClick r:id="rId4"/>
              </a:rPr>
              <a:t> </a:t>
            </a:r>
            <a:r>
              <a:rPr sz="2800" b="1" spc="-5" dirty="0">
                <a:latin typeface="Georgia"/>
                <a:cs typeface="Georgia"/>
                <a:hlinkClick r:id="rId3"/>
              </a:rPr>
              <a:t>of </a:t>
            </a:r>
            <a:r>
              <a:rPr sz="2800" b="1" spc="-10" dirty="0">
                <a:latin typeface="Georgia"/>
                <a:cs typeface="Georgia"/>
                <a:hlinkClick r:id="rId3"/>
              </a:rPr>
              <a:t>the</a:t>
            </a:r>
            <a:r>
              <a:rPr sz="2800" b="1" spc="-10" dirty="0">
                <a:solidFill>
                  <a:srgbClr val="67AEBC"/>
                </a:solidFill>
                <a:latin typeface="Georgia"/>
                <a:cs typeface="Georgia"/>
                <a:hlinkClick r:id="rId5"/>
              </a:rPr>
              <a:t> </a:t>
            </a:r>
            <a:r>
              <a:rPr sz="2800" b="1" u="heavy" spc="-10" dirty="0">
                <a:solidFill>
                  <a:srgbClr val="67AEBC"/>
                </a:solidFill>
                <a:uFill>
                  <a:solidFill>
                    <a:srgbClr val="67AEBC"/>
                  </a:solidFill>
                </a:uFill>
                <a:latin typeface="Georgia"/>
                <a:cs typeface="Georgia"/>
                <a:hlinkClick r:id="rId5"/>
              </a:rPr>
              <a:t>lung</a:t>
            </a:r>
            <a:r>
              <a:rPr sz="2800" b="1" spc="-10" dirty="0">
                <a:latin typeface="Georgia"/>
                <a:cs typeface="Georgia"/>
                <a:hlinkClick r:id="rId3"/>
              </a:rPr>
              <a:t>. </a:t>
            </a:r>
            <a:r>
              <a:rPr sz="2800" b="1" spc="-5" dirty="0">
                <a:latin typeface="Georgia"/>
                <a:cs typeface="Georgia"/>
                <a:hlinkClick r:id="rId3"/>
              </a:rPr>
              <a:t>If </a:t>
            </a:r>
            <a:r>
              <a:rPr sz="2800" b="1" spc="-10" dirty="0">
                <a:latin typeface="Georgia"/>
                <a:cs typeface="Georgia"/>
                <a:hlinkClick r:id="rId3"/>
              </a:rPr>
              <a:t>left </a:t>
            </a:r>
            <a:r>
              <a:rPr sz="2800" b="1" spc="-10" dirty="0">
                <a:latin typeface="Georgia"/>
                <a:cs typeface="Georgia"/>
              </a:rPr>
              <a:t> </a:t>
            </a:r>
            <a:r>
              <a:rPr sz="2800" b="1" spc="-5" dirty="0">
                <a:latin typeface="Georgia"/>
                <a:cs typeface="Georgia"/>
              </a:rPr>
              <a:t>untreated, </a:t>
            </a:r>
            <a:r>
              <a:rPr sz="2800" b="1" spc="-10" dirty="0">
                <a:latin typeface="Georgia"/>
                <a:cs typeface="Georgia"/>
              </a:rPr>
              <a:t>this growth can </a:t>
            </a:r>
            <a:r>
              <a:rPr sz="2800" b="1" spc="-5" dirty="0">
                <a:latin typeface="Georgia"/>
                <a:cs typeface="Georgia"/>
              </a:rPr>
              <a:t>spread </a:t>
            </a:r>
            <a:r>
              <a:rPr sz="2800" b="1" spc="-10" dirty="0">
                <a:latin typeface="Georgia"/>
                <a:cs typeface="Georgia"/>
              </a:rPr>
              <a:t>beyond  the </a:t>
            </a:r>
            <a:r>
              <a:rPr sz="2800" b="1" spc="-5" dirty="0">
                <a:latin typeface="Georgia"/>
                <a:cs typeface="Georgia"/>
              </a:rPr>
              <a:t>lung by the process of</a:t>
            </a:r>
            <a:r>
              <a:rPr sz="2800" b="1" spc="-5" dirty="0">
                <a:solidFill>
                  <a:srgbClr val="67AEBC"/>
                </a:solidFill>
                <a:latin typeface="Georgia"/>
                <a:cs typeface="Georgia"/>
                <a:hlinkClick r:id="rId6"/>
              </a:rPr>
              <a:t> </a:t>
            </a:r>
            <a:r>
              <a:rPr sz="2800" b="1" u="heavy" spc="-5" dirty="0">
                <a:solidFill>
                  <a:srgbClr val="67AEBC"/>
                </a:solidFill>
                <a:uFill>
                  <a:solidFill>
                    <a:srgbClr val="67AEBC"/>
                  </a:solidFill>
                </a:uFill>
                <a:latin typeface="Georgia"/>
                <a:cs typeface="Georgia"/>
                <a:hlinkClick r:id="rId6"/>
              </a:rPr>
              <a:t>metastasis</a:t>
            </a:r>
            <a:r>
              <a:rPr sz="2800" b="1" spc="-5" dirty="0">
                <a:solidFill>
                  <a:srgbClr val="67AEBC"/>
                </a:solidFill>
                <a:latin typeface="Georgia"/>
                <a:cs typeface="Georgia"/>
                <a:hlinkClick r:id="rId6"/>
              </a:rPr>
              <a:t> </a:t>
            </a:r>
            <a:r>
              <a:rPr sz="2800" b="1" spc="-5" dirty="0">
                <a:latin typeface="Georgia"/>
                <a:cs typeface="Georgia"/>
              </a:rPr>
              <a:t>into  nearby tissue or other parts </a:t>
            </a:r>
            <a:r>
              <a:rPr sz="2800" b="1" spc="-10" dirty="0">
                <a:latin typeface="Georgia"/>
                <a:cs typeface="Georgia"/>
              </a:rPr>
              <a:t>of </a:t>
            </a:r>
            <a:r>
              <a:rPr sz="2800" b="1" spc="-5" dirty="0">
                <a:latin typeface="Georgia"/>
                <a:cs typeface="Georgia"/>
              </a:rPr>
              <a:t>the body</a:t>
            </a:r>
            <a:endParaRPr sz="2800">
              <a:latin typeface="Georgia"/>
              <a:cs typeface="Georgia"/>
            </a:endParaRPr>
          </a:p>
        </p:txBody>
      </p:sp>
      <p:sp>
        <p:nvSpPr>
          <p:cNvPr id="19" name="object 19"/>
          <p:cNvSpPr/>
          <p:nvPr/>
        </p:nvSpPr>
        <p:spPr>
          <a:xfrm>
            <a:off x="3250667" y="3962400"/>
            <a:ext cx="5526072" cy="2743200"/>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3" name="object 3"/>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4" name="object 4"/>
          <p:cNvSpPr/>
          <p:nvPr/>
        </p:nvSpPr>
        <p:spPr>
          <a:xfrm>
            <a:off x="0" y="307847"/>
            <a:ext cx="9044940" cy="91440"/>
          </a:xfrm>
          <a:custGeom>
            <a:avLst/>
            <a:gdLst/>
            <a:ahLst/>
            <a:cxnLst/>
            <a:rect l="l" t="t" r="r" b="b"/>
            <a:pathLst>
              <a:path w="9044940" h="91439">
                <a:moveTo>
                  <a:pt x="0" y="91439"/>
                </a:moveTo>
                <a:lnTo>
                  <a:pt x="9044940" y="91439"/>
                </a:lnTo>
                <a:lnTo>
                  <a:pt x="9044940" y="0"/>
                </a:lnTo>
                <a:lnTo>
                  <a:pt x="0" y="0"/>
                </a:lnTo>
                <a:lnTo>
                  <a:pt x="0" y="91439"/>
                </a:lnTo>
                <a:close/>
              </a:path>
            </a:pathLst>
          </a:custGeom>
          <a:solidFill>
            <a:srgbClr val="438085"/>
          </a:solidFill>
        </p:spPr>
        <p:txBody>
          <a:bodyPr wrap="square" lIns="0" tIns="0" rIns="0" bIns="0" rtlCol="0"/>
          <a:lstStyle/>
          <a:p>
            <a:endParaRPr/>
          </a:p>
        </p:txBody>
      </p:sp>
      <p:sp>
        <p:nvSpPr>
          <p:cNvPr id="5" name="object 5"/>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6" name="object 6"/>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7" name="object 7"/>
          <p:cNvSpPr/>
          <p:nvPr/>
        </p:nvSpPr>
        <p:spPr>
          <a:xfrm>
            <a:off x="5410200" y="359663"/>
            <a:ext cx="3634740" cy="81280"/>
          </a:xfrm>
          <a:custGeom>
            <a:avLst/>
            <a:gdLst/>
            <a:ahLst/>
            <a:cxnLst/>
            <a:rect l="l" t="t" r="r" b="b"/>
            <a:pathLst>
              <a:path w="3634740" h="81279">
                <a:moveTo>
                  <a:pt x="0" y="80771"/>
                </a:moveTo>
                <a:lnTo>
                  <a:pt x="3634740" y="80771"/>
                </a:lnTo>
                <a:lnTo>
                  <a:pt x="3634740" y="0"/>
                </a:lnTo>
                <a:lnTo>
                  <a:pt x="0" y="0"/>
                </a:lnTo>
                <a:lnTo>
                  <a:pt x="0" y="80771"/>
                </a:lnTo>
                <a:close/>
              </a:path>
            </a:pathLst>
          </a:custGeom>
          <a:solidFill>
            <a:srgbClr val="438085"/>
          </a:solidFill>
        </p:spPr>
        <p:txBody>
          <a:bodyPr wrap="square" lIns="0" tIns="0" rIns="0" bIns="0" rtlCol="0"/>
          <a:lstStyle/>
          <a:p>
            <a:endParaRPr/>
          </a:p>
        </p:txBody>
      </p:sp>
      <p:sp>
        <p:nvSpPr>
          <p:cNvPr id="8" name="object 8"/>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9" name="object 9"/>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0" name="object 10"/>
          <p:cNvSpPr/>
          <p:nvPr/>
        </p:nvSpPr>
        <p:spPr>
          <a:xfrm>
            <a:off x="5410200" y="440436"/>
            <a:ext cx="3634740" cy="180340"/>
          </a:xfrm>
          <a:custGeom>
            <a:avLst/>
            <a:gdLst/>
            <a:ahLst/>
            <a:cxnLst/>
            <a:rect l="l" t="t" r="r" b="b"/>
            <a:pathLst>
              <a:path w="3634740" h="180340">
                <a:moveTo>
                  <a:pt x="0" y="179832"/>
                </a:moveTo>
                <a:lnTo>
                  <a:pt x="3634740" y="179832"/>
                </a:lnTo>
                <a:lnTo>
                  <a:pt x="3634740"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1" name="object 11"/>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12" name="object 12"/>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13" name="object 13"/>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14" name="object 14"/>
          <p:cNvSpPr/>
          <p:nvPr/>
        </p:nvSpPr>
        <p:spPr>
          <a:xfrm>
            <a:off x="8988552" y="0"/>
            <a:ext cx="0" cy="622300"/>
          </a:xfrm>
          <a:custGeom>
            <a:avLst/>
            <a:gdLst/>
            <a:ahLst/>
            <a:cxnLst/>
            <a:rect l="l" t="t" r="r" b="b"/>
            <a:pathLst>
              <a:path h="622300">
                <a:moveTo>
                  <a:pt x="0" y="0"/>
                </a:moveTo>
                <a:lnTo>
                  <a:pt x="0" y="621791"/>
                </a:lnTo>
              </a:path>
            </a:pathLst>
          </a:custGeom>
          <a:ln w="27431">
            <a:solidFill>
              <a:srgbClr val="FFFFFF"/>
            </a:solidFill>
          </a:ln>
        </p:spPr>
        <p:txBody>
          <a:bodyPr wrap="square" lIns="0" tIns="0" rIns="0" bIns="0" rtlCol="0"/>
          <a:lstStyle/>
          <a:p>
            <a:endParaRPr/>
          </a:p>
        </p:txBody>
      </p:sp>
      <p:sp>
        <p:nvSpPr>
          <p:cNvPr id="15" name="object 15"/>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16" name="object 16"/>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17" name="object 17"/>
          <p:cNvSpPr txBox="1">
            <a:spLocks noGrp="1"/>
          </p:cNvSpPr>
          <p:nvPr>
            <p:ph type="title"/>
          </p:nvPr>
        </p:nvSpPr>
        <p:spPr>
          <a:xfrm>
            <a:off x="154939" y="735837"/>
            <a:ext cx="7185659" cy="635000"/>
          </a:xfrm>
          <a:prstGeom prst="rect">
            <a:avLst/>
          </a:prstGeom>
        </p:spPr>
        <p:txBody>
          <a:bodyPr vert="horz" wrap="square" lIns="0" tIns="12065" rIns="0" bIns="0" rtlCol="0">
            <a:spAutoFit/>
          </a:bodyPr>
          <a:lstStyle/>
          <a:p>
            <a:pPr marL="12700">
              <a:lnSpc>
                <a:spcPct val="100000"/>
              </a:lnSpc>
              <a:spcBef>
                <a:spcPts val="95"/>
              </a:spcBef>
            </a:pPr>
            <a:r>
              <a:rPr sz="4000" spc="-10" dirty="0">
                <a:latin typeface="Trebuchet MS"/>
                <a:cs typeface="Trebuchet MS"/>
              </a:rPr>
              <a:t>INCIDENCE OF </a:t>
            </a:r>
            <a:r>
              <a:rPr sz="4000" spc="-5" dirty="0">
                <a:latin typeface="Trebuchet MS"/>
                <a:cs typeface="Trebuchet MS"/>
              </a:rPr>
              <a:t>LUNG</a:t>
            </a:r>
            <a:r>
              <a:rPr sz="4000" spc="45" dirty="0">
                <a:latin typeface="Trebuchet MS"/>
                <a:cs typeface="Trebuchet MS"/>
              </a:rPr>
              <a:t> </a:t>
            </a:r>
            <a:r>
              <a:rPr sz="4000" spc="-5" dirty="0">
                <a:latin typeface="Trebuchet MS"/>
                <a:cs typeface="Trebuchet MS"/>
              </a:rPr>
              <a:t>CANCER:-</a:t>
            </a:r>
            <a:endParaRPr sz="4000">
              <a:latin typeface="Trebuchet MS"/>
              <a:cs typeface="Trebuchet MS"/>
            </a:endParaRPr>
          </a:p>
        </p:txBody>
      </p:sp>
      <p:sp>
        <p:nvSpPr>
          <p:cNvPr id="18" name="object 18"/>
          <p:cNvSpPr txBox="1"/>
          <p:nvPr/>
        </p:nvSpPr>
        <p:spPr>
          <a:xfrm>
            <a:off x="645668" y="1774901"/>
            <a:ext cx="7566025" cy="2662555"/>
          </a:xfrm>
          <a:prstGeom prst="rect">
            <a:avLst/>
          </a:prstGeom>
        </p:spPr>
        <p:txBody>
          <a:bodyPr vert="horz" wrap="square" lIns="0" tIns="12065" rIns="0" bIns="0" rtlCol="0">
            <a:spAutoFit/>
          </a:bodyPr>
          <a:lstStyle/>
          <a:p>
            <a:pPr marL="268605" marR="384175" indent="-256540">
              <a:lnSpc>
                <a:spcPct val="100000"/>
              </a:lnSpc>
              <a:spcBef>
                <a:spcPts val="95"/>
              </a:spcBef>
              <a:buClr>
                <a:srgbClr val="9F4DA2"/>
              </a:buClr>
              <a:buChar char="•"/>
              <a:tabLst>
                <a:tab pos="269240" algn="l"/>
              </a:tabLst>
            </a:pPr>
            <a:r>
              <a:rPr sz="2800" dirty="0">
                <a:latin typeface="Georgia"/>
                <a:cs typeface="Georgia"/>
              </a:rPr>
              <a:t>Lung </a:t>
            </a:r>
            <a:r>
              <a:rPr sz="2800" spc="-5" dirty="0">
                <a:latin typeface="Georgia"/>
                <a:cs typeface="Georgia"/>
              </a:rPr>
              <a:t>cancer mainly occurs in older people.  About 2 out </a:t>
            </a:r>
            <a:r>
              <a:rPr sz="2800" dirty="0">
                <a:latin typeface="Georgia"/>
                <a:cs typeface="Georgia"/>
              </a:rPr>
              <a:t>of </a:t>
            </a:r>
            <a:r>
              <a:rPr sz="2800" spc="-5" dirty="0">
                <a:latin typeface="Georgia"/>
                <a:cs typeface="Georgia"/>
              </a:rPr>
              <a:t>3 people diagnosed </a:t>
            </a:r>
            <a:r>
              <a:rPr sz="2800" spc="-10" dirty="0">
                <a:latin typeface="Georgia"/>
                <a:cs typeface="Georgia"/>
              </a:rPr>
              <a:t>with </a:t>
            </a:r>
            <a:r>
              <a:rPr sz="2800" spc="-5" dirty="0">
                <a:latin typeface="Georgia"/>
                <a:cs typeface="Georgia"/>
              </a:rPr>
              <a:t>lung  cancer are 65 </a:t>
            </a:r>
            <a:r>
              <a:rPr sz="2800" dirty="0">
                <a:latin typeface="Georgia"/>
                <a:cs typeface="Georgia"/>
              </a:rPr>
              <a:t>or</a:t>
            </a:r>
            <a:r>
              <a:rPr sz="2800" spc="20" dirty="0">
                <a:latin typeface="Georgia"/>
                <a:cs typeface="Georgia"/>
              </a:rPr>
              <a:t> </a:t>
            </a:r>
            <a:r>
              <a:rPr sz="2800" spc="-5" dirty="0">
                <a:latin typeface="Georgia"/>
                <a:cs typeface="Georgia"/>
              </a:rPr>
              <a:t>older.</a:t>
            </a:r>
            <a:endParaRPr sz="2800">
              <a:latin typeface="Georgia"/>
              <a:cs typeface="Georgia"/>
            </a:endParaRPr>
          </a:p>
          <a:p>
            <a:pPr marL="268605" indent="-256540">
              <a:lnSpc>
                <a:spcPct val="100000"/>
              </a:lnSpc>
              <a:spcBef>
                <a:spcPts val="305"/>
              </a:spcBef>
              <a:buClr>
                <a:srgbClr val="9F4DA2"/>
              </a:buClr>
              <a:buChar char="•"/>
              <a:tabLst>
                <a:tab pos="269240" algn="l"/>
              </a:tabLst>
            </a:pPr>
            <a:r>
              <a:rPr sz="2800" spc="-5" dirty="0">
                <a:latin typeface="Georgia"/>
                <a:cs typeface="Georgia"/>
              </a:rPr>
              <a:t>About 14% of all </a:t>
            </a:r>
            <a:r>
              <a:rPr sz="2800" dirty="0">
                <a:latin typeface="Georgia"/>
                <a:cs typeface="Georgia"/>
              </a:rPr>
              <a:t>new </a:t>
            </a:r>
            <a:r>
              <a:rPr sz="2800" spc="-5" dirty="0">
                <a:latin typeface="Georgia"/>
                <a:cs typeface="Georgia"/>
              </a:rPr>
              <a:t>cancers are lung</a:t>
            </a:r>
            <a:r>
              <a:rPr sz="2800" spc="60" dirty="0">
                <a:latin typeface="Georgia"/>
                <a:cs typeface="Georgia"/>
              </a:rPr>
              <a:t> </a:t>
            </a:r>
            <a:r>
              <a:rPr sz="2800" spc="-5" dirty="0">
                <a:latin typeface="Georgia"/>
                <a:cs typeface="Georgia"/>
              </a:rPr>
              <a:t>cancers.</a:t>
            </a:r>
            <a:endParaRPr sz="2800">
              <a:latin typeface="Georgia"/>
              <a:cs typeface="Georgia"/>
            </a:endParaRPr>
          </a:p>
          <a:p>
            <a:pPr marL="268605" marR="975994" indent="-256540">
              <a:lnSpc>
                <a:spcPct val="100000"/>
              </a:lnSpc>
              <a:spcBef>
                <a:spcPts val="300"/>
              </a:spcBef>
              <a:buClr>
                <a:srgbClr val="9F4DA2"/>
              </a:buClr>
              <a:buChar char="•"/>
              <a:tabLst>
                <a:tab pos="269240" algn="l"/>
              </a:tabLst>
            </a:pPr>
            <a:r>
              <a:rPr sz="2800" spc="-5" dirty="0">
                <a:latin typeface="Georgia"/>
                <a:cs typeface="Georgia"/>
              </a:rPr>
              <a:t>About 224,390 </a:t>
            </a:r>
            <a:r>
              <a:rPr sz="2800" dirty="0">
                <a:latin typeface="Georgia"/>
                <a:cs typeface="Georgia"/>
              </a:rPr>
              <a:t>new </a:t>
            </a:r>
            <a:r>
              <a:rPr sz="2800" spc="-5" dirty="0">
                <a:latin typeface="Georgia"/>
                <a:cs typeface="Georgia"/>
              </a:rPr>
              <a:t>cases of lung </a:t>
            </a:r>
            <a:r>
              <a:rPr sz="2800" dirty="0">
                <a:latin typeface="Georgia"/>
                <a:cs typeface="Georgia"/>
              </a:rPr>
              <a:t>cancer  </a:t>
            </a:r>
            <a:r>
              <a:rPr sz="2800" spc="-5" dirty="0">
                <a:latin typeface="Georgia"/>
                <a:cs typeface="Georgia"/>
              </a:rPr>
              <a:t>(117,920 in men and 106,470 in</a:t>
            </a:r>
            <a:r>
              <a:rPr sz="2800" spc="25" dirty="0">
                <a:latin typeface="Georgia"/>
                <a:cs typeface="Georgia"/>
              </a:rPr>
              <a:t> </a:t>
            </a:r>
            <a:r>
              <a:rPr sz="2800" dirty="0">
                <a:latin typeface="Georgia"/>
                <a:cs typeface="Georgia"/>
              </a:rPr>
              <a:t>women)</a:t>
            </a:r>
            <a:endParaRPr sz="2800">
              <a:latin typeface="Georgia"/>
              <a:cs typeface="Georgia"/>
            </a:endParaRPr>
          </a:p>
        </p:txBody>
      </p:sp>
      <p:sp>
        <p:nvSpPr>
          <p:cNvPr id="19" name="object 19"/>
          <p:cNvSpPr/>
          <p:nvPr/>
        </p:nvSpPr>
        <p:spPr>
          <a:xfrm>
            <a:off x="0" y="4632730"/>
            <a:ext cx="4495800" cy="222526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340" y="499617"/>
            <a:ext cx="555561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rebuchet MS"/>
                <a:cs typeface="Trebuchet MS"/>
              </a:rPr>
              <a:t>TYPES </a:t>
            </a:r>
            <a:r>
              <a:rPr sz="3600" spc="-5" dirty="0">
                <a:latin typeface="Trebuchet MS"/>
                <a:cs typeface="Trebuchet MS"/>
              </a:rPr>
              <a:t>OF </a:t>
            </a:r>
            <a:r>
              <a:rPr sz="3600" dirty="0">
                <a:latin typeface="Trebuchet MS"/>
                <a:cs typeface="Trebuchet MS"/>
              </a:rPr>
              <a:t>LUNG</a:t>
            </a:r>
            <a:r>
              <a:rPr sz="3600" spc="-50" dirty="0">
                <a:latin typeface="Trebuchet MS"/>
                <a:cs typeface="Trebuchet MS"/>
              </a:rPr>
              <a:t> </a:t>
            </a:r>
            <a:r>
              <a:rPr sz="3600" spc="-5" dirty="0">
                <a:latin typeface="Trebuchet MS"/>
                <a:cs typeface="Trebuchet MS"/>
              </a:rPr>
              <a:t>CANCER:-</a:t>
            </a:r>
            <a:endParaRPr sz="3600">
              <a:latin typeface="Trebuchet MS"/>
              <a:cs typeface="Trebuchet MS"/>
            </a:endParaRPr>
          </a:p>
        </p:txBody>
      </p:sp>
      <p:sp>
        <p:nvSpPr>
          <p:cNvPr id="3" name="object 3"/>
          <p:cNvSpPr/>
          <p:nvPr/>
        </p:nvSpPr>
        <p:spPr>
          <a:xfrm>
            <a:off x="228600" y="1205483"/>
            <a:ext cx="8610600" cy="549097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3" name="object 3"/>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4" name="object 4"/>
          <p:cNvSpPr/>
          <p:nvPr/>
        </p:nvSpPr>
        <p:spPr>
          <a:xfrm>
            <a:off x="0" y="307847"/>
            <a:ext cx="9044940" cy="91440"/>
          </a:xfrm>
          <a:custGeom>
            <a:avLst/>
            <a:gdLst/>
            <a:ahLst/>
            <a:cxnLst/>
            <a:rect l="l" t="t" r="r" b="b"/>
            <a:pathLst>
              <a:path w="9044940" h="91439">
                <a:moveTo>
                  <a:pt x="0" y="91439"/>
                </a:moveTo>
                <a:lnTo>
                  <a:pt x="9044940" y="91439"/>
                </a:lnTo>
                <a:lnTo>
                  <a:pt x="9044940" y="0"/>
                </a:lnTo>
                <a:lnTo>
                  <a:pt x="0" y="0"/>
                </a:lnTo>
                <a:lnTo>
                  <a:pt x="0" y="91439"/>
                </a:lnTo>
                <a:close/>
              </a:path>
            </a:pathLst>
          </a:custGeom>
          <a:solidFill>
            <a:srgbClr val="438085"/>
          </a:solidFill>
        </p:spPr>
        <p:txBody>
          <a:bodyPr wrap="square" lIns="0" tIns="0" rIns="0" bIns="0" rtlCol="0"/>
          <a:lstStyle/>
          <a:p>
            <a:endParaRPr/>
          </a:p>
        </p:txBody>
      </p:sp>
      <p:sp>
        <p:nvSpPr>
          <p:cNvPr id="5" name="object 5"/>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6" name="object 6"/>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7" name="object 7"/>
          <p:cNvSpPr/>
          <p:nvPr/>
        </p:nvSpPr>
        <p:spPr>
          <a:xfrm>
            <a:off x="5410200" y="359663"/>
            <a:ext cx="3634740" cy="81280"/>
          </a:xfrm>
          <a:custGeom>
            <a:avLst/>
            <a:gdLst/>
            <a:ahLst/>
            <a:cxnLst/>
            <a:rect l="l" t="t" r="r" b="b"/>
            <a:pathLst>
              <a:path w="3634740" h="81279">
                <a:moveTo>
                  <a:pt x="0" y="80771"/>
                </a:moveTo>
                <a:lnTo>
                  <a:pt x="3634740" y="80771"/>
                </a:lnTo>
                <a:lnTo>
                  <a:pt x="3634740" y="0"/>
                </a:lnTo>
                <a:lnTo>
                  <a:pt x="0" y="0"/>
                </a:lnTo>
                <a:lnTo>
                  <a:pt x="0" y="80771"/>
                </a:lnTo>
                <a:close/>
              </a:path>
            </a:pathLst>
          </a:custGeom>
          <a:solidFill>
            <a:srgbClr val="438085"/>
          </a:solidFill>
        </p:spPr>
        <p:txBody>
          <a:bodyPr wrap="square" lIns="0" tIns="0" rIns="0" bIns="0" rtlCol="0"/>
          <a:lstStyle/>
          <a:p>
            <a:endParaRPr/>
          </a:p>
        </p:txBody>
      </p:sp>
      <p:sp>
        <p:nvSpPr>
          <p:cNvPr id="8" name="object 8"/>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9" name="object 9"/>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0" name="object 10"/>
          <p:cNvSpPr/>
          <p:nvPr/>
        </p:nvSpPr>
        <p:spPr>
          <a:xfrm>
            <a:off x="5410200" y="440436"/>
            <a:ext cx="3634740" cy="180340"/>
          </a:xfrm>
          <a:custGeom>
            <a:avLst/>
            <a:gdLst/>
            <a:ahLst/>
            <a:cxnLst/>
            <a:rect l="l" t="t" r="r" b="b"/>
            <a:pathLst>
              <a:path w="3634740" h="180340">
                <a:moveTo>
                  <a:pt x="0" y="179832"/>
                </a:moveTo>
                <a:lnTo>
                  <a:pt x="3634740" y="179832"/>
                </a:lnTo>
                <a:lnTo>
                  <a:pt x="3634740"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1" name="object 11"/>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12" name="object 12"/>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13" name="object 13"/>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14" name="object 14"/>
          <p:cNvSpPr/>
          <p:nvPr/>
        </p:nvSpPr>
        <p:spPr>
          <a:xfrm>
            <a:off x="8988552" y="0"/>
            <a:ext cx="0" cy="622300"/>
          </a:xfrm>
          <a:custGeom>
            <a:avLst/>
            <a:gdLst/>
            <a:ahLst/>
            <a:cxnLst/>
            <a:rect l="l" t="t" r="r" b="b"/>
            <a:pathLst>
              <a:path h="622300">
                <a:moveTo>
                  <a:pt x="0" y="0"/>
                </a:moveTo>
                <a:lnTo>
                  <a:pt x="0" y="621791"/>
                </a:lnTo>
              </a:path>
            </a:pathLst>
          </a:custGeom>
          <a:ln w="27431">
            <a:solidFill>
              <a:srgbClr val="FFFFFF"/>
            </a:solidFill>
          </a:ln>
        </p:spPr>
        <p:txBody>
          <a:bodyPr wrap="square" lIns="0" tIns="0" rIns="0" bIns="0" rtlCol="0"/>
          <a:lstStyle/>
          <a:p>
            <a:endParaRPr/>
          </a:p>
        </p:txBody>
      </p:sp>
      <p:sp>
        <p:nvSpPr>
          <p:cNvPr id="15" name="object 15"/>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16" name="object 16"/>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17" name="object 17"/>
          <p:cNvSpPr txBox="1">
            <a:spLocks noGrp="1"/>
          </p:cNvSpPr>
          <p:nvPr>
            <p:ph type="title"/>
          </p:nvPr>
        </p:nvSpPr>
        <p:spPr>
          <a:xfrm>
            <a:off x="78739" y="690117"/>
            <a:ext cx="7784465" cy="574040"/>
          </a:xfrm>
          <a:prstGeom prst="rect">
            <a:avLst/>
          </a:prstGeom>
        </p:spPr>
        <p:txBody>
          <a:bodyPr vert="horz" wrap="square" lIns="0" tIns="12700" rIns="0" bIns="0" rtlCol="0">
            <a:spAutoFit/>
          </a:bodyPr>
          <a:lstStyle/>
          <a:p>
            <a:pPr marL="12700">
              <a:lnSpc>
                <a:spcPct val="100000"/>
              </a:lnSpc>
              <a:spcBef>
                <a:spcPts val="100"/>
              </a:spcBef>
            </a:pPr>
            <a:r>
              <a:rPr sz="3600" spc="-5" dirty="0">
                <a:latin typeface="Trebuchet MS"/>
                <a:cs typeface="Trebuchet MS"/>
              </a:rPr>
              <a:t>Non-small </a:t>
            </a:r>
            <a:r>
              <a:rPr sz="3600" dirty="0">
                <a:latin typeface="Trebuchet MS"/>
                <a:cs typeface="Trebuchet MS"/>
              </a:rPr>
              <a:t>cell lung cancer </a:t>
            </a:r>
            <a:r>
              <a:rPr sz="3600" spc="-5" dirty="0">
                <a:latin typeface="Trebuchet MS"/>
                <a:cs typeface="Trebuchet MS"/>
              </a:rPr>
              <a:t>(NSCLC)</a:t>
            </a:r>
            <a:r>
              <a:rPr sz="3600" spc="-75" dirty="0">
                <a:latin typeface="Trebuchet MS"/>
                <a:cs typeface="Trebuchet MS"/>
              </a:rPr>
              <a:t> </a:t>
            </a:r>
            <a:r>
              <a:rPr sz="3600" dirty="0">
                <a:latin typeface="Trebuchet MS"/>
                <a:cs typeface="Trebuchet MS"/>
              </a:rPr>
              <a:t>:</a:t>
            </a:r>
            <a:endParaRPr sz="3600">
              <a:latin typeface="Trebuchet MS"/>
              <a:cs typeface="Trebuchet MS"/>
            </a:endParaRPr>
          </a:p>
        </p:txBody>
      </p:sp>
      <p:sp>
        <p:nvSpPr>
          <p:cNvPr id="18" name="object 18"/>
          <p:cNvSpPr txBox="1"/>
          <p:nvPr/>
        </p:nvSpPr>
        <p:spPr>
          <a:xfrm>
            <a:off x="645668" y="1585848"/>
            <a:ext cx="7802880" cy="4553585"/>
          </a:xfrm>
          <a:prstGeom prst="rect">
            <a:avLst/>
          </a:prstGeom>
        </p:spPr>
        <p:txBody>
          <a:bodyPr vert="horz" wrap="square" lIns="0" tIns="50800" rIns="0" bIns="0" rtlCol="0">
            <a:spAutoFit/>
          </a:bodyPr>
          <a:lstStyle/>
          <a:p>
            <a:pPr marL="826769" indent="-219710">
              <a:lnSpc>
                <a:spcPct val="100000"/>
              </a:lnSpc>
              <a:spcBef>
                <a:spcPts val="400"/>
              </a:spcBef>
              <a:buFont typeface="Wingdings 2"/>
              <a:buChar char=""/>
              <a:tabLst>
                <a:tab pos="826769" algn="l"/>
              </a:tabLst>
            </a:pPr>
            <a:r>
              <a:rPr sz="2400" spc="-5" dirty="0">
                <a:solidFill>
                  <a:srgbClr val="525389"/>
                </a:solidFill>
                <a:latin typeface="Georgia"/>
                <a:cs typeface="Georgia"/>
              </a:rPr>
              <a:t>Most common</a:t>
            </a:r>
            <a:r>
              <a:rPr sz="2400" dirty="0">
                <a:solidFill>
                  <a:srgbClr val="525389"/>
                </a:solidFill>
                <a:latin typeface="Georgia"/>
                <a:cs typeface="Georgia"/>
              </a:rPr>
              <a:t> </a:t>
            </a:r>
            <a:r>
              <a:rPr sz="2400" spc="-10" dirty="0">
                <a:solidFill>
                  <a:srgbClr val="525389"/>
                </a:solidFill>
                <a:latin typeface="Georgia"/>
                <a:cs typeface="Georgia"/>
              </a:rPr>
              <a:t>type</a:t>
            </a:r>
            <a:endParaRPr sz="2400">
              <a:latin typeface="Georgia"/>
              <a:cs typeface="Georgia"/>
            </a:endParaRPr>
          </a:p>
          <a:p>
            <a:pPr marL="826769" indent="-219710">
              <a:lnSpc>
                <a:spcPct val="100000"/>
              </a:lnSpc>
              <a:spcBef>
                <a:spcPts val="305"/>
              </a:spcBef>
              <a:buFont typeface="Wingdings 2"/>
              <a:buChar char=""/>
              <a:tabLst>
                <a:tab pos="826769" algn="l"/>
              </a:tabLst>
            </a:pPr>
            <a:r>
              <a:rPr sz="2400" dirty="0">
                <a:solidFill>
                  <a:srgbClr val="525389"/>
                </a:solidFill>
                <a:latin typeface="Georgia"/>
                <a:cs typeface="Georgia"/>
              </a:rPr>
              <a:t>About </a:t>
            </a:r>
            <a:r>
              <a:rPr sz="2400" spc="-5" dirty="0">
                <a:solidFill>
                  <a:srgbClr val="525389"/>
                </a:solidFill>
                <a:latin typeface="Georgia"/>
                <a:cs typeface="Georgia"/>
              </a:rPr>
              <a:t>80-85% </a:t>
            </a:r>
            <a:r>
              <a:rPr sz="2400" dirty="0">
                <a:solidFill>
                  <a:srgbClr val="525389"/>
                </a:solidFill>
                <a:latin typeface="Georgia"/>
                <a:cs typeface="Georgia"/>
              </a:rPr>
              <a:t>are</a:t>
            </a:r>
            <a:r>
              <a:rPr sz="2400" spc="-10" dirty="0">
                <a:solidFill>
                  <a:srgbClr val="525389"/>
                </a:solidFill>
                <a:latin typeface="Georgia"/>
                <a:cs typeface="Georgia"/>
              </a:rPr>
              <a:t> </a:t>
            </a:r>
            <a:r>
              <a:rPr sz="2400" spc="-5" dirty="0">
                <a:solidFill>
                  <a:srgbClr val="525389"/>
                </a:solidFill>
                <a:latin typeface="Georgia"/>
                <a:cs typeface="Georgia"/>
              </a:rPr>
              <a:t>NSCLC</a:t>
            </a:r>
            <a:endParaRPr sz="2400">
              <a:latin typeface="Georgia"/>
              <a:cs typeface="Georgia"/>
            </a:endParaRPr>
          </a:p>
          <a:p>
            <a:pPr marL="826769" indent="-219710">
              <a:lnSpc>
                <a:spcPct val="100000"/>
              </a:lnSpc>
              <a:spcBef>
                <a:spcPts val="300"/>
              </a:spcBef>
              <a:buFont typeface="Wingdings 2"/>
              <a:buChar char=""/>
              <a:tabLst>
                <a:tab pos="826769" algn="l"/>
              </a:tabLst>
            </a:pPr>
            <a:r>
              <a:rPr sz="2400" spc="-5" dirty="0">
                <a:solidFill>
                  <a:srgbClr val="525389"/>
                </a:solidFill>
                <a:latin typeface="Georgia"/>
                <a:cs typeface="Georgia"/>
              </a:rPr>
              <a:t>Grows </a:t>
            </a:r>
            <a:r>
              <a:rPr sz="2400" dirty="0">
                <a:solidFill>
                  <a:srgbClr val="525389"/>
                </a:solidFill>
                <a:latin typeface="Georgia"/>
                <a:cs typeface="Georgia"/>
              </a:rPr>
              <a:t>more</a:t>
            </a:r>
            <a:r>
              <a:rPr sz="2400" spc="10" dirty="0">
                <a:solidFill>
                  <a:srgbClr val="525389"/>
                </a:solidFill>
                <a:latin typeface="Georgia"/>
                <a:cs typeface="Georgia"/>
              </a:rPr>
              <a:t> </a:t>
            </a:r>
            <a:r>
              <a:rPr sz="2400" spc="-5" dirty="0">
                <a:solidFill>
                  <a:srgbClr val="525389"/>
                </a:solidFill>
                <a:latin typeface="Georgia"/>
                <a:cs typeface="Georgia"/>
              </a:rPr>
              <a:t>slowly</a:t>
            </a:r>
            <a:endParaRPr sz="2400">
              <a:latin typeface="Georgia"/>
              <a:cs typeface="Georgia"/>
            </a:endParaRPr>
          </a:p>
          <a:p>
            <a:pPr marL="268605" indent="-256540">
              <a:lnSpc>
                <a:spcPct val="100000"/>
              </a:lnSpc>
              <a:spcBef>
                <a:spcPts val="285"/>
              </a:spcBef>
              <a:buClr>
                <a:srgbClr val="9F4DA2"/>
              </a:buClr>
              <a:buChar char="•"/>
              <a:tabLst>
                <a:tab pos="269240" algn="l"/>
              </a:tabLst>
            </a:pPr>
            <a:r>
              <a:rPr sz="2800" spc="-5" dirty="0">
                <a:latin typeface="Georgia"/>
                <a:cs typeface="Georgia"/>
              </a:rPr>
              <a:t>It is further classified into </a:t>
            </a:r>
            <a:r>
              <a:rPr sz="2800" spc="-10" dirty="0">
                <a:latin typeface="Georgia"/>
                <a:cs typeface="Georgia"/>
              </a:rPr>
              <a:t>the</a:t>
            </a:r>
            <a:r>
              <a:rPr sz="2800" spc="70" dirty="0">
                <a:latin typeface="Georgia"/>
                <a:cs typeface="Georgia"/>
              </a:rPr>
              <a:t> </a:t>
            </a:r>
            <a:r>
              <a:rPr sz="2800" spc="-5" dirty="0">
                <a:latin typeface="Georgia"/>
                <a:cs typeface="Georgia"/>
              </a:rPr>
              <a:t>following:-</a:t>
            </a:r>
            <a:endParaRPr sz="2800">
              <a:latin typeface="Georgia"/>
              <a:cs typeface="Georgia"/>
            </a:endParaRPr>
          </a:p>
          <a:p>
            <a:pPr>
              <a:lnSpc>
                <a:spcPct val="100000"/>
              </a:lnSpc>
              <a:spcBef>
                <a:spcPts val="10"/>
              </a:spcBef>
            </a:pPr>
            <a:endParaRPr sz="2600">
              <a:latin typeface="Times New Roman"/>
              <a:cs typeface="Times New Roman"/>
            </a:endParaRPr>
          </a:p>
          <a:p>
            <a:pPr marL="268605" marR="5080" indent="-256540">
              <a:lnSpc>
                <a:spcPct val="100000"/>
              </a:lnSpc>
              <a:buClr>
                <a:srgbClr val="9F4DA2"/>
              </a:buClr>
              <a:buSzPct val="96428"/>
              <a:buFont typeface="Wingdings"/>
              <a:buChar char=""/>
              <a:tabLst>
                <a:tab pos="330200" algn="l"/>
              </a:tabLst>
            </a:pPr>
            <a:r>
              <a:rPr sz="2800" b="1" spc="-10" dirty="0">
                <a:latin typeface="Georgia"/>
                <a:cs typeface="Georgia"/>
              </a:rPr>
              <a:t>Epidermoid carcinoma </a:t>
            </a:r>
            <a:r>
              <a:rPr sz="2800" b="1" spc="-5" dirty="0">
                <a:latin typeface="Georgia"/>
                <a:cs typeface="Georgia"/>
              </a:rPr>
              <a:t>or Squamous </a:t>
            </a:r>
            <a:r>
              <a:rPr sz="2800" b="1" spc="-10" dirty="0">
                <a:latin typeface="Georgia"/>
                <a:cs typeface="Georgia"/>
              </a:rPr>
              <a:t>cell  </a:t>
            </a:r>
            <a:r>
              <a:rPr sz="2800" b="1" spc="-5" dirty="0">
                <a:latin typeface="Georgia"/>
                <a:cs typeface="Georgia"/>
              </a:rPr>
              <a:t>carcinoma:</a:t>
            </a:r>
            <a:endParaRPr sz="2800">
              <a:latin typeface="Georgia"/>
              <a:cs typeface="Georgia"/>
            </a:endParaRPr>
          </a:p>
          <a:p>
            <a:pPr marL="826769" lvl="1" indent="-219710">
              <a:lnSpc>
                <a:spcPct val="100000"/>
              </a:lnSpc>
              <a:spcBef>
                <a:spcPts val="315"/>
              </a:spcBef>
              <a:buFont typeface="Wingdings 2"/>
              <a:buChar char=""/>
              <a:tabLst>
                <a:tab pos="826769" algn="l"/>
              </a:tabLst>
            </a:pPr>
            <a:r>
              <a:rPr sz="2400" spc="-5" dirty="0">
                <a:solidFill>
                  <a:srgbClr val="525389"/>
                </a:solidFill>
                <a:latin typeface="Georgia"/>
                <a:cs typeface="Georgia"/>
              </a:rPr>
              <a:t>30-35% of lung cancer</a:t>
            </a:r>
            <a:endParaRPr sz="2400">
              <a:latin typeface="Georgia"/>
              <a:cs typeface="Georgia"/>
            </a:endParaRPr>
          </a:p>
          <a:p>
            <a:pPr marL="826769" lvl="1" indent="-219710">
              <a:lnSpc>
                <a:spcPct val="100000"/>
              </a:lnSpc>
              <a:spcBef>
                <a:spcPts val="300"/>
              </a:spcBef>
              <a:buFont typeface="Wingdings 2"/>
              <a:buChar char=""/>
              <a:tabLst>
                <a:tab pos="826769" algn="l"/>
              </a:tabLst>
            </a:pPr>
            <a:r>
              <a:rPr sz="2400" dirty="0">
                <a:solidFill>
                  <a:srgbClr val="525389"/>
                </a:solidFill>
                <a:latin typeface="Georgia"/>
                <a:cs typeface="Georgia"/>
              </a:rPr>
              <a:t>Arise </a:t>
            </a:r>
            <a:r>
              <a:rPr sz="2400" spc="-5" dirty="0">
                <a:solidFill>
                  <a:srgbClr val="525389"/>
                </a:solidFill>
                <a:latin typeface="Georgia"/>
                <a:cs typeface="Georgia"/>
              </a:rPr>
              <a:t>from bronchial</a:t>
            </a:r>
            <a:r>
              <a:rPr sz="2400" dirty="0">
                <a:solidFill>
                  <a:srgbClr val="525389"/>
                </a:solidFill>
                <a:latin typeface="Georgia"/>
                <a:cs typeface="Georgia"/>
              </a:rPr>
              <a:t> </a:t>
            </a:r>
            <a:r>
              <a:rPr sz="2400" spc="-5" dirty="0">
                <a:solidFill>
                  <a:srgbClr val="525389"/>
                </a:solidFill>
                <a:latin typeface="Georgia"/>
                <a:cs typeface="Georgia"/>
              </a:rPr>
              <a:t>epithelium</a:t>
            </a:r>
            <a:endParaRPr sz="2400">
              <a:latin typeface="Georgia"/>
              <a:cs typeface="Georgia"/>
            </a:endParaRPr>
          </a:p>
          <a:p>
            <a:pPr marL="826769" lvl="1" indent="-219710">
              <a:lnSpc>
                <a:spcPct val="100000"/>
              </a:lnSpc>
              <a:spcBef>
                <a:spcPts val="305"/>
              </a:spcBef>
              <a:buFont typeface="Wingdings 2"/>
              <a:buChar char=""/>
              <a:tabLst>
                <a:tab pos="826769" algn="l"/>
              </a:tabLst>
            </a:pPr>
            <a:r>
              <a:rPr sz="2400" spc="-5" dirty="0">
                <a:solidFill>
                  <a:srgbClr val="525389"/>
                </a:solidFill>
                <a:latin typeface="Georgia"/>
                <a:cs typeface="Georgia"/>
              </a:rPr>
              <a:t>Cavitation </a:t>
            </a:r>
            <a:r>
              <a:rPr sz="2400" dirty="0">
                <a:solidFill>
                  <a:srgbClr val="525389"/>
                </a:solidFill>
                <a:latin typeface="Georgia"/>
                <a:cs typeface="Georgia"/>
              </a:rPr>
              <a:t>may </a:t>
            </a:r>
            <a:r>
              <a:rPr sz="2400" spc="-5" dirty="0">
                <a:solidFill>
                  <a:srgbClr val="525389"/>
                </a:solidFill>
                <a:latin typeface="Georgia"/>
                <a:cs typeface="Georgia"/>
              </a:rPr>
              <a:t>also</a:t>
            </a:r>
            <a:r>
              <a:rPr sz="2400" spc="-25" dirty="0">
                <a:solidFill>
                  <a:srgbClr val="525389"/>
                </a:solidFill>
                <a:latin typeface="Georgia"/>
                <a:cs typeface="Georgia"/>
              </a:rPr>
              <a:t> </a:t>
            </a:r>
            <a:r>
              <a:rPr sz="2400" spc="-5" dirty="0">
                <a:solidFill>
                  <a:srgbClr val="525389"/>
                </a:solidFill>
                <a:latin typeface="Georgia"/>
                <a:cs typeface="Georgia"/>
              </a:rPr>
              <a:t>occur</a:t>
            </a:r>
            <a:endParaRPr sz="2400">
              <a:latin typeface="Georgia"/>
              <a:cs typeface="Georgia"/>
            </a:endParaRPr>
          </a:p>
          <a:p>
            <a:pPr marL="826769" lvl="1" indent="-219710">
              <a:lnSpc>
                <a:spcPct val="100000"/>
              </a:lnSpc>
              <a:spcBef>
                <a:spcPts val="300"/>
              </a:spcBef>
              <a:buFont typeface="Wingdings 2"/>
              <a:buChar char=""/>
              <a:tabLst>
                <a:tab pos="826769" algn="l"/>
              </a:tabLst>
            </a:pPr>
            <a:r>
              <a:rPr sz="2400" spc="-5" dirty="0">
                <a:solidFill>
                  <a:srgbClr val="525389"/>
                </a:solidFill>
                <a:latin typeface="Georgia"/>
                <a:cs typeface="Georgia"/>
              </a:rPr>
              <a:t>Slow growth, </a:t>
            </a:r>
            <a:r>
              <a:rPr sz="2400" dirty="0">
                <a:solidFill>
                  <a:srgbClr val="525389"/>
                </a:solidFill>
                <a:latin typeface="Georgia"/>
                <a:cs typeface="Georgia"/>
              </a:rPr>
              <a:t>metastasis </a:t>
            </a:r>
            <a:r>
              <a:rPr sz="2400" spc="-5" dirty="0">
                <a:solidFill>
                  <a:srgbClr val="525389"/>
                </a:solidFill>
                <a:latin typeface="Georgia"/>
                <a:cs typeface="Georgia"/>
              </a:rPr>
              <a:t>not</a:t>
            </a:r>
            <a:r>
              <a:rPr sz="2400" spc="10" dirty="0">
                <a:solidFill>
                  <a:srgbClr val="525389"/>
                </a:solidFill>
                <a:latin typeface="Georgia"/>
                <a:cs typeface="Georgia"/>
              </a:rPr>
              <a:t> </a:t>
            </a:r>
            <a:r>
              <a:rPr sz="2400" spc="-5" dirty="0">
                <a:solidFill>
                  <a:srgbClr val="525389"/>
                </a:solidFill>
                <a:latin typeface="Georgia"/>
                <a:cs typeface="Georgia"/>
              </a:rPr>
              <a:t>common</a:t>
            </a:r>
            <a:endParaRPr sz="2400">
              <a:latin typeface="Georgia"/>
              <a:cs typeface="Georgia"/>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3" name="object 3"/>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4" name="object 4"/>
          <p:cNvSpPr/>
          <p:nvPr/>
        </p:nvSpPr>
        <p:spPr>
          <a:xfrm>
            <a:off x="0" y="307847"/>
            <a:ext cx="9044940" cy="91440"/>
          </a:xfrm>
          <a:custGeom>
            <a:avLst/>
            <a:gdLst/>
            <a:ahLst/>
            <a:cxnLst/>
            <a:rect l="l" t="t" r="r" b="b"/>
            <a:pathLst>
              <a:path w="9044940" h="91439">
                <a:moveTo>
                  <a:pt x="0" y="91439"/>
                </a:moveTo>
                <a:lnTo>
                  <a:pt x="9044940" y="91439"/>
                </a:lnTo>
                <a:lnTo>
                  <a:pt x="9044940" y="0"/>
                </a:lnTo>
                <a:lnTo>
                  <a:pt x="0" y="0"/>
                </a:lnTo>
                <a:lnTo>
                  <a:pt x="0" y="91439"/>
                </a:lnTo>
                <a:close/>
              </a:path>
            </a:pathLst>
          </a:custGeom>
          <a:solidFill>
            <a:srgbClr val="438085"/>
          </a:solidFill>
        </p:spPr>
        <p:txBody>
          <a:bodyPr wrap="square" lIns="0" tIns="0" rIns="0" bIns="0" rtlCol="0"/>
          <a:lstStyle/>
          <a:p>
            <a:endParaRPr/>
          </a:p>
        </p:txBody>
      </p:sp>
      <p:sp>
        <p:nvSpPr>
          <p:cNvPr id="5" name="object 5"/>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6" name="object 6"/>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7" name="object 7"/>
          <p:cNvSpPr/>
          <p:nvPr/>
        </p:nvSpPr>
        <p:spPr>
          <a:xfrm>
            <a:off x="5410200" y="359663"/>
            <a:ext cx="3634740" cy="81280"/>
          </a:xfrm>
          <a:custGeom>
            <a:avLst/>
            <a:gdLst/>
            <a:ahLst/>
            <a:cxnLst/>
            <a:rect l="l" t="t" r="r" b="b"/>
            <a:pathLst>
              <a:path w="3634740" h="81279">
                <a:moveTo>
                  <a:pt x="0" y="80771"/>
                </a:moveTo>
                <a:lnTo>
                  <a:pt x="3634740" y="80771"/>
                </a:lnTo>
                <a:lnTo>
                  <a:pt x="3634740" y="0"/>
                </a:lnTo>
                <a:lnTo>
                  <a:pt x="0" y="0"/>
                </a:lnTo>
                <a:lnTo>
                  <a:pt x="0" y="80771"/>
                </a:lnTo>
                <a:close/>
              </a:path>
            </a:pathLst>
          </a:custGeom>
          <a:solidFill>
            <a:srgbClr val="438085"/>
          </a:solidFill>
        </p:spPr>
        <p:txBody>
          <a:bodyPr wrap="square" lIns="0" tIns="0" rIns="0" bIns="0" rtlCol="0"/>
          <a:lstStyle/>
          <a:p>
            <a:endParaRPr/>
          </a:p>
        </p:txBody>
      </p:sp>
      <p:sp>
        <p:nvSpPr>
          <p:cNvPr id="8" name="object 8"/>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9" name="object 9"/>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0" name="object 10"/>
          <p:cNvSpPr/>
          <p:nvPr/>
        </p:nvSpPr>
        <p:spPr>
          <a:xfrm>
            <a:off x="5410200" y="440436"/>
            <a:ext cx="3634740" cy="180340"/>
          </a:xfrm>
          <a:custGeom>
            <a:avLst/>
            <a:gdLst/>
            <a:ahLst/>
            <a:cxnLst/>
            <a:rect l="l" t="t" r="r" b="b"/>
            <a:pathLst>
              <a:path w="3634740" h="180340">
                <a:moveTo>
                  <a:pt x="0" y="179832"/>
                </a:moveTo>
                <a:lnTo>
                  <a:pt x="3634740" y="179832"/>
                </a:lnTo>
                <a:lnTo>
                  <a:pt x="3634740"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1" name="object 11"/>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12" name="object 12"/>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13" name="object 13"/>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14" name="object 14"/>
          <p:cNvSpPr/>
          <p:nvPr/>
        </p:nvSpPr>
        <p:spPr>
          <a:xfrm>
            <a:off x="8988552" y="0"/>
            <a:ext cx="0" cy="622300"/>
          </a:xfrm>
          <a:custGeom>
            <a:avLst/>
            <a:gdLst/>
            <a:ahLst/>
            <a:cxnLst/>
            <a:rect l="l" t="t" r="r" b="b"/>
            <a:pathLst>
              <a:path h="622300">
                <a:moveTo>
                  <a:pt x="0" y="0"/>
                </a:moveTo>
                <a:lnTo>
                  <a:pt x="0" y="621791"/>
                </a:lnTo>
              </a:path>
            </a:pathLst>
          </a:custGeom>
          <a:ln w="27431">
            <a:solidFill>
              <a:srgbClr val="FFFFFF"/>
            </a:solidFill>
          </a:ln>
        </p:spPr>
        <p:txBody>
          <a:bodyPr wrap="square" lIns="0" tIns="0" rIns="0" bIns="0" rtlCol="0"/>
          <a:lstStyle/>
          <a:p>
            <a:endParaRPr/>
          </a:p>
        </p:txBody>
      </p:sp>
      <p:sp>
        <p:nvSpPr>
          <p:cNvPr id="15" name="object 15"/>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16" name="object 16"/>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17" name="object 17"/>
          <p:cNvSpPr txBox="1"/>
          <p:nvPr/>
        </p:nvSpPr>
        <p:spPr>
          <a:xfrm>
            <a:off x="645668" y="509133"/>
            <a:ext cx="7538720" cy="5309870"/>
          </a:xfrm>
          <a:prstGeom prst="rect">
            <a:avLst/>
          </a:prstGeom>
        </p:spPr>
        <p:txBody>
          <a:bodyPr vert="horz" wrap="square" lIns="0" tIns="59055" rIns="0" bIns="0" rtlCol="0">
            <a:spAutoFit/>
          </a:bodyPr>
          <a:lstStyle/>
          <a:p>
            <a:pPr marL="329565" indent="-317500">
              <a:lnSpc>
                <a:spcPct val="100000"/>
              </a:lnSpc>
              <a:spcBef>
                <a:spcPts val="465"/>
              </a:spcBef>
              <a:buClr>
                <a:srgbClr val="9F4DA2"/>
              </a:buClr>
              <a:buSzPct val="96428"/>
              <a:buFont typeface="Wingdings"/>
              <a:buChar char=""/>
              <a:tabLst>
                <a:tab pos="330200" algn="l"/>
              </a:tabLst>
            </a:pPr>
            <a:r>
              <a:rPr sz="2800" b="1" spc="-10" dirty="0">
                <a:latin typeface="Georgia"/>
                <a:cs typeface="Georgia"/>
              </a:rPr>
              <a:t>Adenocarcinoma:</a:t>
            </a:r>
            <a:endParaRPr sz="2800">
              <a:latin typeface="Georgia"/>
              <a:cs typeface="Georgia"/>
            </a:endParaRPr>
          </a:p>
          <a:p>
            <a:pPr marL="826769" lvl="1" indent="-219710">
              <a:lnSpc>
                <a:spcPct val="100000"/>
              </a:lnSpc>
              <a:spcBef>
                <a:spcPts val="315"/>
              </a:spcBef>
              <a:buFont typeface="Wingdings 2"/>
              <a:buChar char=""/>
              <a:tabLst>
                <a:tab pos="826769" algn="l"/>
              </a:tabLst>
            </a:pPr>
            <a:r>
              <a:rPr sz="2400" dirty="0">
                <a:solidFill>
                  <a:srgbClr val="525389"/>
                </a:solidFill>
                <a:latin typeface="Georgia"/>
                <a:cs typeface="Georgia"/>
              </a:rPr>
              <a:t>25-30% </a:t>
            </a:r>
            <a:r>
              <a:rPr sz="2400" spc="-5" dirty="0">
                <a:solidFill>
                  <a:srgbClr val="525389"/>
                </a:solidFill>
                <a:latin typeface="Georgia"/>
                <a:cs typeface="Georgia"/>
              </a:rPr>
              <a:t>of lung</a:t>
            </a:r>
            <a:r>
              <a:rPr sz="2400" spc="-35" dirty="0">
                <a:solidFill>
                  <a:srgbClr val="525389"/>
                </a:solidFill>
                <a:latin typeface="Georgia"/>
                <a:cs typeface="Georgia"/>
              </a:rPr>
              <a:t> </a:t>
            </a:r>
            <a:r>
              <a:rPr sz="2400" spc="-5" dirty="0">
                <a:solidFill>
                  <a:srgbClr val="525389"/>
                </a:solidFill>
                <a:latin typeface="Georgia"/>
                <a:cs typeface="Georgia"/>
              </a:rPr>
              <a:t>cancer</a:t>
            </a:r>
            <a:endParaRPr sz="2400">
              <a:latin typeface="Georgia"/>
              <a:cs typeface="Georgia"/>
            </a:endParaRPr>
          </a:p>
          <a:p>
            <a:pPr marL="826769" lvl="1" indent="-219710">
              <a:lnSpc>
                <a:spcPct val="100000"/>
              </a:lnSpc>
              <a:spcBef>
                <a:spcPts val="300"/>
              </a:spcBef>
              <a:buFont typeface="Wingdings 2"/>
              <a:buChar char=""/>
              <a:tabLst>
                <a:tab pos="826769" algn="l"/>
              </a:tabLst>
            </a:pPr>
            <a:r>
              <a:rPr sz="2400" dirty="0">
                <a:solidFill>
                  <a:srgbClr val="525389"/>
                </a:solidFill>
                <a:latin typeface="Georgia"/>
                <a:cs typeface="Georgia"/>
              </a:rPr>
              <a:t>Arise </a:t>
            </a:r>
            <a:r>
              <a:rPr sz="2400" spc="-5" dirty="0">
                <a:solidFill>
                  <a:srgbClr val="525389"/>
                </a:solidFill>
                <a:latin typeface="Georgia"/>
                <a:cs typeface="Georgia"/>
              </a:rPr>
              <a:t>from bronchiole </a:t>
            </a:r>
            <a:r>
              <a:rPr sz="2400" dirty="0">
                <a:solidFill>
                  <a:srgbClr val="525389"/>
                </a:solidFill>
                <a:latin typeface="Georgia"/>
                <a:cs typeface="Georgia"/>
              </a:rPr>
              <a:t>mucus </a:t>
            </a:r>
            <a:r>
              <a:rPr sz="2400" spc="-5" dirty="0">
                <a:solidFill>
                  <a:srgbClr val="525389"/>
                </a:solidFill>
                <a:latin typeface="Georgia"/>
                <a:cs typeface="Georgia"/>
              </a:rPr>
              <a:t>gland</a:t>
            </a:r>
            <a:endParaRPr sz="2400">
              <a:latin typeface="Georgia"/>
              <a:cs typeface="Georgia"/>
            </a:endParaRPr>
          </a:p>
          <a:p>
            <a:pPr marL="826769" lvl="1" indent="-219710">
              <a:lnSpc>
                <a:spcPct val="100000"/>
              </a:lnSpc>
              <a:spcBef>
                <a:spcPts val="300"/>
              </a:spcBef>
              <a:buFont typeface="Wingdings 2"/>
              <a:buChar char=""/>
              <a:tabLst>
                <a:tab pos="826769" algn="l"/>
              </a:tabLst>
            </a:pPr>
            <a:r>
              <a:rPr sz="2400" spc="-5" dirty="0">
                <a:solidFill>
                  <a:srgbClr val="525389"/>
                </a:solidFill>
                <a:latin typeface="Georgia"/>
                <a:cs typeface="Georgia"/>
              </a:rPr>
              <a:t>Slow</a:t>
            </a:r>
            <a:r>
              <a:rPr sz="2400" spc="-85" dirty="0">
                <a:solidFill>
                  <a:srgbClr val="525389"/>
                </a:solidFill>
                <a:latin typeface="Georgia"/>
                <a:cs typeface="Georgia"/>
              </a:rPr>
              <a:t> </a:t>
            </a:r>
            <a:r>
              <a:rPr sz="2400" spc="-5" dirty="0">
                <a:solidFill>
                  <a:srgbClr val="525389"/>
                </a:solidFill>
                <a:latin typeface="Georgia"/>
                <a:cs typeface="Georgia"/>
              </a:rPr>
              <a:t>growth,</a:t>
            </a:r>
            <a:endParaRPr sz="2400">
              <a:latin typeface="Georgia"/>
              <a:cs typeface="Georgia"/>
            </a:endParaRPr>
          </a:p>
          <a:p>
            <a:pPr marL="826769" lvl="1" indent="-219710">
              <a:lnSpc>
                <a:spcPct val="100000"/>
              </a:lnSpc>
              <a:spcBef>
                <a:spcPts val="305"/>
              </a:spcBef>
              <a:buFont typeface="Wingdings 2"/>
              <a:buChar char=""/>
              <a:tabLst>
                <a:tab pos="826769" algn="l"/>
              </a:tabLst>
            </a:pPr>
            <a:r>
              <a:rPr sz="2400" dirty="0">
                <a:solidFill>
                  <a:srgbClr val="525389"/>
                </a:solidFill>
                <a:latin typeface="Georgia"/>
                <a:cs typeface="Georgia"/>
              </a:rPr>
              <a:t>Rarely</a:t>
            </a:r>
            <a:r>
              <a:rPr sz="2400" spc="-85" dirty="0">
                <a:solidFill>
                  <a:srgbClr val="525389"/>
                </a:solidFill>
                <a:latin typeface="Georgia"/>
                <a:cs typeface="Georgia"/>
              </a:rPr>
              <a:t> </a:t>
            </a:r>
            <a:r>
              <a:rPr sz="2400" spc="-5" dirty="0">
                <a:solidFill>
                  <a:srgbClr val="525389"/>
                </a:solidFill>
                <a:latin typeface="Georgia"/>
                <a:cs typeface="Georgia"/>
              </a:rPr>
              <a:t>cavity</a:t>
            </a:r>
            <a:endParaRPr sz="2400">
              <a:latin typeface="Georgia"/>
              <a:cs typeface="Georgia"/>
            </a:endParaRPr>
          </a:p>
          <a:p>
            <a:pPr marL="826769" lvl="1" indent="-219710">
              <a:lnSpc>
                <a:spcPct val="100000"/>
              </a:lnSpc>
              <a:spcBef>
                <a:spcPts val="300"/>
              </a:spcBef>
              <a:buFont typeface="Wingdings 2"/>
              <a:buChar char=""/>
              <a:tabLst>
                <a:tab pos="826769" algn="l"/>
              </a:tabLst>
            </a:pPr>
            <a:r>
              <a:rPr sz="2400" spc="-5" dirty="0">
                <a:solidFill>
                  <a:srgbClr val="525389"/>
                </a:solidFill>
                <a:latin typeface="Georgia"/>
                <a:cs typeface="Georgia"/>
              </a:rPr>
              <a:t>Strongly linked to cigarette</a:t>
            </a:r>
            <a:r>
              <a:rPr sz="2400" spc="-25" dirty="0">
                <a:solidFill>
                  <a:srgbClr val="525389"/>
                </a:solidFill>
                <a:latin typeface="Georgia"/>
                <a:cs typeface="Georgia"/>
              </a:rPr>
              <a:t> </a:t>
            </a:r>
            <a:r>
              <a:rPr sz="2400" spc="-10" dirty="0">
                <a:solidFill>
                  <a:srgbClr val="525389"/>
                </a:solidFill>
                <a:latin typeface="Georgia"/>
                <a:cs typeface="Georgia"/>
              </a:rPr>
              <a:t>smoking</a:t>
            </a:r>
            <a:endParaRPr sz="2400">
              <a:latin typeface="Georgia"/>
              <a:cs typeface="Georgia"/>
            </a:endParaRPr>
          </a:p>
          <a:p>
            <a:pPr lvl="1">
              <a:lnSpc>
                <a:spcPct val="100000"/>
              </a:lnSpc>
              <a:spcBef>
                <a:spcPts val="50"/>
              </a:spcBef>
              <a:buClr>
                <a:srgbClr val="525389"/>
              </a:buClr>
              <a:buFont typeface="Wingdings 2"/>
              <a:buChar char=""/>
            </a:pPr>
            <a:endParaRPr sz="2550">
              <a:latin typeface="Times New Roman"/>
              <a:cs typeface="Times New Roman"/>
            </a:endParaRPr>
          </a:p>
          <a:p>
            <a:pPr marL="329565" indent="-317500">
              <a:lnSpc>
                <a:spcPct val="100000"/>
              </a:lnSpc>
              <a:buClr>
                <a:srgbClr val="9F4DA2"/>
              </a:buClr>
              <a:buSzPct val="96428"/>
              <a:buFont typeface="Wingdings"/>
              <a:buChar char=""/>
              <a:tabLst>
                <a:tab pos="330200" algn="l"/>
              </a:tabLst>
            </a:pPr>
            <a:r>
              <a:rPr sz="2800" b="1" spc="-5" dirty="0">
                <a:latin typeface="Georgia"/>
                <a:cs typeface="Georgia"/>
              </a:rPr>
              <a:t>Large cell </a:t>
            </a:r>
            <a:r>
              <a:rPr sz="2800" b="1" spc="-10" dirty="0">
                <a:latin typeface="Georgia"/>
                <a:cs typeface="Georgia"/>
              </a:rPr>
              <a:t>caracinoma:</a:t>
            </a:r>
            <a:endParaRPr sz="2800">
              <a:latin typeface="Georgia"/>
              <a:cs typeface="Georgia"/>
            </a:endParaRPr>
          </a:p>
          <a:p>
            <a:pPr marL="826769" lvl="1" indent="-219710">
              <a:lnSpc>
                <a:spcPct val="100000"/>
              </a:lnSpc>
              <a:spcBef>
                <a:spcPts val="315"/>
              </a:spcBef>
              <a:buFont typeface="Wingdings 2"/>
              <a:buChar char=""/>
              <a:tabLst>
                <a:tab pos="826769" algn="l"/>
              </a:tabLst>
            </a:pPr>
            <a:r>
              <a:rPr sz="2400" dirty="0">
                <a:solidFill>
                  <a:srgbClr val="525389"/>
                </a:solidFill>
                <a:latin typeface="Georgia"/>
                <a:cs typeface="Georgia"/>
              </a:rPr>
              <a:t>10-20% </a:t>
            </a:r>
            <a:r>
              <a:rPr sz="2400" spc="-5" dirty="0">
                <a:solidFill>
                  <a:srgbClr val="525389"/>
                </a:solidFill>
                <a:latin typeface="Georgia"/>
                <a:cs typeface="Georgia"/>
              </a:rPr>
              <a:t>of lung</a:t>
            </a:r>
            <a:r>
              <a:rPr sz="2400" spc="-15" dirty="0">
                <a:solidFill>
                  <a:srgbClr val="525389"/>
                </a:solidFill>
                <a:latin typeface="Georgia"/>
                <a:cs typeface="Georgia"/>
              </a:rPr>
              <a:t> </a:t>
            </a:r>
            <a:r>
              <a:rPr sz="2400" spc="-5" dirty="0">
                <a:solidFill>
                  <a:srgbClr val="525389"/>
                </a:solidFill>
                <a:latin typeface="Georgia"/>
                <a:cs typeface="Georgia"/>
              </a:rPr>
              <a:t>cancer</a:t>
            </a:r>
            <a:endParaRPr sz="2400">
              <a:latin typeface="Georgia"/>
              <a:cs typeface="Georgia"/>
            </a:endParaRPr>
          </a:p>
          <a:p>
            <a:pPr marL="826769" lvl="1" indent="-219710">
              <a:lnSpc>
                <a:spcPct val="100000"/>
              </a:lnSpc>
              <a:spcBef>
                <a:spcPts val="300"/>
              </a:spcBef>
              <a:buFont typeface="Wingdings 2"/>
              <a:buChar char=""/>
              <a:tabLst>
                <a:tab pos="826769" algn="l"/>
              </a:tabLst>
            </a:pPr>
            <a:r>
              <a:rPr sz="2400" spc="-5" dirty="0">
                <a:solidFill>
                  <a:srgbClr val="525389"/>
                </a:solidFill>
                <a:latin typeface="Georgia"/>
                <a:cs typeface="Georgia"/>
              </a:rPr>
              <a:t>Cavitation</a:t>
            </a:r>
            <a:r>
              <a:rPr sz="2400" spc="-35" dirty="0">
                <a:solidFill>
                  <a:srgbClr val="525389"/>
                </a:solidFill>
                <a:latin typeface="Georgia"/>
                <a:cs typeface="Georgia"/>
              </a:rPr>
              <a:t> </a:t>
            </a:r>
            <a:r>
              <a:rPr sz="2400" spc="-5" dirty="0">
                <a:solidFill>
                  <a:srgbClr val="525389"/>
                </a:solidFill>
                <a:latin typeface="Georgia"/>
                <a:cs typeface="Georgia"/>
              </a:rPr>
              <a:t>common</a:t>
            </a:r>
            <a:endParaRPr sz="2400">
              <a:latin typeface="Georgia"/>
              <a:cs typeface="Georgia"/>
            </a:endParaRPr>
          </a:p>
          <a:p>
            <a:pPr marL="826769" marR="361315" lvl="1" indent="-219710">
              <a:lnSpc>
                <a:spcPct val="100000"/>
              </a:lnSpc>
              <a:spcBef>
                <a:spcPts val="300"/>
              </a:spcBef>
              <a:buFont typeface="Wingdings 2"/>
              <a:buChar char=""/>
              <a:tabLst>
                <a:tab pos="826769" algn="l"/>
              </a:tabLst>
            </a:pPr>
            <a:r>
              <a:rPr sz="2400" spc="-5" dirty="0">
                <a:solidFill>
                  <a:srgbClr val="525389"/>
                </a:solidFill>
                <a:latin typeface="Georgia"/>
                <a:cs typeface="Georgia"/>
              </a:rPr>
              <a:t>Slow, </a:t>
            </a:r>
            <a:r>
              <a:rPr sz="2400" dirty="0">
                <a:solidFill>
                  <a:srgbClr val="525389"/>
                </a:solidFill>
                <a:latin typeface="Georgia"/>
                <a:cs typeface="Georgia"/>
              </a:rPr>
              <a:t>metastasis </a:t>
            </a:r>
            <a:r>
              <a:rPr sz="2400" spc="-5" dirty="0">
                <a:solidFill>
                  <a:srgbClr val="525389"/>
                </a:solidFill>
                <a:latin typeface="Georgia"/>
                <a:cs typeface="Georgia"/>
              </a:rPr>
              <a:t>may occur to </a:t>
            </a:r>
            <a:r>
              <a:rPr sz="2400" dirty="0">
                <a:solidFill>
                  <a:srgbClr val="525389"/>
                </a:solidFill>
                <a:latin typeface="Georgia"/>
                <a:cs typeface="Georgia"/>
              </a:rPr>
              <a:t>kidney, </a:t>
            </a:r>
            <a:r>
              <a:rPr sz="2400" spc="-5" dirty="0">
                <a:solidFill>
                  <a:srgbClr val="525389"/>
                </a:solidFill>
                <a:latin typeface="Georgia"/>
                <a:cs typeface="Georgia"/>
              </a:rPr>
              <a:t>liver </a:t>
            </a:r>
            <a:r>
              <a:rPr sz="2400" dirty="0">
                <a:solidFill>
                  <a:srgbClr val="525389"/>
                </a:solidFill>
                <a:latin typeface="Georgia"/>
                <a:cs typeface="Georgia"/>
              </a:rPr>
              <a:t>and  adrenals</a:t>
            </a:r>
            <a:endParaRPr sz="2400">
              <a:latin typeface="Georgia"/>
              <a:cs typeface="Georgia"/>
            </a:endParaRPr>
          </a:p>
          <a:p>
            <a:pPr marL="826769" lvl="1" indent="-219710">
              <a:lnSpc>
                <a:spcPct val="100000"/>
              </a:lnSpc>
              <a:spcBef>
                <a:spcPts val="305"/>
              </a:spcBef>
              <a:buFont typeface="Wingdings 2"/>
              <a:buChar char=""/>
              <a:tabLst>
                <a:tab pos="826769" algn="l"/>
              </a:tabLst>
            </a:pPr>
            <a:r>
              <a:rPr sz="2400" spc="-5" dirty="0">
                <a:solidFill>
                  <a:srgbClr val="525389"/>
                </a:solidFill>
                <a:latin typeface="Georgia"/>
                <a:cs typeface="Georgia"/>
              </a:rPr>
              <a:t>May be located centrally, </a:t>
            </a:r>
            <a:r>
              <a:rPr sz="2400" dirty="0">
                <a:solidFill>
                  <a:srgbClr val="525389"/>
                </a:solidFill>
                <a:latin typeface="Georgia"/>
                <a:cs typeface="Georgia"/>
              </a:rPr>
              <a:t>mid </a:t>
            </a:r>
            <a:r>
              <a:rPr sz="2400" spc="-5" dirty="0">
                <a:solidFill>
                  <a:srgbClr val="525389"/>
                </a:solidFill>
                <a:latin typeface="Georgia"/>
                <a:cs typeface="Georgia"/>
              </a:rPr>
              <a:t>lung or</a:t>
            </a:r>
            <a:r>
              <a:rPr sz="2400" spc="-75" dirty="0">
                <a:solidFill>
                  <a:srgbClr val="525389"/>
                </a:solidFill>
                <a:latin typeface="Georgia"/>
                <a:cs typeface="Georgia"/>
              </a:rPr>
              <a:t> </a:t>
            </a:r>
            <a:r>
              <a:rPr sz="2400" spc="-5" dirty="0">
                <a:solidFill>
                  <a:srgbClr val="525389"/>
                </a:solidFill>
                <a:latin typeface="Georgia"/>
                <a:cs typeface="Georgia"/>
              </a:rPr>
              <a:t>peripherally</a:t>
            </a:r>
            <a:endParaRPr sz="2400">
              <a:latin typeface="Georgia"/>
              <a:cs typeface="Georgia"/>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3" name="object 3"/>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4" name="object 4"/>
          <p:cNvSpPr/>
          <p:nvPr/>
        </p:nvSpPr>
        <p:spPr>
          <a:xfrm>
            <a:off x="0" y="307847"/>
            <a:ext cx="9044940" cy="91440"/>
          </a:xfrm>
          <a:custGeom>
            <a:avLst/>
            <a:gdLst/>
            <a:ahLst/>
            <a:cxnLst/>
            <a:rect l="l" t="t" r="r" b="b"/>
            <a:pathLst>
              <a:path w="9044940" h="91439">
                <a:moveTo>
                  <a:pt x="0" y="91439"/>
                </a:moveTo>
                <a:lnTo>
                  <a:pt x="9044940" y="91439"/>
                </a:lnTo>
                <a:lnTo>
                  <a:pt x="9044940" y="0"/>
                </a:lnTo>
                <a:lnTo>
                  <a:pt x="0" y="0"/>
                </a:lnTo>
                <a:lnTo>
                  <a:pt x="0" y="91439"/>
                </a:lnTo>
                <a:close/>
              </a:path>
            </a:pathLst>
          </a:custGeom>
          <a:solidFill>
            <a:srgbClr val="438085"/>
          </a:solidFill>
        </p:spPr>
        <p:txBody>
          <a:bodyPr wrap="square" lIns="0" tIns="0" rIns="0" bIns="0" rtlCol="0"/>
          <a:lstStyle/>
          <a:p>
            <a:endParaRPr/>
          </a:p>
        </p:txBody>
      </p:sp>
      <p:sp>
        <p:nvSpPr>
          <p:cNvPr id="5" name="object 5"/>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6" name="object 6"/>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7" name="object 7"/>
          <p:cNvSpPr/>
          <p:nvPr/>
        </p:nvSpPr>
        <p:spPr>
          <a:xfrm>
            <a:off x="5410200" y="359663"/>
            <a:ext cx="3634740" cy="81280"/>
          </a:xfrm>
          <a:custGeom>
            <a:avLst/>
            <a:gdLst/>
            <a:ahLst/>
            <a:cxnLst/>
            <a:rect l="l" t="t" r="r" b="b"/>
            <a:pathLst>
              <a:path w="3634740" h="81279">
                <a:moveTo>
                  <a:pt x="0" y="80771"/>
                </a:moveTo>
                <a:lnTo>
                  <a:pt x="3634740" y="80771"/>
                </a:lnTo>
                <a:lnTo>
                  <a:pt x="3634740" y="0"/>
                </a:lnTo>
                <a:lnTo>
                  <a:pt x="0" y="0"/>
                </a:lnTo>
                <a:lnTo>
                  <a:pt x="0" y="80771"/>
                </a:lnTo>
                <a:close/>
              </a:path>
            </a:pathLst>
          </a:custGeom>
          <a:solidFill>
            <a:srgbClr val="438085"/>
          </a:solidFill>
        </p:spPr>
        <p:txBody>
          <a:bodyPr wrap="square" lIns="0" tIns="0" rIns="0" bIns="0" rtlCol="0"/>
          <a:lstStyle/>
          <a:p>
            <a:endParaRPr/>
          </a:p>
        </p:txBody>
      </p:sp>
      <p:sp>
        <p:nvSpPr>
          <p:cNvPr id="8" name="object 8"/>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9" name="object 9"/>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0" name="object 10"/>
          <p:cNvSpPr/>
          <p:nvPr/>
        </p:nvSpPr>
        <p:spPr>
          <a:xfrm>
            <a:off x="5410200" y="440436"/>
            <a:ext cx="3634740" cy="180340"/>
          </a:xfrm>
          <a:custGeom>
            <a:avLst/>
            <a:gdLst/>
            <a:ahLst/>
            <a:cxnLst/>
            <a:rect l="l" t="t" r="r" b="b"/>
            <a:pathLst>
              <a:path w="3634740" h="180340">
                <a:moveTo>
                  <a:pt x="0" y="179832"/>
                </a:moveTo>
                <a:lnTo>
                  <a:pt x="3634740" y="179832"/>
                </a:lnTo>
                <a:lnTo>
                  <a:pt x="3634740"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1" name="object 11"/>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12" name="object 12"/>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13" name="object 13"/>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14" name="object 14"/>
          <p:cNvSpPr/>
          <p:nvPr/>
        </p:nvSpPr>
        <p:spPr>
          <a:xfrm>
            <a:off x="8988552" y="0"/>
            <a:ext cx="0" cy="622300"/>
          </a:xfrm>
          <a:custGeom>
            <a:avLst/>
            <a:gdLst/>
            <a:ahLst/>
            <a:cxnLst/>
            <a:rect l="l" t="t" r="r" b="b"/>
            <a:pathLst>
              <a:path h="622300">
                <a:moveTo>
                  <a:pt x="0" y="0"/>
                </a:moveTo>
                <a:lnTo>
                  <a:pt x="0" y="621791"/>
                </a:lnTo>
              </a:path>
            </a:pathLst>
          </a:custGeom>
          <a:ln w="27431">
            <a:solidFill>
              <a:srgbClr val="FFFFFF"/>
            </a:solidFill>
          </a:ln>
        </p:spPr>
        <p:txBody>
          <a:bodyPr wrap="square" lIns="0" tIns="0" rIns="0" bIns="0" rtlCol="0"/>
          <a:lstStyle/>
          <a:p>
            <a:endParaRPr/>
          </a:p>
        </p:txBody>
      </p:sp>
      <p:sp>
        <p:nvSpPr>
          <p:cNvPr id="15" name="object 15"/>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16" name="object 16"/>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17" name="object 17"/>
          <p:cNvSpPr txBox="1">
            <a:spLocks noGrp="1"/>
          </p:cNvSpPr>
          <p:nvPr>
            <p:ph type="title"/>
          </p:nvPr>
        </p:nvSpPr>
        <p:spPr>
          <a:xfrm>
            <a:off x="307340" y="583437"/>
            <a:ext cx="5238115" cy="635000"/>
          </a:xfrm>
          <a:prstGeom prst="rect">
            <a:avLst/>
          </a:prstGeom>
        </p:spPr>
        <p:txBody>
          <a:bodyPr vert="horz" wrap="square" lIns="0" tIns="12065" rIns="0" bIns="0" rtlCol="0">
            <a:spAutoFit/>
          </a:bodyPr>
          <a:lstStyle/>
          <a:p>
            <a:pPr marL="12700">
              <a:lnSpc>
                <a:spcPct val="100000"/>
              </a:lnSpc>
              <a:spcBef>
                <a:spcPts val="95"/>
              </a:spcBef>
            </a:pPr>
            <a:r>
              <a:rPr sz="4000" spc="-10" dirty="0">
                <a:latin typeface="Trebuchet MS"/>
                <a:cs typeface="Trebuchet MS"/>
              </a:rPr>
              <a:t>Small </a:t>
            </a:r>
            <a:r>
              <a:rPr sz="4000" spc="-5" dirty="0">
                <a:latin typeface="Trebuchet MS"/>
                <a:cs typeface="Trebuchet MS"/>
              </a:rPr>
              <a:t>cell carcinoma</a:t>
            </a:r>
            <a:r>
              <a:rPr sz="4000" spc="-45" dirty="0">
                <a:latin typeface="Trebuchet MS"/>
                <a:cs typeface="Trebuchet MS"/>
              </a:rPr>
              <a:t> </a:t>
            </a:r>
            <a:r>
              <a:rPr sz="4000" spc="-5" dirty="0">
                <a:latin typeface="Trebuchet MS"/>
                <a:cs typeface="Trebuchet MS"/>
              </a:rPr>
              <a:t>:</a:t>
            </a:r>
            <a:endParaRPr sz="4000">
              <a:latin typeface="Trebuchet MS"/>
              <a:cs typeface="Trebuchet MS"/>
            </a:endParaRPr>
          </a:p>
        </p:txBody>
      </p:sp>
      <p:sp>
        <p:nvSpPr>
          <p:cNvPr id="18" name="object 18"/>
          <p:cNvSpPr txBox="1"/>
          <p:nvPr/>
        </p:nvSpPr>
        <p:spPr>
          <a:xfrm>
            <a:off x="645668" y="1394205"/>
            <a:ext cx="7962900" cy="2519680"/>
          </a:xfrm>
          <a:prstGeom prst="rect">
            <a:avLst/>
          </a:prstGeom>
        </p:spPr>
        <p:txBody>
          <a:bodyPr vert="horz" wrap="square" lIns="0" tIns="12065" rIns="0" bIns="0" rtlCol="0">
            <a:spAutoFit/>
          </a:bodyPr>
          <a:lstStyle/>
          <a:p>
            <a:pPr marL="268605" marR="5080" indent="-256540" algn="just">
              <a:lnSpc>
                <a:spcPct val="100000"/>
              </a:lnSpc>
              <a:spcBef>
                <a:spcPts val="95"/>
              </a:spcBef>
              <a:buClr>
                <a:srgbClr val="9F4DA2"/>
              </a:buClr>
              <a:buChar char="•"/>
              <a:tabLst>
                <a:tab pos="269240" algn="l"/>
              </a:tabLst>
            </a:pPr>
            <a:r>
              <a:rPr sz="2800" spc="-5" dirty="0">
                <a:latin typeface="Georgia"/>
                <a:cs typeface="Georgia"/>
              </a:rPr>
              <a:t>It </a:t>
            </a:r>
            <a:r>
              <a:rPr sz="2800" spc="-10" dirty="0">
                <a:latin typeface="Georgia"/>
                <a:cs typeface="Georgia"/>
              </a:rPr>
              <a:t>generally starts </a:t>
            </a:r>
            <a:r>
              <a:rPr sz="2800" dirty="0">
                <a:latin typeface="Georgia"/>
                <a:cs typeface="Georgia"/>
              </a:rPr>
              <a:t>in </a:t>
            </a:r>
            <a:r>
              <a:rPr sz="2800" spc="-5" dirty="0">
                <a:latin typeface="Georgia"/>
                <a:cs typeface="Georgia"/>
              </a:rPr>
              <a:t>one </a:t>
            </a:r>
            <a:r>
              <a:rPr sz="2800" dirty="0">
                <a:latin typeface="Georgia"/>
                <a:cs typeface="Georgia"/>
              </a:rPr>
              <a:t>of </a:t>
            </a:r>
            <a:r>
              <a:rPr sz="2800" spc="-10" dirty="0">
                <a:latin typeface="Georgia"/>
                <a:cs typeface="Georgia"/>
              </a:rPr>
              <a:t>the larger breathing  </a:t>
            </a:r>
            <a:r>
              <a:rPr sz="2800" spc="-5" dirty="0">
                <a:latin typeface="Georgia"/>
                <a:cs typeface="Georgia"/>
              </a:rPr>
              <a:t>tubes, grows fairly rapidly, and is </a:t>
            </a:r>
            <a:r>
              <a:rPr sz="2800" dirty="0">
                <a:latin typeface="Georgia"/>
                <a:cs typeface="Georgia"/>
              </a:rPr>
              <a:t>likely </a:t>
            </a:r>
            <a:r>
              <a:rPr sz="2800" spc="-10" dirty="0">
                <a:latin typeface="Georgia"/>
                <a:cs typeface="Georgia"/>
              </a:rPr>
              <a:t>to </a:t>
            </a:r>
            <a:r>
              <a:rPr sz="2800" spc="-15" dirty="0">
                <a:latin typeface="Georgia"/>
                <a:cs typeface="Georgia"/>
              </a:rPr>
              <a:t>be  </a:t>
            </a:r>
            <a:r>
              <a:rPr sz="2800" spc="-10" dirty="0">
                <a:latin typeface="Georgia"/>
                <a:cs typeface="Georgia"/>
              </a:rPr>
              <a:t>large by the time </a:t>
            </a:r>
            <a:r>
              <a:rPr sz="2800" spc="-5" dirty="0">
                <a:latin typeface="Georgia"/>
                <a:cs typeface="Georgia"/>
              </a:rPr>
              <a:t>of</a:t>
            </a:r>
            <a:r>
              <a:rPr sz="2800" spc="40" dirty="0">
                <a:latin typeface="Georgia"/>
                <a:cs typeface="Georgia"/>
              </a:rPr>
              <a:t> </a:t>
            </a:r>
            <a:r>
              <a:rPr sz="2800" spc="-5" dirty="0">
                <a:latin typeface="Georgia"/>
                <a:cs typeface="Georgia"/>
              </a:rPr>
              <a:t>diagnosis.</a:t>
            </a:r>
            <a:endParaRPr sz="2800">
              <a:latin typeface="Georgia"/>
              <a:cs typeface="Georgia"/>
            </a:endParaRPr>
          </a:p>
          <a:p>
            <a:pPr marL="826769" lvl="1" indent="-219710">
              <a:lnSpc>
                <a:spcPct val="100000"/>
              </a:lnSpc>
              <a:spcBef>
                <a:spcPts val="320"/>
              </a:spcBef>
              <a:buFont typeface="Wingdings 2"/>
              <a:buChar char=""/>
              <a:tabLst>
                <a:tab pos="826769" algn="l"/>
              </a:tabLst>
            </a:pPr>
            <a:r>
              <a:rPr sz="2400" spc="-5" dirty="0">
                <a:solidFill>
                  <a:srgbClr val="525389"/>
                </a:solidFill>
                <a:latin typeface="Georgia"/>
                <a:cs typeface="Georgia"/>
              </a:rPr>
              <a:t>Spreads </a:t>
            </a:r>
            <a:r>
              <a:rPr sz="2400" dirty="0">
                <a:solidFill>
                  <a:srgbClr val="525389"/>
                </a:solidFill>
                <a:latin typeface="Georgia"/>
                <a:cs typeface="Georgia"/>
              </a:rPr>
              <a:t>more quickly and</a:t>
            </a:r>
            <a:r>
              <a:rPr sz="2400" spc="-30" dirty="0">
                <a:solidFill>
                  <a:srgbClr val="525389"/>
                </a:solidFill>
                <a:latin typeface="Georgia"/>
                <a:cs typeface="Georgia"/>
              </a:rPr>
              <a:t> </a:t>
            </a:r>
            <a:r>
              <a:rPr sz="2400" spc="-5" dirty="0">
                <a:solidFill>
                  <a:srgbClr val="525389"/>
                </a:solidFill>
                <a:latin typeface="Georgia"/>
                <a:cs typeface="Georgia"/>
              </a:rPr>
              <a:t>aggressively</a:t>
            </a:r>
            <a:endParaRPr sz="2400">
              <a:latin typeface="Georgia"/>
              <a:cs typeface="Georgia"/>
            </a:endParaRPr>
          </a:p>
          <a:p>
            <a:pPr marL="899794" lvl="1" indent="-293370">
              <a:lnSpc>
                <a:spcPct val="100000"/>
              </a:lnSpc>
              <a:spcBef>
                <a:spcPts val="300"/>
              </a:spcBef>
              <a:buFont typeface="Wingdings 2"/>
              <a:buChar char=""/>
              <a:tabLst>
                <a:tab pos="899794" algn="l"/>
                <a:tab pos="900430" algn="l"/>
              </a:tabLst>
            </a:pPr>
            <a:r>
              <a:rPr sz="2400" dirty="0">
                <a:solidFill>
                  <a:srgbClr val="525389"/>
                </a:solidFill>
                <a:latin typeface="Georgia"/>
                <a:cs typeface="Georgia"/>
              </a:rPr>
              <a:t>Accounts </a:t>
            </a:r>
            <a:r>
              <a:rPr sz="2400" spc="-5" dirty="0">
                <a:solidFill>
                  <a:srgbClr val="525389"/>
                </a:solidFill>
                <a:latin typeface="Georgia"/>
                <a:cs typeface="Georgia"/>
              </a:rPr>
              <a:t>for </a:t>
            </a:r>
            <a:r>
              <a:rPr sz="2400" dirty="0">
                <a:solidFill>
                  <a:srgbClr val="525389"/>
                </a:solidFill>
                <a:latin typeface="Georgia"/>
                <a:cs typeface="Georgia"/>
              </a:rPr>
              <a:t>15% of</a:t>
            </a:r>
            <a:r>
              <a:rPr sz="2400" spc="-50" dirty="0">
                <a:solidFill>
                  <a:srgbClr val="525389"/>
                </a:solidFill>
                <a:latin typeface="Georgia"/>
                <a:cs typeface="Georgia"/>
              </a:rPr>
              <a:t> </a:t>
            </a:r>
            <a:r>
              <a:rPr sz="2400" spc="-5" dirty="0">
                <a:solidFill>
                  <a:srgbClr val="525389"/>
                </a:solidFill>
                <a:latin typeface="Georgia"/>
                <a:cs typeface="Georgia"/>
              </a:rPr>
              <a:t>cases</a:t>
            </a:r>
            <a:endParaRPr sz="2400">
              <a:latin typeface="Georgia"/>
              <a:cs typeface="Georgia"/>
            </a:endParaRPr>
          </a:p>
          <a:p>
            <a:pPr marL="826769" lvl="1" indent="-219710">
              <a:lnSpc>
                <a:spcPct val="100000"/>
              </a:lnSpc>
              <a:spcBef>
                <a:spcPts val="300"/>
              </a:spcBef>
              <a:buFont typeface="Wingdings 2"/>
              <a:buChar char=""/>
              <a:tabLst>
                <a:tab pos="826769" algn="l"/>
              </a:tabLst>
            </a:pPr>
            <a:r>
              <a:rPr sz="2400" spc="-5" dirty="0">
                <a:solidFill>
                  <a:srgbClr val="525389"/>
                </a:solidFill>
                <a:latin typeface="Georgia"/>
                <a:cs typeface="Georgia"/>
              </a:rPr>
              <a:t>Found mostly </a:t>
            </a:r>
            <a:r>
              <a:rPr sz="2400" dirty="0">
                <a:solidFill>
                  <a:srgbClr val="525389"/>
                </a:solidFill>
                <a:latin typeface="Georgia"/>
                <a:cs typeface="Georgia"/>
              </a:rPr>
              <a:t>in </a:t>
            </a:r>
            <a:r>
              <a:rPr sz="2400" spc="-5" dirty="0">
                <a:solidFill>
                  <a:srgbClr val="525389"/>
                </a:solidFill>
                <a:latin typeface="Georgia"/>
                <a:cs typeface="Georgia"/>
              </a:rPr>
              <a:t>heavy</a:t>
            </a:r>
            <a:r>
              <a:rPr sz="2400" spc="-30" dirty="0">
                <a:solidFill>
                  <a:srgbClr val="525389"/>
                </a:solidFill>
                <a:latin typeface="Georgia"/>
                <a:cs typeface="Georgia"/>
              </a:rPr>
              <a:t> </a:t>
            </a:r>
            <a:r>
              <a:rPr sz="2400" spc="-5" dirty="0">
                <a:solidFill>
                  <a:srgbClr val="525389"/>
                </a:solidFill>
                <a:latin typeface="Georgia"/>
                <a:cs typeface="Georgia"/>
              </a:rPr>
              <a:t>smokers</a:t>
            </a:r>
            <a:endParaRPr sz="2400">
              <a:latin typeface="Georgia"/>
              <a:cs typeface="Georgia"/>
            </a:endParaRPr>
          </a:p>
        </p:txBody>
      </p:sp>
      <p:sp>
        <p:nvSpPr>
          <p:cNvPr id="19" name="object 19"/>
          <p:cNvSpPr/>
          <p:nvPr/>
        </p:nvSpPr>
        <p:spPr>
          <a:xfrm>
            <a:off x="5867400" y="3124200"/>
            <a:ext cx="3005863" cy="327181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3" name="object 3"/>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4" name="object 4"/>
          <p:cNvSpPr/>
          <p:nvPr/>
        </p:nvSpPr>
        <p:spPr>
          <a:xfrm>
            <a:off x="0" y="307847"/>
            <a:ext cx="9044940" cy="91440"/>
          </a:xfrm>
          <a:custGeom>
            <a:avLst/>
            <a:gdLst/>
            <a:ahLst/>
            <a:cxnLst/>
            <a:rect l="l" t="t" r="r" b="b"/>
            <a:pathLst>
              <a:path w="9044940" h="91439">
                <a:moveTo>
                  <a:pt x="0" y="91439"/>
                </a:moveTo>
                <a:lnTo>
                  <a:pt x="9044940" y="91439"/>
                </a:lnTo>
                <a:lnTo>
                  <a:pt x="9044940" y="0"/>
                </a:lnTo>
                <a:lnTo>
                  <a:pt x="0" y="0"/>
                </a:lnTo>
                <a:lnTo>
                  <a:pt x="0" y="91439"/>
                </a:lnTo>
                <a:close/>
              </a:path>
            </a:pathLst>
          </a:custGeom>
          <a:solidFill>
            <a:srgbClr val="438085"/>
          </a:solidFill>
        </p:spPr>
        <p:txBody>
          <a:bodyPr wrap="square" lIns="0" tIns="0" rIns="0" bIns="0" rtlCol="0"/>
          <a:lstStyle/>
          <a:p>
            <a:endParaRPr/>
          </a:p>
        </p:txBody>
      </p:sp>
      <p:sp>
        <p:nvSpPr>
          <p:cNvPr id="5" name="object 5"/>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6" name="object 6"/>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7" name="object 7"/>
          <p:cNvSpPr/>
          <p:nvPr/>
        </p:nvSpPr>
        <p:spPr>
          <a:xfrm>
            <a:off x="5410200" y="359663"/>
            <a:ext cx="3634740" cy="81280"/>
          </a:xfrm>
          <a:custGeom>
            <a:avLst/>
            <a:gdLst/>
            <a:ahLst/>
            <a:cxnLst/>
            <a:rect l="l" t="t" r="r" b="b"/>
            <a:pathLst>
              <a:path w="3634740" h="81279">
                <a:moveTo>
                  <a:pt x="0" y="80771"/>
                </a:moveTo>
                <a:lnTo>
                  <a:pt x="3634740" y="80771"/>
                </a:lnTo>
                <a:lnTo>
                  <a:pt x="3634740" y="0"/>
                </a:lnTo>
                <a:lnTo>
                  <a:pt x="0" y="0"/>
                </a:lnTo>
                <a:lnTo>
                  <a:pt x="0" y="80771"/>
                </a:lnTo>
                <a:close/>
              </a:path>
            </a:pathLst>
          </a:custGeom>
          <a:solidFill>
            <a:srgbClr val="438085"/>
          </a:solidFill>
        </p:spPr>
        <p:txBody>
          <a:bodyPr wrap="square" lIns="0" tIns="0" rIns="0" bIns="0" rtlCol="0"/>
          <a:lstStyle/>
          <a:p>
            <a:endParaRPr/>
          </a:p>
        </p:txBody>
      </p:sp>
      <p:sp>
        <p:nvSpPr>
          <p:cNvPr id="8" name="object 8"/>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9" name="object 9"/>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0" name="object 10"/>
          <p:cNvSpPr/>
          <p:nvPr/>
        </p:nvSpPr>
        <p:spPr>
          <a:xfrm>
            <a:off x="5410200" y="440436"/>
            <a:ext cx="3634740" cy="180340"/>
          </a:xfrm>
          <a:custGeom>
            <a:avLst/>
            <a:gdLst/>
            <a:ahLst/>
            <a:cxnLst/>
            <a:rect l="l" t="t" r="r" b="b"/>
            <a:pathLst>
              <a:path w="3634740" h="180340">
                <a:moveTo>
                  <a:pt x="0" y="179832"/>
                </a:moveTo>
                <a:lnTo>
                  <a:pt x="3634740" y="179832"/>
                </a:lnTo>
                <a:lnTo>
                  <a:pt x="3634740"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1" name="object 11"/>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12" name="object 12"/>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13" name="object 13"/>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14" name="object 14"/>
          <p:cNvSpPr/>
          <p:nvPr/>
        </p:nvSpPr>
        <p:spPr>
          <a:xfrm>
            <a:off x="8988552" y="0"/>
            <a:ext cx="0" cy="622300"/>
          </a:xfrm>
          <a:custGeom>
            <a:avLst/>
            <a:gdLst/>
            <a:ahLst/>
            <a:cxnLst/>
            <a:rect l="l" t="t" r="r" b="b"/>
            <a:pathLst>
              <a:path h="622300">
                <a:moveTo>
                  <a:pt x="0" y="0"/>
                </a:moveTo>
                <a:lnTo>
                  <a:pt x="0" y="621791"/>
                </a:lnTo>
              </a:path>
            </a:pathLst>
          </a:custGeom>
          <a:ln w="27431">
            <a:solidFill>
              <a:srgbClr val="FFFFFF"/>
            </a:solidFill>
          </a:ln>
        </p:spPr>
        <p:txBody>
          <a:bodyPr wrap="square" lIns="0" tIns="0" rIns="0" bIns="0" rtlCol="0"/>
          <a:lstStyle/>
          <a:p>
            <a:endParaRPr/>
          </a:p>
        </p:txBody>
      </p:sp>
      <p:sp>
        <p:nvSpPr>
          <p:cNvPr id="15" name="object 15"/>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16" name="object 16"/>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17" name="object 17"/>
          <p:cNvSpPr txBox="1">
            <a:spLocks noGrp="1"/>
          </p:cNvSpPr>
          <p:nvPr>
            <p:ph type="title"/>
          </p:nvPr>
        </p:nvSpPr>
        <p:spPr>
          <a:xfrm>
            <a:off x="307340" y="408178"/>
            <a:ext cx="2376170" cy="574040"/>
          </a:xfrm>
          <a:prstGeom prst="rect">
            <a:avLst/>
          </a:prstGeom>
        </p:spPr>
        <p:txBody>
          <a:bodyPr vert="horz" wrap="square" lIns="0" tIns="12700" rIns="0" bIns="0" rtlCol="0">
            <a:spAutoFit/>
          </a:bodyPr>
          <a:lstStyle/>
          <a:p>
            <a:pPr marL="12700">
              <a:lnSpc>
                <a:spcPct val="100000"/>
              </a:lnSpc>
              <a:spcBef>
                <a:spcPts val="100"/>
              </a:spcBef>
            </a:pPr>
            <a:r>
              <a:rPr sz="3600" b="0" dirty="0">
                <a:latin typeface="Trebuchet MS"/>
                <a:cs typeface="Trebuchet MS"/>
              </a:rPr>
              <a:t>ETIOLOG</a:t>
            </a:r>
            <a:r>
              <a:rPr sz="3600" b="0" spc="-320" dirty="0">
                <a:latin typeface="Trebuchet MS"/>
                <a:cs typeface="Trebuchet MS"/>
              </a:rPr>
              <a:t>Y</a:t>
            </a:r>
            <a:r>
              <a:rPr sz="3600" b="0" spc="-15" dirty="0">
                <a:latin typeface="Trebuchet MS"/>
                <a:cs typeface="Trebuchet MS"/>
              </a:rPr>
              <a:t>:</a:t>
            </a:r>
            <a:r>
              <a:rPr sz="3600" b="0" dirty="0">
                <a:latin typeface="Trebuchet MS"/>
                <a:cs typeface="Trebuchet MS"/>
              </a:rPr>
              <a:t>-</a:t>
            </a:r>
            <a:endParaRPr sz="3600">
              <a:latin typeface="Trebuchet MS"/>
              <a:cs typeface="Trebuchet MS"/>
            </a:endParaRPr>
          </a:p>
        </p:txBody>
      </p:sp>
      <p:sp>
        <p:nvSpPr>
          <p:cNvPr id="18" name="object 18"/>
          <p:cNvSpPr txBox="1"/>
          <p:nvPr/>
        </p:nvSpPr>
        <p:spPr>
          <a:xfrm>
            <a:off x="493268" y="1200607"/>
            <a:ext cx="7686675" cy="4312920"/>
          </a:xfrm>
          <a:prstGeom prst="rect">
            <a:avLst/>
          </a:prstGeom>
        </p:spPr>
        <p:txBody>
          <a:bodyPr vert="horz" wrap="square" lIns="0" tIns="53340" rIns="0" bIns="0" rtlCol="0">
            <a:spAutoFit/>
          </a:bodyPr>
          <a:lstStyle/>
          <a:p>
            <a:pPr marL="268605" indent="-256540">
              <a:lnSpc>
                <a:spcPct val="100000"/>
              </a:lnSpc>
              <a:spcBef>
                <a:spcPts val="420"/>
              </a:spcBef>
              <a:buClr>
                <a:srgbClr val="9F4DA2"/>
              </a:buClr>
              <a:buFont typeface="Georgia"/>
              <a:buChar char="•"/>
              <a:tabLst>
                <a:tab pos="269240" algn="l"/>
              </a:tabLst>
            </a:pPr>
            <a:r>
              <a:rPr sz="2800" b="1" spc="-10" dirty="0">
                <a:latin typeface="Georgia"/>
                <a:cs typeface="Georgia"/>
              </a:rPr>
              <a:t>Tobacco</a:t>
            </a:r>
            <a:r>
              <a:rPr sz="2800" b="1" spc="5" dirty="0">
                <a:latin typeface="Georgia"/>
                <a:cs typeface="Georgia"/>
              </a:rPr>
              <a:t> </a:t>
            </a:r>
            <a:r>
              <a:rPr sz="2800" b="1" spc="-5" dirty="0">
                <a:latin typeface="Georgia"/>
                <a:cs typeface="Georgia"/>
              </a:rPr>
              <a:t>smoke</a:t>
            </a:r>
            <a:r>
              <a:rPr sz="2800" spc="-5" dirty="0">
                <a:latin typeface="Georgia"/>
                <a:cs typeface="Georgia"/>
              </a:rPr>
              <a:t>:-</a:t>
            </a:r>
            <a:endParaRPr sz="2800">
              <a:latin typeface="Georgia"/>
              <a:cs typeface="Georgia"/>
            </a:endParaRPr>
          </a:p>
          <a:p>
            <a:pPr marL="561340" marR="108585" indent="-247650">
              <a:lnSpc>
                <a:spcPct val="100000"/>
              </a:lnSpc>
              <a:spcBef>
                <a:spcPts val="305"/>
              </a:spcBef>
              <a:tabLst>
                <a:tab pos="561340" algn="l"/>
              </a:tabLst>
            </a:pPr>
            <a:r>
              <a:rPr sz="2600" dirty="0">
                <a:solidFill>
                  <a:srgbClr val="438085"/>
                </a:solidFill>
                <a:latin typeface="Georgia"/>
                <a:cs typeface="Georgia"/>
              </a:rPr>
              <a:t>▫	Smoking is by </a:t>
            </a:r>
            <a:r>
              <a:rPr sz="2600" spc="-5" dirty="0">
                <a:solidFill>
                  <a:srgbClr val="438085"/>
                </a:solidFill>
                <a:latin typeface="Georgia"/>
                <a:cs typeface="Georgia"/>
              </a:rPr>
              <a:t>far the leading </a:t>
            </a:r>
            <a:r>
              <a:rPr sz="2600" dirty="0">
                <a:solidFill>
                  <a:srgbClr val="438085"/>
                </a:solidFill>
                <a:latin typeface="Georgia"/>
                <a:cs typeface="Georgia"/>
              </a:rPr>
              <a:t>risk </a:t>
            </a:r>
            <a:r>
              <a:rPr sz="2600" spc="-5" dirty="0">
                <a:solidFill>
                  <a:srgbClr val="438085"/>
                </a:solidFill>
                <a:latin typeface="Georgia"/>
                <a:cs typeface="Georgia"/>
              </a:rPr>
              <a:t>factor for lung  cancer. </a:t>
            </a:r>
            <a:r>
              <a:rPr sz="2600" dirty="0">
                <a:solidFill>
                  <a:srgbClr val="438085"/>
                </a:solidFill>
                <a:latin typeface="Georgia"/>
                <a:cs typeface="Georgia"/>
              </a:rPr>
              <a:t>About </a:t>
            </a:r>
            <a:r>
              <a:rPr sz="2600" spc="-5" dirty="0">
                <a:solidFill>
                  <a:srgbClr val="438085"/>
                </a:solidFill>
                <a:latin typeface="Georgia"/>
                <a:cs typeface="Georgia"/>
              </a:rPr>
              <a:t>80% of lung cancer deaths </a:t>
            </a:r>
            <a:r>
              <a:rPr sz="2600" dirty="0">
                <a:solidFill>
                  <a:srgbClr val="438085"/>
                </a:solidFill>
                <a:latin typeface="Georgia"/>
                <a:cs typeface="Georgia"/>
              </a:rPr>
              <a:t>are  </a:t>
            </a:r>
            <a:r>
              <a:rPr sz="2600" spc="-5" dirty="0">
                <a:solidFill>
                  <a:srgbClr val="438085"/>
                </a:solidFill>
                <a:latin typeface="Georgia"/>
                <a:cs typeface="Georgia"/>
              </a:rPr>
              <a:t>thought to </a:t>
            </a:r>
            <a:r>
              <a:rPr sz="2600" dirty="0">
                <a:solidFill>
                  <a:srgbClr val="438085"/>
                </a:solidFill>
                <a:latin typeface="Georgia"/>
                <a:cs typeface="Georgia"/>
              </a:rPr>
              <a:t>result from</a:t>
            </a:r>
            <a:r>
              <a:rPr sz="2600" spc="-30" dirty="0">
                <a:solidFill>
                  <a:srgbClr val="438085"/>
                </a:solidFill>
                <a:latin typeface="Georgia"/>
                <a:cs typeface="Georgia"/>
              </a:rPr>
              <a:t> </a:t>
            </a:r>
            <a:r>
              <a:rPr sz="2600" spc="-5" dirty="0">
                <a:solidFill>
                  <a:srgbClr val="438085"/>
                </a:solidFill>
                <a:latin typeface="Georgia"/>
                <a:cs typeface="Georgia"/>
              </a:rPr>
              <a:t>smoking.</a:t>
            </a:r>
            <a:endParaRPr sz="2600">
              <a:latin typeface="Georgia"/>
              <a:cs typeface="Georgia"/>
            </a:endParaRPr>
          </a:p>
          <a:p>
            <a:pPr>
              <a:lnSpc>
                <a:spcPct val="100000"/>
              </a:lnSpc>
              <a:spcBef>
                <a:spcPts val="35"/>
              </a:spcBef>
            </a:pPr>
            <a:endParaRPr sz="3200">
              <a:latin typeface="Times New Roman"/>
              <a:cs typeface="Times New Roman"/>
            </a:endParaRPr>
          </a:p>
          <a:p>
            <a:pPr marL="268605" marR="5080" indent="-256540">
              <a:lnSpc>
                <a:spcPct val="100000"/>
              </a:lnSpc>
              <a:buClr>
                <a:srgbClr val="9F4DA2"/>
              </a:buClr>
              <a:buFont typeface="Georgia"/>
              <a:buChar char="•"/>
              <a:tabLst>
                <a:tab pos="269240" algn="l"/>
              </a:tabLst>
            </a:pPr>
            <a:r>
              <a:rPr sz="2800" b="1" spc="-10" dirty="0">
                <a:latin typeface="Georgia"/>
                <a:cs typeface="Georgia"/>
              </a:rPr>
              <a:t>Exposure </a:t>
            </a:r>
            <a:r>
              <a:rPr sz="2800" b="1" spc="-5" dirty="0">
                <a:latin typeface="Georgia"/>
                <a:cs typeface="Georgia"/>
              </a:rPr>
              <a:t>to other </a:t>
            </a:r>
            <a:r>
              <a:rPr sz="2800" b="1" spc="-10" dirty="0">
                <a:latin typeface="Georgia"/>
                <a:cs typeface="Georgia"/>
              </a:rPr>
              <a:t>cancer-causing </a:t>
            </a:r>
            <a:r>
              <a:rPr sz="2800" b="1" spc="-5" dirty="0">
                <a:latin typeface="Georgia"/>
                <a:cs typeface="Georgia"/>
              </a:rPr>
              <a:t>agents  in the </a:t>
            </a:r>
            <a:r>
              <a:rPr sz="2800" b="1" spc="-10" dirty="0">
                <a:latin typeface="Georgia"/>
                <a:cs typeface="Georgia"/>
              </a:rPr>
              <a:t>workplace</a:t>
            </a:r>
            <a:r>
              <a:rPr sz="2800" b="1" spc="-15" dirty="0">
                <a:latin typeface="Georgia"/>
                <a:cs typeface="Georgia"/>
              </a:rPr>
              <a:t> </a:t>
            </a:r>
            <a:r>
              <a:rPr sz="2800" spc="-5" dirty="0">
                <a:latin typeface="Georgia"/>
                <a:cs typeface="Georgia"/>
              </a:rPr>
              <a:t>:</a:t>
            </a:r>
            <a:endParaRPr sz="2800">
              <a:latin typeface="Georgia"/>
              <a:cs typeface="Georgia"/>
            </a:endParaRPr>
          </a:p>
          <a:p>
            <a:pPr marL="314325">
              <a:lnSpc>
                <a:spcPct val="100000"/>
              </a:lnSpc>
              <a:spcBef>
                <a:spcPts val="310"/>
              </a:spcBef>
              <a:tabLst>
                <a:tab pos="561340" algn="l"/>
              </a:tabLst>
            </a:pPr>
            <a:r>
              <a:rPr sz="2600" dirty="0">
                <a:solidFill>
                  <a:srgbClr val="438085"/>
                </a:solidFill>
                <a:latin typeface="Georgia"/>
                <a:cs typeface="Georgia"/>
              </a:rPr>
              <a:t>▫	</a:t>
            </a:r>
            <a:r>
              <a:rPr sz="2600" spc="-5" dirty="0">
                <a:solidFill>
                  <a:srgbClr val="438085"/>
                </a:solidFill>
                <a:latin typeface="Georgia"/>
                <a:cs typeface="Georgia"/>
              </a:rPr>
              <a:t>Radioactive </a:t>
            </a:r>
            <a:r>
              <a:rPr sz="2600" dirty="0">
                <a:solidFill>
                  <a:srgbClr val="438085"/>
                </a:solidFill>
                <a:latin typeface="Georgia"/>
                <a:cs typeface="Georgia"/>
              </a:rPr>
              <a:t>such as</a:t>
            </a:r>
            <a:r>
              <a:rPr sz="2600" spc="-75" dirty="0">
                <a:solidFill>
                  <a:srgbClr val="438085"/>
                </a:solidFill>
                <a:latin typeface="Georgia"/>
                <a:cs typeface="Georgia"/>
              </a:rPr>
              <a:t> </a:t>
            </a:r>
            <a:r>
              <a:rPr sz="2600" spc="-5" dirty="0">
                <a:solidFill>
                  <a:srgbClr val="438085"/>
                </a:solidFill>
                <a:latin typeface="Georgia"/>
                <a:cs typeface="Georgia"/>
              </a:rPr>
              <a:t>uranium</a:t>
            </a:r>
            <a:endParaRPr sz="2600">
              <a:latin typeface="Georgia"/>
              <a:cs typeface="Georgia"/>
            </a:endParaRPr>
          </a:p>
          <a:p>
            <a:pPr marL="561340" marR="83820" indent="-247650">
              <a:lnSpc>
                <a:spcPct val="100000"/>
              </a:lnSpc>
              <a:spcBef>
                <a:spcPts val="300"/>
              </a:spcBef>
              <a:tabLst>
                <a:tab pos="561340" algn="l"/>
              </a:tabLst>
            </a:pPr>
            <a:r>
              <a:rPr sz="2600" dirty="0">
                <a:solidFill>
                  <a:srgbClr val="438085"/>
                </a:solidFill>
                <a:latin typeface="Georgia"/>
                <a:cs typeface="Georgia"/>
              </a:rPr>
              <a:t>▫	Inhaled </a:t>
            </a:r>
            <a:r>
              <a:rPr sz="2600" spc="-5" dirty="0">
                <a:solidFill>
                  <a:srgbClr val="438085"/>
                </a:solidFill>
                <a:latin typeface="Georgia"/>
                <a:cs typeface="Georgia"/>
              </a:rPr>
              <a:t>chemicals </a:t>
            </a:r>
            <a:r>
              <a:rPr sz="2600" dirty="0">
                <a:solidFill>
                  <a:srgbClr val="438085"/>
                </a:solidFill>
                <a:latin typeface="Georgia"/>
                <a:cs typeface="Georgia"/>
              </a:rPr>
              <a:t>such as </a:t>
            </a:r>
            <a:r>
              <a:rPr sz="2600" spc="-5" dirty="0">
                <a:solidFill>
                  <a:srgbClr val="438085"/>
                </a:solidFill>
                <a:latin typeface="Georgia"/>
                <a:cs typeface="Georgia"/>
              </a:rPr>
              <a:t>beryllium, silica </a:t>
            </a:r>
            <a:r>
              <a:rPr sz="2600" dirty="0">
                <a:solidFill>
                  <a:srgbClr val="438085"/>
                </a:solidFill>
                <a:latin typeface="Georgia"/>
                <a:cs typeface="Georgia"/>
              </a:rPr>
              <a:t>, </a:t>
            </a:r>
            <a:r>
              <a:rPr sz="2600" spc="-5" dirty="0">
                <a:solidFill>
                  <a:srgbClr val="438085"/>
                </a:solidFill>
                <a:latin typeface="Georgia"/>
                <a:cs typeface="Georgia"/>
              </a:rPr>
              <a:t>coal  products, </a:t>
            </a:r>
            <a:r>
              <a:rPr sz="2600" dirty="0">
                <a:solidFill>
                  <a:srgbClr val="438085"/>
                </a:solidFill>
                <a:latin typeface="Georgia"/>
                <a:cs typeface="Georgia"/>
              </a:rPr>
              <a:t>mustard</a:t>
            </a:r>
            <a:r>
              <a:rPr sz="2600" spc="-55" dirty="0">
                <a:solidFill>
                  <a:srgbClr val="438085"/>
                </a:solidFill>
                <a:latin typeface="Georgia"/>
                <a:cs typeface="Georgia"/>
              </a:rPr>
              <a:t> </a:t>
            </a:r>
            <a:r>
              <a:rPr sz="2600" spc="-5" dirty="0">
                <a:solidFill>
                  <a:srgbClr val="438085"/>
                </a:solidFill>
                <a:latin typeface="Georgia"/>
                <a:cs typeface="Georgia"/>
              </a:rPr>
              <a:t>gas.</a:t>
            </a:r>
            <a:endParaRPr sz="2600">
              <a:latin typeface="Georgia"/>
              <a:cs typeface="Georgia"/>
            </a:endParaRPr>
          </a:p>
        </p:txBody>
      </p:sp>
      <p:sp>
        <p:nvSpPr>
          <p:cNvPr id="19" name="object 19"/>
          <p:cNvSpPr/>
          <p:nvPr/>
        </p:nvSpPr>
        <p:spPr>
          <a:xfrm>
            <a:off x="4876800" y="0"/>
            <a:ext cx="4267200" cy="1828800"/>
          </a:xfrm>
          <a:prstGeom prst="rect">
            <a:avLst/>
          </a:prstGeom>
          <a:blipFill>
            <a:blip r:embed="rId2" cstate="print"/>
            <a:stretch>
              <a:fillRect/>
            </a:stretch>
          </a:blipFill>
        </p:spPr>
        <p:txBody>
          <a:bodyPr wrap="square" lIns="0" tIns="0" rIns="0" bIns="0" rtlCol="0"/>
          <a:lstStyle/>
          <a:p>
            <a:endParaRPr/>
          </a:p>
        </p:txBody>
      </p:sp>
      <p:sp>
        <p:nvSpPr>
          <p:cNvPr id="20" name="object 20"/>
          <p:cNvSpPr/>
          <p:nvPr/>
        </p:nvSpPr>
        <p:spPr>
          <a:xfrm>
            <a:off x="5562600" y="5105398"/>
            <a:ext cx="2581655" cy="16764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74638"/>
            <a:ext cx="7772400" cy="715962"/>
          </a:xfrm>
        </p:spPr>
        <p:txBody>
          <a:bodyPr>
            <a:normAutofit fontScale="90000"/>
          </a:bodyPr>
          <a:lstStyle/>
          <a:p>
            <a:r>
              <a:rPr lang="en-US" b="1" u="heavy" spc="-5" dirty="0" smtClean="0">
                <a:solidFill>
                  <a:srgbClr val="800080"/>
                </a:solidFill>
                <a:uFill>
                  <a:solidFill>
                    <a:srgbClr val="800080"/>
                  </a:solidFill>
                </a:uFill>
                <a:latin typeface="Calibri"/>
                <a:cs typeface="Calibri"/>
              </a:rPr>
              <a:t>CLINICAL</a:t>
            </a:r>
            <a:r>
              <a:rPr lang="en-US" b="1" u="heavy" spc="-65" dirty="0" smtClean="0">
                <a:solidFill>
                  <a:srgbClr val="800080"/>
                </a:solidFill>
                <a:uFill>
                  <a:solidFill>
                    <a:srgbClr val="800080"/>
                  </a:solidFill>
                </a:uFill>
                <a:latin typeface="Calibri"/>
                <a:cs typeface="Calibri"/>
              </a:rPr>
              <a:t> </a:t>
            </a:r>
            <a:r>
              <a:rPr lang="en-US" b="1" u="heavy" spc="-50" dirty="0" smtClean="0">
                <a:solidFill>
                  <a:srgbClr val="800080"/>
                </a:solidFill>
                <a:uFill>
                  <a:solidFill>
                    <a:srgbClr val="800080"/>
                  </a:solidFill>
                </a:uFill>
                <a:latin typeface="Calibri"/>
                <a:cs typeface="Calibri"/>
              </a:rPr>
              <a:t>MANIFESTATIONS</a:t>
            </a:r>
            <a:endParaRPr lang="en-US" dirty="0"/>
          </a:p>
        </p:txBody>
      </p:sp>
      <p:sp>
        <p:nvSpPr>
          <p:cNvPr id="5" name="Content Placeholder 4"/>
          <p:cNvSpPr>
            <a:spLocks noGrp="1"/>
          </p:cNvSpPr>
          <p:nvPr>
            <p:ph sz="quarter" idx="1"/>
          </p:nvPr>
        </p:nvSpPr>
        <p:spPr/>
        <p:txBody>
          <a:bodyPr>
            <a:normAutofit fontScale="85000" lnSpcReduction="20000"/>
          </a:bodyPr>
          <a:lstStyle/>
          <a:p>
            <a:pPr marL="355600" indent="-342900">
              <a:lnSpc>
                <a:spcPct val="100000"/>
              </a:lnSpc>
              <a:spcBef>
                <a:spcPts val="315"/>
              </a:spcBef>
              <a:buFont typeface="Arial"/>
              <a:buChar char="•"/>
              <a:tabLst>
                <a:tab pos="354965" algn="l"/>
                <a:tab pos="355600" algn="l"/>
              </a:tabLst>
            </a:pPr>
            <a:r>
              <a:rPr lang="en-US" sz="1850" b="1" u="heavy" spc="-40" dirty="0" smtClean="0">
                <a:solidFill>
                  <a:srgbClr val="FF0000"/>
                </a:solidFill>
                <a:uFill>
                  <a:solidFill>
                    <a:srgbClr val="000000"/>
                  </a:solidFill>
                </a:uFill>
                <a:latin typeface="Calibri"/>
                <a:cs typeface="Calibri"/>
              </a:rPr>
              <a:t>EARLY</a:t>
            </a:r>
            <a:r>
              <a:rPr lang="en-US" sz="1850" b="1" u="heavy" spc="5" dirty="0" smtClean="0">
                <a:solidFill>
                  <a:srgbClr val="FF0000"/>
                </a:solidFill>
                <a:uFill>
                  <a:solidFill>
                    <a:srgbClr val="000000"/>
                  </a:solidFill>
                </a:uFill>
                <a:latin typeface="Calibri"/>
                <a:cs typeface="Calibri"/>
              </a:rPr>
              <a:t> </a:t>
            </a:r>
            <a:r>
              <a:rPr lang="en-US" sz="1850" b="1" u="heavy" spc="-45" dirty="0" smtClean="0">
                <a:solidFill>
                  <a:srgbClr val="FF0000"/>
                </a:solidFill>
                <a:uFill>
                  <a:solidFill>
                    <a:srgbClr val="000000"/>
                  </a:solidFill>
                </a:uFill>
                <a:latin typeface="Calibri"/>
                <a:cs typeface="Calibri"/>
              </a:rPr>
              <a:t>STAGE</a:t>
            </a:r>
            <a:endParaRPr lang="en-US" sz="1850" dirty="0" smtClean="0">
              <a:solidFill>
                <a:srgbClr val="FF0000"/>
              </a:solidFill>
              <a:latin typeface="Calibri"/>
              <a:cs typeface="Calibri"/>
            </a:endParaRPr>
          </a:p>
          <a:p>
            <a:pPr marL="1155700" lvl="1" indent="-229235">
              <a:lnSpc>
                <a:spcPct val="100000"/>
              </a:lnSpc>
              <a:spcBef>
                <a:spcPts val="215"/>
              </a:spcBef>
              <a:buFont typeface="Arial"/>
              <a:buChar char="•"/>
              <a:tabLst>
                <a:tab pos="1155700" algn="l"/>
                <a:tab pos="1156335" algn="l"/>
              </a:tabLst>
            </a:pPr>
            <a:r>
              <a:rPr lang="en-US" sz="1850" spc="-10" dirty="0" smtClean="0">
                <a:latin typeface="Calibri"/>
                <a:cs typeface="Calibri"/>
              </a:rPr>
              <a:t>Asymptomatic</a:t>
            </a:r>
            <a:endParaRPr lang="en-US" sz="1850" dirty="0" smtClean="0">
              <a:latin typeface="Calibri"/>
              <a:cs typeface="Calibri"/>
            </a:endParaRPr>
          </a:p>
          <a:p>
            <a:pPr marL="1155700" lvl="1" indent="-229235">
              <a:lnSpc>
                <a:spcPts val="2105"/>
              </a:lnSpc>
              <a:spcBef>
                <a:spcPts val="229"/>
              </a:spcBef>
              <a:buFont typeface="Arial"/>
              <a:buChar char="•"/>
              <a:tabLst>
                <a:tab pos="1155700" algn="l"/>
                <a:tab pos="1156335" algn="l"/>
              </a:tabLst>
            </a:pPr>
            <a:r>
              <a:rPr lang="en-US" sz="1850" spc="-5" dirty="0" smtClean="0">
                <a:latin typeface="Calibri"/>
                <a:cs typeface="Calibri"/>
              </a:rPr>
              <a:t>Cancer is in the</a:t>
            </a:r>
            <a:r>
              <a:rPr lang="en-US" sz="1850" spc="-25" dirty="0" smtClean="0">
                <a:latin typeface="Calibri"/>
                <a:cs typeface="Calibri"/>
              </a:rPr>
              <a:t> </a:t>
            </a:r>
            <a:r>
              <a:rPr lang="en-US" sz="1850" spc="-5" dirty="0" smtClean="0">
                <a:latin typeface="Calibri"/>
                <a:cs typeface="Calibri"/>
              </a:rPr>
              <a:t>peripheral</a:t>
            </a:r>
            <a:endParaRPr lang="en-US" sz="1850" dirty="0" smtClean="0">
              <a:latin typeface="Calibri"/>
              <a:cs typeface="Calibri"/>
            </a:endParaRPr>
          </a:p>
          <a:p>
            <a:pPr marL="1155700">
              <a:lnSpc>
                <a:spcPts val="2105"/>
              </a:lnSpc>
            </a:pPr>
            <a:r>
              <a:rPr lang="en-US" sz="1850" spc="-15" dirty="0" smtClean="0">
                <a:latin typeface="Calibri"/>
                <a:cs typeface="Calibri"/>
              </a:rPr>
              <a:t>zone</a:t>
            </a:r>
            <a:endParaRPr lang="en-US" sz="1850" dirty="0" smtClean="0">
              <a:latin typeface="Calibri"/>
              <a:cs typeface="Calibri"/>
            </a:endParaRPr>
          </a:p>
          <a:p>
            <a:pPr>
              <a:lnSpc>
                <a:spcPct val="100000"/>
              </a:lnSpc>
              <a:spcBef>
                <a:spcPts val="40"/>
              </a:spcBef>
            </a:pPr>
            <a:endParaRPr lang="en-US" sz="2150" dirty="0" smtClean="0">
              <a:latin typeface="Calibri"/>
              <a:cs typeface="Calibri"/>
            </a:endParaRPr>
          </a:p>
          <a:p>
            <a:pPr marL="355600" indent="-342900">
              <a:lnSpc>
                <a:spcPct val="100000"/>
              </a:lnSpc>
              <a:buFont typeface="Arial"/>
              <a:buChar char="•"/>
              <a:tabLst>
                <a:tab pos="354965" algn="l"/>
                <a:tab pos="355600" algn="l"/>
              </a:tabLst>
            </a:pPr>
            <a:r>
              <a:rPr lang="en-US" sz="1850" b="1" u="heavy" spc="-35" dirty="0" smtClean="0">
                <a:solidFill>
                  <a:srgbClr val="FF0000"/>
                </a:solidFill>
                <a:uFill>
                  <a:solidFill>
                    <a:srgbClr val="000000"/>
                  </a:solidFill>
                </a:uFill>
                <a:latin typeface="Calibri"/>
                <a:cs typeface="Calibri"/>
              </a:rPr>
              <a:t>LOCALLY </a:t>
            </a:r>
            <a:r>
              <a:rPr lang="en-US" sz="1850" b="1" u="heavy" spc="-20" dirty="0" smtClean="0">
                <a:solidFill>
                  <a:srgbClr val="FF0000"/>
                </a:solidFill>
                <a:uFill>
                  <a:solidFill>
                    <a:srgbClr val="000000"/>
                  </a:solidFill>
                </a:uFill>
                <a:latin typeface="Calibri"/>
                <a:cs typeface="Calibri"/>
              </a:rPr>
              <a:t>ADVANCED</a:t>
            </a:r>
            <a:r>
              <a:rPr lang="en-US" sz="1850" b="1" u="heavy" spc="65" dirty="0" smtClean="0">
                <a:solidFill>
                  <a:srgbClr val="FF0000"/>
                </a:solidFill>
                <a:uFill>
                  <a:solidFill>
                    <a:srgbClr val="000000"/>
                  </a:solidFill>
                </a:uFill>
                <a:latin typeface="Calibri"/>
                <a:cs typeface="Calibri"/>
              </a:rPr>
              <a:t> </a:t>
            </a:r>
            <a:r>
              <a:rPr lang="en-US" sz="1850" b="1" u="heavy" spc="-10" dirty="0" smtClean="0">
                <a:solidFill>
                  <a:srgbClr val="FF0000"/>
                </a:solidFill>
                <a:uFill>
                  <a:solidFill>
                    <a:srgbClr val="000000"/>
                  </a:solidFill>
                </a:uFill>
                <a:latin typeface="Calibri"/>
                <a:cs typeface="Calibri"/>
              </a:rPr>
              <a:t>DISEASE</a:t>
            </a:r>
            <a:endParaRPr lang="en-US" sz="1850" dirty="0" smtClean="0">
              <a:solidFill>
                <a:srgbClr val="FF0000"/>
              </a:solidFill>
              <a:latin typeface="Calibri"/>
              <a:cs typeface="Calibri"/>
            </a:endParaRPr>
          </a:p>
          <a:p>
            <a:pPr marL="1155700" marR="513080" lvl="1">
              <a:lnSpc>
                <a:spcPts val="1989"/>
              </a:lnSpc>
              <a:spcBef>
                <a:spcPts val="484"/>
              </a:spcBef>
              <a:buFont typeface="Arial"/>
              <a:buChar char="•"/>
              <a:tabLst>
                <a:tab pos="1155700" algn="l"/>
                <a:tab pos="1156335" algn="l"/>
              </a:tabLst>
            </a:pPr>
            <a:r>
              <a:rPr lang="en-US" sz="1850" spc="-10" dirty="0" smtClean="0">
                <a:latin typeface="Calibri"/>
                <a:cs typeface="Calibri"/>
              </a:rPr>
              <a:t>Obstructive </a:t>
            </a:r>
            <a:r>
              <a:rPr lang="en-US" sz="1850" spc="-5" dirty="0" smtClean="0">
                <a:latin typeface="Calibri"/>
                <a:cs typeface="Calibri"/>
              </a:rPr>
              <a:t>/ </a:t>
            </a:r>
            <a:r>
              <a:rPr lang="en-US" sz="1850" spc="-10" dirty="0" err="1" smtClean="0">
                <a:latin typeface="Calibri"/>
                <a:cs typeface="Calibri"/>
              </a:rPr>
              <a:t>irritative</a:t>
            </a:r>
            <a:r>
              <a:rPr lang="en-US" sz="1850" spc="-10" dirty="0" smtClean="0">
                <a:latin typeface="Calibri"/>
                <a:cs typeface="Calibri"/>
              </a:rPr>
              <a:t>  voiding</a:t>
            </a:r>
            <a:endParaRPr lang="en-US" sz="1850" dirty="0" smtClean="0">
              <a:latin typeface="Calibri"/>
              <a:cs typeface="Calibri"/>
            </a:endParaRPr>
          </a:p>
          <a:p>
            <a:pPr marL="1155700" indent="-229235">
              <a:lnSpc>
                <a:spcPct val="100000"/>
              </a:lnSpc>
              <a:spcBef>
                <a:spcPts val="204"/>
              </a:spcBef>
              <a:buFont typeface="Wingdings"/>
              <a:buChar char=""/>
              <a:tabLst>
                <a:tab pos="1156335" algn="l"/>
              </a:tabLst>
            </a:pPr>
            <a:r>
              <a:rPr lang="en-US" sz="1850" spc="-10" dirty="0" smtClean="0">
                <a:latin typeface="Calibri"/>
                <a:cs typeface="Calibri"/>
              </a:rPr>
              <a:t>Hesitancy</a:t>
            </a:r>
            <a:endParaRPr lang="en-US" sz="1850" dirty="0" smtClean="0">
              <a:latin typeface="Calibri"/>
              <a:cs typeface="Calibri"/>
            </a:endParaRPr>
          </a:p>
          <a:p>
            <a:pPr marL="1155700" indent="-229235">
              <a:lnSpc>
                <a:spcPct val="100000"/>
              </a:lnSpc>
              <a:spcBef>
                <a:spcPts val="215"/>
              </a:spcBef>
              <a:buFont typeface="Wingdings"/>
              <a:buChar char=""/>
              <a:tabLst>
                <a:tab pos="1156335" algn="l"/>
              </a:tabLst>
            </a:pPr>
            <a:r>
              <a:rPr lang="en-US" sz="1850" spc="-10" dirty="0" smtClean="0">
                <a:latin typeface="Calibri"/>
                <a:cs typeface="Calibri"/>
              </a:rPr>
              <a:t>Intermittent </a:t>
            </a:r>
            <a:r>
              <a:rPr lang="en-US" sz="1850" spc="-5" dirty="0" smtClean="0">
                <a:latin typeface="Calibri"/>
                <a:cs typeface="Calibri"/>
              </a:rPr>
              <a:t>urinary</a:t>
            </a:r>
            <a:r>
              <a:rPr lang="en-US" sz="1850" spc="-20" dirty="0" smtClean="0">
                <a:latin typeface="Calibri"/>
                <a:cs typeface="Calibri"/>
              </a:rPr>
              <a:t> </a:t>
            </a:r>
            <a:r>
              <a:rPr lang="en-US" sz="1850" spc="-10" dirty="0" smtClean="0">
                <a:latin typeface="Calibri"/>
                <a:cs typeface="Calibri"/>
              </a:rPr>
              <a:t>stream</a:t>
            </a:r>
            <a:endParaRPr lang="en-US" sz="1850" dirty="0" smtClean="0">
              <a:latin typeface="Calibri"/>
              <a:cs typeface="Calibri"/>
            </a:endParaRPr>
          </a:p>
          <a:p>
            <a:pPr marL="1155700" indent="-229235">
              <a:lnSpc>
                <a:spcPct val="100000"/>
              </a:lnSpc>
              <a:spcBef>
                <a:spcPts val="229"/>
              </a:spcBef>
              <a:buFont typeface="Wingdings"/>
              <a:buChar char=""/>
              <a:tabLst>
                <a:tab pos="1156335" algn="l"/>
              </a:tabLst>
            </a:pPr>
            <a:r>
              <a:rPr lang="en-US" sz="1850" spc="-5" dirty="0" smtClean="0">
                <a:latin typeface="Calibri"/>
                <a:cs typeface="Calibri"/>
              </a:rPr>
              <a:t>Decreased </a:t>
            </a:r>
            <a:r>
              <a:rPr lang="en-US" sz="1850" spc="-15" dirty="0" smtClean="0">
                <a:latin typeface="Calibri"/>
                <a:cs typeface="Calibri"/>
              </a:rPr>
              <a:t>force </a:t>
            </a:r>
            <a:r>
              <a:rPr lang="en-US" sz="1850" spc="-5" dirty="0" smtClean="0">
                <a:latin typeface="Calibri"/>
                <a:cs typeface="Calibri"/>
              </a:rPr>
              <a:t>of</a:t>
            </a:r>
            <a:r>
              <a:rPr lang="en-US" sz="1850" spc="-25" dirty="0" smtClean="0">
                <a:latin typeface="Calibri"/>
                <a:cs typeface="Calibri"/>
              </a:rPr>
              <a:t> </a:t>
            </a:r>
            <a:r>
              <a:rPr lang="en-US" sz="1850" spc="-10" dirty="0" smtClean="0">
                <a:latin typeface="Calibri"/>
                <a:cs typeface="Calibri"/>
              </a:rPr>
              <a:t>stream</a:t>
            </a:r>
            <a:endParaRPr lang="en-US" sz="1850" dirty="0" smtClean="0">
              <a:latin typeface="Calibri"/>
              <a:cs typeface="Calibri"/>
            </a:endParaRPr>
          </a:p>
          <a:p>
            <a:pPr marL="1266825" marR="226060" indent="-62865">
              <a:lnSpc>
                <a:spcPct val="90000"/>
              </a:lnSpc>
              <a:spcBef>
                <a:spcPts val="439"/>
              </a:spcBef>
            </a:pPr>
            <a:r>
              <a:rPr lang="en-US" sz="1850" spc="-5" dirty="0" smtClean="0">
                <a:latin typeface="Calibri"/>
                <a:cs typeface="Calibri"/>
              </a:rPr>
              <a:t>--- </a:t>
            </a:r>
            <a:r>
              <a:rPr lang="en-US" sz="1850" spc="-15" dirty="0" smtClean="0">
                <a:latin typeface="Calibri"/>
                <a:cs typeface="Calibri"/>
              </a:rPr>
              <a:t>May have </a:t>
            </a:r>
            <a:r>
              <a:rPr lang="en-US" sz="1850" spc="-10" dirty="0" smtClean="0">
                <a:latin typeface="Calibri"/>
                <a:cs typeface="Calibri"/>
              </a:rPr>
              <a:t>growth into  </a:t>
            </a:r>
            <a:r>
              <a:rPr lang="en-US" sz="1850" dirty="0" smtClean="0">
                <a:latin typeface="Calibri"/>
                <a:cs typeface="Calibri"/>
              </a:rPr>
              <a:t>the </a:t>
            </a:r>
            <a:r>
              <a:rPr lang="en-US" sz="1850" spc="-15" dirty="0" smtClean="0">
                <a:latin typeface="Calibri"/>
                <a:cs typeface="Calibri"/>
              </a:rPr>
              <a:t>urethra </a:t>
            </a:r>
            <a:r>
              <a:rPr lang="en-US" sz="1850" spc="-5" dirty="0" smtClean="0">
                <a:latin typeface="Calibri"/>
                <a:cs typeface="Calibri"/>
              </a:rPr>
              <a:t>or bladder  </a:t>
            </a:r>
            <a:r>
              <a:rPr lang="en-US" sz="1850" spc="-10" dirty="0" smtClean="0">
                <a:latin typeface="Calibri"/>
                <a:cs typeface="Calibri"/>
              </a:rPr>
              <a:t>neck</a:t>
            </a:r>
            <a:endParaRPr lang="en-US" sz="1850" dirty="0" smtClean="0">
              <a:latin typeface="Calibri"/>
              <a:cs typeface="Calibri"/>
            </a:endParaRPr>
          </a:p>
          <a:p>
            <a:pPr marL="1155700" indent="-229235">
              <a:lnSpc>
                <a:spcPct val="100000"/>
              </a:lnSpc>
              <a:spcBef>
                <a:spcPts val="225"/>
              </a:spcBef>
              <a:buFont typeface="Arial"/>
              <a:buChar char="•"/>
              <a:tabLst>
                <a:tab pos="1155700" algn="l"/>
                <a:tab pos="1156335" algn="l"/>
              </a:tabLst>
            </a:pPr>
            <a:r>
              <a:rPr lang="en-US" sz="1850" spc="-10" dirty="0" smtClean="0">
                <a:latin typeface="Calibri"/>
                <a:cs typeface="Calibri"/>
              </a:rPr>
              <a:t>Retention </a:t>
            </a:r>
            <a:r>
              <a:rPr lang="en-US" sz="1850" spc="-5" dirty="0" smtClean="0">
                <a:latin typeface="Calibri"/>
                <a:cs typeface="Calibri"/>
              </a:rPr>
              <a:t>of</a:t>
            </a:r>
            <a:r>
              <a:rPr lang="en-US" sz="1850" spc="-10" dirty="0" smtClean="0">
                <a:latin typeface="Calibri"/>
                <a:cs typeface="Calibri"/>
              </a:rPr>
              <a:t> </a:t>
            </a:r>
            <a:r>
              <a:rPr lang="en-US" sz="1850" spc="-5" dirty="0" smtClean="0">
                <a:latin typeface="Calibri"/>
                <a:cs typeface="Calibri"/>
              </a:rPr>
              <a:t>urine</a:t>
            </a:r>
            <a:endParaRPr lang="en-US" sz="1850" dirty="0" smtClean="0">
              <a:latin typeface="Calibri"/>
              <a:cs typeface="Calibri"/>
            </a:endParaRPr>
          </a:p>
          <a:p>
            <a:pPr marL="1155700" indent="-229235">
              <a:lnSpc>
                <a:spcPct val="100000"/>
              </a:lnSpc>
              <a:spcBef>
                <a:spcPts val="220"/>
              </a:spcBef>
              <a:buFont typeface="Arial"/>
              <a:buChar char="•"/>
              <a:tabLst>
                <a:tab pos="1155700" algn="l"/>
                <a:tab pos="1156335" algn="l"/>
              </a:tabLst>
            </a:pPr>
            <a:r>
              <a:rPr lang="en-US" sz="1850" spc="-10" dirty="0" err="1" smtClean="0">
                <a:latin typeface="Calibri"/>
                <a:cs typeface="Calibri"/>
              </a:rPr>
              <a:t>Hematuria</a:t>
            </a:r>
            <a:endParaRPr lang="en-US" sz="1850" dirty="0" smtClean="0">
              <a:latin typeface="Calibri"/>
              <a:cs typeface="Calibri"/>
            </a:endParaRPr>
          </a:p>
          <a:p>
            <a:pPr marL="1155700" indent="-229235">
              <a:lnSpc>
                <a:spcPct val="100000"/>
              </a:lnSpc>
              <a:spcBef>
                <a:spcPts val="225"/>
              </a:spcBef>
              <a:buFont typeface="Arial"/>
              <a:buChar char="•"/>
              <a:tabLst>
                <a:tab pos="1155700" algn="l"/>
                <a:tab pos="1156335" algn="l"/>
              </a:tabLst>
            </a:pPr>
            <a:r>
              <a:rPr lang="en-US" sz="1850" spc="-10" dirty="0" err="1" smtClean="0">
                <a:latin typeface="Calibri"/>
                <a:cs typeface="Calibri"/>
              </a:rPr>
              <a:t>Hematospermia</a:t>
            </a:r>
            <a:endParaRPr lang="en-US" sz="1850" dirty="0" smtClean="0">
              <a:latin typeface="Calibri"/>
              <a:cs typeface="Calibri"/>
            </a:endParaRPr>
          </a:p>
          <a:p>
            <a:pPr marL="1155700" indent="-229235">
              <a:lnSpc>
                <a:spcPct val="100000"/>
              </a:lnSpc>
              <a:spcBef>
                <a:spcPts val="219"/>
              </a:spcBef>
              <a:buFont typeface="Arial"/>
              <a:buChar char="•"/>
              <a:tabLst>
                <a:tab pos="1155700" algn="l"/>
                <a:tab pos="1156335" algn="l"/>
              </a:tabLst>
            </a:pPr>
            <a:r>
              <a:rPr lang="en-US" sz="1850" spc="-10" dirty="0" smtClean="0">
                <a:latin typeface="Calibri"/>
                <a:cs typeface="Calibri"/>
              </a:rPr>
              <a:t>Renal</a:t>
            </a:r>
            <a:r>
              <a:rPr lang="en-US" sz="1850" spc="-5" dirty="0" smtClean="0">
                <a:latin typeface="Calibri"/>
                <a:cs typeface="Calibri"/>
              </a:rPr>
              <a:t> </a:t>
            </a:r>
            <a:r>
              <a:rPr lang="en-US" sz="1850" spc="-15" dirty="0" smtClean="0">
                <a:latin typeface="Calibri"/>
                <a:cs typeface="Calibri"/>
              </a:rPr>
              <a:t>failure</a:t>
            </a:r>
            <a:endParaRPr lang="en-US" sz="1850" dirty="0" smtClean="0">
              <a:latin typeface="Calibri"/>
              <a:cs typeface="Calibri"/>
            </a:endParaRPr>
          </a:p>
          <a:p>
            <a:pPr marL="1155700" indent="-229235">
              <a:lnSpc>
                <a:spcPct val="100000"/>
              </a:lnSpc>
              <a:spcBef>
                <a:spcPts val="225"/>
              </a:spcBef>
              <a:buFont typeface="Arial"/>
              <a:buChar char="•"/>
              <a:tabLst>
                <a:tab pos="1155700" algn="l"/>
                <a:tab pos="1156335" algn="l"/>
              </a:tabLst>
            </a:pPr>
            <a:r>
              <a:rPr lang="en-US" sz="1850" spc="-10" dirty="0" smtClean="0">
                <a:latin typeface="Calibri"/>
                <a:cs typeface="Calibri"/>
              </a:rPr>
              <a:t>Pelvic</a:t>
            </a:r>
            <a:r>
              <a:rPr lang="en-US" sz="1850" spc="-5" dirty="0" smtClean="0">
                <a:latin typeface="Calibri"/>
                <a:cs typeface="Calibri"/>
              </a:rPr>
              <a:t> </a:t>
            </a:r>
            <a:r>
              <a:rPr lang="en-US" sz="1850" spc="-10" dirty="0" smtClean="0">
                <a:latin typeface="Calibri"/>
                <a:cs typeface="Calibri"/>
              </a:rPr>
              <a:t>pain</a:t>
            </a:r>
            <a:endParaRPr lang="en-US" sz="1850" dirty="0" smtClean="0">
              <a:latin typeface="Calibri"/>
              <a:cs typeface="Calibri"/>
            </a:endParaRPr>
          </a:p>
          <a:p>
            <a:endParaRPr lang="en-US" dirty="0"/>
          </a:p>
        </p:txBody>
      </p:sp>
      <p:sp>
        <p:nvSpPr>
          <p:cNvPr id="6" name="Content Placeholder 5"/>
          <p:cNvSpPr>
            <a:spLocks noGrp="1"/>
          </p:cNvSpPr>
          <p:nvPr>
            <p:ph sz="quarter" idx="2"/>
          </p:nvPr>
        </p:nvSpPr>
        <p:spPr/>
        <p:txBody>
          <a:bodyPr>
            <a:normAutofit fontScale="85000" lnSpcReduction="20000"/>
          </a:bodyPr>
          <a:lstStyle/>
          <a:p>
            <a:pPr marL="355600" marR="220979" indent="-343535" algn="just">
              <a:lnSpc>
                <a:spcPct val="90100"/>
              </a:lnSpc>
              <a:spcBef>
                <a:spcPts val="355"/>
              </a:spcBef>
              <a:buFont typeface="Arial"/>
              <a:buChar char="•"/>
              <a:tabLst>
                <a:tab pos="356235" algn="l"/>
              </a:tabLst>
            </a:pPr>
            <a:r>
              <a:rPr lang="en-US" spc="-25" dirty="0" smtClean="0">
                <a:solidFill>
                  <a:srgbClr val="FF0000"/>
                </a:solidFill>
              </a:rPr>
              <a:t>ADVANCED </a:t>
            </a:r>
            <a:r>
              <a:rPr lang="en-US" spc="-10" dirty="0" smtClean="0">
                <a:solidFill>
                  <a:srgbClr val="FF0000"/>
                </a:solidFill>
              </a:rPr>
              <a:t>DISEASE </a:t>
            </a:r>
            <a:r>
              <a:rPr lang="en-US" spc="-10" dirty="0" smtClean="0"/>
              <a:t>(spread  </a:t>
            </a:r>
            <a:r>
              <a:rPr lang="en-US" spc="-20" dirty="0" smtClean="0"/>
              <a:t>to </a:t>
            </a:r>
            <a:r>
              <a:rPr lang="en-US" spc="-5" dirty="0" smtClean="0"/>
              <a:t>the </a:t>
            </a:r>
            <a:r>
              <a:rPr lang="en-US" spc="-10" dirty="0" smtClean="0"/>
              <a:t>regional </a:t>
            </a:r>
            <a:r>
              <a:rPr lang="en-US" spc="-5" dirty="0" smtClean="0"/>
              <a:t>pelvic lymph  nodes)</a:t>
            </a:r>
          </a:p>
          <a:p>
            <a:pPr marL="756285" marR="857885" lvl="1" indent="-287020" algn="just">
              <a:lnSpc>
                <a:spcPts val="2380"/>
              </a:lnSpc>
              <a:spcBef>
                <a:spcPts val="560"/>
              </a:spcBef>
              <a:buFont typeface="Arial"/>
              <a:buChar char="•"/>
              <a:tabLst>
                <a:tab pos="756920" algn="l"/>
              </a:tabLst>
            </a:pPr>
            <a:r>
              <a:rPr lang="en-US" sz="2200" spc="-15" dirty="0" smtClean="0">
                <a:latin typeface="Calibri"/>
                <a:cs typeface="Calibri"/>
              </a:rPr>
              <a:t>Edema </a:t>
            </a:r>
            <a:r>
              <a:rPr lang="en-US" sz="2200" spc="-5" dirty="0" smtClean="0">
                <a:latin typeface="Calibri"/>
                <a:cs typeface="Calibri"/>
              </a:rPr>
              <a:t>of the </a:t>
            </a:r>
            <a:r>
              <a:rPr lang="en-US" sz="2200" spc="-10" dirty="0" smtClean="0">
                <a:latin typeface="Calibri"/>
                <a:cs typeface="Calibri"/>
              </a:rPr>
              <a:t>lower  extremities</a:t>
            </a:r>
            <a:endParaRPr lang="en-US" sz="2200" dirty="0" smtClean="0">
              <a:latin typeface="Calibri"/>
              <a:cs typeface="Calibri"/>
            </a:endParaRPr>
          </a:p>
          <a:p>
            <a:pPr marL="756285" lvl="1" indent="-287020" algn="just">
              <a:lnSpc>
                <a:spcPts val="2510"/>
              </a:lnSpc>
              <a:spcBef>
                <a:spcPts val="225"/>
              </a:spcBef>
              <a:buFont typeface="Arial"/>
              <a:buChar char="•"/>
              <a:tabLst>
                <a:tab pos="756920" algn="l"/>
              </a:tabLst>
            </a:pPr>
            <a:r>
              <a:rPr lang="en-US" sz="2200" spc="-10" dirty="0" smtClean="0">
                <a:latin typeface="Calibri"/>
                <a:cs typeface="Calibri"/>
              </a:rPr>
              <a:t>Pelvic </a:t>
            </a:r>
            <a:r>
              <a:rPr lang="en-US" sz="2200" spc="-5" dirty="0" smtClean="0">
                <a:latin typeface="Calibri"/>
                <a:cs typeface="Calibri"/>
              </a:rPr>
              <a:t>and</a:t>
            </a:r>
            <a:r>
              <a:rPr lang="en-US" sz="2200" spc="-15" dirty="0" smtClean="0">
                <a:latin typeface="Calibri"/>
                <a:cs typeface="Calibri"/>
              </a:rPr>
              <a:t> </a:t>
            </a:r>
            <a:r>
              <a:rPr lang="en-US" sz="2200" spc="-10" dirty="0" err="1" smtClean="0">
                <a:latin typeface="Calibri"/>
                <a:cs typeface="Calibri"/>
              </a:rPr>
              <a:t>perineal</a:t>
            </a:r>
            <a:endParaRPr lang="en-US" sz="2200" dirty="0" smtClean="0">
              <a:latin typeface="Calibri"/>
              <a:cs typeface="Calibri"/>
            </a:endParaRPr>
          </a:p>
          <a:p>
            <a:pPr marL="756285">
              <a:lnSpc>
                <a:spcPts val="2510"/>
              </a:lnSpc>
            </a:pPr>
            <a:r>
              <a:rPr lang="en-US" spc="-15" dirty="0" smtClean="0">
                <a:latin typeface="Calibri"/>
                <a:cs typeface="Calibri"/>
              </a:rPr>
              <a:t>discomfort</a:t>
            </a:r>
          </a:p>
          <a:p>
            <a:pPr>
              <a:lnSpc>
                <a:spcPct val="100000"/>
              </a:lnSpc>
              <a:spcBef>
                <a:spcPts val="55"/>
              </a:spcBef>
            </a:pPr>
            <a:endParaRPr lang="en-US" sz="2550" dirty="0" smtClean="0">
              <a:latin typeface="Calibri"/>
              <a:cs typeface="Calibri"/>
            </a:endParaRPr>
          </a:p>
          <a:p>
            <a:pPr marL="355600" indent="-343535">
              <a:lnSpc>
                <a:spcPct val="100000"/>
              </a:lnSpc>
              <a:buFont typeface="Arial"/>
              <a:buChar char="•"/>
              <a:tabLst>
                <a:tab pos="355600" algn="l"/>
                <a:tab pos="356235" algn="l"/>
              </a:tabLst>
            </a:pPr>
            <a:r>
              <a:rPr lang="en-US" spc="-60" dirty="0" smtClean="0">
                <a:solidFill>
                  <a:srgbClr val="FF0000"/>
                </a:solidFill>
              </a:rPr>
              <a:t>METASTATIC</a:t>
            </a:r>
            <a:r>
              <a:rPr lang="en-US" spc="-10" dirty="0" smtClean="0">
                <a:solidFill>
                  <a:srgbClr val="FF0000"/>
                </a:solidFill>
              </a:rPr>
              <a:t> DISEASE</a:t>
            </a:r>
          </a:p>
          <a:p>
            <a:pPr marL="1155700" lvl="1" indent="-229235">
              <a:lnSpc>
                <a:spcPct val="100000"/>
              </a:lnSpc>
              <a:spcBef>
                <a:spcPts val="265"/>
              </a:spcBef>
              <a:buFont typeface="Arial"/>
              <a:buChar char="•"/>
              <a:tabLst>
                <a:tab pos="1155700" algn="l"/>
                <a:tab pos="1156335" algn="l"/>
              </a:tabLst>
            </a:pPr>
            <a:r>
              <a:rPr lang="en-US" sz="2200" spc="-5" dirty="0" smtClean="0">
                <a:latin typeface="Calibri"/>
                <a:cs typeface="Calibri"/>
              </a:rPr>
              <a:t>Bone</a:t>
            </a:r>
            <a:r>
              <a:rPr lang="en-US" sz="2200" spc="-10" dirty="0" smtClean="0">
                <a:latin typeface="Calibri"/>
                <a:cs typeface="Calibri"/>
              </a:rPr>
              <a:t> </a:t>
            </a:r>
            <a:r>
              <a:rPr lang="en-US" sz="2200" spc="-5" dirty="0" smtClean="0">
                <a:latin typeface="Calibri"/>
                <a:cs typeface="Calibri"/>
              </a:rPr>
              <a:t>pain</a:t>
            </a:r>
            <a:endParaRPr lang="en-US" sz="2200" dirty="0" smtClean="0">
              <a:latin typeface="Calibri"/>
              <a:cs typeface="Calibri"/>
            </a:endParaRPr>
          </a:p>
          <a:p>
            <a:pPr marL="1155700" lvl="1" indent="-229235">
              <a:lnSpc>
                <a:spcPts val="2510"/>
              </a:lnSpc>
              <a:spcBef>
                <a:spcPts val="265"/>
              </a:spcBef>
              <a:buFont typeface="Arial"/>
              <a:buChar char="•"/>
              <a:tabLst>
                <a:tab pos="1155700" algn="l"/>
                <a:tab pos="1156335" algn="l"/>
              </a:tabLst>
            </a:pPr>
            <a:r>
              <a:rPr lang="en-US" sz="2200" spc="-5" dirty="0" smtClean="0">
                <a:latin typeface="Calibri"/>
                <a:cs typeface="Calibri"/>
              </a:rPr>
              <a:t>Spinal</a:t>
            </a:r>
            <a:r>
              <a:rPr lang="en-US" sz="2200" spc="-10" dirty="0" smtClean="0">
                <a:latin typeface="Calibri"/>
                <a:cs typeface="Calibri"/>
              </a:rPr>
              <a:t> </a:t>
            </a:r>
            <a:r>
              <a:rPr lang="en-US" sz="2200" spc="-20" dirty="0" smtClean="0">
                <a:latin typeface="Calibri"/>
                <a:cs typeface="Calibri"/>
              </a:rPr>
              <a:t>cord</a:t>
            </a:r>
            <a:endParaRPr lang="en-US" sz="2200" dirty="0" smtClean="0">
              <a:latin typeface="Calibri"/>
              <a:cs typeface="Calibri"/>
            </a:endParaRPr>
          </a:p>
          <a:p>
            <a:pPr marL="1155700">
              <a:lnSpc>
                <a:spcPts val="2510"/>
              </a:lnSpc>
            </a:pPr>
            <a:r>
              <a:rPr lang="en-US" spc="-10" dirty="0" smtClean="0">
                <a:latin typeface="Calibri"/>
                <a:cs typeface="Calibri"/>
              </a:rPr>
              <a:t>compression</a:t>
            </a:r>
            <a:r>
              <a:rPr lang="en-US" spc="-25" dirty="0" smtClean="0">
                <a:latin typeface="Calibri"/>
                <a:cs typeface="Calibri"/>
              </a:rPr>
              <a:t> </a:t>
            </a:r>
            <a:r>
              <a:rPr lang="en-US" spc="-15" dirty="0" smtClean="0">
                <a:latin typeface="Calibri"/>
                <a:cs typeface="Calibri"/>
              </a:rPr>
              <a:t>symptoms</a:t>
            </a:r>
          </a:p>
          <a:p>
            <a:pPr marL="1155700" lvl="1" indent="-229235">
              <a:lnSpc>
                <a:spcPct val="100000"/>
              </a:lnSpc>
              <a:spcBef>
                <a:spcPts val="265"/>
              </a:spcBef>
              <a:buFont typeface="Arial"/>
              <a:buChar char="•"/>
              <a:tabLst>
                <a:tab pos="1155700" algn="l"/>
                <a:tab pos="1156335" algn="l"/>
              </a:tabLst>
            </a:pPr>
            <a:r>
              <a:rPr lang="en-US" sz="2200" spc="-15" dirty="0" err="1" smtClean="0">
                <a:latin typeface="Calibri"/>
                <a:cs typeface="Calibri"/>
              </a:rPr>
              <a:t>Paraperesis</a:t>
            </a:r>
            <a:endParaRPr lang="en-US" sz="2200" dirty="0" smtClean="0">
              <a:latin typeface="Calibri"/>
              <a:cs typeface="Calibri"/>
            </a:endParaRPr>
          </a:p>
          <a:p>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3" name="object 3"/>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4" name="object 4"/>
          <p:cNvSpPr/>
          <p:nvPr/>
        </p:nvSpPr>
        <p:spPr>
          <a:xfrm>
            <a:off x="0" y="307847"/>
            <a:ext cx="9044940" cy="91440"/>
          </a:xfrm>
          <a:custGeom>
            <a:avLst/>
            <a:gdLst/>
            <a:ahLst/>
            <a:cxnLst/>
            <a:rect l="l" t="t" r="r" b="b"/>
            <a:pathLst>
              <a:path w="9044940" h="91439">
                <a:moveTo>
                  <a:pt x="0" y="91439"/>
                </a:moveTo>
                <a:lnTo>
                  <a:pt x="9044940" y="91439"/>
                </a:lnTo>
                <a:lnTo>
                  <a:pt x="9044940" y="0"/>
                </a:lnTo>
                <a:lnTo>
                  <a:pt x="0" y="0"/>
                </a:lnTo>
                <a:lnTo>
                  <a:pt x="0" y="91439"/>
                </a:lnTo>
                <a:close/>
              </a:path>
            </a:pathLst>
          </a:custGeom>
          <a:solidFill>
            <a:srgbClr val="438085"/>
          </a:solidFill>
        </p:spPr>
        <p:txBody>
          <a:bodyPr wrap="square" lIns="0" tIns="0" rIns="0" bIns="0" rtlCol="0"/>
          <a:lstStyle/>
          <a:p>
            <a:endParaRPr/>
          </a:p>
        </p:txBody>
      </p:sp>
      <p:sp>
        <p:nvSpPr>
          <p:cNvPr id="5" name="object 5"/>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6" name="object 6"/>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7" name="object 7"/>
          <p:cNvSpPr/>
          <p:nvPr/>
        </p:nvSpPr>
        <p:spPr>
          <a:xfrm>
            <a:off x="5410200" y="359663"/>
            <a:ext cx="3634740" cy="81280"/>
          </a:xfrm>
          <a:custGeom>
            <a:avLst/>
            <a:gdLst/>
            <a:ahLst/>
            <a:cxnLst/>
            <a:rect l="l" t="t" r="r" b="b"/>
            <a:pathLst>
              <a:path w="3634740" h="81279">
                <a:moveTo>
                  <a:pt x="0" y="80771"/>
                </a:moveTo>
                <a:lnTo>
                  <a:pt x="3634740" y="80771"/>
                </a:lnTo>
                <a:lnTo>
                  <a:pt x="3634740" y="0"/>
                </a:lnTo>
                <a:lnTo>
                  <a:pt x="0" y="0"/>
                </a:lnTo>
                <a:lnTo>
                  <a:pt x="0" y="80771"/>
                </a:lnTo>
                <a:close/>
              </a:path>
            </a:pathLst>
          </a:custGeom>
          <a:solidFill>
            <a:srgbClr val="438085"/>
          </a:solidFill>
        </p:spPr>
        <p:txBody>
          <a:bodyPr wrap="square" lIns="0" tIns="0" rIns="0" bIns="0" rtlCol="0"/>
          <a:lstStyle/>
          <a:p>
            <a:endParaRPr/>
          </a:p>
        </p:txBody>
      </p:sp>
      <p:sp>
        <p:nvSpPr>
          <p:cNvPr id="8" name="object 8"/>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9" name="object 9"/>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0" name="object 10"/>
          <p:cNvSpPr/>
          <p:nvPr/>
        </p:nvSpPr>
        <p:spPr>
          <a:xfrm>
            <a:off x="5410200" y="440436"/>
            <a:ext cx="3634740" cy="180340"/>
          </a:xfrm>
          <a:custGeom>
            <a:avLst/>
            <a:gdLst/>
            <a:ahLst/>
            <a:cxnLst/>
            <a:rect l="l" t="t" r="r" b="b"/>
            <a:pathLst>
              <a:path w="3634740" h="180340">
                <a:moveTo>
                  <a:pt x="0" y="179832"/>
                </a:moveTo>
                <a:lnTo>
                  <a:pt x="3634740" y="179832"/>
                </a:lnTo>
                <a:lnTo>
                  <a:pt x="3634740"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1" name="object 11"/>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12" name="object 12"/>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13" name="object 13"/>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14" name="object 14"/>
          <p:cNvSpPr/>
          <p:nvPr/>
        </p:nvSpPr>
        <p:spPr>
          <a:xfrm>
            <a:off x="8988552" y="0"/>
            <a:ext cx="0" cy="622300"/>
          </a:xfrm>
          <a:custGeom>
            <a:avLst/>
            <a:gdLst/>
            <a:ahLst/>
            <a:cxnLst/>
            <a:rect l="l" t="t" r="r" b="b"/>
            <a:pathLst>
              <a:path h="622300">
                <a:moveTo>
                  <a:pt x="0" y="0"/>
                </a:moveTo>
                <a:lnTo>
                  <a:pt x="0" y="621791"/>
                </a:lnTo>
              </a:path>
            </a:pathLst>
          </a:custGeom>
          <a:ln w="27431">
            <a:solidFill>
              <a:srgbClr val="FFFFFF"/>
            </a:solidFill>
          </a:ln>
        </p:spPr>
        <p:txBody>
          <a:bodyPr wrap="square" lIns="0" tIns="0" rIns="0" bIns="0" rtlCol="0"/>
          <a:lstStyle/>
          <a:p>
            <a:endParaRPr/>
          </a:p>
        </p:txBody>
      </p:sp>
      <p:sp>
        <p:nvSpPr>
          <p:cNvPr id="15" name="object 15"/>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16" name="object 16"/>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17" name="object 17"/>
          <p:cNvSpPr txBox="1"/>
          <p:nvPr/>
        </p:nvSpPr>
        <p:spPr>
          <a:xfrm>
            <a:off x="645668" y="438241"/>
            <a:ext cx="7791450" cy="4785360"/>
          </a:xfrm>
          <a:prstGeom prst="rect">
            <a:avLst/>
          </a:prstGeom>
        </p:spPr>
        <p:txBody>
          <a:bodyPr vert="horz" wrap="square" lIns="0" tIns="53340" rIns="0" bIns="0" rtlCol="0">
            <a:spAutoFit/>
          </a:bodyPr>
          <a:lstStyle/>
          <a:p>
            <a:pPr marL="268605" indent="-256540">
              <a:lnSpc>
                <a:spcPct val="100000"/>
              </a:lnSpc>
              <a:spcBef>
                <a:spcPts val="420"/>
              </a:spcBef>
              <a:buClr>
                <a:srgbClr val="9F4DA2"/>
              </a:buClr>
              <a:buFont typeface="Georgia"/>
              <a:buChar char="•"/>
              <a:tabLst>
                <a:tab pos="269240" algn="l"/>
              </a:tabLst>
            </a:pPr>
            <a:r>
              <a:rPr sz="2800" b="1" spc="-5" dirty="0">
                <a:latin typeface="Georgia"/>
                <a:cs typeface="Georgia"/>
              </a:rPr>
              <a:t>Certain </a:t>
            </a:r>
            <a:r>
              <a:rPr sz="2800" b="1" spc="-10" dirty="0">
                <a:latin typeface="Georgia"/>
                <a:cs typeface="Georgia"/>
              </a:rPr>
              <a:t>dietary </a:t>
            </a:r>
            <a:r>
              <a:rPr sz="2800" b="1" spc="-5" dirty="0">
                <a:latin typeface="Georgia"/>
                <a:cs typeface="Georgia"/>
              </a:rPr>
              <a:t>supplements</a:t>
            </a:r>
            <a:r>
              <a:rPr sz="2800" b="1" spc="70" dirty="0">
                <a:latin typeface="Georgia"/>
                <a:cs typeface="Georgia"/>
              </a:rPr>
              <a:t> </a:t>
            </a:r>
            <a:r>
              <a:rPr sz="2800" b="1" spc="-20" dirty="0">
                <a:latin typeface="Georgia"/>
                <a:cs typeface="Georgia"/>
              </a:rPr>
              <a:t>:-</a:t>
            </a:r>
            <a:endParaRPr sz="2800">
              <a:latin typeface="Georgia"/>
              <a:cs typeface="Georgia"/>
            </a:endParaRPr>
          </a:p>
          <a:p>
            <a:pPr marL="561340" marR="80645" indent="-247650">
              <a:lnSpc>
                <a:spcPct val="100000"/>
              </a:lnSpc>
              <a:spcBef>
                <a:spcPts val="310"/>
              </a:spcBef>
              <a:tabLst>
                <a:tab pos="561340" algn="l"/>
              </a:tabLst>
            </a:pPr>
            <a:r>
              <a:rPr sz="2600" dirty="0">
                <a:solidFill>
                  <a:srgbClr val="438085"/>
                </a:solidFill>
                <a:latin typeface="Georgia"/>
                <a:cs typeface="Georgia"/>
              </a:rPr>
              <a:t>▫	2 </a:t>
            </a:r>
            <a:r>
              <a:rPr sz="2600" spc="-5" dirty="0">
                <a:solidFill>
                  <a:srgbClr val="438085"/>
                </a:solidFill>
                <a:latin typeface="Georgia"/>
                <a:cs typeface="Georgia"/>
              </a:rPr>
              <a:t>large studies </a:t>
            </a:r>
            <a:r>
              <a:rPr sz="2600" dirty="0">
                <a:solidFill>
                  <a:srgbClr val="438085"/>
                </a:solidFill>
                <a:latin typeface="Georgia"/>
                <a:cs typeface="Georgia"/>
              </a:rPr>
              <a:t>found </a:t>
            </a:r>
            <a:r>
              <a:rPr sz="2600" spc="-5" dirty="0">
                <a:solidFill>
                  <a:srgbClr val="438085"/>
                </a:solidFill>
                <a:latin typeface="Georgia"/>
                <a:cs typeface="Georgia"/>
              </a:rPr>
              <a:t>that smokers who took </a:t>
            </a:r>
            <a:r>
              <a:rPr sz="2600" spc="-5" dirty="0">
                <a:solidFill>
                  <a:srgbClr val="6F2F9F"/>
                </a:solidFill>
                <a:latin typeface="Georgia"/>
                <a:cs typeface="Georgia"/>
              </a:rPr>
              <a:t>beta  carotene </a:t>
            </a:r>
            <a:r>
              <a:rPr sz="2600" spc="-5" dirty="0">
                <a:solidFill>
                  <a:srgbClr val="438085"/>
                </a:solidFill>
                <a:latin typeface="Georgia"/>
                <a:cs typeface="Georgia"/>
              </a:rPr>
              <a:t>supplements </a:t>
            </a:r>
            <a:r>
              <a:rPr sz="2600" dirty="0">
                <a:solidFill>
                  <a:srgbClr val="438085"/>
                </a:solidFill>
                <a:latin typeface="Georgia"/>
                <a:cs typeface="Georgia"/>
              </a:rPr>
              <a:t>actually </a:t>
            </a:r>
            <a:r>
              <a:rPr sz="2600" spc="-5" dirty="0">
                <a:solidFill>
                  <a:srgbClr val="438085"/>
                </a:solidFill>
                <a:latin typeface="Georgia"/>
                <a:cs typeface="Georgia"/>
              </a:rPr>
              <a:t>had </a:t>
            </a:r>
            <a:r>
              <a:rPr sz="2600" dirty="0">
                <a:solidFill>
                  <a:srgbClr val="438085"/>
                </a:solidFill>
                <a:latin typeface="Georgia"/>
                <a:cs typeface="Georgia"/>
              </a:rPr>
              <a:t>an increased  risk of </a:t>
            </a:r>
            <a:r>
              <a:rPr sz="2600" spc="-5" dirty="0">
                <a:solidFill>
                  <a:srgbClr val="438085"/>
                </a:solidFill>
                <a:latin typeface="Georgia"/>
                <a:cs typeface="Georgia"/>
              </a:rPr>
              <a:t>lung</a:t>
            </a:r>
            <a:r>
              <a:rPr sz="2600" spc="-35" dirty="0">
                <a:solidFill>
                  <a:srgbClr val="438085"/>
                </a:solidFill>
                <a:latin typeface="Georgia"/>
                <a:cs typeface="Georgia"/>
              </a:rPr>
              <a:t> </a:t>
            </a:r>
            <a:r>
              <a:rPr sz="2600" spc="-5" dirty="0">
                <a:solidFill>
                  <a:srgbClr val="438085"/>
                </a:solidFill>
                <a:latin typeface="Georgia"/>
                <a:cs typeface="Georgia"/>
              </a:rPr>
              <a:t>cancer.</a:t>
            </a:r>
            <a:endParaRPr sz="2600">
              <a:latin typeface="Georgia"/>
              <a:cs typeface="Georgia"/>
            </a:endParaRPr>
          </a:p>
          <a:p>
            <a:pPr marL="268605" indent="-256540">
              <a:lnSpc>
                <a:spcPct val="100000"/>
              </a:lnSpc>
              <a:spcBef>
                <a:spcPts val="295"/>
              </a:spcBef>
              <a:buClr>
                <a:srgbClr val="9F4DA2"/>
              </a:buClr>
              <a:buFont typeface="Georgia"/>
              <a:buChar char="•"/>
              <a:tabLst>
                <a:tab pos="269240" algn="l"/>
              </a:tabLst>
            </a:pPr>
            <a:r>
              <a:rPr sz="2800" b="1" spc="-10" dirty="0">
                <a:latin typeface="Georgia"/>
                <a:cs typeface="Georgia"/>
              </a:rPr>
              <a:t>Exposure </a:t>
            </a:r>
            <a:r>
              <a:rPr sz="2800" b="1" spc="-5" dirty="0">
                <a:latin typeface="Georgia"/>
                <a:cs typeface="Georgia"/>
              </a:rPr>
              <a:t>to</a:t>
            </a:r>
            <a:r>
              <a:rPr sz="2800" b="1" spc="35" dirty="0">
                <a:latin typeface="Georgia"/>
                <a:cs typeface="Georgia"/>
              </a:rPr>
              <a:t> </a:t>
            </a:r>
            <a:r>
              <a:rPr sz="2800" b="1" spc="-10" dirty="0">
                <a:latin typeface="Georgia"/>
                <a:cs typeface="Georgia"/>
              </a:rPr>
              <a:t>asbestos</a:t>
            </a:r>
            <a:r>
              <a:rPr sz="2800" spc="-10" dirty="0">
                <a:latin typeface="Georgia"/>
                <a:cs typeface="Georgia"/>
              </a:rPr>
              <a:t>:-</a:t>
            </a:r>
            <a:endParaRPr sz="2800">
              <a:latin typeface="Georgia"/>
              <a:cs typeface="Georgia"/>
            </a:endParaRPr>
          </a:p>
          <a:p>
            <a:pPr marL="561340" marR="5080" indent="-247650">
              <a:lnSpc>
                <a:spcPct val="100000"/>
              </a:lnSpc>
              <a:spcBef>
                <a:spcPts val="309"/>
              </a:spcBef>
              <a:tabLst>
                <a:tab pos="561340" algn="l"/>
              </a:tabLst>
            </a:pPr>
            <a:r>
              <a:rPr sz="2600" dirty="0">
                <a:solidFill>
                  <a:srgbClr val="438085"/>
                </a:solidFill>
                <a:latin typeface="Georgia"/>
                <a:cs typeface="Georgia"/>
              </a:rPr>
              <a:t>▫	People </a:t>
            </a:r>
            <a:r>
              <a:rPr sz="2600" spc="-5" dirty="0">
                <a:solidFill>
                  <a:srgbClr val="438085"/>
                </a:solidFill>
                <a:latin typeface="Georgia"/>
                <a:cs typeface="Georgia"/>
              </a:rPr>
              <a:t>who work with </a:t>
            </a:r>
            <a:r>
              <a:rPr sz="2600" dirty="0">
                <a:solidFill>
                  <a:srgbClr val="438085"/>
                </a:solidFill>
                <a:latin typeface="Georgia"/>
                <a:cs typeface="Georgia"/>
              </a:rPr>
              <a:t>asbestos (such as in</a:t>
            </a:r>
            <a:r>
              <a:rPr sz="2600" spc="-95" dirty="0">
                <a:solidFill>
                  <a:srgbClr val="438085"/>
                </a:solidFill>
                <a:latin typeface="Georgia"/>
                <a:cs typeface="Georgia"/>
              </a:rPr>
              <a:t> </a:t>
            </a:r>
            <a:r>
              <a:rPr sz="2600" dirty="0">
                <a:solidFill>
                  <a:srgbClr val="438085"/>
                </a:solidFill>
                <a:latin typeface="Georgia"/>
                <a:cs typeface="Georgia"/>
              </a:rPr>
              <a:t>mines,  mills, </a:t>
            </a:r>
            <a:r>
              <a:rPr sz="2600" spc="-5" dirty="0">
                <a:solidFill>
                  <a:srgbClr val="438085"/>
                </a:solidFill>
                <a:latin typeface="Georgia"/>
                <a:cs typeface="Georgia"/>
              </a:rPr>
              <a:t>textile plants,</a:t>
            </a:r>
            <a:r>
              <a:rPr sz="2600" spc="-10" dirty="0">
                <a:solidFill>
                  <a:srgbClr val="438085"/>
                </a:solidFill>
                <a:latin typeface="Georgia"/>
                <a:cs typeface="Georgia"/>
              </a:rPr>
              <a:t> </a:t>
            </a:r>
            <a:r>
              <a:rPr sz="2600" spc="-5" dirty="0">
                <a:solidFill>
                  <a:srgbClr val="438085"/>
                </a:solidFill>
                <a:latin typeface="Georgia"/>
                <a:cs typeface="Georgia"/>
              </a:rPr>
              <a:t>places.</a:t>
            </a:r>
            <a:endParaRPr sz="2600">
              <a:latin typeface="Georgia"/>
              <a:cs typeface="Georgia"/>
            </a:endParaRPr>
          </a:p>
          <a:p>
            <a:pPr marL="268605" indent="-256540">
              <a:lnSpc>
                <a:spcPct val="100000"/>
              </a:lnSpc>
              <a:spcBef>
                <a:spcPts val="290"/>
              </a:spcBef>
              <a:buClr>
                <a:srgbClr val="9F4DA2"/>
              </a:buClr>
              <a:buFont typeface="Georgia"/>
              <a:buChar char="•"/>
              <a:tabLst>
                <a:tab pos="269240" algn="l"/>
              </a:tabLst>
            </a:pPr>
            <a:r>
              <a:rPr sz="2800" b="1" spc="-5" dirty="0">
                <a:latin typeface="Georgia"/>
                <a:cs typeface="Georgia"/>
              </a:rPr>
              <a:t>Talc and talcum</a:t>
            </a:r>
            <a:r>
              <a:rPr sz="2800" b="1" spc="25" dirty="0">
                <a:latin typeface="Georgia"/>
                <a:cs typeface="Georgia"/>
              </a:rPr>
              <a:t> </a:t>
            </a:r>
            <a:r>
              <a:rPr sz="2800" b="1" spc="-10" dirty="0">
                <a:latin typeface="Georgia"/>
                <a:cs typeface="Georgia"/>
              </a:rPr>
              <a:t>powder</a:t>
            </a:r>
            <a:r>
              <a:rPr sz="2800" spc="-10" dirty="0">
                <a:latin typeface="Georgia"/>
                <a:cs typeface="Georgia"/>
              </a:rPr>
              <a:t>:</a:t>
            </a:r>
            <a:endParaRPr sz="2800">
              <a:latin typeface="Georgia"/>
              <a:cs typeface="Georgia"/>
            </a:endParaRPr>
          </a:p>
          <a:p>
            <a:pPr marL="314325" marR="3271520">
              <a:lnSpc>
                <a:spcPct val="109600"/>
              </a:lnSpc>
              <a:spcBef>
                <a:spcPts val="10"/>
              </a:spcBef>
              <a:tabLst>
                <a:tab pos="640715" algn="l"/>
              </a:tabLst>
            </a:pPr>
            <a:r>
              <a:rPr sz="2600" dirty="0">
                <a:solidFill>
                  <a:srgbClr val="438085"/>
                </a:solidFill>
                <a:latin typeface="Georgia"/>
                <a:cs typeface="Georgia"/>
              </a:rPr>
              <a:t>▫	</a:t>
            </a:r>
            <a:r>
              <a:rPr sz="2600" spc="-5" dirty="0">
                <a:solidFill>
                  <a:srgbClr val="438085"/>
                </a:solidFill>
                <a:latin typeface="Georgia"/>
                <a:cs typeface="Georgia"/>
              </a:rPr>
              <a:t>Talc </a:t>
            </a:r>
            <a:r>
              <a:rPr sz="2600" dirty="0">
                <a:solidFill>
                  <a:srgbClr val="438085"/>
                </a:solidFill>
                <a:latin typeface="Georgia"/>
                <a:cs typeface="Georgia"/>
              </a:rPr>
              <a:t>is a mineral </a:t>
            </a:r>
            <a:r>
              <a:rPr sz="2600" spc="-5" dirty="0">
                <a:solidFill>
                  <a:srgbClr val="438085"/>
                </a:solidFill>
                <a:latin typeface="Georgia"/>
                <a:cs typeface="Georgia"/>
              </a:rPr>
              <a:t>that </a:t>
            </a:r>
            <a:r>
              <a:rPr sz="2600" dirty="0">
                <a:solidFill>
                  <a:srgbClr val="438085"/>
                </a:solidFill>
                <a:latin typeface="Georgia"/>
                <a:cs typeface="Georgia"/>
              </a:rPr>
              <a:t>in</a:t>
            </a:r>
            <a:r>
              <a:rPr sz="2600" spc="-80" dirty="0">
                <a:solidFill>
                  <a:srgbClr val="438085"/>
                </a:solidFill>
                <a:latin typeface="Georgia"/>
                <a:cs typeface="Georgia"/>
              </a:rPr>
              <a:t> </a:t>
            </a:r>
            <a:r>
              <a:rPr sz="2600" dirty="0">
                <a:solidFill>
                  <a:srgbClr val="438085"/>
                </a:solidFill>
                <a:latin typeface="Georgia"/>
                <a:cs typeface="Georgia"/>
              </a:rPr>
              <a:t>its  natural form may </a:t>
            </a:r>
            <a:r>
              <a:rPr sz="2600" spc="-5" dirty="0">
                <a:solidFill>
                  <a:srgbClr val="438085"/>
                </a:solidFill>
                <a:latin typeface="Georgia"/>
                <a:cs typeface="Georgia"/>
              </a:rPr>
              <a:t>contain  </a:t>
            </a:r>
            <a:r>
              <a:rPr sz="2600" dirty="0">
                <a:solidFill>
                  <a:srgbClr val="438085"/>
                </a:solidFill>
                <a:latin typeface="Georgia"/>
                <a:cs typeface="Georgia"/>
              </a:rPr>
              <a:t>asbestos.</a:t>
            </a:r>
            <a:endParaRPr sz="2600">
              <a:latin typeface="Georgia"/>
              <a:cs typeface="Georgia"/>
            </a:endParaRPr>
          </a:p>
        </p:txBody>
      </p:sp>
      <p:sp>
        <p:nvSpPr>
          <p:cNvPr id="18" name="object 18"/>
          <p:cNvSpPr/>
          <p:nvPr/>
        </p:nvSpPr>
        <p:spPr>
          <a:xfrm>
            <a:off x="5410200" y="3047998"/>
            <a:ext cx="3733799" cy="380999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3" name="object 3"/>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4" name="object 4"/>
          <p:cNvSpPr/>
          <p:nvPr/>
        </p:nvSpPr>
        <p:spPr>
          <a:xfrm>
            <a:off x="0" y="307847"/>
            <a:ext cx="9044940" cy="91440"/>
          </a:xfrm>
          <a:custGeom>
            <a:avLst/>
            <a:gdLst/>
            <a:ahLst/>
            <a:cxnLst/>
            <a:rect l="l" t="t" r="r" b="b"/>
            <a:pathLst>
              <a:path w="9044940" h="91439">
                <a:moveTo>
                  <a:pt x="0" y="91439"/>
                </a:moveTo>
                <a:lnTo>
                  <a:pt x="9044940" y="91439"/>
                </a:lnTo>
                <a:lnTo>
                  <a:pt x="9044940" y="0"/>
                </a:lnTo>
                <a:lnTo>
                  <a:pt x="0" y="0"/>
                </a:lnTo>
                <a:lnTo>
                  <a:pt x="0" y="91439"/>
                </a:lnTo>
                <a:close/>
              </a:path>
            </a:pathLst>
          </a:custGeom>
          <a:solidFill>
            <a:srgbClr val="438085"/>
          </a:solidFill>
        </p:spPr>
        <p:txBody>
          <a:bodyPr wrap="square" lIns="0" tIns="0" rIns="0" bIns="0" rtlCol="0"/>
          <a:lstStyle/>
          <a:p>
            <a:endParaRPr/>
          </a:p>
        </p:txBody>
      </p:sp>
      <p:sp>
        <p:nvSpPr>
          <p:cNvPr id="5" name="object 5"/>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6" name="object 6"/>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7" name="object 7"/>
          <p:cNvSpPr/>
          <p:nvPr/>
        </p:nvSpPr>
        <p:spPr>
          <a:xfrm>
            <a:off x="5410200" y="359663"/>
            <a:ext cx="3634740" cy="81280"/>
          </a:xfrm>
          <a:custGeom>
            <a:avLst/>
            <a:gdLst/>
            <a:ahLst/>
            <a:cxnLst/>
            <a:rect l="l" t="t" r="r" b="b"/>
            <a:pathLst>
              <a:path w="3634740" h="81279">
                <a:moveTo>
                  <a:pt x="0" y="80771"/>
                </a:moveTo>
                <a:lnTo>
                  <a:pt x="3634740" y="80771"/>
                </a:lnTo>
                <a:lnTo>
                  <a:pt x="3634740" y="0"/>
                </a:lnTo>
                <a:lnTo>
                  <a:pt x="0" y="0"/>
                </a:lnTo>
                <a:lnTo>
                  <a:pt x="0" y="80771"/>
                </a:lnTo>
                <a:close/>
              </a:path>
            </a:pathLst>
          </a:custGeom>
          <a:solidFill>
            <a:srgbClr val="438085"/>
          </a:solidFill>
        </p:spPr>
        <p:txBody>
          <a:bodyPr wrap="square" lIns="0" tIns="0" rIns="0" bIns="0" rtlCol="0"/>
          <a:lstStyle/>
          <a:p>
            <a:endParaRPr/>
          </a:p>
        </p:txBody>
      </p:sp>
      <p:sp>
        <p:nvSpPr>
          <p:cNvPr id="8" name="object 8"/>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9" name="object 9"/>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0" name="object 10"/>
          <p:cNvSpPr/>
          <p:nvPr/>
        </p:nvSpPr>
        <p:spPr>
          <a:xfrm>
            <a:off x="5410200" y="440436"/>
            <a:ext cx="3634740" cy="180340"/>
          </a:xfrm>
          <a:custGeom>
            <a:avLst/>
            <a:gdLst/>
            <a:ahLst/>
            <a:cxnLst/>
            <a:rect l="l" t="t" r="r" b="b"/>
            <a:pathLst>
              <a:path w="3634740" h="180340">
                <a:moveTo>
                  <a:pt x="0" y="179832"/>
                </a:moveTo>
                <a:lnTo>
                  <a:pt x="3634740" y="179832"/>
                </a:lnTo>
                <a:lnTo>
                  <a:pt x="3634740"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1" name="object 11"/>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12" name="object 12"/>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13" name="object 13"/>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14" name="object 14"/>
          <p:cNvSpPr/>
          <p:nvPr/>
        </p:nvSpPr>
        <p:spPr>
          <a:xfrm>
            <a:off x="8988552" y="0"/>
            <a:ext cx="0" cy="622300"/>
          </a:xfrm>
          <a:custGeom>
            <a:avLst/>
            <a:gdLst/>
            <a:ahLst/>
            <a:cxnLst/>
            <a:rect l="l" t="t" r="r" b="b"/>
            <a:pathLst>
              <a:path h="622300">
                <a:moveTo>
                  <a:pt x="0" y="0"/>
                </a:moveTo>
                <a:lnTo>
                  <a:pt x="0" y="621791"/>
                </a:lnTo>
              </a:path>
            </a:pathLst>
          </a:custGeom>
          <a:ln w="27431">
            <a:solidFill>
              <a:srgbClr val="FFFFFF"/>
            </a:solidFill>
          </a:ln>
        </p:spPr>
        <p:txBody>
          <a:bodyPr wrap="square" lIns="0" tIns="0" rIns="0" bIns="0" rtlCol="0"/>
          <a:lstStyle/>
          <a:p>
            <a:endParaRPr/>
          </a:p>
        </p:txBody>
      </p:sp>
      <p:sp>
        <p:nvSpPr>
          <p:cNvPr id="15" name="object 15"/>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16" name="object 16"/>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17" name="object 17"/>
          <p:cNvSpPr txBox="1">
            <a:spLocks noGrp="1"/>
          </p:cNvSpPr>
          <p:nvPr>
            <p:ph type="title"/>
          </p:nvPr>
        </p:nvSpPr>
        <p:spPr>
          <a:xfrm>
            <a:off x="78739" y="423417"/>
            <a:ext cx="4435475" cy="574040"/>
          </a:xfrm>
          <a:prstGeom prst="rect">
            <a:avLst/>
          </a:prstGeom>
        </p:spPr>
        <p:txBody>
          <a:bodyPr vert="horz" wrap="square" lIns="0" tIns="12700" rIns="0" bIns="0" rtlCol="0">
            <a:spAutoFit/>
          </a:bodyPr>
          <a:lstStyle/>
          <a:p>
            <a:pPr marL="12700">
              <a:lnSpc>
                <a:spcPct val="100000"/>
              </a:lnSpc>
              <a:spcBef>
                <a:spcPts val="100"/>
              </a:spcBef>
            </a:pPr>
            <a:r>
              <a:rPr sz="3600" spc="-50" dirty="0">
                <a:latin typeface="Trebuchet MS"/>
                <a:cs typeface="Trebuchet MS"/>
              </a:rPr>
              <a:t>PATHOPHYSIOLOGY:-</a:t>
            </a:r>
            <a:endParaRPr sz="3600">
              <a:latin typeface="Trebuchet MS"/>
              <a:cs typeface="Trebuchet MS"/>
            </a:endParaRPr>
          </a:p>
        </p:txBody>
      </p:sp>
      <p:sp>
        <p:nvSpPr>
          <p:cNvPr id="18" name="object 18"/>
          <p:cNvSpPr/>
          <p:nvPr/>
        </p:nvSpPr>
        <p:spPr>
          <a:xfrm>
            <a:off x="76961" y="6360414"/>
            <a:ext cx="8915400" cy="497205"/>
          </a:xfrm>
          <a:custGeom>
            <a:avLst/>
            <a:gdLst/>
            <a:ahLst/>
            <a:cxnLst/>
            <a:rect l="l" t="t" r="r" b="b"/>
            <a:pathLst>
              <a:path w="8915400" h="497204">
                <a:moveTo>
                  <a:pt x="0" y="496824"/>
                </a:moveTo>
                <a:lnTo>
                  <a:pt x="8915400" y="496824"/>
                </a:lnTo>
                <a:lnTo>
                  <a:pt x="8915400" y="0"/>
                </a:lnTo>
                <a:lnTo>
                  <a:pt x="0" y="0"/>
                </a:lnTo>
                <a:lnTo>
                  <a:pt x="0" y="496824"/>
                </a:lnTo>
                <a:close/>
              </a:path>
            </a:pathLst>
          </a:custGeom>
          <a:solidFill>
            <a:srgbClr val="525389"/>
          </a:solidFill>
        </p:spPr>
        <p:txBody>
          <a:bodyPr wrap="square" lIns="0" tIns="0" rIns="0" bIns="0" rtlCol="0"/>
          <a:lstStyle/>
          <a:p>
            <a:endParaRPr/>
          </a:p>
        </p:txBody>
      </p:sp>
      <p:sp>
        <p:nvSpPr>
          <p:cNvPr id="19" name="object 19"/>
          <p:cNvSpPr/>
          <p:nvPr/>
        </p:nvSpPr>
        <p:spPr>
          <a:xfrm>
            <a:off x="76960" y="5604509"/>
            <a:ext cx="8915400" cy="763905"/>
          </a:xfrm>
          <a:custGeom>
            <a:avLst/>
            <a:gdLst/>
            <a:ahLst/>
            <a:cxnLst/>
            <a:rect l="l" t="t" r="r" b="b"/>
            <a:pathLst>
              <a:path w="8915400" h="763904">
                <a:moveTo>
                  <a:pt x="4648582" y="572642"/>
                </a:moveTo>
                <a:lnTo>
                  <a:pt x="4266820" y="572642"/>
                </a:lnTo>
                <a:lnTo>
                  <a:pt x="4457701" y="763523"/>
                </a:lnTo>
                <a:lnTo>
                  <a:pt x="4648582" y="572642"/>
                </a:lnTo>
                <a:close/>
              </a:path>
              <a:path w="8915400" h="763904">
                <a:moveTo>
                  <a:pt x="4553205" y="496112"/>
                </a:moveTo>
                <a:lnTo>
                  <a:pt x="4362197" y="496112"/>
                </a:lnTo>
                <a:lnTo>
                  <a:pt x="4362197" y="572642"/>
                </a:lnTo>
                <a:lnTo>
                  <a:pt x="4553205" y="572642"/>
                </a:lnTo>
                <a:lnTo>
                  <a:pt x="4553205" y="496112"/>
                </a:lnTo>
                <a:close/>
              </a:path>
              <a:path w="8915400" h="763904">
                <a:moveTo>
                  <a:pt x="8915401" y="0"/>
                </a:moveTo>
                <a:lnTo>
                  <a:pt x="0" y="0"/>
                </a:lnTo>
                <a:lnTo>
                  <a:pt x="0" y="496112"/>
                </a:lnTo>
                <a:lnTo>
                  <a:pt x="8915401" y="496112"/>
                </a:lnTo>
                <a:lnTo>
                  <a:pt x="8915401" y="0"/>
                </a:lnTo>
                <a:close/>
              </a:path>
            </a:pathLst>
          </a:custGeom>
          <a:solidFill>
            <a:srgbClr val="525389"/>
          </a:solidFill>
        </p:spPr>
        <p:txBody>
          <a:bodyPr wrap="square" lIns="0" tIns="0" rIns="0" bIns="0" rtlCol="0"/>
          <a:lstStyle/>
          <a:p>
            <a:endParaRPr/>
          </a:p>
        </p:txBody>
      </p:sp>
      <p:sp>
        <p:nvSpPr>
          <p:cNvPr id="20" name="object 20"/>
          <p:cNvSpPr/>
          <p:nvPr/>
        </p:nvSpPr>
        <p:spPr>
          <a:xfrm>
            <a:off x="76960" y="5604509"/>
            <a:ext cx="8915400" cy="763905"/>
          </a:xfrm>
          <a:custGeom>
            <a:avLst/>
            <a:gdLst/>
            <a:ahLst/>
            <a:cxnLst/>
            <a:rect l="l" t="t" r="r" b="b"/>
            <a:pathLst>
              <a:path w="8915400" h="763904">
                <a:moveTo>
                  <a:pt x="8915401" y="496112"/>
                </a:moveTo>
                <a:lnTo>
                  <a:pt x="4553205" y="496112"/>
                </a:lnTo>
                <a:lnTo>
                  <a:pt x="4553205" y="572642"/>
                </a:lnTo>
                <a:lnTo>
                  <a:pt x="4648582" y="572642"/>
                </a:lnTo>
                <a:lnTo>
                  <a:pt x="4457701" y="763523"/>
                </a:lnTo>
                <a:lnTo>
                  <a:pt x="4266820" y="572642"/>
                </a:lnTo>
                <a:lnTo>
                  <a:pt x="4362197" y="572642"/>
                </a:lnTo>
                <a:lnTo>
                  <a:pt x="4362197" y="496112"/>
                </a:lnTo>
                <a:lnTo>
                  <a:pt x="0" y="496112"/>
                </a:lnTo>
                <a:lnTo>
                  <a:pt x="0" y="0"/>
                </a:lnTo>
                <a:lnTo>
                  <a:pt x="8915401" y="0"/>
                </a:lnTo>
                <a:lnTo>
                  <a:pt x="8915401" y="496112"/>
                </a:lnTo>
                <a:close/>
              </a:path>
            </a:pathLst>
          </a:custGeom>
          <a:ln w="19812">
            <a:solidFill>
              <a:srgbClr val="FFFFFF"/>
            </a:solidFill>
          </a:ln>
        </p:spPr>
        <p:txBody>
          <a:bodyPr wrap="square" lIns="0" tIns="0" rIns="0" bIns="0" rtlCol="0"/>
          <a:lstStyle/>
          <a:p>
            <a:endParaRPr/>
          </a:p>
        </p:txBody>
      </p:sp>
      <p:sp>
        <p:nvSpPr>
          <p:cNvPr id="21" name="object 21"/>
          <p:cNvSpPr/>
          <p:nvPr/>
        </p:nvSpPr>
        <p:spPr>
          <a:xfrm>
            <a:off x="76960" y="4848605"/>
            <a:ext cx="8915400" cy="763905"/>
          </a:xfrm>
          <a:custGeom>
            <a:avLst/>
            <a:gdLst/>
            <a:ahLst/>
            <a:cxnLst/>
            <a:rect l="l" t="t" r="r" b="b"/>
            <a:pathLst>
              <a:path w="8915400" h="763904">
                <a:moveTo>
                  <a:pt x="4648582" y="572643"/>
                </a:moveTo>
                <a:lnTo>
                  <a:pt x="4266820" y="572643"/>
                </a:lnTo>
                <a:lnTo>
                  <a:pt x="4457701" y="763524"/>
                </a:lnTo>
                <a:lnTo>
                  <a:pt x="4648582" y="572643"/>
                </a:lnTo>
                <a:close/>
              </a:path>
              <a:path w="8915400" h="763904">
                <a:moveTo>
                  <a:pt x="4553205" y="496062"/>
                </a:moveTo>
                <a:lnTo>
                  <a:pt x="4362197" y="496062"/>
                </a:lnTo>
                <a:lnTo>
                  <a:pt x="4362197" y="572643"/>
                </a:lnTo>
                <a:lnTo>
                  <a:pt x="4553205" y="572643"/>
                </a:lnTo>
                <a:lnTo>
                  <a:pt x="4553205" y="496062"/>
                </a:lnTo>
                <a:close/>
              </a:path>
              <a:path w="8915400" h="763904">
                <a:moveTo>
                  <a:pt x="8915401" y="0"/>
                </a:moveTo>
                <a:lnTo>
                  <a:pt x="0" y="0"/>
                </a:lnTo>
                <a:lnTo>
                  <a:pt x="0" y="496062"/>
                </a:lnTo>
                <a:lnTo>
                  <a:pt x="8915401" y="496062"/>
                </a:lnTo>
                <a:lnTo>
                  <a:pt x="8915401" y="0"/>
                </a:lnTo>
                <a:close/>
              </a:path>
            </a:pathLst>
          </a:custGeom>
          <a:solidFill>
            <a:srgbClr val="525389"/>
          </a:solidFill>
        </p:spPr>
        <p:txBody>
          <a:bodyPr wrap="square" lIns="0" tIns="0" rIns="0" bIns="0" rtlCol="0"/>
          <a:lstStyle/>
          <a:p>
            <a:endParaRPr/>
          </a:p>
        </p:txBody>
      </p:sp>
      <p:sp>
        <p:nvSpPr>
          <p:cNvPr id="22" name="object 22"/>
          <p:cNvSpPr/>
          <p:nvPr/>
        </p:nvSpPr>
        <p:spPr>
          <a:xfrm>
            <a:off x="76960" y="4848605"/>
            <a:ext cx="8915400" cy="763905"/>
          </a:xfrm>
          <a:custGeom>
            <a:avLst/>
            <a:gdLst/>
            <a:ahLst/>
            <a:cxnLst/>
            <a:rect l="l" t="t" r="r" b="b"/>
            <a:pathLst>
              <a:path w="8915400" h="763904">
                <a:moveTo>
                  <a:pt x="8915401" y="496062"/>
                </a:moveTo>
                <a:lnTo>
                  <a:pt x="4553205" y="496062"/>
                </a:lnTo>
                <a:lnTo>
                  <a:pt x="4553205" y="572643"/>
                </a:lnTo>
                <a:lnTo>
                  <a:pt x="4648582" y="572643"/>
                </a:lnTo>
                <a:lnTo>
                  <a:pt x="4457701" y="763524"/>
                </a:lnTo>
                <a:lnTo>
                  <a:pt x="4266820" y="572643"/>
                </a:lnTo>
                <a:lnTo>
                  <a:pt x="4362197" y="572643"/>
                </a:lnTo>
                <a:lnTo>
                  <a:pt x="4362197" y="496062"/>
                </a:lnTo>
                <a:lnTo>
                  <a:pt x="0" y="496062"/>
                </a:lnTo>
                <a:lnTo>
                  <a:pt x="0" y="0"/>
                </a:lnTo>
                <a:lnTo>
                  <a:pt x="8915401" y="0"/>
                </a:lnTo>
                <a:lnTo>
                  <a:pt x="8915401" y="496062"/>
                </a:lnTo>
                <a:close/>
              </a:path>
            </a:pathLst>
          </a:custGeom>
          <a:ln w="19812">
            <a:solidFill>
              <a:srgbClr val="FFFFFF"/>
            </a:solidFill>
          </a:ln>
        </p:spPr>
        <p:txBody>
          <a:bodyPr wrap="square" lIns="0" tIns="0" rIns="0" bIns="0" rtlCol="0"/>
          <a:lstStyle/>
          <a:p>
            <a:endParaRPr/>
          </a:p>
        </p:txBody>
      </p:sp>
      <p:sp>
        <p:nvSpPr>
          <p:cNvPr id="23" name="object 23"/>
          <p:cNvSpPr/>
          <p:nvPr/>
        </p:nvSpPr>
        <p:spPr>
          <a:xfrm>
            <a:off x="76960" y="4092702"/>
            <a:ext cx="8915400" cy="763905"/>
          </a:xfrm>
          <a:custGeom>
            <a:avLst/>
            <a:gdLst/>
            <a:ahLst/>
            <a:cxnLst/>
            <a:rect l="l" t="t" r="r" b="b"/>
            <a:pathLst>
              <a:path w="8915400" h="763904">
                <a:moveTo>
                  <a:pt x="4648582" y="572643"/>
                </a:moveTo>
                <a:lnTo>
                  <a:pt x="4266820" y="572643"/>
                </a:lnTo>
                <a:lnTo>
                  <a:pt x="4457701" y="763524"/>
                </a:lnTo>
                <a:lnTo>
                  <a:pt x="4648582" y="572643"/>
                </a:lnTo>
                <a:close/>
              </a:path>
              <a:path w="8915400" h="763904">
                <a:moveTo>
                  <a:pt x="4553205" y="496062"/>
                </a:moveTo>
                <a:lnTo>
                  <a:pt x="4362197" y="496062"/>
                </a:lnTo>
                <a:lnTo>
                  <a:pt x="4362197" y="572643"/>
                </a:lnTo>
                <a:lnTo>
                  <a:pt x="4553205" y="572643"/>
                </a:lnTo>
                <a:lnTo>
                  <a:pt x="4553205" y="496062"/>
                </a:lnTo>
                <a:close/>
              </a:path>
              <a:path w="8915400" h="763904">
                <a:moveTo>
                  <a:pt x="8915401" y="0"/>
                </a:moveTo>
                <a:lnTo>
                  <a:pt x="0" y="0"/>
                </a:lnTo>
                <a:lnTo>
                  <a:pt x="0" y="496062"/>
                </a:lnTo>
                <a:lnTo>
                  <a:pt x="8915401" y="496062"/>
                </a:lnTo>
                <a:lnTo>
                  <a:pt x="8915401" y="0"/>
                </a:lnTo>
                <a:close/>
              </a:path>
            </a:pathLst>
          </a:custGeom>
          <a:solidFill>
            <a:srgbClr val="525389"/>
          </a:solidFill>
        </p:spPr>
        <p:txBody>
          <a:bodyPr wrap="square" lIns="0" tIns="0" rIns="0" bIns="0" rtlCol="0"/>
          <a:lstStyle/>
          <a:p>
            <a:endParaRPr/>
          </a:p>
        </p:txBody>
      </p:sp>
      <p:sp>
        <p:nvSpPr>
          <p:cNvPr id="24" name="object 24"/>
          <p:cNvSpPr/>
          <p:nvPr/>
        </p:nvSpPr>
        <p:spPr>
          <a:xfrm>
            <a:off x="76960" y="4092702"/>
            <a:ext cx="8915400" cy="763905"/>
          </a:xfrm>
          <a:custGeom>
            <a:avLst/>
            <a:gdLst/>
            <a:ahLst/>
            <a:cxnLst/>
            <a:rect l="l" t="t" r="r" b="b"/>
            <a:pathLst>
              <a:path w="8915400" h="763904">
                <a:moveTo>
                  <a:pt x="8915401" y="496062"/>
                </a:moveTo>
                <a:lnTo>
                  <a:pt x="4553205" y="496062"/>
                </a:lnTo>
                <a:lnTo>
                  <a:pt x="4553205" y="572643"/>
                </a:lnTo>
                <a:lnTo>
                  <a:pt x="4648582" y="572643"/>
                </a:lnTo>
                <a:lnTo>
                  <a:pt x="4457701" y="763524"/>
                </a:lnTo>
                <a:lnTo>
                  <a:pt x="4266820" y="572643"/>
                </a:lnTo>
                <a:lnTo>
                  <a:pt x="4362197" y="572643"/>
                </a:lnTo>
                <a:lnTo>
                  <a:pt x="4362197" y="496062"/>
                </a:lnTo>
                <a:lnTo>
                  <a:pt x="0" y="496062"/>
                </a:lnTo>
                <a:lnTo>
                  <a:pt x="0" y="0"/>
                </a:lnTo>
                <a:lnTo>
                  <a:pt x="8915401" y="0"/>
                </a:lnTo>
                <a:lnTo>
                  <a:pt x="8915401" y="496062"/>
                </a:lnTo>
                <a:close/>
              </a:path>
            </a:pathLst>
          </a:custGeom>
          <a:ln w="19812">
            <a:solidFill>
              <a:srgbClr val="FFFFFF"/>
            </a:solidFill>
          </a:ln>
        </p:spPr>
        <p:txBody>
          <a:bodyPr wrap="square" lIns="0" tIns="0" rIns="0" bIns="0" rtlCol="0"/>
          <a:lstStyle/>
          <a:p>
            <a:endParaRPr/>
          </a:p>
        </p:txBody>
      </p:sp>
      <p:sp>
        <p:nvSpPr>
          <p:cNvPr id="25" name="object 25"/>
          <p:cNvSpPr/>
          <p:nvPr/>
        </p:nvSpPr>
        <p:spPr>
          <a:xfrm>
            <a:off x="76960" y="3336797"/>
            <a:ext cx="8915400" cy="763905"/>
          </a:xfrm>
          <a:custGeom>
            <a:avLst/>
            <a:gdLst/>
            <a:ahLst/>
            <a:cxnLst/>
            <a:rect l="l" t="t" r="r" b="b"/>
            <a:pathLst>
              <a:path w="8915400" h="763904">
                <a:moveTo>
                  <a:pt x="4648582" y="572643"/>
                </a:moveTo>
                <a:lnTo>
                  <a:pt x="4266820" y="572643"/>
                </a:lnTo>
                <a:lnTo>
                  <a:pt x="4457701" y="763524"/>
                </a:lnTo>
                <a:lnTo>
                  <a:pt x="4648582" y="572643"/>
                </a:lnTo>
                <a:close/>
              </a:path>
              <a:path w="8915400" h="763904">
                <a:moveTo>
                  <a:pt x="4553205" y="496062"/>
                </a:moveTo>
                <a:lnTo>
                  <a:pt x="4362197" y="496062"/>
                </a:lnTo>
                <a:lnTo>
                  <a:pt x="4362197" y="572643"/>
                </a:lnTo>
                <a:lnTo>
                  <a:pt x="4553205" y="572643"/>
                </a:lnTo>
                <a:lnTo>
                  <a:pt x="4553205" y="496062"/>
                </a:lnTo>
                <a:close/>
              </a:path>
              <a:path w="8915400" h="763904">
                <a:moveTo>
                  <a:pt x="8915401" y="0"/>
                </a:moveTo>
                <a:lnTo>
                  <a:pt x="0" y="0"/>
                </a:lnTo>
                <a:lnTo>
                  <a:pt x="0" y="496062"/>
                </a:lnTo>
                <a:lnTo>
                  <a:pt x="8915401" y="496062"/>
                </a:lnTo>
                <a:lnTo>
                  <a:pt x="8915401" y="0"/>
                </a:lnTo>
                <a:close/>
              </a:path>
            </a:pathLst>
          </a:custGeom>
          <a:solidFill>
            <a:srgbClr val="525389"/>
          </a:solidFill>
        </p:spPr>
        <p:txBody>
          <a:bodyPr wrap="square" lIns="0" tIns="0" rIns="0" bIns="0" rtlCol="0"/>
          <a:lstStyle/>
          <a:p>
            <a:endParaRPr/>
          </a:p>
        </p:txBody>
      </p:sp>
      <p:sp>
        <p:nvSpPr>
          <p:cNvPr id="26" name="object 26"/>
          <p:cNvSpPr/>
          <p:nvPr/>
        </p:nvSpPr>
        <p:spPr>
          <a:xfrm>
            <a:off x="76960" y="3336797"/>
            <a:ext cx="8915400" cy="763905"/>
          </a:xfrm>
          <a:custGeom>
            <a:avLst/>
            <a:gdLst/>
            <a:ahLst/>
            <a:cxnLst/>
            <a:rect l="l" t="t" r="r" b="b"/>
            <a:pathLst>
              <a:path w="8915400" h="763904">
                <a:moveTo>
                  <a:pt x="8915401" y="496062"/>
                </a:moveTo>
                <a:lnTo>
                  <a:pt x="4553205" y="496062"/>
                </a:lnTo>
                <a:lnTo>
                  <a:pt x="4553205" y="572643"/>
                </a:lnTo>
                <a:lnTo>
                  <a:pt x="4648582" y="572643"/>
                </a:lnTo>
                <a:lnTo>
                  <a:pt x="4457701" y="763524"/>
                </a:lnTo>
                <a:lnTo>
                  <a:pt x="4266820" y="572643"/>
                </a:lnTo>
                <a:lnTo>
                  <a:pt x="4362197" y="572643"/>
                </a:lnTo>
                <a:lnTo>
                  <a:pt x="4362197" y="496062"/>
                </a:lnTo>
                <a:lnTo>
                  <a:pt x="0" y="496062"/>
                </a:lnTo>
                <a:lnTo>
                  <a:pt x="0" y="0"/>
                </a:lnTo>
                <a:lnTo>
                  <a:pt x="8915401" y="0"/>
                </a:lnTo>
                <a:lnTo>
                  <a:pt x="8915401" y="496062"/>
                </a:lnTo>
                <a:close/>
              </a:path>
            </a:pathLst>
          </a:custGeom>
          <a:ln w="19812">
            <a:solidFill>
              <a:srgbClr val="FFFFFF"/>
            </a:solidFill>
          </a:ln>
        </p:spPr>
        <p:txBody>
          <a:bodyPr wrap="square" lIns="0" tIns="0" rIns="0" bIns="0" rtlCol="0"/>
          <a:lstStyle/>
          <a:p>
            <a:endParaRPr/>
          </a:p>
        </p:txBody>
      </p:sp>
      <p:sp>
        <p:nvSpPr>
          <p:cNvPr id="27" name="object 27"/>
          <p:cNvSpPr/>
          <p:nvPr/>
        </p:nvSpPr>
        <p:spPr>
          <a:xfrm>
            <a:off x="76960" y="2580894"/>
            <a:ext cx="8915400" cy="763905"/>
          </a:xfrm>
          <a:custGeom>
            <a:avLst/>
            <a:gdLst/>
            <a:ahLst/>
            <a:cxnLst/>
            <a:rect l="l" t="t" r="r" b="b"/>
            <a:pathLst>
              <a:path w="8915400" h="763904">
                <a:moveTo>
                  <a:pt x="4648582" y="572642"/>
                </a:moveTo>
                <a:lnTo>
                  <a:pt x="4266820" y="572642"/>
                </a:lnTo>
                <a:lnTo>
                  <a:pt x="4457701" y="763523"/>
                </a:lnTo>
                <a:lnTo>
                  <a:pt x="4648582" y="572642"/>
                </a:lnTo>
                <a:close/>
              </a:path>
              <a:path w="8915400" h="763904">
                <a:moveTo>
                  <a:pt x="4553205" y="496061"/>
                </a:moveTo>
                <a:lnTo>
                  <a:pt x="4362197" y="496061"/>
                </a:lnTo>
                <a:lnTo>
                  <a:pt x="4362197" y="572642"/>
                </a:lnTo>
                <a:lnTo>
                  <a:pt x="4553205" y="572642"/>
                </a:lnTo>
                <a:lnTo>
                  <a:pt x="4553205" y="496061"/>
                </a:lnTo>
                <a:close/>
              </a:path>
              <a:path w="8915400" h="763904">
                <a:moveTo>
                  <a:pt x="8915401" y="0"/>
                </a:moveTo>
                <a:lnTo>
                  <a:pt x="0" y="0"/>
                </a:lnTo>
                <a:lnTo>
                  <a:pt x="0" y="496061"/>
                </a:lnTo>
                <a:lnTo>
                  <a:pt x="8915401" y="496061"/>
                </a:lnTo>
                <a:lnTo>
                  <a:pt x="8915401" y="0"/>
                </a:lnTo>
                <a:close/>
              </a:path>
            </a:pathLst>
          </a:custGeom>
          <a:solidFill>
            <a:srgbClr val="525389"/>
          </a:solidFill>
        </p:spPr>
        <p:txBody>
          <a:bodyPr wrap="square" lIns="0" tIns="0" rIns="0" bIns="0" rtlCol="0"/>
          <a:lstStyle/>
          <a:p>
            <a:endParaRPr/>
          </a:p>
        </p:txBody>
      </p:sp>
      <p:sp>
        <p:nvSpPr>
          <p:cNvPr id="28" name="object 28"/>
          <p:cNvSpPr/>
          <p:nvPr/>
        </p:nvSpPr>
        <p:spPr>
          <a:xfrm>
            <a:off x="76960" y="2580894"/>
            <a:ext cx="8915400" cy="763905"/>
          </a:xfrm>
          <a:custGeom>
            <a:avLst/>
            <a:gdLst/>
            <a:ahLst/>
            <a:cxnLst/>
            <a:rect l="l" t="t" r="r" b="b"/>
            <a:pathLst>
              <a:path w="8915400" h="763904">
                <a:moveTo>
                  <a:pt x="8915401" y="496061"/>
                </a:moveTo>
                <a:lnTo>
                  <a:pt x="4553205" y="496061"/>
                </a:lnTo>
                <a:lnTo>
                  <a:pt x="4553205" y="572642"/>
                </a:lnTo>
                <a:lnTo>
                  <a:pt x="4648582" y="572642"/>
                </a:lnTo>
                <a:lnTo>
                  <a:pt x="4457701" y="763523"/>
                </a:lnTo>
                <a:lnTo>
                  <a:pt x="4266820" y="572642"/>
                </a:lnTo>
                <a:lnTo>
                  <a:pt x="4362197" y="572642"/>
                </a:lnTo>
                <a:lnTo>
                  <a:pt x="4362197" y="496061"/>
                </a:lnTo>
                <a:lnTo>
                  <a:pt x="0" y="496061"/>
                </a:lnTo>
                <a:lnTo>
                  <a:pt x="0" y="0"/>
                </a:lnTo>
                <a:lnTo>
                  <a:pt x="8915401" y="0"/>
                </a:lnTo>
                <a:lnTo>
                  <a:pt x="8915401" y="496061"/>
                </a:lnTo>
                <a:close/>
              </a:path>
            </a:pathLst>
          </a:custGeom>
          <a:ln w="19812">
            <a:solidFill>
              <a:srgbClr val="FFFFFF"/>
            </a:solidFill>
          </a:ln>
        </p:spPr>
        <p:txBody>
          <a:bodyPr wrap="square" lIns="0" tIns="0" rIns="0" bIns="0" rtlCol="0"/>
          <a:lstStyle/>
          <a:p>
            <a:endParaRPr/>
          </a:p>
        </p:txBody>
      </p:sp>
      <p:sp>
        <p:nvSpPr>
          <p:cNvPr id="29" name="object 29"/>
          <p:cNvSpPr/>
          <p:nvPr/>
        </p:nvSpPr>
        <p:spPr>
          <a:xfrm>
            <a:off x="76960" y="1824989"/>
            <a:ext cx="8915400" cy="763905"/>
          </a:xfrm>
          <a:custGeom>
            <a:avLst/>
            <a:gdLst/>
            <a:ahLst/>
            <a:cxnLst/>
            <a:rect l="l" t="t" r="r" b="b"/>
            <a:pathLst>
              <a:path w="8915400" h="763905">
                <a:moveTo>
                  <a:pt x="4648582" y="572643"/>
                </a:moveTo>
                <a:lnTo>
                  <a:pt x="4266820" y="572643"/>
                </a:lnTo>
                <a:lnTo>
                  <a:pt x="4457701" y="763524"/>
                </a:lnTo>
                <a:lnTo>
                  <a:pt x="4648582" y="572643"/>
                </a:lnTo>
                <a:close/>
              </a:path>
              <a:path w="8915400" h="763905">
                <a:moveTo>
                  <a:pt x="4553205" y="496062"/>
                </a:moveTo>
                <a:lnTo>
                  <a:pt x="4362197" y="496062"/>
                </a:lnTo>
                <a:lnTo>
                  <a:pt x="4362197" y="572643"/>
                </a:lnTo>
                <a:lnTo>
                  <a:pt x="4553205" y="572643"/>
                </a:lnTo>
                <a:lnTo>
                  <a:pt x="4553205" y="496062"/>
                </a:lnTo>
                <a:close/>
              </a:path>
              <a:path w="8915400" h="763905">
                <a:moveTo>
                  <a:pt x="8915401" y="0"/>
                </a:moveTo>
                <a:lnTo>
                  <a:pt x="0" y="0"/>
                </a:lnTo>
                <a:lnTo>
                  <a:pt x="0" y="496062"/>
                </a:lnTo>
                <a:lnTo>
                  <a:pt x="8915401" y="496062"/>
                </a:lnTo>
                <a:lnTo>
                  <a:pt x="8915401" y="0"/>
                </a:lnTo>
                <a:close/>
              </a:path>
            </a:pathLst>
          </a:custGeom>
          <a:solidFill>
            <a:srgbClr val="525389"/>
          </a:solidFill>
        </p:spPr>
        <p:txBody>
          <a:bodyPr wrap="square" lIns="0" tIns="0" rIns="0" bIns="0" rtlCol="0"/>
          <a:lstStyle/>
          <a:p>
            <a:endParaRPr/>
          </a:p>
        </p:txBody>
      </p:sp>
      <p:sp>
        <p:nvSpPr>
          <p:cNvPr id="30" name="object 30"/>
          <p:cNvSpPr/>
          <p:nvPr/>
        </p:nvSpPr>
        <p:spPr>
          <a:xfrm>
            <a:off x="76960" y="1824989"/>
            <a:ext cx="8915400" cy="763905"/>
          </a:xfrm>
          <a:custGeom>
            <a:avLst/>
            <a:gdLst/>
            <a:ahLst/>
            <a:cxnLst/>
            <a:rect l="l" t="t" r="r" b="b"/>
            <a:pathLst>
              <a:path w="8915400" h="763905">
                <a:moveTo>
                  <a:pt x="8915401" y="496062"/>
                </a:moveTo>
                <a:lnTo>
                  <a:pt x="4553205" y="496062"/>
                </a:lnTo>
                <a:lnTo>
                  <a:pt x="4553205" y="572643"/>
                </a:lnTo>
                <a:lnTo>
                  <a:pt x="4648582" y="572643"/>
                </a:lnTo>
                <a:lnTo>
                  <a:pt x="4457701" y="763524"/>
                </a:lnTo>
                <a:lnTo>
                  <a:pt x="4266820" y="572643"/>
                </a:lnTo>
                <a:lnTo>
                  <a:pt x="4362197" y="572643"/>
                </a:lnTo>
                <a:lnTo>
                  <a:pt x="4362197" y="496062"/>
                </a:lnTo>
                <a:lnTo>
                  <a:pt x="0" y="496062"/>
                </a:lnTo>
                <a:lnTo>
                  <a:pt x="0" y="0"/>
                </a:lnTo>
                <a:lnTo>
                  <a:pt x="8915401" y="0"/>
                </a:lnTo>
                <a:lnTo>
                  <a:pt x="8915401" y="496062"/>
                </a:lnTo>
                <a:close/>
              </a:path>
            </a:pathLst>
          </a:custGeom>
          <a:ln w="19812">
            <a:solidFill>
              <a:srgbClr val="FFFFFF"/>
            </a:solidFill>
          </a:ln>
        </p:spPr>
        <p:txBody>
          <a:bodyPr wrap="square" lIns="0" tIns="0" rIns="0" bIns="0" rtlCol="0"/>
          <a:lstStyle/>
          <a:p>
            <a:endParaRPr/>
          </a:p>
        </p:txBody>
      </p:sp>
      <p:sp>
        <p:nvSpPr>
          <p:cNvPr id="31" name="object 31"/>
          <p:cNvSpPr/>
          <p:nvPr/>
        </p:nvSpPr>
        <p:spPr>
          <a:xfrm>
            <a:off x="76960" y="1067561"/>
            <a:ext cx="8915400" cy="763905"/>
          </a:xfrm>
          <a:custGeom>
            <a:avLst/>
            <a:gdLst/>
            <a:ahLst/>
            <a:cxnLst/>
            <a:rect l="l" t="t" r="r" b="b"/>
            <a:pathLst>
              <a:path w="8915400" h="763905">
                <a:moveTo>
                  <a:pt x="4648582" y="572642"/>
                </a:moveTo>
                <a:lnTo>
                  <a:pt x="4266820" y="572642"/>
                </a:lnTo>
                <a:lnTo>
                  <a:pt x="4457701" y="763524"/>
                </a:lnTo>
                <a:lnTo>
                  <a:pt x="4648582" y="572642"/>
                </a:lnTo>
                <a:close/>
              </a:path>
              <a:path w="8915400" h="763905">
                <a:moveTo>
                  <a:pt x="4553205" y="496062"/>
                </a:moveTo>
                <a:lnTo>
                  <a:pt x="4362197" y="496062"/>
                </a:lnTo>
                <a:lnTo>
                  <a:pt x="4362197" y="572642"/>
                </a:lnTo>
                <a:lnTo>
                  <a:pt x="4553205" y="572642"/>
                </a:lnTo>
                <a:lnTo>
                  <a:pt x="4553205" y="496062"/>
                </a:lnTo>
                <a:close/>
              </a:path>
              <a:path w="8915400" h="763905">
                <a:moveTo>
                  <a:pt x="8915401" y="0"/>
                </a:moveTo>
                <a:lnTo>
                  <a:pt x="0" y="0"/>
                </a:lnTo>
                <a:lnTo>
                  <a:pt x="0" y="496062"/>
                </a:lnTo>
                <a:lnTo>
                  <a:pt x="8915401" y="496062"/>
                </a:lnTo>
                <a:lnTo>
                  <a:pt x="8915401" y="0"/>
                </a:lnTo>
                <a:close/>
              </a:path>
            </a:pathLst>
          </a:custGeom>
          <a:solidFill>
            <a:srgbClr val="525389"/>
          </a:solidFill>
        </p:spPr>
        <p:txBody>
          <a:bodyPr wrap="square" lIns="0" tIns="0" rIns="0" bIns="0" rtlCol="0"/>
          <a:lstStyle/>
          <a:p>
            <a:endParaRPr/>
          </a:p>
        </p:txBody>
      </p:sp>
      <p:sp>
        <p:nvSpPr>
          <p:cNvPr id="32" name="object 32"/>
          <p:cNvSpPr/>
          <p:nvPr/>
        </p:nvSpPr>
        <p:spPr>
          <a:xfrm>
            <a:off x="76960" y="1067561"/>
            <a:ext cx="8915400" cy="763905"/>
          </a:xfrm>
          <a:custGeom>
            <a:avLst/>
            <a:gdLst/>
            <a:ahLst/>
            <a:cxnLst/>
            <a:rect l="l" t="t" r="r" b="b"/>
            <a:pathLst>
              <a:path w="8915400" h="763905">
                <a:moveTo>
                  <a:pt x="8915401" y="496062"/>
                </a:moveTo>
                <a:lnTo>
                  <a:pt x="4553205" y="496062"/>
                </a:lnTo>
                <a:lnTo>
                  <a:pt x="4553205" y="572642"/>
                </a:lnTo>
                <a:lnTo>
                  <a:pt x="4648582" y="572642"/>
                </a:lnTo>
                <a:lnTo>
                  <a:pt x="4457701" y="763524"/>
                </a:lnTo>
                <a:lnTo>
                  <a:pt x="4266820" y="572642"/>
                </a:lnTo>
                <a:lnTo>
                  <a:pt x="4362197" y="572642"/>
                </a:lnTo>
                <a:lnTo>
                  <a:pt x="4362197" y="496062"/>
                </a:lnTo>
                <a:lnTo>
                  <a:pt x="0" y="496062"/>
                </a:lnTo>
                <a:lnTo>
                  <a:pt x="0" y="0"/>
                </a:lnTo>
                <a:lnTo>
                  <a:pt x="8915401" y="0"/>
                </a:lnTo>
                <a:lnTo>
                  <a:pt x="8915401" y="496062"/>
                </a:lnTo>
                <a:close/>
              </a:path>
            </a:pathLst>
          </a:custGeom>
          <a:ln w="19812">
            <a:solidFill>
              <a:srgbClr val="FFFFFF"/>
            </a:solidFill>
          </a:ln>
        </p:spPr>
        <p:txBody>
          <a:bodyPr wrap="square" lIns="0" tIns="0" rIns="0" bIns="0" rtlCol="0"/>
          <a:lstStyle/>
          <a:p>
            <a:endParaRPr/>
          </a:p>
        </p:txBody>
      </p:sp>
      <p:sp>
        <p:nvSpPr>
          <p:cNvPr id="33" name="object 33"/>
          <p:cNvSpPr txBox="1"/>
          <p:nvPr/>
        </p:nvSpPr>
        <p:spPr>
          <a:xfrm>
            <a:off x="533400" y="1172210"/>
            <a:ext cx="8103870" cy="5685790"/>
          </a:xfrm>
          <a:prstGeom prst="rect">
            <a:avLst/>
          </a:prstGeom>
        </p:spPr>
        <p:txBody>
          <a:bodyPr vert="horz" wrap="square" lIns="0" tIns="12700" rIns="0" bIns="0" rtlCol="0">
            <a:spAutoFit/>
          </a:bodyPr>
          <a:lstStyle/>
          <a:p>
            <a:pPr marL="635" algn="ctr">
              <a:lnSpc>
                <a:spcPct val="100000"/>
              </a:lnSpc>
              <a:spcBef>
                <a:spcPts val="100"/>
              </a:spcBef>
              <a:tabLst>
                <a:tab pos="3346450" algn="l"/>
              </a:tabLst>
            </a:pPr>
            <a:r>
              <a:rPr sz="2400" spc="-5" dirty="0">
                <a:solidFill>
                  <a:srgbClr val="FFFFFF"/>
                </a:solidFill>
                <a:latin typeface="Times New Roman"/>
                <a:cs typeface="Times New Roman"/>
              </a:rPr>
              <a:t>DUE</a:t>
            </a:r>
            <a:r>
              <a:rPr sz="2400" spc="-30" dirty="0">
                <a:solidFill>
                  <a:srgbClr val="FFFFFF"/>
                </a:solidFill>
                <a:latin typeface="Times New Roman"/>
                <a:cs typeface="Times New Roman"/>
              </a:rPr>
              <a:t> TO</a:t>
            </a:r>
            <a:r>
              <a:rPr sz="2400" spc="10" dirty="0">
                <a:solidFill>
                  <a:srgbClr val="FFFFFF"/>
                </a:solidFill>
                <a:latin typeface="Times New Roman"/>
                <a:cs typeface="Times New Roman"/>
              </a:rPr>
              <a:t> </a:t>
            </a:r>
            <a:r>
              <a:rPr sz="2400" spc="-5" dirty="0">
                <a:solidFill>
                  <a:srgbClr val="FFFFFF"/>
                </a:solidFill>
                <a:latin typeface="Times New Roman"/>
                <a:cs typeface="Times New Roman"/>
              </a:rPr>
              <a:t>ETIOLOGICAL	</a:t>
            </a:r>
            <a:r>
              <a:rPr sz="2400" spc="-40" dirty="0">
                <a:solidFill>
                  <a:srgbClr val="FFFFFF"/>
                </a:solidFill>
                <a:latin typeface="Times New Roman"/>
                <a:cs typeface="Times New Roman"/>
              </a:rPr>
              <a:t>FACTORS</a:t>
            </a:r>
            <a:endParaRPr sz="2400">
              <a:latin typeface="Times New Roman"/>
              <a:cs typeface="Times New Roman"/>
            </a:endParaRPr>
          </a:p>
          <a:p>
            <a:pPr marL="869315" marR="857250" indent="1534795">
              <a:lnSpc>
                <a:spcPct val="206700"/>
              </a:lnSpc>
              <a:spcBef>
                <a:spcPts val="15"/>
              </a:spcBef>
            </a:pPr>
            <a:r>
              <a:rPr sz="2400" spc="-5" dirty="0">
                <a:solidFill>
                  <a:srgbClr val="FFFFFF"/>
                </a:solidFill>
                <a:latin typeface="Times New Roman"/>
                <a:cs typeface="Times New Roman"/>
              </a:rPr>
              <a:t>DAMAGE </a:t>
            </a:r>
            <a:r>
              <a:rPr sz="2400" spc="-30" dirty="0">
                <a:solidFill>
                  <a:srgbClr val="FFFFFF"/>
                </a:solidFill>
                <a:latin typeface="Times New Roman"/>
                <a:cs typeface="Times New Roman"/>
              </a:rPr>
              <a:t>TO </a:t>
            </a:r>
            <a:r>
              <a:rPr sz="2400" spc="-5" dirty="0">
                <a:solidFill>
                  <a:srgbClr val="FFFFFF"/>
                </a:solidFill>
                <a:latin typeface="Times New Roman"/>
                <a:cs typeface="Times New Roman"/>
              </a:rPr>
              <a:t>THE CELL  CARCINIGEN BIND </a:t>
            </a:r>
            <a:r>
              <a:rPr sz="2400" spc="-30" dirty="0">
                <a:solidFill>
                  <a:srgbClr val="FFFFFF"/>
                </a:solidFill>
                <a:latin typeface="Times New Roman"/>
                <a:cs typeface="Times New Roman"/>
              </a:rPr>
              <a:t>TO </a:t>
            </a:r>
            <a:r>
              <a:rPr sz="2400" spc="-5" dirty="0">
                <a:solidFill>
                  <a:srgbClr val="FFFFFF"/>
                </a:solidFill>
                <a:latin typeface="Times New Roman"/>
                <a:cs typeface="Times New Roman"/>
              </a:rPr>
              <a:t>DAMAGED CELL</a:t>
            </a:r>
            <a:r>
              <a:rPr sz="2400" spc="-65" dirty="0">
                <a:solidFill>
                  <a:srgbClr val="FFFFFF"/>
                </a:solidFill>
                <a:latin typeface="Times New Roman"/>
                <a:cs typeface="Times New Roman"/>
              </a:rPr>
              <a:t> </a:t>
            </a:r>
            <a:r>
              <a:rPr sz="2400" u="heavy" spc="-5" dirty="0">
                <a:solidFill>
                  <a:srgbClr val="FFFFFF"/>
                </a:solidFill>
                <a:uFill>
                  <a:solidFill>
                    <a:srgbClr val="FFFFFF"/>
                  </a:solidFill>
                </a:uFill>
                <a:latin typeface="Times New Roman"/>
                <a:cs typeface="Times New Roman"/>
              </a:rPr>
              <a:t>DNA</a:t>
            </a:r>
            <a:endParaRPr sz="2400">
              <a:latin typeface="Times New Roman"/>
              <a:cs typeface="Times New Roman"/>
            </a:endParaRPr>
          </a:p>
          <a:p>
            <a:pPr marL="1598930" marR="1589405" indent="901700">
              <a:lnSpc>
                <a:spcPct val="206700"/>
              </a:lnSpc>
              <a:tabLst>
                <a:tab pos="3324225" algn="l"/>
                <a:tab pos="5656580" algn="l"/>
              </a:tabLst>
            </a:pPr>
            <a:r>
              <a:rPr sz="2400" spc="-5" dirty="0">
                <a:solidFill>
                  <a:srgbClr val="FFFFFF"/>
                </a:solidFill>
                <a:latin typeface="Times New Roman"/>
                <a:cs typeface="Times New Roman"/>
              </a:rPr>
              <a:t>CELLULAR CHANGES  </a:t>
            </a:r>
            <a:r>
              <a:rPr sz="2400" spc="-40" dirty="0">
                <a:solidFill>
                  <a:srgbClr val="FFFFFF"/>
                </a:solidFill>
                <a:latin typeface="Times New Roman"/>
                <a:cs typeface="Times New Roman"/>
              </a:rPr>
              <a:t>PASSED</a:t>
            </a:r>
            <a:r>
              <a:rPr sz="2400" spc="-35" dirty="0">
                <a:solidFill>
                  <a:srgbClr val="FFFFFF"/>
                </a:solidFill>
                <a:latin typeface="Times New Roman"/>
                <a:cs typeface="Times New Roman"/>
              </a:rPr>
              <a:t> </a:t>
            </a:r>
            <a:r>
              <a:rPr sz="2400" spc="-30" dirty="0">
                <a:solidFill>
                  <a:srgbClr val="FFFFFF"/>
                </a:solidFill>
                <a:latin typeface="Times New Roman"/>
                <a:cs typeface="Times New Roman"/>
              </a:rPr>
              <a:t>TO	</a:t>
            </a:r>
            <a:r>
              <a:rPr sz="2400" spc="-5" dirty="0">
                <a:solidFill>
                  <a:srgbClr val="FFFFFF"/>
                </a:solidFill>
                <a:latin typeface="Times New Roman"/>
                <a:cs typeface="Times New Roman"/>
              </a:rPr>
              <a:t>THE DAUGHTER</a:t>
            </a:r>
            <a:r>
              <a:rPr sz="2400" spc="-40" dirty="0">
                <a:solidFill>
                  <a:srgbClr val="FFFFFF"/>
                </a:solidFill>
                <a:latin typeface="Times New Roman"/>
                <a:cs typeface="Times New Roman"/>
              </a:rPr>
              <a:t> </a:t>
            </a:r>
            <a:r>
              <a:rPr sz="2400" spc="-5" dirty="0">
                <a:solidFill>
                  <a:srgbClr val="FFFFFF"/>
                </a:solidFill>
                <a:latin typeface="Times New Roman"/>
                <a:cs typeface="Times New Roman"/>
              </a:rPr>
              <a:t>CELL  </a:t>
            </a:r>
            <a:r>
              <a:rPr sz="2400" spc="-30" dirty="0">
                <a:solidFill>
                  <a:srgbClr val="FFFFFF"/>
                </a:solidFill>
                <a:latin typeface="Times New Roman"/>
                <a:cs typeface="Times New Roman"/>
              </a:rPr>
              <a:t>EVENTUALLY</a:t>
            </a:r>
            <a:r>
              <a:rPr sz="2400" spc="-50" dirty="0">
                <a:solidFill>
                  <a:srgbClr val="FFFFFF"/>
                </a:solidFill>
                <a:latin typeface="Times New Roman"/>
                <a:cs typeface="Times New Roman"/>
              </a:rPr>
              <a:t> </a:t>
            </a:r>
            <a:r>
              <a:rPr sz="2400" spc="-5" dirty="0">
                <a:solidFill>
                  <a:srgbClr val="FFFFFF"/>
                </a:solidFill>
                <a:latin typeface="Times New Roman"/>
                <a:cs typeface="Times New Roman"/>
              </a:rPr>
              <a:t>MALIGNANT	CELL</a:t>
            </a:r>
            <a:endParaRPr sz="2400">
              <a:latin typeface="Times New Roman"/>
              <a:cs typeface="Times New Roman"/>
            </a:endParaRPr>
          </a:p>
          <a:p>
            <a:pPr marL="3123565" marR="5080" indent="-3111500">
              <a:lnSpc>
                <a:spcPct val="206700"/>
              </a:lnSpc>
              <a:tabLst>
                <a:tab pos="3937635" algn="l"/>
              </a:tabLst>
            </a:pPr>
            <a:r>
              <a:rPr sz="2400" spc="-5" dirty="0">
                <a:solidFill>
                  <a:srgbClr val="FFFFFF"/>
                </a:solidFill>
                <a:latin typeface="Times New Roman"/>
                <a:cs typeface="Times New Roman"/>
              </a:rPr>
              <a:t>MALIGNANT</a:t>
            </a:r>
            <a:r>
              <a:rPr sz="2400" spc="-60" dirty="0">
                <a:solidFill>
                  <a:srgbClr val="FFFFFF"/>
                </a:solidFill>
                <a:latin typeface="Times New Roman"/>
                <a:cs typeface="Times New Roman"/>
              </a:rPr>
              <a:t> </a:t>
            </a:r>
            <a:r>
              <a:rPr sz="2400" spc="-5" dirty="0">
                <a:solidFill>
                  <a:srgbClr val="FFFFFF"/>
                </a:solidFill>
                <a:latin typeface="Times New Roman"/>
                <a:cs typeface="Times New Roman"/>
              </a:rPr>
              <a:t>TRANSFORM	FROM NORMAL</a:t>
            </a:r>
            <a:r>
              <a:rPr sz="2400" spc="-110" dirty="0">
                <a:solidFill>
                  <a:srgbClr val="FFFFFF"/>
                </a:solidFill>
                <a:latin typeface="Times New Roman"/>
                <a:cs typeface="Times New Roman"/>
              </a:rPr>
              <a:t> </a:t>
            </a:r>
            <a:r>
              <a:rPr sz="2400" spc="-5" dirty="0">
                <a:solidFill>
                  <a:srgbClr val="FFFFFF"/>
                </a:solidFill>
                <a:latin typeface="Times New Roman"/>
                <a:cs typeface="Times New Roman"/>
              </a:rPr>
              <a:t>EPITHELIUM  CARCINOMA</a:t>
            </a:r>
            <a:endParaRPr sz="2400">
              <a:latin typeface="Times New Roman"/>
              <a:cs typeface="Times New Roman"/>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3" name="object 3"/>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4" name="object 4"/>
          <p:cNvSpPr/>
          <p:nvPr/>
        </p:nvSpPr>
        <p:spPr>
          <a:xfrm>
            <a:off x="0" y="307847"/>
            <a:ext cx="9044940" cy="91440"/>
          </a:xfrm>
          <a:custGeom>
            <a:avLst/>
            <a:gdLst/>
            <a:ahLst/>
            <a:cxnLst/>
            <a:rect l="l" t="t" r="r" b="b"/>
            <a:pathLst>
              <a:path w="9044940" h="91439">
                <a:moveTo>
                  <a:pt x="0" y="91439"/>
                </a:moveTo>
                <a:lnTo>
                  <a:pt x="9044940" y="91439"/>
                </a:lnTo>
                <a:lnTo>
                  <a:pt x="9044940" y="0"/>
                </a:lnTo>
                <a:lnTo>
                  <a:pt x="0" y="0"/>
                </a:lnTo>
                <a:lnTo>
                  <a:pt x="0" y="91439"/>
                </a:lnTo>
                <a:close/>
              </a:path>
            </a:pathLst>
          </a:custGeom>
          <a:solidFill>
            <a:srgbClr val="438085"/>
          </a:solidFill>
        </p:spPr>
        <p:txBody>
          <a:bodyPr wrap="square" lIns="0" tIns="0" rIns="0" bIns="0" rtlCol="0"/>
          <a:lstStyle/>
          <a:p>
            <a:endParaRPr/>
          </a:p>
        </p:txBody>
      </p:sp>
      <p:sp>
        <p:nvSpPr>
          <p:cNvPr id="5" name="object 5"/>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6" name="object 6"/>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7" name="object 7"/>
          <p:cNvSpPr/>
          <p:nvPr/>
        </p:nvSpPr>
        <p:spPr>
          <a:xfrm>
            <a:off x="5410200" y="359663"/>
            <a:ext cx="3634740" cy="81280"/>
          </a:xfrm>
          <a:custGeom>
            <a:avLst/>
            <a:gdLst/>
            <a:ahLst/>
            <a:cxnLst/>
            <a:rect l="l" t="t" r="r" b="b"/>
            <a:pathLst>
              <a:path w="3634740" h="81279">
                <a:moveTo>
                  <a:pt x="0" y="80771"/>
                </a:moveTo>
                <a:lnTo>
                  <a:pt x="3634740" y="80771"/>
                </a:lnTo>
                <a:lnTo>
                  <a:pt x="3634740" y="0"/>
                </a:lnTo>
                <a:lnTo>
                  <a:pt x="0" y="0"/>
                </a:lnTo>
                <a:lnTo>
                  <a:pt x="0" y="80771"/>
                </a:lnTo>
                <a:close/>
              </a:path>
            </a:pathLst>
          </a:custGeom>
          <a:solidFill>
            <a:srgbClr val="438085"/>
          </a:solidFill>
        </p:spPr>
        <p:txBody>
          <a:bodyPr wrap="square" lIns="0" tIns="0" rIns="0" bIns="0" rtlCol="0"/>
          <a:lstStyle/>
          <a:p>
            <a:endParaRPr/>
          </a:p>
        </p:txBody>
      </p:sp>
      <p:sp>
        <p:nvSpPr>
          <p:cNvPr id="8" name="object 8"/>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9" name="object 9"/>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0" name="object 10"/>
          <p:cNvSpPr/>
          <p:nvPr/>
        </p:nvSpPr>
        <p:spPr>
          <a:xfrm>
            <a:off x="5410200" y="440436"/>
            <a:ext cx="3634740" cy="180340"/>
          </a:xfrm>
          <a:custGeom>
            <a:avLst/>
            <a:gdLst/>
            <a:ahLst/>
            <a:cxnLst/>
            <a:rect l="l" t="t" r="r" b="b"/>
            <a:pathLst>
              <a:path w="3634740" h="180340">
                <a:moveTo>
                  <a:pt x="0" y="179832"/>
                </a:moveTo>
                <a:lnTo>
                  <a:pt x="3634740" y="179832"/>
                </a:lnTo>
                <a:lnTo>
                  <a:pt x="3634740"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1" name="object 11"/>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12" name="object 12"/>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13" name="object 13"/>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14" name="object 14"/>
          <p:cNvSpPr/>
          <p:nvPr/>
        </p:nvSpPr>
        <p:spPr>
          <a:xfrm>
            <a:off x="8988552" y="0"/>
            <a:ext cx="0" cy="622300"/>
          </a:xfrm>
          <a:custGeom>
            <a:avLst/>
            <a:gdLst/>
            <a:ahLst/>
            <a:cxnLst/>
            <a:rect l="l" t="t" r="r" b="b"/>
            <a:pathLst>
              <a:path h="622300">
                <a:moveTo>
                  <a:pt x="0" y="0"/>
                </a:moveTo>
                <a:lnTo>
                  <a:pt x="0" y="621791"/>
                </a:lnTo>
              </a:path>
            </a:pathLst>
          </a:custGeom>
          <a:ln w="27431">
            <a:solidFill>
              <a:srgbClr val="FFFFFF"/>
            </a:solidFill>
          </a:ln>
        </p:spPr>
        <p:txBody>
          <a:bodyPr wrap="square" lIns="0" tIns="0" rIns="0" bIns="0" rtlCol="0"/>
          <a:lstStyle/>
          <a:p>
            <a:endParaRPr/>
          </a:p>
        </p:txBody>
      </p:sp>
      <p:sp>
        <p:nvSpPr>
          <p:cNvPr id="15" name="object 15"/>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16" name="object 16"/>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17" name="object 17"/>
          <p:cNvSpPr txBox="1">
            <a:spLocks noGrp="1"/>
          </p:cNvSpPr>
          <p:nvPr>
            <p:ph type="title"/>
          </p:nvPr>
        </p:nvSpPr>
        <p:spPr>
          <a:xfrm>
            <a:off x="535940" y="301498"/>
            <a:ext cx="5078095" cy="635000"/>
          </a:xfrm>
          <a:prstGeom prst="rect">
            <a:avLst/>
          </a:prstGeom>
        </p:spPr>
        <p:txBody>
          <a:bodyPr vert="horz" wrap="square" lIns="0" tIns="12065" rIns="0" bIns="0" rtlCol="0">
            <a:spAutoFit/>
          </a:bodyPr>
          <a:lstStyle/>
          <a:p>
            <a:pPr marL="12700">
              <a:lnSpc>
                <a:spcPct val="100000"/>
              </a:lnSpc>
              <a:spcBef>
                <a:spcPts val="95"/>
              </a:spcBef>
            </a:pPr>
            <a:r>
              <a:rPr sz="4000" spc="-10" dirty="0">
                <a:latin typeface="Trebuchet MS"/>
                <a:cs typeface="Trebuchet MS"/>
              </a:rPr>
              <a:t>SIGN AND</a:t>
            </a:r>
            <a:r>
              <a:rPr sz="4000" spc="-250" dirty="0">
                <a:latin typeface="Trebuchet MS"/>
                <a:cs typeface="Trebuchet MS"/>
              </a:rPr>
              <a:t> </a:t>
            </a:r>
            <a:r>
              <a:rPr sz="4000" spc="-35" dirty="0">
                <a:latin typeface="Trebuchet MS"/>
                <a:cs typeface="Trebuchet MS"/>
              </a:rPr>
              <a:t>SYMPTOMS:</a:t>
            </a:r>
            <a:endParaRPr sz="4000">
              <a:latin typeface="Trebuchet MS"/>
              <a:cs typeface="Trebuchet MS"/>
            </a:endParaRPr>
          </a:p>
        </p:txBody>
      </p:sp>
      <p:sp>
        <p:nvSpPr>
          <p:cNvPr id="18" name="object 18"/>
          <p:cNvSpPr txBox="1"/>
          <p:nvPr/>
        </p:nvSpPr>
        <p:spPr>
          <a:xfrm>
            <a:off x="645668" y="1050696"/>
            <a:ext cx="7358380" cy="4636770"/>
          </a:xfrm>
          <a:prstGeom prst="rect">
            <a:avLst/>
          </a:prstGeom>
        </p:spPr>
        <p:txBody>
          <a:bodyPr vert="horz" wrap="square" lIns="0" tIns="50800" rIns="0" bIns="0" rtlCol="0">
            <a:spAutoFit/>
          </a:bodyPr>
          <a:lstStyle/>
          <a:p>
            <a:pPr marL="292100" indent="-280035">
              <a:lnSpc>
                <a:spcPct val="100000"/>
              </a:lnSpc>
              <a:spcBef>
                <a:spcPts val="400"/>
              </a:spcBef>
              <a:buClr>
                <a:srgbClr val="9F4DA2"/>
              </a:buClr>
              <a:buSzPct val="96428"/>
              <a:buFont typeface="Wingdings"/>
              <a:buChar char=""/>
              <a:tabLst>
                <a:tab pos="292735" algn="l"/>
              </a:tabLst>
            </a:pPr>
            <a:r>
              <a:rPr sz="2800" spc="-5" dirty="0">
                <a:latin typeface="Georgia"/>
                <a:cs typeface="Georgia"/>
              </a:rPr>
              <a:t>A cough </a:t>
            </a:r>
            <a:r>
              <a:rPr sz="2800" spc="-10" dirty="0">
                <a:latin typeface="Georgia"/>
                <a:cs typeface="Georgia"/>
              </a:rPr>
              <a:t>that </a:t>
            </a:r>
            <a:r>
              <a:rPr sz="2800" spc="-5" dirty="0">
                <a:latin typeface="Georgia"/>
                <a:cs typeface="Georgia"/>
              </a:rPr>
              <a:t>gets</a:t>
            </a:r>
            <a:r>
              <a:rPr sz="2800" spc="10" dirty="0">
                <a:latin typeface="Georgia"/>
                <a:cs typeface="Georgia"/>
              </a:rPr>
              <a:t> </a:t>
            </a:r>
            <a:r>
              <a:rPr sz="2800" spc="-5" dirty="0">
                <a:latin typeface="Georgia"/>
                <a:cs typeface="Georgia"/>
              </a:rPr>
              <a:t>worse</a:t>
            </a:r>
            <a:endParaRPr sz="2800">
              <a:latin typeface="Georgia"/>
              <a:cs typeface="Georgia"/>
            </a:endParaRPr>
          </a:p>
          <a:p>
            <a:pPr marL="292100" indent="-280035">
              <a:lnSpc>
                <a:spcPct val="100000"/>
              </a:lnSpc>
              <a:spcBef>
                <a:spcPts val="300"/>
              </a:spcBef>
              <a:buClr>
                <a:srgbClr val="9F4DA2"/>
              </a:buClr>
              <a:buSzPct val="96428"/>
              <a:buFont typeface="Wingdings"/>
              <a:buChar char=""/>
              <a:tabLst>
                <a:tab pos="292735" algn="l"/>
              </a:tabLst>
            </a:pPr>
            <a:r>
              <a:rPr sz="2800" spc="-5" dirty="0">
                <a:latin typeface="Georgia"/>
                <a:cs typeface="Georgia"/>
              </a:rPr>
              <a:t>sputum (spit or</a:t>
            </a:r>
            <a:r>
              <a:rPr sz="2800" spc="35" dirty="0">
                <a:latin typeface="Georgia"/>
                <a:cs typeface="Georgia"/>
              </a:rPr>
              <a:t> </a:t>
            </a:r>
            <a:r>
              <a:rPr sz="2800" spc="-5" dirty="0">
                <a:latin typeface="Georgia"/>
                <a:cs typeface="Georgia"/>
              </a:rPr>
              <a:t>phlegm)</a:t>
            </a:r>
            <a:endParaRPr sz="2800">
              <a:latin typeface="Georgia"/>
              <a:cs typeface="Georgia"/>
            </a:endParaRPr>
          </a:p>
          <a:p>
            <a:pPr marL="268605" marR="805815" indent="-256540">
              <a:lnSpc>
                <a:spcPct val="100000"/>
              </a:lnSpc>
              <a:spcBef>
                <a:spcPts val="300"/>
              </a:spcBef>
              <a:buClr>
                <a:srgbClr val="9F4DA2"/>
              </a:buClr>
              <a:buSzPct val="96428"/>
              <a:buFont typeface="Wingdings"/>
              <a:buChar char=""/>
              <a:tabLst>
                <a:tab pos="292735" algn="l"/>
              </a:tabLst>
            </a:pPr>
            <a:r>
              <a:rPr sz="2800" dirty="0">
                <a:latin typeface="Georgia"/>
                <a:cs typeface="Georgia"/>
              </a:rPr>
              <a:t>Chest </a:t>
            </a:r>
            <a:r>
              <a:rPr sz="2800" spc="-10" dirty="0">
                <a:latin typeface="Georgia"/>
                <a:cs typeface="Georgia"/>
              </a:rPr>
              <a:t>pain that </a:t>
            </a:r>
            <a:r>
              <a:rPr sz="2800" spc="-5" dirty="0">
                <a:latin typeface="Georgia"/>
                <a:cs typeface="Georgia"/>
              </a:rPr>
              <a:t>is often worse </a:t>
            </a:r>
            <a:r>
              <a:rPr sz="2800" spc="-10" dirty="0">
                <a:latin typeface="Georgia"/>
                <a:cs typeface="Georgia"/>
              </a:rPr>
              <a:t>with </a:t>
            </a:r>
            <a:r>
              <a:rPr sz="2800" dirty="0">
                <a:latin typeface="Georgia"/>
                <a:cs typeface="Georgia"/>
              </a:rPr>
              <a:t>deep  </a:t>
            </a:r>
            <a:r>
              <a:rPr sz="2800" spc="-10" dirty="0">
                <a:latin typeface="Georgia"/>
                <a:cs typeface="Georgia"/>
              </a:rPr>
              <a:t>breathing, </a:t>
            </a:r>
            <a:r>
              <a:rPr sz="2800" spc="-5" dirty="0">
                <a:latin typeface="Georgia"/>
                <a:cs typeface="Georgia"/>
              </a:rPr>
              <a:t>coughing, or</a:t>
            </a:r>
            <a:r>
              <a:rPr sz="2800" spc="10" dirty="0">
                <a:latin typeface="Georgia"/>
                <a:cs typeface="Georgia"/>
              </a:rPr>
              <a:t> </a:t>
            </a:r>
            <a:r>
              <a:rPr sz="2800" spc="-5" dirty="0">
                <a:latin typeface="Georgia"/>
                <a:cs typeface="Georgia"/>
              </a:rPr>
              <a:t>laughing</a:t>
            </a:r>
            <a:endParaRPr sz="2800">
              <a:latin typeface="Georgia"/>
              <a:cs typeface="Georgia"/>
            </a:endParaRPr>
          </a:p>
          <a:p>
            <a:pPr marL="292100" indent="-280035">
              <a:lnSpc>
                <a:spcPct val="100000"/>
              </a:lnSpc>
              <a:spcBef>
                <a:spcPts val="300"/>
              </a:spcBef>
              <a:buClr>
                <a:srgbClr val="9F4DA2"/>
              </a:buClr>
              <a:buSzPct val="96428"/>
              <a:buFont typeface="Wingdings"/>
              <a:buChar char=""/>
              <a:tabLst>
                <a:tab pos="292735" algn="l"/>
              </a:tabLst>
            </a:pPr>
            <a:r>
              <a:rPr sz="2800" spc="-5" dirty="0">
                <a:latin typeface="Georgia"/>
                <a:cs typeface="Georgia"/>
              </a:rPr>
              <a:t>Coughing up</a:t>
            </a:r>
            <a:r>
              <a:rPr sz="2800" spc="5" dirty="0">
                <a:latin typeface="Georgia"/>
                <a:cs typeface="Georgia"/>
              </a:rPr>
              <a:t> </a:t>
            </a:r>
            <a:r>
              <a:rPr sz="2800" spc="-5" dirty="0">
                <a:latin typeface="Georgia"/>
                <a:cs typeface="Georgia"/>
              </a:rPr>
              <a:t>blood</a:t>
            </a:r>
            <a:endParaRPr sz="2800">
              <a:latin typeface="Georgia"/>
              <a:cs typeface="Georgia"/>
            </a:endParaRPr>
          </a:p>
          <a:p>
            <a:pPr marL="292100" indent="-280035">
              <a:lnSpc>
                <a:spcPct val="100000"/>
              </a:lnSpc>
              <a:spcBef>
                <a:spcPts val="300"/>
              </a:spcBef>
              <a:buClr>
                <a:srgbClr val="9F4DA2"/>
              </a:buClr>
              <a:buSzPct val="96428"/>
              <a:buFont typeface="Wingdings"/>
              <a:buChar char=""/>
              <a:tabLst>
                <a:tab pos="292735" algn="l"/>
              </a:tabLst>
            </a:pPr>
            <a:r>
              <a:rPr sz="2800" spc="-5" dirty="0">
                <a:latin typeface="Georgia"/>
                <a:cs typeface="Georgia"/>
              </a:rPr>
              <a:t>Hoarseness</a:t>
            </a:r>
            <a:endParaRPr sz="2800">
              <a:latin typeface="Georgia"/>
              <a:cs typeface="Georgia"/>
            </a:endParaRPr>
          </a:p>
          <a:p>
            <a:pPr marL="292100" indent="-280035">
              <a:lnSpc>
                <a:spcPct val="100000"/>
              </a:lnSpc>
              <a:spcBef>
                <a:spcPts val="305"/>
              </a:spcBef>
              <a:buClr>
                <a:srgbClr val="9F4DA2"/>
              </a:buClr>
              <a:buSzPct val="96428"/>
              <a:buFont typeface="Wingdings"/>
              <a:buChar char=""/>
              <a:tabLst>
                <a:tab pos="292735" algn="l"/>
              </a:tabLst>
            </a:pPr>
            <a:r>
              <a:rPr sz="2800" spc="-5" dirty="0">
                <a:latin typeface="Georgia"/>
                <a:cs typeface="Georgia"/>
              </a:rPr>
              <a:t>Weight loss and loss of</a:t>
            </a:r>
            <a:r>
              <a:rPr sz="2800" spc="35" dirty="0">
                <a:latin typeface="Georgia"/>
                <a:cs typeface="Georgia"/>
              </a:rPr>
              <a:t> </a:t>
            </a:r>
            <a:r>
              <a:rPr sz="2800" spc="-5" dirty="0">
                <a:latin typeface="Georgia"/>
                <a:cs typeface="Georgia"/>
              </a:rPr>
              <a:t>appetite</a:t>
            </a:r>
            <a:endParaRPr sz="2800">
              <a:latin typeface="Georgia"/>
              <a:cs typeface="Georgia"/>
            </a:endParaRPr>
          </a:p>
          <a:p>
            <a:pPr marL="292100" indent="-280035">
              <a:lnSpc>
                <a:spcPct val="100000"/>
              </a:lnSpc>
              <a:spcBef>
                <a:spcPts val="300"/>
              </a:spcBef>
              <a:buClr>
                <a:srgbClr val="9F4DA2"/>
              </a:buClr>
              <a:buSzPct val="96428"/>
              <a:buFont typeface="Wingdings"/>
              <a:buChar char=""/>
              <a:tabLst>
                <a:tab pos="292735" algn="l"/>
              </a:tabLst>
            </a:pPr>
            <a:r>
              <a:rPr sz="2800" spc="-5" dirty="0">
                <a:latin typeface="Georgia"/>
                <a:cs typeface="Georgia"/>
              </a:rPr>
              <a:t>Shortness of</a:t>
            </a:r>
            <a:r>
              <a:rPr sz="2800" spc="5" dirty="0">
                <a:latin typeface="Georgia"/>
                <a:cs typeface="Georgia"/>
              </a:rPr>
              <a:t> </a:t>
            </a:r>
            <a:r>
              <a:rPr sz="2800" spc="-10" dirty="0">
                <a:latin typeface="Georgia"/>
                <a:cs typeface="Georgia"/>
              </a:rPr>
              <a:t>breath</a:t>
            </a:r>
            <a:endParaRPr sz="2800">
              <a:latin typeface="Georgia"/>
              <a:cs typeface="Georgia"/>
            </a:endParaRPr>
          </a:p>
          <a:p>
            <a:pPr marL="292100" indent="-280035">
              <a:lnSpc>
                <a:spcPct val="100000"/>
              </a:lnSpc>
              <a:spcBef>
                <a:spcPts val="300"/>
              </a:spcBef>
              <a:buClr>
                <a:srgbClr val="9F4DA2"/>
              </a:buClr>
              <a:buSzPct val="96428"/>
              <a:buFont typeface="Wingdings"/>
              <a:buChar char=""/>
              <a:tabLst>
                <a:tab pos="292735" algn="l"/>
              </a:tabLst>
            </a:pPr>
            <a:r>
              <a:rPr sz="2800" dirty="0">
                <a:latin typeface="Georgia"/>
                <a:cs typeface="Georgia"/>
              </a:rPr>
              <a:t>Feeling </a:t>
            </a:r>
            <a:r>
              <a:rPr sz="2800" spc="-5" dirty="0">
                <a:latin typeface="Georgia"/>
                <a:cs typeface="Georgia"/>
              </a:rPr>
              <a:t>tired or</a:t>
            </a:r>
            <a:r>
              <a:rPr sz="2800" spc="15" dirty="0">
                <a:latin typeface="Georgia"/>
                <a:cs typeface="Georgia"/>
              </a:rPr>
              <a:t> </a:t>
            </a:r>
            <a:r>
              <a:rPr sz="2800" spc="-5" dirty="0">
                <a:latin typeface="Georgia"/>
                <a:cs typeface="Georgia"/>
              </a:rPr>
              <a:t>weak</a:t>
            </a:r>
            <a:endParaRPr sz="2800">
              <a:latin typeface="Georgia"/>
              <a:cs typeface="Georgia"/>
            </a:endParaRPr>
          </a:p>
          <a:p>
            <a:pPr marL="292100" indent="-280035">
              <a:lnSpc>
                <a:spcPct val="100000"/>
              </a:lnSpc>
              <a:spcBef>
                <a:spcPts val="300"/>
              </a:spcBef>
              <a:buClr>
                <a:srgbClr val="9F4DA2"/>
              </a:buClr>
              <a:buSzPct val="96428"/>
              <a:buFont typeface="Wingdings"/>
              <a:buChar char=""/>
              <a:tabLst>
                <a:tab pos="292735" algn="l"/>
              </a:tabLst>
            </a:pPr>
            <a:r>
              <a:rPr sz="2800" spc="-5" dirty="0">
                <a:latin typeface="Georgia"/>
                <a:cs typeface="Georgia"/>
              </a:rPr>
              <a:t>Infections such as </a:t>
            </a:r>
            <a:r>
              <a:rPr sz="2800" spc="-10" dirty="0">
                <a:latin typeface="Georgia"/>
                <a:cs typeface="Georgia"/>
              </a:rPr>
              <a:t>bronchitis </a:t>
            </a:r>
            <a:r>
              <a:rPr sz="2800" spc="-5" dirty="0">
                <a:latin typeface="Georgia"/>
                <a:cs typeface="Georgia"/>
              </a:rPr>
              <a:t>and</a:t>
            </a:r>
            <a:r>
              <a:rPr sz="2800" spc="65" dirty="0">
                <a:latin typeface="Georgia"/>
                <a:cs typeface="Georgia"/>
              </a:rPr>
              <a:t> </a:t>
            </a:r>
            <a:r>
              <a:rPr sz="2800" spc="-5" dirty="0">
                <a:latin typeface="Georgia"/>
                <a:cs typeface="Georgia"/>
              </a:rPr>
              <a:t>pneumonia</a:t>
            </a:r>
            <a:endParaRPr sz="2800">
              <a:latin typeface="Georgia"/>
              <a:cs typeface="Georgia"/>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3" name="object 3"/>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4" name="object 4"/>
          <p:cNvSpPr/>
          <p:nvPr/>
        </p:nvSpPr>
        <p:spPr>
          <a:xfrm>
            <a:off x="0" y="307847"/>
            <a:ext cx="9044940" cy="91440"/>
          </a:xfrm>
          <a:custGeom>
            <a:avLst/>
            <a:gdLst/>
            <a:ahLst/>
            <a:cxnLst/>
            <a:rect l="l" t="t" r="r" b="b"/>
            <a:pathLst>
              <a:path w="9044940" h="91439">
                <a:moveTo>
                  <a:pt x="0" y="91439"/>
                </a:moveTo>
                <a:lnTo>
                  <a:pt x="9044940" y="91439"/>
                </a:lnTo>
                <a:lnTo>
                  <a:pt x="9044940" y="0"/>
                </a:lnTo>
                <a:lnTo>
                  <a:pt x="0" y="0"/>
                </a:lnTo>
                <a:lnTo>
                  <a:pt x="0" y="91439"/>
                </a:lnTo>
                <a:close/>
              </a:path>
            </a:pathLst>
          </a:custGeom>
          <a:solidFill>
            <a:srgbClr val="438085"/>
          </a:solidFill>
        </p:spPr>
        <p:txBody>
          <a:bodyPr wrap="square" lIns="0" tIns="0" rIns="0" bIns="0" rtlCol="0"/>
          <a:lstStyle/>
          <a:p>
            <a:endParaRPr/>
          </a:p>
        </p:txBody>
      </p:sp>
      <p:sp>
        <p:nvSpPr>
          <p:cNvPr id="5" name="object 5"/>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6" name="object 6"/>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7" name="object 7"/>
          <p:cNvSpPr/>
          <p:nvPr/>
        </p:nvSpPr>
        <p:spPr>
          <a:xfrm>
            <a:off x="5410200" y="359663"/>
            <a:ext cx="3634740" cy="81280"/>
          </a:xfrm>
          <a:custGeom>
            <a:avLst/>
            <a:gdLst/>
            <a:ahLst/>
            <a:cxnLst/>
            <a:rect l="l" t="t" r="r" b="b"/>
            <a:pathLst>
              <a:path w="3634740" h="81279">
                <a:moveTo>
                  <a:pt x="0" y="80771"/>
                </a:moveTo>
                <a:lnTo>
                  <a:pt x="3634740" y="80771"/>
                </a:lnTo>
                <a:lnTo>
                  <a:pt x="3634740" y="0"/>
                </a:lnTo>
                <a:lnTo>
                  <a:pt x="0" y="0"/>
                </a:lnTo>
                <a:lnTo>
                  <a:pt x="0" y="80771"/>
                </a:lnTo>
                <a:close/>
              </a:path>
            </a:pathLst>
          </a:custGeom>
          <a:solidFill>
            <a:srgbClr val="438085"/>
          </a:solidFill>
        </p:spPr>
        <p:txBody>
          <a:bodyPr wrap="square" lIns="0" tIns="0" rIns="0" bIns="0" rtlCol="0"/>
          <a:lstStyle/>
          <a:p>
            <a:endParaRPr/>
          </a:p>
        </p:txBody>
      </p:sp>
      <p:sp>
        <p:nvSpPr>
          <p:cNvPr id="8" name="object 8"/>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9" name="object 9"/>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0" name="object 10"/>
          <p:cNvSpPr/>
          <p:nvPr/>
        </p:nvSpPr>
        <p:spPr>
          <a:xfrm>
            <a:off x="5410200" y="440436"/>
            <a:ext cx="3634740" cy="180340"/>
          </a:xfrm>
          <a:custGeom>
            <a:avLst/>
            <a:gdLst/>
            <a:ahLst/>
            <a:cxnLst/>
            <a:rect l="l" t="t" r="r" b="b"/>
            <a:pathLst>
              <a:path w="3634740" h="180340">
                <a:moveTo>
                  <a:pt x="0" y="179832"/>
                </a:moveTo>
                <a:lnTo>
                  <a:pt x="3634740" y="179832"/>
                </a:lnTo>
                <a:lnTo>
                  <a:pt x="3634740"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1" name="object 11"/>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12" name="object 12"/>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13" name="object 13"/>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14" name="object 14"/>
          <p:cNvSpPr/>
          <p:nvPr/>
        </p:nvSpPr>
        <p:spPr>
          <a:xfrm>
            <a:off x="8988552" y="0"/>
            <a:ext cx="0" cy="622300"/>
          </a:xfrm>
          <a:custGeom>
            <a:avLst/>
            <a:gdLst/>
            <a:ahLst/>
            <a:cxnLst/>
            <a:rect l="l" t="t" r="r" b="b"/>
            <a:pathLst>
              <a:path h="622300">
                <a:moveTo>
                  <a:pt x="0" y="0"/>
                </a:moveTo>
                <a:lnTo>
                  <a:pt x="0" y="621791"/>
                </a:lnTo>
              </a:path>
            </a:pathLst>
          </a:custGeom>
          <a:ln w="27431">
            <a:solidFill>
              <a:srgbClr val="FFFFFF"/>
            </a:solidFill>
          </a:ln>
        </p:spPr>
        <p:txBody>
          <a:bodyPr wrap="square" lIns="0" tIns="0" rIns="0" bIns="0" rtlCol="0"/>
          <a:lstStyle/>
          <a:p>
            <a:endParaRPr/>
          </a:p>
        </p:txBody>
      </p:sp>
      <p:sp>
        <p:nvSpPr>
          <p:cNvPr id="15" name="object 15"/>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16" name="object 16"/>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17" name="object 17"/>
          <p:cNvSpPr txBox="1"/>
          <p:nvPr/>
        </p:nvSpPr>
        <p:spPr>
          <a:xfrm>
            <a:off x="188468" y="2191222"/>
            <a:ext cx="7619365" cy="3007995"/>
          </a:xfrm>
          <a:prstGeom prst="rect">
            <a:avLst/>
          </a:prstGeom>
        </p:spPr>
        <p:txBody>
          <a:bodyPr vert="horz" wrap="square" lIns="0" tIns="53340" rIns="0" bIns="0" rtlCol="0">
            <a:spAutoFit/>
          </a:bodyPr>
          <a:lstStyle/>
          <a:p>
            <a:pPr marL="268605" indent="-256540">
              <a:lnSpc>
                <a:spcPct val="100000"/>
              </a:lnSpc>
              <a:spcBef>
                <a:spcPts val="420"/>
              </a:spcBef>
              <a:buClr>
                <a:srgbClr val="9F4DA2"/>
              </a:buClr>
              <a:buChar char="•"/>
              <a:tabLst>
                <a:tab pos="269240" algn="l"/>
              </a:tabLst>
            </a:pPr>
            <a:r>
              <a:rPr sz="2800" spc="-5" dirty="0">
                <a:latin typeface="Georgia"/>
                <a:cs typeface="Georgia"/>
              </a:rPr>
              <a:t>Bone </a:t>
            </a:r>
            <a:r>
              <a:rPr sz="2800" spc="-10" dirty="0">
                <a:latin typeface="Georgia"/>
                <a:cs typeface="Georgia"/>
              </a:rPr>
              <a:t>pain </a:t>
            </a:r>
            <a:r>
              <a:rPr sz="2800" spc="-5" dirty="0">
                <a:latin typeface="Georgia"/>
                <a:cs typeface="Georgia"/>
              </a:rPr>
              <a:t>(like </a:t>
            </a:r>
            <a:r>
              <a:rPr sz="2800" spc="-10" dirty="0">
                <a:latin typeface="Georgia"/>
                <a:cs typeface="Georgia"/>
              </a:rPr>
              <a:t>pain </a:t>
            </a:r>
            <a:r>
              <a:rPr sz="2800" spc="-5" dirty="0">
                <a:latin typeface="Georgia"/>
                <a:cs typeface="Georgia"/>
              </a:rPr>
              <a:t>in </a:t>
            </a:r>
            <a:r>
              <a:rPr sz="2800" spc="-10" dirty="0">
                <a:latin typeface="Georgia"/>
                <a:cs typeface="Georgia"/>
              </a:rPr>
              <a:t>the back </a:t>
            </a:r>
            <a:r>
              <a:rPr sz="2800" spc="-5" dirty="0">
                <a:latin typeface="Georgia"/>
                <a:cs typeface="Georgia"/>
              </a:rPr>
              <a:t>or</a:t>
            </a:r>
            <a:r>
              <a:rPr sz="2800" spc="90" dirty="0">
                <a:latin typeface="Georgia"/>
                <a:cs typeface="Georgia"/>
              </a:rPr>
              <a:t> </a:t>
            </a:r>
            <a:r>
              <a:rPr sz="2800" spc="-10" dirty="0">
                <a:latin typeface="Georgia"/>
                <a:cs typeface="Georgia"/>
              </a:rPr>
              <a:t>hips)</a:t>
            </a:r>
            <a:endParaRPr sz="2800">
              <a:latin typeface="Georgia"/>
              <a:cs typeface="Georgia"/>
            </a:endParaRPr>
          </a:p>
          <a:p>
            <a:pPr marL="561340" marR="608965" indent="-247015">
              <a:lnSpc>
                <a:spcPct val="100000"/>
              </a:lnSpc>
              <a:spcBef>
                <a:spcPts val="310"/>
              </a:spcBef>
              <a:tabLst>
                <a:tab pos="560705" algn="l"/>
              </a:tabLst>
            </a:pPr>
            <a:r>
              <a:rPr sz="2600" dirty="0">
                <a:solidFill>
                  <a:srgbClr val="438085"/>
                </a:solidFill>
                <a:latin typeface="Georgia"/>
                <a:cs typeface="Georgia"/>
              </a:rPr>
              <a:t>▫	</a:t>
            </a:r>
            <a:r>
              <a:rPr sz="2600" spc="-5" dirty="0">
                <a:solidFill>
                  <a:srgbClr val="438085"/>
                </a:solidFill>
                <a:latin typeface="Georgia"/>
                <a:cs typeface="Georgia"/>
              </a:rPr>
              <a:t>Nervous system changes </a:t>
            </a:r>
            <a:r>
              <a:rPr sz="2600" dirty="0">
                <a:solidFill>
                  <a:srgbClr val="438085"/>
                </a:solidFill>
                <a:latin typeface="Georgia"/>
                <a:cs typeface="Georgia"/>
              </a:rPr>
              <a:t>(such as </a:t>
            </a:r>
            <a:r>
              <a:rPr sz="2600" spc="-5" dirty="0">
                <a:solidFill>
                  <a:srgbClr val="438085"/>
                </a:solidFill>
                <a:latin typeface="Georgia"/>
                <a:cs typeface="Georgia"/>
              </a:rPr>
              <a:t>headache,  weakness, </a:t>
            </a:r>
            <a:r>
              <a:rPr sz="2600" dirty="0">
                <a:solidFill>
                  <a:srgbClr val="438085"/>
                </a:solidFill>
                <a:latin typeface="Georgia"/>
                <a:cs typeface="Georgia"/>
              </a:rPr>
              <a:t>dizziness, </a:t>
            </a:r>
            <a:r>
              <a:rPr sz="2600" spc="-5" dirty="0">
                <a:solidFill>
                  <a:srgbClr val="438085"/>
                </a:solidFill>
                <a:latin typeface="Georgia"/>
                <a:cs typeface="Georgia"/>
              </a:rPr>
              <a:t>balance problems, or  seizures), from cancer spread </a:t>
            </a:r>
            <a:r>
              <a:rPr sz="2600" dirty="0">
                <a:solidFill>
                  <a:srgbClr val="438085"/>
                </a:solidFill>
                <a:latin typeface="Georgia"/>
                <a:cs typeface="Georgia"/>
              </a:rPr>
              <a:t>to </a:t>
            </a:r>
            <a:r>
              <a:rPr sz="2600" spc="-5" dirty="0">
                <a:solidFill>
                  <a:srgbClr val="438085"/>
                </a:solidFill>
                <a:latin typeface="Georgia"/>
                <a:cs typeface="Georgia"/>
              </a:rPr>
              <a:t>the brain or  </a:t>
            </a:r>
            <a:r>
              <a:rPr sz="2600" dirty="0">
                <a:solidFill>
                  <a:srgbClr val="438085"/>
                </a:solidFill>
                <a:latin typeface="Georgia"/>
                <a:cs typeface="Georgia"/>
              </a:rPr>
              <a:t>spinal</a:t>
            </a:r>
            <a:r>
              <a:rPr sz="2600" spc="-15" dirty="0">
                <a:solidFill>
                  <a:srgbClr val="438085"/>
                </a:solidFill>
                <a:latin typeface="Georgia"/>
                <a:cs typeface="Georgia"/>
              </a:rPr>
              <a:t> </a:t>
            </a:r>
            <a:r>
              <a:rPr sz="2600" spc="-5" dirty="0">
                <a:solidFill>
                  <a:srgbClr val="438085"/>
                </a:solidFill>
                <a:latin typeface="Georgia"/>
                <a:cs typeface="Georgia"/>
              </a:rPr>
              <a:t>cord.</a:t>
            </a:r>
            <a:endParaRPr sz="2600">
              <a:latin typeface="Georgia"/>
              <a:cs typeface="Georgia"/>
            </a:endParaRPr>
          </a:p>
          <a:p>
            <a:pPr marL="268605" marR="5080" indent="-256540">
              <a:lnSpc>
                <a:spcPct val="100000"/>
              </a:lnSpc>
              <a:spcBef>
                <a:spcPts val="295"/>
              </a:spcBef>
              <a:buClr>
                <a:srgbClr val="9F4DA2"/>
              </a:buClr>
              <a:buChar char="•"/>
              <a:tabLst>
                <a:tab pos="269240" algn="l"/>
              </a:tabLst>
            </a:pPr>
            <a:r>
              <a:rPr sz="2800" spc="-5" dirty="0">
                <a:latin typeface="Georgia"/>
                <a:cs typeface="Georgia"/>
              </a:rPr>
              <a:t>Yellowing of </a:t>
            </a:r>
            <a:r>
              <a:rPr sz="2800" spc="-10" dirty="0">
                <a:latin typeface="Georgia"/>
                <a:cs typeface="Georgia"/>
              </a:rPr>
              <a:t>the skin </a:t>
            </a:r>
            <a:r>
              <a:rPr sz="2800" spc="-5" dirty="0">
                <a:latin typeface="Georgia"/>
                <a:cs typeface="Georgia"/>
              </a:rPr>
              <a:t>and eyes (jaundice), </a:t>
            </a:r>
            <a:r>
              <a:rPr sz="2800" spc="-10" dirty="0">
                <a:latin typeface="Georgia"/>
                <a:cs typeface="Georgia"/>
              </a:rPr>
              <a:t>from  </a:t>
            </a:r>
            <a:r>
              <a:rPr sz="2800" spc="-5" dirty="0">
                <a:latin typeface="Georgia"/>
                <a:cs typeface="Georgia"/>
              </a:rPr>
              <a:t>cancer spread to the</a:t>
            </a:r>
            <a:r>
              <a:rPr sz="2800" dirty="0">
                <a:latin typeface="Georgia"/>
                <a:cs typeface="Georgia"/>
              </a:rPr>
              <a:t> </a:t>
            </a:r>
            <a:r>
              <a:rPr sz="2800" spc="-10" dirty="0">
                <a:latin typeface="Georgia"/>
                <a:cs typeface="Georgia"/>
              </a:rPr>
              <a:t>liver.</a:t>
            </a:r>
            <a:endParaRPr sz="2800">
              <a:latin typeface="Georgia"/>
              <a:cs typeface="Georgia"/>
            </a:endParaRPr>
          </a:p>
        </p:txBody>
      </p:sp>
      <p:sp>
        <p:nvSpPr>
          <p:cNvPr id="18" name="object 18"/>
          <p:cNvSpPr/>
          <p:nvPr/>
        </p:nvSpPr>
        <p:spPr>
          <a:xfrm>
            <a:off x="0" y="0"/>
            <a:ext cx="2895600" cy="2133600"/>
          </a:xfrm>
          <a:prstGeom prst="rect">
            <a:avLst/>
          </a:prstGeom>
          <a:blipFill>
            <a:blip r:embed="rId2" cstate="print"/>
            <a:stretch>
              <a:fillRect/>
            </a:stretch>
          </a:blipFill>
        </p:spPr>
        <p:txBody>
          <a:bodyPr wrap="square" lIns="0" tIns="0" rIns="0" bIns="0" rtlCol="0"/>
          <a:lstStyle/>
          <a:p>
            <a:endParaRPr/>
          </a:p>
        </p:txBody>
      </p:sp>
      <p:sp>
        <p:nvSpPr>
          <p:cNvPr id="19" name="object 19"/>
          <p:cNvSpPr/>
          <p:nvPr/>
        </p:nvSpPr>
        <p:spPr>
          <a:xfrm>
            <a:off x="7239000" y="2286000"/>
            <a:ext cx="1752600" cy="1943100"/>
          </a:xfrm>
          <a:prstGeom prst="rect">
            <a:avLst/>
          </a:prstGeom>
          <a:blipFill>
            <a:blip r:embed="rId3" cstate="print"/>
            <a:stretch>
              <a:fillRect/>
            </a:stretch>
          </a:blipFill>
        </p:spPr>
        <p:txBody>
          <a:bodyPr wrap="square" lIns="0" tIns="0" rIns="0" bIns="0" rtlCol="0"/>
          <a:lstStyle/>
          <a:p>
            <a:endParaRPr/>
          </a:p>
        </p:txBody>
      </p:sp>
      <p:sp>
        <p:nvSpPr>
          <p:cNvPr id="20" name="object 20"/>
          <p:cNvSpPr/>
          <p:nvPr/>
        </p:nvSpPr>
        <p:spPr>
          <a:xfrm>
            <a:off x="4572000" y="4788407"/>
            <a:ext cx="4572000" cy="2069591"/>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3" name="object 3"/>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4" name="object 4"/>
          <p:cNvSpPr/>
          <p:nvPr/>
        </p:nvSpPr>
        <p:spPr>
          <a:xfrm>
            <a:off x="0" y="307847"/>
            <a:ext cx="9044940" cy="91440"/>
          </a:xfrm>
          <a:custGeom>
            <a:avLst/>
            <a:gdLst/>
            <a:ahLst/>
            <a:cxnLst/>
            <a:rect l="l" t="t" r="r" b="b"/>
            <a:pathLst>
              <a:path w="9044940" h="91439">
                <a:moveTo>
                  <a:pt x="0" y="91439"/>
                </a:moveTo>
                <a:lnTo>
                  <a:pt x="9044940" y="91439"/>
                </a:lnTo>
                <a:lnTo>
                  <a:pt x="9044940" y="0"/>
                </a:lnTo>
                <a:lnTo>
                  <a:pt x="0" y="0"/>
                </a:lnTo>
                <a:lnTo>
                  <a:pt x="0" y="91439"/>
                </a:lnTo>
                <a:close/>
              </a:path>
            </a:pathLst>
          </a:custGeom>
          <a:solidFill>
            <a:srgbClr val="438085"/>
          </a:solidFill>
        </p:spPr>
        <p:txBody>
          <a:bodyPr wrap="square" lIns="0" tIns="0" rIns="0" bIns="0" rtlCol="0"/>
          <a:lstStyle/>
          <a:p>
            <a:endParaRPr/>
          </a:p>
        </p:txBody>
      </p:sp>
      <p:sp>
        <p:nvSpPr>
          <p:cNvPr id="5" name="object 5"/>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6" name="object 6"/>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7" name="object 7"/>
          <p:cNvSpPr/>
          <p:nvPr/>
        </p:nvSpPr>
        <p:spPr>
          <a:xfrm>
            <a:off x="5410200" y="359663"/>
            <a:ext cx="3634740" cy="81280"/>
          </a:xfrm>
          <a:custGeom>
            <a:avLst/>
            <a:gdLst/>
            <a:ahLst/>
            <a:cxnLst/>
            <a:rect l="l" t="t" r="r" b="b"/>
            <a:pathLst>
              <a:path w="3634740" h="81279">
                <a:moveTo>
                  <a:pt x="0" y="80771"/>
                </a:moveTo>
                <a:lnTo>
                  <a:pt x="3634740" y="80771"/>
                </a:lnTo>
                <a:lnTo>
                  <a:pt x="3634740" y="0"/>
                </a:lnTo>
                <a:lnTo>
                  <a:pt x="0" y="0"/>
                </a:lnTo>
                <a:lnTo>
                  <a:pt x="0" y="80771"/>
                </a:lnTo>
                <a:close/>
              </a:path>
            </a:pathLst>
          </a:custGeom>
          <a:solidFill>
            <a:srgbClr val="438085"/>
          </a:solidFill>
        </p:spPr>
        <p:txBody>
          <a:bodyPr wrap="square" lIns="0" tIns="0" rIns="0" bIns="0" rtlCol="0"/>
          <a:lstStyle/>
          <a:p>
            <a:endParaRPr/>
          </a:p>
        </p:txBody>
      </p:sp>
      <p:sp>
        <p:nvSpPr>
          <p:cNvPr id="8" name="object 8"/>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9" name="object 9"/>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0" name="object 10"/>
          <p:cNvSpPr/>
          <p:nvPr/>
        </p:nvSpPr>
        <p:spPr>
          <a:xfrm>
            <a:off x="5410200" y="440436"/>
            <a:ext cx="3634740" cy="180340"/>
          </a:xfrm>
          <a:custGeom>
            <a:avLst/>
            <a:gdLst/>
            <a:ahLst/>
            <a:cxnLst/>
            <a:rect l="l" t="t" r="r" b="b"/>
            <a:pathLst>
              <a:path w="3634740" h="180340">
                <a:moveTo>
                  <a:pt x="0" y="179832"/>
                </a:moveTo>
                <a:lnTo>
                  <a:pt x="3634740" y="179832"/>
                </a:lnTo>
                <a:lnTo>
                  <a:pt x="3634740"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1" name="object 11"/>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12" name="object 12"/>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13" name="object 13"/>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14" name="object 14"/>
          <p:cNvSpPr/>
          <p:nvPr/>
        </p:nvSpPr>
        <p:spPr>
          <a:xfrm>
            <a:off x="8988552" y="0"/>
            <a:ext cx="0" cy="622300"/>
          </a:xfrm>
          <a:custGeom>
            <a:avLst/>
            <a:gdLst/>
            <a:ahLst/>
            <a:cxnLst/>
            <a:rect l="l" t="t" r="r" b="b"/>
            <a:pathLst>
              <a:path h="622300">
                <a:moveTo>
                  <a:pt x="0" y="0"/>
                </a:moveTo>
                <a:lnTo>
                  <a:pt x="0" y="621791"/>
                </a:lnTo>
              </a:path>
            </a:pathLst>
          </a:custGeom>
          <a:ln w="27431">
            <a:solidFill>
              <a:srgbClr val="FFFFFF"/>
            </a:solidFill>
          </a:ln>
        </p:spPr>
        <p:txBody>
          <a:bodyPr wrap="square" lIns="0" tIns="0" rIns="0" bIns="0" rtlCol="0"/>
          <a:lstStyle/>
          <a:p>
            <a:endParaRPr/>
          </a:p>
        </p:txBody>
      </p:sp>
      <p:sp>
        <p:nvSpPr>
          <p:cNvPr id="15" name="object 15"/>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16" name="object 16"/>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17" name="object 17"/>
          <p:cNvSpPr txBox="1">
            <a:spLocks noGrp="1"/>
          </p:cNvSpPr>
          <p:nvPr>
            <p:ph type="title"/>
          </p:nvPr>
        </p:nvSpPr>
        <p:spPr>
          <a:xfrm>
            <a:off x="840739" y="217423"/>
            <a:ext cx="4479290" cy="635000"/>
          </a:xfrm>
          <a:prstGeom prst="rect">
            <a:avLst/>
          </a:prstGeom>
        </p:spPr>
        <p:txBody>
          <a:bodyPr vert="horz" wrap="square" lIns="0" tIns="12065" rIns="0" bIns="0" rtlCol="0">
            <a:spAutoFit/>
          </a:bodyPr>
          <a:lstStyle/>
          <a:p>
            <a:pPr marL="12700">
              <a:lnSpc>
                <a:spcPct val="100000"/>
              </a:lnSpc>
              <a:spcBef>
                <a:spcPts val="95"/>
              </a:spcBef>
            </a:pPr>
            <a:r>
              <a:rPr sz="4000" b="0" spc="-5" dirty="0">
                <a:latin typeface="Trebuchet MS"/>
                <a:cs typeface="Trebuchet MS"/>
              </a:rPr>
              <a:t>HORNER</a:t>
            </a:r>
            <a:r>
              <a:rPr sz="4000" b="0" spc="-80" dirty="0">
                <a:latin typeface="Trebuchet MS"/>
                <a:cs typeface="Trebuchet MS"/>
              </a:rPr>
              <a:t> </a:t>
            </a:r>
            <a:r>
              <a:rPr sz="4000" b="0" spc="-5" dirty="0">
                <a:latin typeface="Trebuchet MS"/>
                <a:cs typeface="Trebuchet MS"/>
              </a:rPr>
              <a:t>SYNDROME</a:t>
            </a:r>
            <a:endParaRPr sz="4000">
              <a:latin typeface="Trebuchet MS"/>
              <a:cs typeface="Trebuchet MS"/>
            </a:endParaRPr>
          </a:p>
        </p:txBody>
      </p:sp>
      <p:sp>
        <p:nvSpPr>
          <p:cNvPr id="18" name="object 18"/>
          <p:cNvSpPr txBox="1"/>
          <p:nvPr/>
        </p:nvSpPr>
        <p:spPr>
          <a:xfrm>
            <a:off x="493268" y="857758"/>
            <a:ext cx="8241665" cy="5346065"/>
          </a:xfrm>
          <a:prstGeom prst="rect">
            <a:avLst/>
          </a:prstGeom>
        </p:spPr>
        <p:txBody>
          <a:bodyPr vert="horz" wrap="square" lIns="0" tIns="12700" rIns="0" bIns="0" rtlCol="0">
            <a:spAutoFit/>
          </a:bodyPr>
          <a:lstStyle/>
          <a:p>
            <a:pPr marL="268605" marR="5080" indent="-256540">
              <a:lnSpc>
                <a:spcPct val="100000"/>
              </a:lnSpc>
              <a:spcBef>
                <a:spcPts val="100"/>
              </a:spcBef>
              <a:buClr>
                <a:srgbClr val="9F4DA2"/>
              </a:buClr>
              <a:buChar char="•"/>
              <a:tabLst>
                <a:tab pos="269240" algn="l"/>
              </a:tabLst>
            </a:pPr>
            <a:r>
              <a:rPr sz="3600" dirty="0">
                <a:latin typeface="Georgia"/>
                <a:cs typeface="Georgia"/>
              </a:rPr>
              <a:t>HORNER </a:t>
            </a:r>
            <a:r>
              <a:rPr sz="3600" spc="-5" dirty="0">
                <a:latin typeface="Georgia"/>
                <a:cs typeface="Georgia"/>
              </a:rPr>
              <a:t>SYNDROME </a:t>
            </a:r>
            <a:r>
              <a:rPr sz="3600" dirty="0">
                <a:latin typeface="Georgia"/>
                <a:cs typeface="Georgia"/>
              </a:rPr>
              <a:t>Cancers </a:t>
            </a:r>
            <a:r>
              <a:rPr sz="3600" spc="-5" dirty="0">
                <a:latin typeface="Georgia"/>
                <a:cs typeface="Georgia"/>
              </a:rPr>
              <a:t>of the  top part of </a:t>
            </a:r>
            <a:r>
              <a:rPr sz="3600" dirty="0">
                <a:latin typeface="Georgia"/>
                <a:cs typeface="Georgia"/>
              </a:rPr>
              <a:t>the </a:t>
            </a:r>
            <a:r>
              <a:rPr sz="3600" spc="-5" dirty="0">
                <a:latin typeface="Georgia"/>
                <a:cs typeface="Georgia"/>
              </a:rPr>
              <a:t>lungs </a:t>
            </a:r>
            <a:r>
              <a:rPr sz="3600" dirty="0">
                <a:latin typeface="Georgia"/>
                <a:cs typeface="Georgia"/>
              </a:rPr>
              <a:t>(sometimes </a:t>
            </a:r>
            <a:r>
              <a:rPr sz="3600" spc="-5" dirty="0">
                <a:latin typeface="Georgia"/>
                <a:cs typeface="Georgia"/>
              </a:rPr>
              <a:t>called  </a:t>
            </a:r>
            <a:r>
              <a:rPr sz="3600" dirty="0">
                <a:latin typeface="Georgia"/>
                <a:cs typeface="Georgia"/>
              </a:rPr>
              <a:t>Pancoast tumors) </a:t>
            </a:r>
            <a:r>
              <a:rPr sz="3600" spc="-5" dirty="0">
                <a:latin typeface="Georgia"/>
                <a:cs typeface="Georgia"/>
              </a:rPr>
              <a:t>sometimes can </a:t>
            </a:r>
            <a:r>
              <a:rPr sz="3600" dirty="0">
                <a:latin typeface="Georgia"/>
                <a:cs typeface="Georgia"/>
              </a:rPr>
              <a:t>affect  </a:t>
            </a:r>
            <a:r>
              <a:rPr sz="3600" spc="-5" dirty="0">
                <a:latin typeface="Georgia"/>
                <a:cs typeface="Georgia"/>
              </a:rPr>
              <a:t>certain </a:t>
            </a:r>
            <a:r>
              <a:rPr sz="3600" dirty="0">
                <a:latin typeface="Georgia"/>
                <a:cs typeface="Georgia"/>
              </a:rPr>
              <a:t>nerves </a:t>
            </a:r>
            <a:r>
              <a:rPr sz="3600" spc="-5" dirty="0">
                <a:latin typeface="Georgia"/>
                <a:cs typeface="Georgia"/>
              </a:rPr>
              <a:t>to the eye </a:t>
            </a:r>
            <a:r>
              <a:rPr sz="3600" dirty="0">
                <a:latin typeface="Georgia"/>
                <a:cs typeface="Georgia"/>
              </a:rPr>
              <a:t>and </a:t>
            </a:r>
            <a:r>
              <a:rPr sz="3600" spc="-5" dirty="0">
                <a:latin typeface="Georgia"/>
                <a:cs typeface="Georgia"/>
              </a:rPr>
              <a:t>part of</a:t>
            </a:r>
            <a:r>
              <a:rPr sz="3600" spc="-140" dirty="0">
                <a:latin typeface="Georgia"/>
                <a:cs typeface="Georgia"/>
              </a:rPr>
              <a:t> </a:t>
            </a:r>
            <a:r>
              <a:rPr sz="3600" dirty="0">
                <a:latin typeface="Georgia"/>
                <a:cs typeface="Georgia"/>
              </a:rPr>
              <a:t>the  </a:t>
            </a:r>
            <a:r>
              <a:rPr sz="3600" spc="-5" dirty="0">
                <a:latin typeface="Georgia"/>
                <a:cs typeface="Georgia"/>
              </a:rPr>
              <a:t>face, causing </a:t>
            </a:r>
            <a:r>
              <a:rPr sz="3600" dirty="0">
                <a:latin typeface="Georgia"/>
                <a:cs typeface="Georgia"/>
              </a:rPr>
              <a:t>a </a:t>
            </a:r>
            <a:r>
              <a:rPr sz="3600" spc="-5" dirty="0">
                <a:latin typeface="Georgia"/>
                <a:cs typeface="Georgia"/>
              </a:rPr>
              <a:t>group of symptoms  called </a:t>
            </a:r>
            <a:r>
              <a:rPr sz="3600" dirty="0">
                <a:latin typeface="Georgia"/>
                <a:cs typeface="Georgia"/>
              </a:rPr>
              <a:t>Horner</a:t>
            </a:r>
            <a:r>
              <a:rPr sz="3600" spc="-30" dirty="0">
                <a:latin typeface="Georgia"/>
                <a:cs typeface="Georgia"/>
              </a:rPr>
              <a:t> </a:t>
            </a:r>
            <a:r>
              <a:rPr sz="3600" spc="-5" dirty="0">
                <a:latin typeface="Georgia"/>
                <a:cs typeface="Georgia"/>
              </a:rPr>
              <a:t>syndrome:</a:t>
            </a:r>
            <a:endParaRPr sz="3600">
              <a:latin typeface="Georgia"/>
              <a:cs typeface="Georgia"/>
            </a:endParaRPr>
          </a:p>
          <a:p>
            <a:pPr marL="314325">
              <a:lnSpc>
                <a:spcPct val="100000"/>
              </a:lnSpc>
              <a:spcBef>
                <a:spcPts val="305"/>
              </a:spcBef>
            </a:pPr>
            <a:r>
              <a:rPr sz="3200" dirty="0">
                <a:solidFill>
                  <a:srgbClr val="438085"/>
                </a:solidFill>
                <a:latin typeface="Georgia"/>
                <a:cs typeface="Georgia"/>
              </a:rPr>
              <a:t>▫ </a:t>
            </a:r>
            <a:r>
              <a:rPr sz="3200" spc="-5" dirty="0">
                <a:solidFill>
                  <a:srgbClr val="438085"/>
                </a:solidFill>
                <a:latin typeface="Georgia"/>
                <a:cs typeface="Georgia"/>
              </a:rPr>
              <a:t>Drooping or </a:t>
            </a:r>
            <a:r>
              <a:rPr sz="3200" dirty="0">
                <a:solidFill>
                  <a:srgbClr val="438085"/>
                </a:solidFill>
                <a:latin typeface="Georgia"/>
                <a:cs typeface="Georgia"/>
              </a:rPr>
              <a:t>weakness </a:t>
            </a:r>
            <a:r>
              <a:rPr sz="3200" spc="-5" dirty="0">
                <a:solidFill>
                  <a:srgbClr val="438085"/>
                </a:solidFill>
                <a:latin typeface="Georgia"/>
                <a:cs typeface="Georgia"/>
              </a:rPr>
              <a:t>of one</a:t>
            </a:r>
            <a:r>
              <a:rPr sz="3200" spc="-15" dirty="0">
                <a:solidFill>
                  <a:srgbClr val="438085"/>
                </a:solidFill>
                <a:latin typeface="Georgia"/>
                <a:cs typeface="Georgia"/>
              </a:rPr>
              <a:t> </a:t>
            </a:r>
            <a:r>
              <a:rPr sz="3200" spc="-5" dirty="0">
                <a:solidFill>
                  <a:srgbClr val="438085"/>
                </a:solidFill>
                <a:latin typeface="Georgia"/>
                <a:cs typeface="Georgia"/>
              </a:rPr>
              <a:t>eyelid</a:t>
            </a:r>
            <a:endParaRPr sz="3200">
              <a:latin typeface="Georgia"/>
              <a:cs typeface="Georgia"/>
            </a:endParaRPr>
          </a:p>
          <a:p>
            <a:pPr marL="561340" marR="299085" indent="-247650">
              <a:lnSpc>
                <a:spcPct val="100000"/>
              </a:lnSpc>
              <a:spcBef>
                <a:spcPts val="300"/>
              </a:spcBef>
              <a:tabLst>
                <a:tab pos="660400" algn="l"/>
                <a:tab pos="3417570" algn="l"/>
              </a:tabLst>
            </a:pPr>
            <a:r>
              <a:rPr sz="3200" dirty="0">
                <a:solidFill>
                  <a:srgbClr val="438085"/>
                </a:solidFill>
                <a:latin typeface="Georgia"/>
                <a:cs typeface="Georgia"/>
              </a:rPr>
              <a:t>▫		</a:t>
            </a:r>
            <a:r>
              <a:rPr sz="3200" spc="-5" dirty="0">
                <a:solidFill>
                  <a:srgbClr val="438085"/>
                </a:solidFill>
                <a:latin typeface="Georgia"/>
                <a:cs typeface="Georgia"/>
              </a:rPr>
              <a:t>Reduced </a:t>
            </a:r>
            <a:r>
              <a:rPr sz="3200" dirty="0">
                <a:solidFill>
                  <a:srgbClr val="438085"/>
                </a:solidFill>
                <a:latin typeface="Georgia"/>
                <a:cs typeface="Georgia"/>
              </a:rPr>
              <a:t>or absent </a:t>
            </a:r>
            <a:r>
              <a:rPr sz="3200" spc="-5" dirty="0">
                <a:solidFill>
                  <a:srgbClr val="438085"/>
                </a:solidFill>
                <a:latin typeface="Georgia"/>
                <a:cs typeface="Georgia"/>
              </a:rPr>
              <a:t>sweating </a:t>
            </a:r>
            <a:r>
              <a:rPr sz="3200" dirty="0">
                <a:solidFill>
                  <a:srgbClr val="438085"/>
                </a:solidFill>
                <a:latin typeface="Georgia"/>
                <a:cs typeface="Georgia"/>
              </a:rPr>
              <a:t>on </a:t>
            </a:r>
            <a:r>
              <a:rPr sz="3200" spc="-5" dirty="0">
                <a:solidFill>
                  <a:srgbClr val="438085"/>
                </a:solidFill>
                <a:latin typeface="Georgia"/>
                <a:cs typeface="Georgia"/>
              </a:rPr>
              <a:t>the same  side of</a:t>
            </a:r>
            <a:r>
              <a:rPr sz="3200" spc="10" dirty="0">
                <a:solidFill>
                  <a:srgbClr val="438085"/>
                </a:solidFill>
                <a:latin typeface="Georgia"/>
                <a:cs typeface="Georgia"/>
              </a:rPr>
              <a:t> </a:t>
            </a:r>
            <a:r>
              <a:rPr sz="3200" spc="-5" dirty="0">
                <a:solidFill>
                  <a:srgbClr val="438085"/>
                </a:solidFill>
                <a:latin typeface="Georgia"/>
                <a:cs typeface="Georgia"/>
              </a:rPr>
              <a:t>the</a:t>
            </a:r>
            <a:r>
              <a:rPr sz="3200" dirty="0">
                <a:solidFill>
                  <a:srgbClr val="438085"/>
                </a:solidFill>
                <a:latin typeface="Georgia"/>
                <a:cs typeface="Georgia"/>
              </a:rPr>
              <a:t> face	</a:t>
            </a:r>
            <a:r>
              <a:rPr sz="3200" spc="-5" dirty="0">
                <a:solidFill>
                  <a:srgbClr val="438085"/>
                </a:solidFill>
                <a:latin typeface="Georgia"/>
                <a:cs typeface="Georgia"/>
              </a:rPr>
              <a:t>sometimes cause severe  shoulder</a:t>
            </a:r>
            <a:r>
              <a:rPr sz="3200" spc="-25" dirty="0">
                <a:solidFill>
                  <a:srgbClr val="438085"/>
                </a:solidFill>
                <a:latin typeface="Georgia"/>
                <a:cs typeface="Georgia"/>
              </a:rPr>
              <a:t> </a:t>
            </a:r>
            <a:r>
              <a:rPr sz="3200" dirty="0">
                <a:solidFill>
                  <a:srgbClr val="438085"/>
                </a:solidFill>
                <a:latin typeface="Georgia"/>
                <a:cs typeface="Georgia"/>
              </a:rPr>
              <a:t>pain.</a:t>
            </a:r>
            <a:endParaRPr sz="3200">
              <a:latin typeface="Georgia"/>
              <a:cs typeface="Georgia"/>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3" name="object 3"/>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4" name="object 4"/>
          <p:cNvSpPr/>
          <p:nvPr/>
        </p:nvSpPr>
        <p:spPr>
          <a:xfrm>
            <a:off x="0" y="307847"/>
            <a:ext cx="9044940" cy="91440"/>
          </a:xfrm>
          <a:custGeom>
            <a:avLst/>
            <a:gdLst/>
            <a:ahLst/>
            <a:cxnLst/>
            <a:rect l="l" t="t" r="r" b="b"/>
            <a:pathLst>
              <a:path w="9044940" h="91439">
                <a:moveTo>
                  <a:pt x="0" y="91439"/>
                </a:moveTo>
                <a:lnTo>
                  <a:pt x="9044940" y="91439"/>
                </a:lnTo>
                <a:lnTo>
                  <a:pt x="9044940" y="0"/>
                </a:lnTo>
                <a:lnTo>
                  <a:pt x="0" y="0"/>
                </a:lnTo>
                <a:lnTo>
                  <a:pt x="0" y="91439"/>
                </a:lnTo>
                <a:close/>
              </a:path>
            </a:pathLst>
          </a:custGeom>
          <a:solidFill>
            <a:srgbClr val="438085"/>
          </a:solidFill>
        </p:spPr>
        <p:txBody>
          <a:bodyPr wrap="square" lIns="0" tIns="0" rIns="0" bIns="0" rtlCol="0"/>
          <a:lstStyle/>
          <a:p>
            <a:endParaRPr/>
          </a:p>
        </p:txBody>
      </p:sp>
      <p:sp>
        <p:nvSpPr>
          <p:cNvPr id="5" name="object 5"/>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6" name="object 6"/>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7" name="object 7"/>
          <p:cNvSpPr/>
          <p:nvPr/>
        </p:nvSpPr>
        <p:spPr>
          <a:xfrm>
            <a:off x="5410200" y="359663"/>
            <a:ext cx="3634740" cy="81280"/>
          </a:xfrm>
          <a:custGeom>
            <a:avLst/>
            <a:gdLst/>
            <a:ahLst/>
            <a:cxnLst/>
            <a:rect l="l" t="t" r="r" b="b"/>
            <a:pathLst>
              <a:path w="3634740" h="81279">
                <a:moveTo>
                  <a:pt x="0" y="80771"/>
                </a:moveTo>
                <a:lnTo>
                  <a:pt x="3634740" y="80771"/>
                </a:lnTo>
                <a:lnTo>
                  <a:pt x="3634740" y="0"/>
                </a:lnTo>
                <a:lnTo>
                  <a:pt x="0" y="0"/>
                </a:lnTo>
                <a:lnTo>
                  <a:pt x="0" y="80771"/>
                </a:lnTo>
                <a:close/>
              </a:path>
            </a:pathLst>
          </a:custGeom>
          <a:solidFill>
            <a:srgbClr val="438085"/>
          </a:solidFill>
        </p:spPr>
        <p:txBody>
          <a:bodyPr wrap="square" lIns="0" tIns="0" rIns="0" bIns="0" rtlCol="0"/>
          <a:lstStyle/>
          <a:p>
            <a:endParaRPr/>
          </a:p>
        </p:txBody>
      </p:sp>
      <p:sp>
        <p:nvSpPr>
          <p:cNvPr id="8" name="object 8"/>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9" name="object 9"/>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0" name="object 10"/>
          <p:cNvSpPr/>
          <p:nvPr/>
        </p:nvSpPr>
        <p:spPr>
          <a:xfrm>
            <a:off x="5410200" y="440436"/>
            <a:ext cx="3634740" cy="180340"/>
          </a:xfrm>
          <a:custGeom>
            <a:avLst/>
            <a:gdLst/>
            <a:ahLst/>
            <a:cxnLst/>
            <a:rect l="l" t="t" r="r" b="b"/>
            <a:pathLst>
              <a:path w="3634740" h="180340">
                <a:moveTo>
                  <a:pt x="0" y="179832"/>
                </a:moveTo>
                <a:lnTo>
                  <a:pt x="3634740" y="179832"/>
                </a:lnTo>
                <a:lnTo>
                  <a:pt x="3634740"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1" name="object 11"/>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12" name="object 12"/>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13" name="object 13"/>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14" name="object 14"/>
          <p:cNvSpPr/>
          <p:nvPr/>
        </p:nvSpPr>
        <p:spPr>
          <a:xfrm>
            <a:off x="8988552" y="0"/>
            <a:ext cx="0" cy="622300"/>
          </a:xfrm>
          <a:custGeom>
            <a:avLst/>
            <a:gdLst/>
            <a:ahLst/>
            <a:cxnLst/>
            <a:rect l="l" t="t" r="r" b="b"/>
            <a:pathLst>
              <a:path h="622300">
                <a:moveTo>
                  <a:pt x="0" y="0"/>
                </a:moveTo>
                <a:lnTo>
                  <a:pt x="0" y="621791"/>
                </a:lnTo>
              </a:path>
            </a:pathLst>
          </a:custGeom>
          <a:ln w="27431">
            <a:solidFill>
              <a:srgbClr val="FFFFFF"/>
            </a:solidFill>
          </a:ln>
        </p:spPr>
        <p:txBody>
          <a:bodyPr wrap="square" lIns="0" tIns="0" rIns="0" bIns="0" rtlCol="0"/>
          <a:lstStyle/>
          <a:p>
            <a:endParaRPr/>
          </a:p>
        </p:txBody>
      </p:sp>
      <p:sp>
        <p:nvSpPr>
          <p:cNvPr id="15" name="object 15"/>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16" name="object 16"/>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17" name="object 17"/>
          <p:cNvSpPr txBox="1"/>
          <p:nvPr/>
        </p:nvSpPr>
        <p:spPr>
          <a:xfrm>
            <a:off x="417068" y="665734"/>
            <a:ext cx="8188325" cy="5582920"/>
          </a:xfrm>
          <a:prstGeom prst="rect">
            <a:avLst/>
          </a:prstGeom>
        </p:spPr>
        <p:txBody>
          <a:bodyPr vert="horz" wrap="square" lIns="0" tIns="12065" rIns="0" bIns="0" rtlCol="0">
            <a:spAutoFit/>
          </a:bodyPr>
          <a:lstStyle/>
          <a:p>
            <a:pPr marL="268605" indent="-256540">
              <a:lnSpc>
                <a:spcPts val="3360"/>
              </a:lnSpc>
              <a:spcBef>
                <a:spcPts val="95"/>
              </a:spcBef>
              <a:buClr>
                <a:srgbClr val="9F4DA2"/>
              </a:buClr>
              <a:buFont typeface="Georgia"/>
              <a:buChar char="•"/>
              <a:tabLst>
                <a:tab pos="269240" algn="l"/>
              </a:tabLst>
            </a:pPr>
            <a:r>
              <a:rPr sz="2800" b="1" spc="-5" dirty="0">
                <a:latin typeface="Georgia"/>
                <a:cs typeface="Georgia"/>
              </a:rPr>
              <a:t>SUPERIOR VENA </a:t>
            </a:r>
            <a:r>
              <a:rPr sz="2800" b="1" spc="-10" dirty="0">
                <a:latin typeface="Georgia"/>
                <a:cs typeface="Georgia"/>
              </a:rPr>
              <a:t>CAVA</a:t>
            </a:r>
            <a:r>
              <a:rPr sz="2800" b="1" spc="60" dirty="0">
                <a:latin typeface="Georgia"/>
                <a:cs typeface="Georgia"/>
              </a:rPr>
              <a:t> </a:t>
            </a:r>
            <a:r>
              <a:rPr sz="2800" b="1" spc="-5" dirty="0">
                <a:latin typeface="Georgia"/>
                <a:cs typeface="Georgia"/>
              </a:rPr>
              <a:t>SYNDROME</a:t>
            </a:r>
            <a:endParaRPr sz="2800">
              <a:latin typeface="Georgia"/>
              <a:cs typeface="Georgia"/>
            </a:endParaRPr>
          </a:p>
          <a:p>
            <a:pPr marL="561340" marR="5080" indent="-247650">
              <a:lnSpc>
                <a:spcPct val="90000"/>
              </a:lnSpc>
              <a:spcBef>
                <a:spcPts val="310"/>
              </a:spcBef>
              <a:tabLst>
                <a:tab pos="561340" algn="l"/>
              </a:tabLst>
            </a:pPr>
            <a:r>
              <a:rPr sz="2600" dirty="0">
                <a:solidFill>
                  <a:srgbClr val="438085"/>
                </a:solidFill>
                <a:latin typeface="Georgia"/>
                <a:cs typeface="Georgia"/>
              </a:rPr>
              <a:t>▫	Tumors in </a:t>
            </a:r>
            <a:r>
              <a:rPr sz="2600" spc="-5" dirty="0">
                <a:solidFill>
                  <a:srgbClr val="438085"/>
                </a:solidFill>
                <a:latin typeface="Georgia"/>
                <a:cs typeface="Georgia"/>
              </a:rPr>
              <a:t>this </a:t>
            </a:r>
            <a:r>
              <a:rPr sz="2600" dirty="0">
                <a:solidFill>
                  <a:srgbClr val="438085"/>
                </a:solidFill>
                <a:latin typeface="Georgia"/>
                <a:cs typeface="Georgia"/>
              </a:rPr>
              <a:t>area can </a:t>
            </a:r>
            <a:r>
              <a:rPr sz="2600" spc="-5" dirty="0">
                <a:solidFill>
                  <a:srgbClr val="438085"/>
                </a:solidFill>
                <a:latin typeface="Georgia"/>
                <a:cs typeface="Georgia"/>
              </a:rPr>
              <a:t>press on the SVC, which can  cause the blood to back up </a:t>
            </a:r>
            <a:r>
              <a:rPr sz="2600" dirty="0">
                <a:solidFill>
                  <a:srgbClr val="438085"/>
                </a:solidFill>
                <a:latin typeface="Georgia"/>
                <a:cs typeface="Georgia"/>
              </a:rPr>
              <a:t>in </a:t>
            </a:r>
            <a:r>
              <a:rPr sz="2600" spc="-5" dirty="0">
                <a:solidFill>
                  <a:srgbClr val="438085"/>
                </a:solidFill>
                <a:latin typeface="Georgia"/>
                <a:cs typeface="Georgia"/>
              </a:rPr>
              <a:t>the </a:t>
            </a:r>
            <a:r>
              <a:rPr sz="2600" dirty="0">
                <a:solidFill>
                  <a:srgbClr val="438085"/>
                </a:solidFill>
                <a:latin typeface="Georgia"/>
                <a:cs typeface="Georgia"/>
              </a:rPr>
              <a:t>veins. This </a:t>
            </a:r>
            <a:r>
              <a:rPr sz="2600" spc="-5" dirty="0">
                <a:solidFill>
                  <a:srgbClr val="438085"/>
                </a:solidFill>
                <a:latin typeface="Georgia"/>
                <a:cs typeface="Georgia"/>
              </a:rPr>
              <a:t>can  lead </a:t>
            </a:r>
            <a:r>
              <a:rPr sz="2600" dirty="0">
                <a:solidFill>
                  <a:srgbClr val="438085"/>
                </a:solidFill>
                <a:latin typeface="Georgia"/>
                <a:cs typeface="Georgia"/>
              </a:rPr>
              <a:t>to </a:t>
            </a:r>
            <a:r>
              <a:rPr sz="2600" spc="-5" dirty="0">
                <a:solidFill>
                  <a:srgbClr val="438085"/>
                </a:solidFill>
                <a:latin typeface="Georgia"/>
                <a:cs typeface="Georgia"/>
              </a:rPr>
              <a:t>swelling </a:t>
            </a:r>
            <a:r>
              <a:rPr sz="2600" dirty="0">
                <a:solidFill>
                  <a:srgbClr val="438085"/>
                </a:solidFill>
                <a:latin typeface="Georgia"/>
                <a:cs typeface="Georgia"/>
              </a:rPr>
              <a:t>in </a:t>
            </a:r>
            <a:r>
              <a:rPr sz="2600" spc="-5" dirty="0">
                <a:solidFill>
                  <a:srgbClr val="438085"/>
                </a:solidFill>
                <a:latin typeface="Georgia"/>
                <a:cs typeface="Georgia"/>
              </a:rPr>
              <a:t>the face, </a:t>
            </a:r>
            <a:r>
              <a:rPr sz="2600" dirty="0">
                <a:solidFill>
                  <a:srgbClr val="438085"/>
                </a:solidFill>
                <a:latin typeface="Georgia"/>
                <a:cs typeface="Georgia"/>
              </a:rPr>
              <a:t>neck, arms, </a:t>
            </a:r>
            <a:r>
              <a:rPr sz="2600" spc="-5" dirty="0">
                <a:solidFill>
                  <a:srgbClr val="438085"/>
                </a:solidFill>
                <a:latin typeface="Georgia"/>
                <a:cs typeface="Georgia"/>
              </a:rPr>
              <a:t>and upper  chest.</a:t>
            </a:r>
            <a:endParaRPr sz="2600">
              <a:latin typeface="Georgia"/>
              <a:cs typeface="Georgia"/>
            </a:endParaRPr>
          </a:p>
          <a:p>
            <a:pPr marL="268605" indent="-256540">
              <a:lnSpc>
                <a:spcPts val="3315"/>
              </a:lnSpc>
              <a:buClr>
                <a:srgbClr val="9F4DA2"/>
              </a:buClr>
              <a:buFont typeface="Georgia"/>
              <a:buChar char="•"/>
              <a:tabLst>
                <a:tab pos="269240" algn="l"/>
              </a:tabLst>
            </a:pPr>
            <a:r>
              <a:rPr sz="2800" b="1" spc="-10" dirty="0">
                <a:latin typeface="Georgia"/>
                <a:cs typeface="Georgia"/>
              </a:rPr>
              <a:t>PARANEOPLASTIC</a:t>
            </a:r>
            <a:r>
              <a:rPr sz="2800" b="1" spc="40" dirty="0">
                <a:latin typeface="Georgia"/>
                <a:cs typeface="Georgia"/>
              </a:rPr>
              <a:t> </a:t>
            </a:r>
            <a:r>
              <a:rPr sz="2800" b="1" spc="-5" dirty="0">
                <a:latin typeface="Georgia"/>
                <a:cs typeface="Georgia"/>
              </a:rPr>
              <a:t>SYNDROMES</a:t>
            </a:r>
            <a:r>
              <a:rPr sz="2800" spc="-5" dirty="0">
                <a:latin typeface="Georgia"/>
                <a:cs typeface="Georgia"/>
              </a:rPr>
              <a:t>:-</a:t>
            </a:r>
            <a:endParaRPr sz="2800">
              <a:latin typeface="Georgia"/>
              <a:cs typeface="Georgia"/>
            </a:endParaRPr>
          </a:p>
          <a:p>
            <a:pPr marL="561340" marR="94615" indent="-247650">
              <a:lnSpc>
                <a:spcPct val="90000"/>
              </a:lnSpc>
              <a:spcBef>
                <a:spcPts val="310"/>
              </a:spcBef>
              <a:tabLst>
                <a:tab pos="561340" algn="l"/>
              </a:tabLst>
            </a:pPr>
            <a:r>
              <a:rPr sz="2600" dirty="0">
                <a:solidFill>
                  <a:srgbClr val="438085"/>
                </a:solidFill>
                <a:latin typeface="Georgia"/>
                <a:cs typeface="Georgia"/>
              </a:rPr>
              <a:t>▫	</a:t>
            </a:r>
            <a:r>
              <a:rPr sz="2600" spc="-5" dirty="0">
                <a:solidFill>
                  <a:srgbClr val="438085"/>
                </a:solidFill>
                <a:latin typeface="Georgia"/>
                <a:cs typeface="Georgia"/>
              </a:rPr>
              <a:t>Some lung cancers can </a:t>
            </a:r>
            <a:r>
              <a:rPr sz="2600" spc="-5" dirty="0">
                <a:solidFill>
                  <a:srgbClr val="006FC0"/>
                </a:solidFill>
                <a:latin typeface="Georgia"/>
                <a:cs typeface="Georgia"/>
              </a:rPr>
              <a:t>make hormone-like  </a:t>
            </a:r>
            <a:r>
              <a:rPr sz="2600" spc="-5" dirty="0">
                <a:solidFill>
                  <a:srgbClr val="438085"/>
                </a:solidFill>
                <a:latin typeface="Georgia"/>
                <a:cs typeface="Georgia"/>
              </a:rPr>
              <a:t>substances that enter the bloodstream and cause  problems with distant tissues </a:t>
            </a:r>
            <a:r>
              <a:rPr sz="2600" dirty="0">
                <a:solidFill>
                  <a:srgbClr val="438085"/>
                </a:solidFill>
                <a:latin typeface="Georgia"/>
                <a:cs typeface="Georgia"/>
              </a:rPr>
              <a:t>and </a:t>
            </a:r>
            <a:r>
              <a:rPr sz="2600" spc="-5" dirty="0">
                <a:solidFill>
                  <a:srgbClr val="438085"/>
                </a:solidFill>
                <a:latin typeface="Georgia"/>
                <a:cs typeface="Georgia"/>
              </a:rPr>
              <a:t>organs, even  though the cancer has </a:t>
            </a:r>
            <a:r>
              <a:rPr sz="2600" dirty="0">
                <a:solidFill>
                  <a:srgbClr val="438085"/>
                </a:solidFill>
                <a:latin typeface="Georgia"/>
                <a:cs typeface="Georgia"/>
              </a:rPr>
              <a:t>not </a:t>
            </a:r>
            <a:r>
              <a:rPr sz="2600" spc="-5" dirty="0">
                <a:solidFill>
                  <a:srgbClr val="438085"/>
                </a:solidFill>
                <a:latin typeface="Georgia"/>
                <a:cs typeface="Georgia"/>
              </a:rPr>
              <a:t>spread to those tissues or  organs. </a:t>
            </a:r>
            <a:r>
              <a:rPr sz="2600" dirty="0">
                <a:solidFill>
                  <a:srgbClr val="438085"/>
                </a:solidFill>
                <a:latin typeface="Georgia"/>
                <a:cs typeface="Georgia"/>
              </a:rPr>
              <a:t>These </a:t>
            </a:r>
            <a:r>
              <a:rPr sz="2600" spc="-5" dirty="0">
                <a:solidFill>
                  <a:srgbClr val="438085"/>
                </a:solidFill>
                <a:latin typeface="Georgia"/>
                <a:cs typeface="Georgia"/>
              </a:rPr>
              <a:t>problems </a:t>
            </a:r>
            <a:r>
              <a:rPr sz="2600" dirty="0">
                <a:solidFill>
                  <a:srgbClr val="438085"/>
                </a:solidFill>
                <a:latin typeface="Georgia"/>
                <a:cs typeface="Georgia"/>
              </a:rPr>
              <a:t>are </a:t>
            </a:r>
            <a:r>
              <a:rPr sz="2600" spc="-5" dirty="0">
                <a:solidFill>
                  <a:srgbClr val="438085"/>
                </a:solidFill>
                <a:latin typeface="Georgia"/>
                <a:cs typeface="Georgia"/>
              </a:rPr>
              <a:t>called </a:t>
            </a:r>
            <a:r>
              <a:rPr sz="2600" dirty="0">
                <a:solidFill>
                  <a:srgbClr val="438085"/>
                </a:solidFill>
                <a:latin typeface="Georgia"/>
                <a:cs typeface="Georgia"/>
              </a:rPr>
              <a:t>paraneoplastic  syndromes.</a:t>
            </a:r>
            <a:endParaRPr sz="2600">
              <a:latin typeface="Georgia"/>
              <a:cs typeface="Georgia"/>
            </a:endParaRPr>
          </a:p>
          <a:p>
            <a:pPr marL="826769" marR="180340" lvl="1" indent="-219710">
              <a:lnSpc>
                <a:spcPts val="2590"/>
              </a:lnSpc>
              <a:spcBef>
                <a:spcPts val="350"/>
              </a:spcBef>
              <a:buFont typeface="Wingdings 2"/>
              <a:buChar char=""/>
              <a:tabLst>
                <a:tab pos="827405" algn="l"/>
              </a:tabLst>
            </a:pPr>
            <a:r>
              <a:rPr sz="2400" spc="-5" dirty="0">
                <a:solidFill>
                  <a:srgbClr val="525389"/>
                </a:solidFill>
                <a:latin typeface="Georgia"/>
                <a:cs typeface="Georgia"/>
              </a:rPr>
              <a:t>Excess growth/thickening of </a:t>
            </a:r>
            <a:r>
              <a:rPr sz="2400" dirty="0">
                <a:solidFill>
                  <a:srgbClr val="525389"/>
                </a:solidFill>
                <a:latin typeface="Georgia"/>
                <a:cs typeface="Georgia"/>
              </a:rPr>
              <a:t>certain </a:t>
            </a:r>
            <a:r>
              <a:rPr sz="2400" spc="-5" dirty="0">
                <a:solidFill>
                  <a:srgbClr val="525389"/>
                </a:solidFill>
                <a:latin typeface="Georgia"/>
                <a:cs typeface="Georgia"/>
              </a:rPr>
              <a:t>bones, especially  those </a:t>
            </a:r>
            <a:r>
              <a:rPr sz="2400" dirty="0">
                <a:solidFill>
                  <a:srgbClr val="525389"/>
                </a:solidFill>
                <a:latin typeface="Georgia"/>
                <a:cs typeface="Georgia"/>
              </a:rPr>
              <a:t>in </a:t>
            </a:r>
            <a:r>
              <a:rPr sz="2400" spc="-5" dirty="0">
                <a:solidFill>
                  <a:srgbClr val="525389"/>
                </a:solidFill>
                <a:latin typeface="Georgia"/>
                <a:cs typeface="Georgia"/>
              </a:rPr>
              <a:t>the finger</a:t>
            </a:r>
            <a:r>
              <a:rPr sz="2400" spc="-25" dirty="0">
                <a:solidFill>
                  <a:srgbClr val="525389"/>
                </a:solidFill>
                <a:latin typeface="Georgia"/>
                <a:cs typeface="Georgia"/>
              </a:rPr>
              <a:t> </a:t>
            </a:r>
            <a:r>
              <a:rPr sz="2400" spc="-5" dirty="0">
                <a:solidFill>
                  <a:srgbClr val="525389"/>
                </a:solidFill>
                <a:latin typeface="Georgia"/>
                <a:cs typeface="Georgia"/>
              </a:rPr>
              <a:t>tips</a:t>
            </a:r>
            <a:endParaRPr sz="2400">
              <a:latin typeface="Georgia"/>
              <a:cs typeface="Georgia"/>
            </a:endParaRPr>
          </a:p>
          <a:p>
            <a:pPr marL="826769" lvl="1" indent="-220345">
              <a:lnSpc>
                <a:spcPts val="2855"/>
              </a:lnSpc>
              <a:buFont typeface="Wingdings 2"/>
              <a:buChar char=""/>
              <a:tabLst>
                <a:tab pos="827405" algn="l"/>
              </a:tabLst>
            </a:pPr>
            <a:r>
              <a:rPr sz="2400" spc="-5" dirty="0">
                <a:solidFill>
                  <a:srgbClr val="525389"/>
                </a:solidFill>
                <a:latin typeface="Georgia"/>
                <a:cs typeface="Georgia"/>
              </a:rPr>
              <a:t>Excess breast growth </a:t>
            </a:r>
            <a:r>
              <a:rPr sz="2400" dirty="0">
                <a:solidFill>
                  <a:srgbClr val="525389"/>
                </a:solidFill>
                <a:latin typeface="Georgia"/>
                <a:cs typeface="Georgia"/>
              </a:rPr>
              <a:t>in men</a:t>
            </a:r>
            <a:r>
              <a:rPr sz="2400" spc="-15" dirty="0">
                <a:solidFill>
                  <a:srgbClr val="525389"/>
                </a:solidFill>
                <a:latin typeface="Georgia"/>
                <a:cs typeface="Georgia"/>
              </a:rPr>
              <a:t> </a:t>
            </a:r>
            <a:r>
              <a:rPr sz="2400" spc="-5" dirty="0">
                <a:solidFill>
                  <a:srgbClr val="525389"/>
                </a:solidFill>
                <a:latin typeface="Georgia"/>
                <a:cs typeface="Georgia"/>
              </a:rPr>
              <a:t>(gynecomastia)</a:t>
            </a:r>
            <a:endParaRPr sz="2400">
              <a:latin typeface="Georgia"/>
              <a:cs typeface="Georgia"/>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3238" y="307847"/>
            <a:ext cx="0" cy="132715"/>
          </a:xfrm>
          <a:custGeom>
            <a:avLst/>
            <a:gdLst/>
            <a:ahLst/>
            <a:cxnLst/>
            <a:rect l="l" t="t" r="r" b="b"/>
            <a:pathLst>
              <a:path h="132715">
                <a:moveTo>
                  <a:pt x="0" y="132587"/>
                </a:moveTo>
                <a:lnTo>
                  <a:pt x="0" y="0"/>
                </a:lnTo>
                <a:lnTo>
                  <a:pt x="0" y="132587"/>
                </a:lnTo>
                <a:close/>
              </a:path>
            </a:pathLst>
          </a:custGeom>
          <a:solidFill>
            <a:srgbClr val="438085"/>
          </a:solidFill>
        </p:spPr>
        <p:txBody>
          <a:bodyPr wrap="square" lIns="0" tIns="0" rIns="0" bIns="0" rtlCol="0"/>
          <a:lstStyle/>
          <a:p>
            <a:endParaRPr/>
          </a:p>
        </p:txBody>
      </p:sp>
      <p:sp>
        <p:nvSpPr>
          <p:cNvPr id="3" name="object 3"/>
          <p:cNvSpPr/>
          <p:nvPr/>
        </p:nvSpPr>
        <p:spPr>
          <a:xfrm>
            <a:off x="9078468" y="307847"/>
            <a:ext cx="0" cy="132715"/>
          </a:xfrm>
          <a:custGeom>
            <a:avLst/>
            <a:gdLst/>
            <a:ahLst/>
            <a:cxnLst/>
            <a:rect l="l" t="t" r="r" b="b"/>
            <a:pathLst>
              <a:path h="132715">
                <a:moveTo>
                  <a:pt x="0" y="132587"/>
                </a:moveTo>
                <a:lnTo>
                  <a:pt x="0" y="0"/>
                </a:lnTo>
                <a:lnTo>
                  <a:pt x="0" y="132587"/>
                </a:lnTo>
                <a:close/>
              </a:path>
            </a:pathLst>
          </a:custGeom>
          <a:solidFill>
            <a:srgbClr val="438085"/>
          </a:solidFill>
        </p:spPr>
        <p:txBody>
          <a:bodyPr wrap="square" lIns="0" tIns="0" rIns="0" bIns="0" rtlCol="0"/>
          <a:lstStyle/>
          <a:p>
            <a:endParaRPr/>
          </a:p>
        </p:txBody>
      </p:sp>
      <p:sp>
        <p:nvSpPr>
          <p:cNvPr id="4" name="object 4"/>
          <p:cNvSpPr/>
          <p:nvPr/>
        </p:nvSpPr>
        <p:spPr>
          <a:xfrm>
            <a:off x="0" y="307847"/>
            <a:ext cx="9044940" cy="91440"/>
          </a:xfrm>
          <a:custGeom>
            <a:avLst/>
            <a:gdLst/>
            <a:ahLst/>
            <a:cxnLst/>
            <a:rect l="l" t="t" r="r" b="b"/>
            <a:pathLst>
              <a:path w="9044940" h="91439">
                <a:moveTo>
                  <a:pt x="0" y="91439"/>
                </a:moveTo>
                <a:lnTo>
                  <a:pt x="9044940" y="91439"/>
                </a:lnTo>
                <a:lnTo>
                  <a:pt x="9044940" y="0"/>
                </a:lnTo>
                <a:lnTo>
                  <a:pt x="0" y="0"/>
                </a:lnTo>
                <a:lnTo>
                  <a:pt x="0" y="91439"/>
                </a:lnTo>
                <a:close/>
              </a:path>
            </a:pathLst>
          </a:custGeom>
          <a:solidFill>
            <a:srgbClr val="438085"/>
          </a:solidFill>
        </p:spPr>
        <p:txBody>
          <a:bodyPr wrap="square" lIns="0" tIns="0" rIns="0" bIns="0" rtlCol="0"/>
          <a:lstStyle/>
          <a:p>
            <a:endParaRPr/>
          </a:p>
        </p:txBody>
      </p:sp>
      <p:sp>
        <p:nvSpPr>
          <p:cNvPr id="5" name="object 5"/>
          <p:cNvSpPr/>
          <p:nvPr/>
        </p:nvSpPr>
        <p:spPr>
          <a:xfrm>
            <a:off x="5410200" y="359663"/>
            <a:ext cx="3634740" cy="81280"/>
          </a:xfrm>
          <a:custGeom>
            <a:avLst/>
            <a:gdLst/>
            <a:ahLst/>
            <a:cxnLst/>
            <a:rect l="l" t="t" r="r" b="b"/>
            <a:pathLst>
              <a:path w="3634740" h="81279">
                <a:moveTo>
                  <a:pt x="0" y="80771"/>
                </a:moveTo>
                <a:lnTo>
                  <a:pt x="3634740" y="80771"/>
                </a:lnTo>
                <a:lnTo>
                  <a:pt x="3634740" y="0"/>
                </a:lnTo>
                <a:lnTo>
                  <a:pt x="0" y="0"/>
                </a:lnTo>
                <a:lnTo>
                  <a:pt x="0" y="80771"/>
                </a:lnTo>
                <a:close/>
              </a:path>
            </a:pathLst>
          </a:custGeom>
          <a:solidFill>
            <a:srgbClr val="438085"/>
          </a:solidFill>
        </p:spPr>
        <p:txBody>
          <a:bodyPr wrap="square" lIns="0" tIns="0" rIns="0" bIns="0" rtlCol="0"/>
          <a:lstStyle/>
          <a:p>
            <a:endParaRPr/>
          </a:p>
        </p:txBody>
      </p:sp>
      <p:sp>
        <p:nvSpPr>
          <p:cNvPr id="6" name="object 6"/>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7" name="object 7"/>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8" name="object 8"/>
          <p:cNvSpPr/>
          <p:nvPr/>
        </p:nvSpPr>
        <p:spPr>
          <a:xfrm>
            <a:off x="5410200" y="440436"/>
            <a:ext cx="3634740" cy="180340"/>
          </a:xfrm>
          <a:custGeom>
            <a:avLst/>
            <a:gdLst/>
            <a:ahLst/>
            <a:cxnLst/>
            <a:rect l="l" t="t" r="r" b="b"/>
            <a:pathLst>
              <a:path w="3634740" h="180340">
                <a:moveTo>
                  <a:pt x="0" y="179832"/>
                </a:moveTo>
                <a:lnTo>
                  <a:pt x="3634740" y="179832"/>
                </a:lnTo>
                <a:lnTo>
                  <a:pt x="3634740"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9" name="object 9"/>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10" name="object 10"/>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11" name="object 11"/>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12" name="object 12"/>
          <p:cNvSpPr/>
          <p:nvPr/>
        </p:nvSpPr>
        <p:spPr>
          <a:xfrm>
            <a:off x="8988552" y="0"/>
            <a:ext cx="0" cy="622300"/>
          </a:xfrm>
          <a:custGeom>
            <a:avLst/>
            <a:gdLst/>
            <a:ahLst/>
            <a:cxnLst/>
            <a:rect l="l" t="t" r="r" b="b"/>
            <a:pathLst>
              <a:path h="622300">
                <a:moveTo>
                  <a:pt x="0" y="0"/>
                </a:moveTo>
                <a:lnTo>
                  <a:pt x="0" y="621791"/>
                </a:lnTo>
              </a:path>
            </a:pathLst>
          </a:custGeom>
          <a:ln w="27431">
            <a:solidFill>
              <a:srgbClr val="FFFFFF"/>
            </a:solidFill>
          </a:ln>
        </p:spPr>
        <p:txBody>
          <a:bodyPr wrap="square" lIns="0" tIns="0" rIns="0" bIns="0" rtlCol="0"/>
          <a:lstStyle/>
          <a:p>
            <a:endParaRPr/>
          </a:p>
        </p:txBody>
      </p:sp>
      <p:sp>
        <p:nvSpPr>
          <p:cNvPr id="13" name="object 13"/>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14" name="object 14"/>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15" name="object 15"/>
          <p:cNvSpPr txBox="1">
            <a:spLocks noGrp="1"/>
          </p:cNvSpPr>
          <p:nvPr>
            <p:ph type="title"/>
          </p:nvPr>
        </p:nvSpPr>
        <p:spPr>
          <a:xfrm>
            <a:off x="78739" y="331978"/>
            <a:ext cx="3953510" cy="574040"/>
          </a:xfrm>
          <a:prstGeom prst="rect">
            <a:avLst/>
          </a:prstGeom>
        </p:spPr>
        <p:txBody>
          <a:bodyPr vert="horz" wrap="square" lIns="0" tIns="12700" rIns="0" bIns="0" rtlCol="0">
            <a:spAutoFit/>
          </a:bodyPr>
          <a:lstStyle/>
          <a:p>
            <a:pPr marL="12700">
              <a:lnSpc>
                <a:spcPct val="100000"/>
              </a:lnSpc>
              <a:spcBef>
                <a:spcPts val="100"/>
              </a:spcBef>
            </a:pPr>
            <a:r>
              <a:rPr sz="3600" b="0" spc="-60" dirty="0">
                <a:latin typeface="Trebuchet MS"/>
                <a:cs typeface="Trebuchet MS"/>
              </a:rPr>
              <a:t>STAGES </a:t>
            </a:r>
            <a:r>
              <a:rPr sz="3600" b="0" dirty="0">
                <a:latin typeface="Trebuchet MS"/>
                <a:cs typeface="Trebuchet MS"/>
              </a:rPr>
              <a:t>OF</a:t>
            </a:r>
            <a:r>
              <a:rPr sz="3600" b="0" spc="-20" dirty="0">
                <a:latin typeface="Trebuchet MS"/>
                <a:cs typeface="Trebuchet MS"/>
              </a:rPr>
              <a:t> </a:t>
            </a:r>
            <a:r>
              <a:rPr sz="3600" b="0" spc="-5" dirty="0">
                <a:latin typeface="Trebuchet MS"/>
                <a:cs typeface="Trebuchet MS"/>
              </a:rPr>
              <a:t>CANCER</a:t>
            </a:r>
            <a:endParaRPr sz="3600">
              <a:latin typeface="Trebuchet MS"/>
              <a:cs typeface="Trebuchet MS"/>
            </a:endParaRPr>
          </a:p>
        </p:txBody>
      </p:sp>
      <p:sp>
        <p:nvSpPr>
          <p:cNvPr id="16" name="object 16"/>
          <p:cNvSpPr txBox="1"/>
          <p:nvPr/>
        </p:nvSpPr>
        <p:spPr>
          <a:xfrm>
            <a:off x="217424" y="1135125"/>
            <a:ext cx="7294245" cy="269240"/>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424455"/>
                </a:solidFill>
                <a:latin typeface="Trebuchet MS"/>
                <a:cs typeface="Trebuchet MS"/>
              </a:rPr>
              <a:t>American </a:t>
            </a:r>
            <a:r>
              <a:rPr sz="1600" b="1" spc="-5" dirty="0">
                <a:solidFill>
                  <a:srgbClr val="424455"/>
                </a:solidFill>
                <a:latin typeface="Trebuchet MS"/>
                <a:cs typeface="Trebuchet MS"/>
              </a:rPr>
              <a:t>Joint </a:t>
            </a:r>
            <a:r>
              <a:rPr sz="1600" b="1" spc="-10" dirty="0">
                <a:solidFill>
                  <a:srgbClr val="424455"/>
                </a:solidFill>
                <a:latin typeface="Trebuchet MS"/>
                <a:cs typeface="Trebuchet MS"/>
              </a:rPr>
              <a:t>Committee </a:t>
            </a:r>
            <a:r>
              <a:rPr sz="1600" b="1" spc="-5" dirty="0">
                <a:solidFill>
                  <a:srgbClr val="424455"/>
                </a:solidFill>
                <a:latin typeface="Trebuchet MS"/>
                <a:cs typeface="Trebuchet MS"/>
              </a:rPr>
              <a:t>on Cancer </a:t>
            </a:r>
            <a:r>
              <a:rPr sz="1600" b="1" spc="-10" dirty="0">
                <a:solidFill>
                  <a:srgbClr val="424455"/>
                </a:solidFill>
                <a:latin typeface="Trebuchet MS"/>
                <a:cs typeface="Trebuchet MS"/>
              </a:rPr>
              <a:t>(AJCC) </a:t>
            </a:r>
            <a:r>
              <a:rPr sz="1600" b="1" spc="-5" dirty="0">
                <a:solidFill>
                  <a:srgbClr val="424455"/>
                </a:solidFill>
                <a:latin typeface="Trebuchet MS"/>
                <a:cs typeface="Trebuchet MS"/>
              </a:rPr>
              <a:t>TNM system</a:t>
            </a:r>
            <a:r>
              <a:rPr sz="1600" spc="-5" dirty="0">
                <a:solidFill>
                  <a:srgbClr val="424455"/>
                </a:solidFill>
                <a:latin typeface="Trebuchet MS"/>
                <a:cs typeface="Trebuchet MS"/>
              </a:rPr>
              <a:t>, </a:t>
            </a:r>
            <a:r>
              <a:rPr sz="1600" spc="-10" dirty="0">
                <a:solidFill>
                  <a:srgbClr val="424455"/>
                </a:solidFill>
                <a:latin typeface="Trebuchet MS"/>
                <a:cs typeface="Trebuchet MS"/>
              </a:rPr>
              <a:t>which </a:t>
            </a:r>
            <a:r>
              <a:rPr sz="1600" spc="-5" dirty="0">
                <a:solidFill>
                  <a:srgbClr val="424455"/>
                </a:solidFill>
                <a:latin typeface="Trebuchet MS"/>
                <a:cs typeface="Trebuchet MS"/>
              </a:rPr>
              <a:t>is based</a:t>
            </a:r>
            <a:r>
              <a:rPr sz="1600" spc="280" dirty="0">
                <a:solidFill>
                  <a:srgbClr val="424455"/>
                </a:solidFill>
                <a:latin typeface="Trebuchet MS"/>
                <a:cs typeface="Trebuchet MS"/>
              </a:rPr>
              <a:t> </a:t>
            </a:r>
            <a:r>
              <a:rPr sz="1600" spc="-10" dirty="0">
                <a:solidFill>
                  <a:srgbClr val="424455"/>
                </a:solidFill>
                <a:latin typeface="Trebuchet MS"/>
                <a:cs typeface="Trebuchet MS"/>
              </a:rPr>
              <a:t>on:</a:t>
            </a:r>
            <a:endParaRPr sz="1600">
              <a:latin typeface="Trebuchet MS"/>
              <a:cs typeface="Trebuchet MS"/>
            </a:endParaRPr>
          </a:p>
        </p:txBody>
      </p:sp>
      <p:graphicFrame>
        <p:nvGraphicFramePr>
          <p:cNvPr id="17" name="object 17"/>
          <p:cNvGraphicFramePr>
            <a:graphicFrameLocks noGrp="1"/>
          </p:cNvGraphicFramePr>
          <p:nvPr/>
        </p:nvGraphicFramePr>
        <p:xfrm>
          <a:off x="-6350" y="1670050"/>
          <a:ext cx="9144000" cy="4952998"/>
        </p:xfrm>
        <a:graphic>
          <a:graphicData uri="http://schemas.openxmlformats.org/drawingml/2006/table">
            <a:tbl>
              <a:tblPr firstRow="1" bandRow="1">
                <a:tableStyleId>{2D5ABB26-0587-4C30-8999-92F81FD0307C}</a:tableStyleId>
              </a:tblPr>
              <a:tblGrid>
                <a:gridCol w="1524000"/>
                <a:gridCol w="1295400"/>
                <a:gridCol w="6324600"/>
              </a:tblGrid>
              <a:tr h="852424">
                <a:tc>
                  <a:txBody>
                    <a:bodyPr/>
                    <a:lstStyle/>
                    <a:p>
                      <a:pPr algn="ctr">
                        <a:lnSpc>
                          <a:spcPct val="100000"/>
                        </a:lnSpc>
                        <a:spcBef>
                          <a:spcPts val="300"/>
                        </a:spcBef>
                      </a:pPr>
                      <a:r>
                        <a:rPr sz="1800" b="1" dirty="0">
                          <a:solidFill>
                            <a:srgbClr val="FFFFFF"/>
                          </a:solidFill>
                          <a:latin typeface="Georgia"/>
                          <a:cs typeface="Georgia"/>
                        </a:rPr>
                        <a:t>Sr.</a:t>
                      </a:r>
                      <a:endParaRPr sz="1800">
                        <a:latin typeface="Georgia"/>
                        <a:cs typeface="Georgia"/>
                      </a:endParaRPr>
                    </a:p>
                    <a:p>
                      <a:pPr marL="635" algn="ctr">
                        <a:lnSpc>
                          <a:spcPct val="100000"/>
                        </a:lnSpc>
                      </a:pPr>
                      <a:r>
                        <a:rPr sz="1800" b="1" spc="-5" dirty="0">
                          <a:solidFill>
                            <a:srgbClr val="FFFFFF"/>
                          </a:solidFill>
                          <a:latin typeface="Georgia"/>
                          <a:cs typeface="Georgia"/>
                        </a:rPr>
                        <a:t>No</a:t>
                      </a:r>
                      <a:endParaRPr sz="1800">
                        <a:latin typeface="Georgia"/>
                        <a:cs typeface="Georgia"/>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solidFill>
                      <a:srgbClr val="525389"/>
                    </a:solidFill>
                  </a:tcPr>
                </a:tc>
                <a:tc>
                  <a:txBody>
                    <a:bodyPr/>
                    <a:lstStyle/>
                    <a:p>
                      <a:pPr algn="ctr">
                        <a:lnSpc>
                          <a:spcPct val="100000"/>
                        </a:lnSpc>
                        <a:spcBef>
                          <a:spcPts val="300"/>
                        </a:spcBef>
                      </a:pPr>
                      <a:r>
                        <a:rPr sz="1800" b="1" dirty="0">
                          <a:solidFill>
                            <a:srgbClr val="FFFFFF"/>
                          </a:solidFill>
                          <a:latin typeface="Georgia"/>
                          <a:cs typeface="Georgia"/>
                        </a:rPr>
                        <a:t>STAGE</a:t>
                      </a:r>
                      <a:endParaRPr sz="1800">
                        <a:latin typeface="Georgia"/>
                        <a:cs typeface="Georgia"/>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solidFill>
                      <a:srgbClr val="525389"/>
                    </a:solidFill>
                  </a:tcPr>
                </a:tc>
                <a:tc>
                  <a:txBody>
                    <a:bodyPr/>
                    <a:lstStyle/>
                    <a:p>
                      <a:pPr marL="1270" algn="ctr">
                        <a:lnSpc>
                          <a:spcPct val="100000"/>
                        </a:lnSpc>
                        <a:spcBef>
                          <a:spcPts val="300"/>
                        </a:spcBef>
                      </a:pPr>
                      <a:r>
                        <a:rPr sz="1800" b="1" spc="-5" dirty="0">
                          <a:solidFill>
                            <a:srgbClr val="FFFFFF"/>
                          </a:solidFill>
                          <a:latin typeface="Georgia"/>
                          <a:cs typeface="Georgia"/>
                        </a:rPr>
                        <a:t>FEACTURES</a:t>
                      </a:r>
                      <a:endParaRPr sz="1800">
                        <a:latin typeface="Georgia"/>
                        <a:cs typeface="Georgia"/>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solidFill>
                      <a:srgbClr val="525389"/>
                    </a:solidFill>
                  </a:tcPr>
                </a:tc>
              </a:tr>
              <a:tr h="723138">
                <a:tc rowSpan="5">
                  <a:txBody>
                    <a:bodyPr/>
                    <a:lstStyle/>
                    <a:p>
                      <a:pPr marL="91440" marR="99695">
                        <a:lnSpc>
                          <a:spcPct val="100000"/>
                        </a:lnSpc>
                        <a:spcBef>
                          <a:spcPts val="140"/>
                        </a:spcBef>
                      </a:pPr>
                      <a:r>
                        <a:rPr sz="2400" b="1" spc="-5" dirty="0">
                          <a:latin typeface="Georgia"/>
                          <a:cs typeface="Georgia"/>
                        </a:rPr>
                        <a:t>The size  </a:t>
                      </a:r>
                      <a:r>
                        <a:rPr sz="2400" b="1" dirty="0">
                          <a:latin typeface="Georgia"/>
                          <a:cs typeface="Georgia"/>
                        </a:rPr>
                        <a:t>of </a:t>
                      </a:r>
                      <a:r>
                        <a:rPr sz="2400" b="1" spc="-5" dirty="0">
                          <a:latin typeface="Georgia"/>
                          <a:cs typeface="Georgia"/>
                        </a:rPr>
                        <a:t>the  main  (</a:t>
                      </a:r>
                      <a:r>
                        <a:rPr sz="2000" b="1" dirty="0">
                          <a:latin typeface="Georgia"/>
                          <a:cs typeface="Georgia"/>
                        </a:rPr>
                        <a:t>primary)  </a:t>
                      </a:r>
                      <a:r>
                        <a:rPr sz="2400" b="1" spc="-5" dirty="0">
                          <a:latin typeface="Georgia"/>
                          <a:cs typeface="Georgia"/>
                        </a:rPr>
                        <a:t>tumor  </a:t>
                      </a:r>
                      <a:r>
                        <a:rPr sz="2400" b="1" dirty="0">
                          <a:latin typeface="Georgia"/>
                          <a:cs typeface="Georgia"/>
                        </a:rPr>
                        <a:t>(T)</a:t>
                      </a:r>
                      <a:endParaRPr sz="2400">
                        <a:latin typeface="Georgia"/>
                        <a:cs typeface="Georgia"/>
                      </a:endParaRPr>
                    </a:p>
                  </a:txBody>
                  <a:tcPr marL="0" marR="0" marT="17780" marB="0">
                    <a:lnL w="12700">
                      <a:solidFill>
                        <a:srgbClr val="FFFFFF"/>
                      </a:solidFill>
                      <a:prstDash val="solid"/>
                    </a:lnL>
                    <a:lnR w="12700">
                      <a:solidFill>
                        <a:srgbClr val="FFFFFF"/>
                      </a:solidFill>
                      <a:prstDash val="solid"/>
                    </a:lnR>
                    <a:lnB w="12700">
                      <a:solidFill>
                        <a:srgbClr val="FFFFFF"/>
                      </a:solidFill>
                      <a:prstDash val="solid"/>
                    </a:lnB>
                    <a:solidFill>
                      <a:srgbClr val="D1D1DA"/>
                    </a:solidFill>
                  </a:tcPr>
                </a:tc>
                <a:tc>
                  <a:txBody>
                    <a:bodyPr/>
                    <a:lstStyle/>
                    <a:p>
                      <a:pPr algn="ctr">
                        <a:lnSpc>
                          <a:spcPct val="100000"/>
                        </a:lnSpc>
                        <a:spcBef>
                          <a:spcPts val="155"/>
                        </a:spcBef>
                      </a:pPr>
                      <a:r>
                        <a:rPr sz="1800" b="1" spc="-5" dirty="0">
                          <a:latin typeface="Georgia"/>
                          <a:cs typeface="Georgia"/>
                        </a:rPr>
                        <a:t>T0:</a:t>
                      </a:r>
                      <a:endParaRPr sz="1800">
                        <a:latin typeface="Georgia"/>
                        <a:cs typeface="Georgia"/>
                      </a:endParaRPr>
                    </a:p>
                  </a:txBody>
                  <a:tcPr marL="0" marR="0" marT="19685" marB="0">
                    <a:lnL w="12700">
                      <a:solidFill>
                        <a:srgbClr val="FFFFFF"/>
                      </a:solidFill>
                      <a:prstDash val="solid"/>
                    </a:lnL>
                    <a:lnR w="12700">
                      <a:solidFill>
                        <a:srgbClr val="FFFFFF"/>
                      </a:solidFill>
                      <a:prstDash val="solid"/>
                    </a:lnR>
                    <a:lnB w="12700">
                      <a:solidFill>
                        <a:srgbClr val="000000"/>
                      </a:solidFill>
                      <a:prstDash val="solid"/>
                    </a:lnB>
                    <a:solidFill>
                      <a:srgbClr val="D1D1DA"/>
                    </a:solidFill>
                  </a:tcPr>
                </a:tc>
                <a:tc>
                  <a:txBody>
                    <a:bodyPr/>
                    <a:lstStyle/>
                    <a:p>
                      <a:pPr marL="91440">
                        <a:lnSpc>
                          <a:spcPct val="100000"/>
                        </a:lnSpc>
                        <a:spcBef>
                          <a:spcPts val="145"/>
                        </a:spcBef>
                      </a:pPr>
                      <a:r>
                        <a:rPr sz="2000" dirty="0">
                          <a:latin typeface="Georgia"/>
                          <a:cs typeface="Georgia"/>
                        </a:rPr>
                        <a:t>There is no evidence </a:t>
                      </a:r>
                      <a:r>
                        <a:rPr sz="2000" spc="-5" dirty="0">
                          <a:latin typeface="Georgia"/>
                          <a:cs typeface="Georgia"/>
                        </a:rPr>
                        <a:t>of </a:t>
                      </a:r>
                      <a:r>
                        <a:rPr sz="2000" dirty="0">
                          <a:latin typeface="Georgia"/>
                          <a:cs typeface="Georgia"/>
                        </a:rPr>
                        <a:t>a </a:t>
                      </a:r>
                      <a:r>
                        <a:rPr sz="2000" spc="-5" dirty="0">
                          <a:latin typeface="Georgia"/>
                          <a:cs typeface="Georgia"/>
                        </a:rPr>
                        <a:t>primary</a:t>
                      </a:r>
                      <a:r>
                        <a:rPr sz="2000" spc="-20" dirty="0">
                          <a:latin typeface="Georgia"/>
                          <a:cs typeface="Georgia"/>
                        </a:rPr>
                        <a:t> </a:t>
                      </a:r>
                      <a:r>
                        <a:rPr sz="2000" dirty="0">
                          <a:latin typeface="Georgia"/>
                          <a:cs typeface="Georgia"/>
                        </a:rPr>
                        <a:t>tumor.</a:t>
                      </a:r>
                      <a:endParaRPr sz="2000">
                        <a:latin typeface="Georgia"/>
                        <a:cs typeface="Georgia"/>
                      </a:endParaRPr>
                    </a:p>
                  </a:txBody>
                  <a:tcPr marL="0" marR="0" marT="18415" marB="0">
                    <a:lnL w="12700">
                      <a:solidFill>
                        <a:srgbClr val="FFFFFF"/>
                      </a:solidFill>
                      <a:prstDash val="solid"/>
                    </a:lnL>
                    <a:lnR w="12700">
                      <a:solidFill>
                        <a:srgbClr val="FFFFFF"/>
                      </a:solidFill>
                      <a:prstDash val="solid"/>
                    </a:lnR>
                    <a:lnB w="12700">
                      <a:solidFill>
                        <a:srgbClr val="000000"/>
                      </a:solidFill>
                      <a:prstDash val="solid"/>
                    </a:lnB>
                    <a:solidFill>
                      <a:srgbClr val="D1D1DA"/>
                    </a:solidFill>
                  </a:tcPr>
                </a:tc>
              </a:tr>
              <a:tr h="791210">
                <a:tc vMerge="1">
                  <a:txBody>
                    <a:bodyPr/>
                    <a:lstStyle/>
                    <a:p>
                      <a:endParaRPr/>
                    </a:p>
                  </a:txBody>
                  <a:tcPr marL="0" marR="0" marT="17780" marB="0">
                    <a:lnL w="12700">
                      <a:solidFill>
                        <a:srgbClr val="FFFFFF"/>
                      </a:solidFill>
                      <a:prstDash val="solid"/>
                    </a:lnL>
                    <a:lnR w="12700">
                      <a:solidFill>
                        <a:srgbClr val="FFFFFF"/>
                      </a:solidFill>
                      <a:prstDash val="solid"/>
                    </a:lnR>
                    <a:lnB w="12700">
                      <a:solidFill>
                        <a:srgbClr val="FFFFFF"/>
                      </a:solidFill>
                      <a:prstDash val="solid"/>
                    </a:lnB>
                    <a:solidFill>
                      <a:srgbClr val="D1D1DA"/>
                    </a:solidFill>
                  </a:tcPr>
                </a:tc>
                <a:tc>
                  <a:txBody>
                    <a:bodyPr/>
                    <a:lstStyle/>
                    <a:p>
                      <a:pPr marL="635" algn="ctr">
                        <a:lnSpc>
                          <a:spcPct val="100000"/>
                        </a:lnSpc>
                        <a:spcBef>
                          <a:spcPts val="305"/>
                        </a:spcBef>
                      </a:pPr>
                      <a:r>
                        <a:rPr sz="1800" b="1" spc="-5" dirty="0">
                          <a:latin typeface="Georgia"/>
                          <a:cs typeface="Georgia"/>
                        </a:rPr>
                        <a:t>T1:</a:t>
                      </a:r>
                      <a:endParaRPr sz="1800">
                        <a:latin typeface="Georgia"/>
                        <a:cs typeface="Georgia"/>
                      </a:endParaRPr>
                    </a:p>
                  </a:txBody>
                  <a:tcPr marL="0" marR="0" marT="38735" marB="0">
                    <a:lnL w="12700">
                      <a:solidFill>
                        <a:srgbClr val="FFFFFF"/>
                      </a:solidFill>
                      <a:prstDash val="solid"/>
                    </a:lnL>
                    <a:lnR w="12700">
                      <a:solidFill>
                        <a:srgbClr val="FFFFFF"/>
                      </a:solidFill>
                      <a:prstDash val="solid"/>
                    </a:lnR>
                    <a:lnT w="12700">
                      <a:solidFill>
                        <a:srgbClr val="000000"/>
                      </a:solidFill>
                      <a:prstDash val="solid"/>
                    </a:lnT>
                    <a:lnB w="12700">
                      <a:solidFill>
                        <a:srgbClr val="000000"/>
                      </a:solidFill>
                      <a:prstDash val="solid"/>
                    </a:lnB>
                    <a:solidFill>
                      <a:srgbClr val="E9E9EC"/>
                    </a:solidFill>
                  </a:tcPr>
                </a:tc>
                <a:tc>
                  <a:txBody>
                    <a:bodyPr/>
                    <a:lstStyle/>
                    <a:p>
                      <a:pPr marL="91440">
                        <a:lnSpc>
                          <a:spcPct val="100000"/>
                        </a:lnSpc>
                        <a:spcBef>
                          <a:spcPts val="295"/>
                        </a:spcBef>
                      </a:pPr>
                      <a:r>
                        <a:rPr sz="2000" dirty="0">
                          <a:latin typeface="Georgia"/>
                          <a:cs typeface="Georgia"/>
                        </a:rPr>
                        <a:t>The </a:t>
                      </a:r>
                      <a:r>
                        <a:rPr sz="2000" spc="-5" dirty="0">
                          <a:latin typeface="Georgia"/>
                          <a:cs typeface="Georgia"/>
                        </a:rPr>
                        <a:t>tumor </a:t>
                      </a:r>
                      <a:r>
                        <a:rPr sz="2000" dirty="0">
                          <a:latin typeface="Georgia"/>
                          <a:cs typeface="Georgia"/>
                        </a:rPr>
                        <a:t>is no </a:t>
                      </a:r>
                      <a:r>
                        <a:rPr sz="2000" spc="-5" dirty="0">
                          <a:latin typeface="Georgia"/>
                          <a:cs typeface="Georgia"/>
                        </a:rPr>
                        <a:t>larger </a:t>
                      </a:r>
                      <a:r>
                        <a:rPr sz="2000" dirty="0">
                          <a:latin typeface="Georgia"/>
                          <a:cs typeface="Georgia"/>
                        </a:rPr>
                        <a:t>than 3</a:t>
                      </a:r>
                      <a:r>
                        <a:rPr sz="2000" spc="-10" dirty="0">
                          <a:latin typeface="Georgia"/>
                          <a:cs typeface="Georgia"/>
                        </a:rPr>
                        <a:t> </a:t>
                      </a:r>
                      <a:r>
                        <a:rPr sz="2000" dirty="0">
                          <a:latin typeface="Georgia"/>
                          <a:cs typeface="Georgia"/>
                        </a:rPr>
                        <a:t>centimeters,</a:t>
                      </a:r>
                      <a:endParaRPr sz="2000">
                        <a:latin typeface="Georgia"/>
                        <a:cs typeface="Georgia"/>
                      </a:endParaRPr>
                    </a:p>
                    <a:p>
                      <a:pPr marL="91440">
                        <a:lnSpc>
                          <a:spcPct val="100000"/>
                        </a:lnSpc>
                        <a:spcBef>
                          <a:spcPts val="5"/>
                        </a:spcBef>
                      </a:pPr>
                      <a:r>
                        <a:rPr sz="2000" dirty="0">
                          <a:latin typeface="Georgia"/>
                          <a:cs typeface="Georgia"/>
                        </a:rPr>
                        <a:t>not reached</a:t>
                      </a:r>
                      <a:r>
                        <a:rPr sz="2000" spc="470" dirty="0">
                          <a:latin typeface="Georgia"/>
                          <a:cs typeface="Georgia"/>
                        </a:rPr>
                        <a:t> </a:t>
                      </a:r>
                      <a:r>
                        <a:rPr sz="2000" dirty="0">
                          <a:latin typeface="Georgia"/>
                          <a:cs typeface="Georgia"/>
                        </a:rPr>
                        <a:t>PLEURA</a:t>
                      </a:r>
                      <a:endParaRPr sz="2000">
                        <a:latin typeface="Georgia"/>
                        <a:cs typeface="Georgia"/>
                      </a:endParaRPr>
                    </a:p>
                  </a:txBody>
                  <a:tcPr marL="0" marR="0" marT="37465" marB="0">
                    <a:lnL w="12700">
                      <a:solidFill>
                        <a:srgbClr val="FFFFFF"/>
                      </a:solidFill>
                      <a:prstDash val="solid"/>
                    </a:lnL>
                    <a:lnR w="12700">
                      <a:solidFill>
                        <a:srgbClr val="FFFFFF"/>
                      </a:solidFill>
                      <a:prstDash val="solid"/>
                    </a:lnR>
                    <a:lnT w="12700">
                      <a:solidFill>
                        <a:srgbClr val="000000"/>
                      </a:solidFill>
                      <a:prstDash val="solid"/>
                    </a:lnT>
                    <a:lnB w="12700">
                      <a:solidFill>
                        <a:srgbClr val="000000"/>
                      </a:solidFill>
                      <a:prstDash val="solid"/>
                    </a:lnB>
                    <a:solidFill>
                      <a:srgbClr val="E9E9EC"/>
                    </a:solidFill>
                  </a:tcPr>
                </a:tc>
              </a:tr>
              <a:tr h="858646">
                <a:tc vMerge="1">
                  <a:txBody>
                    <a:bodyPr/>
                    <a:lstStyle/>
                    <a:p>
                      <a:endParaRPr/>
                    </a:p>
                  </a:txBody>
                  <a:tcPr marL="0" marR="0" marT="17780" marB="0">
                    <a:lnL w="12700">
                      <a:solidFill>
                        <a:srgbClr val="FFFFFF"/>
                      </a:solidFill>
                      <a:prstDash val="solid"/>
                    </a:lnL>
                    <a:lnR w="12700">
                      <a:solidFill>
                        <a:srgbClr val="FFFFFF"/>
                      </a:solidFill>
                      <a:prstDash val="solid"/>
                    </a:lnR>
                    <a:lnB w="12700">
                      <a:solidFill>
                        <a:srgbClr val="FFFFFF"/>
                      </a:solidFill>
                      <a:prstDash val="solid"/>
                    </a:lnB>
                    <a:solidFill>
                      <a:srgbClr val="D1D1DA"/>
                    </a:solidFill>
                  </a:tcPr>
                </a:tc>
                <a:tc>
                  <a:txBody>
                    <a:bodyPr/>
                    <a:lstStyle/>
                    <a:p>
                      <a:pPr algn="ctr">
                        <a:lnSpc>
                          <a:spcPct val="100000"/>
                        </a:lnSpc>
                        <a:spcBef>
                          <a:spcPts val="305"/>
                        </a:spcBef>
                      </a:pPr>
                      <a:r>
                        <a:rPr sz="1800" b="1" dirty="0">
                          <a:latin typeface="Georgia"/>
                          <a:cs typeface="Georgia"/>
                        </a:rPr>
                        <a:t>T2</a:t>
                      </a:r>
                      <a:r>
                        <a:rPr sz="1800" dirty="0">
                          <a:latin typeface="Georgia"/>
                          <a:cs typeface="Georgia"/>
                        </a:rPr>
                        <a:t>:</a:t>
                      </a:r>
                      <a:endParaRPr sz="1800">
                        <a:latin typeface="Georgia"/>
                        <a:cs typeface="Georgia"/>
                      </a:endParaRPr>
                    </a:p>
                  </a:txBody>
                  <a:tcPr marL="0" marR="0" marT="38735" marB="0">
                    <a:lnL w="12700">
                      <a:solidFill>
                        <a:srgbClr val="FFFFFF"/>
                      </a:solidFill>
                      <a:prstDash val="solid"/>
                    </a:lnL>
                    <a:lnR w="12700">
                      <a:solidFill>
                        <a:srgbClr val="FFFFFF"/>
                      </a:solidFill>
                      <a:prstDash val="solid"/>
                    </a:lnR>
                    <a:lnT w="12700">
                      <a:solidFill>
                        <a:srgbClr val="000000"/>
                      </a:solidFill>
                      <a:prstDash val="solid"/>
                    </a:lnT>
                    <a:lnB w="12700">
                      <a:solidFill>
                        <a:srgbClr val="000000"/>
                      </a:solidFill>
                      <a:prstDash val="solid"/>
                    </a:lnB>
                    <a:solidFill>
                      <a:srgbClr val="D1D1DA"/>
                    </a:solidFill>
                  </a:tcPr>
                </a:tc>
                <a:tc>
                  <a:txBody>
                    <a:bodyPr/>
                    <a:lstStyle/>
                    <a:p>
                      <a:pPr marL="91440" marR="288290">
                        <a:lnSpc>
                          <a:spcPct val="100000"/>
                        </a:lnSpc>
                        <a:spcBef>
                          <a:spcPts val="300"/>
                        </a:spcBef>
                      </a:pPr>
                      <a:r>
                        <a:rPr sz="2000" dirty="0">
                          <a:latin typeface="Georgia"/>
                          <a:cs typeface="Georgia"/>
                        </a:rPr>
                        <a:t>The </a:t>
                      </a:r>
                      <a:r>
                        <a:rPr sz="2000" spc="-5" dirty="0">
                          <a:latin typeface="Georgia"/>
                          <a:cs typeface="Georgia"/>
                        </a:rPr>
                        <a:t>tumor has </a:t>
                      </a:r>
                      <a:r>
                        <a:rPr sz="2000" dirty="0">
                          <a:latin typeface="Georgia"/>
                          <a:cs typeface="Georgia"/>
                        </a:rPr>
                        <a:t>1 </a:t>
                      </a:r>
                      <a:r>
                        <a:rPr sz="2000" spc="-5" dirty="0">
                          <a:latin typeface="Georgia"/>
                          <a:cs typeface="Georgia"/>
                        </a:rPr>
                        <a:t>or </a:t>
                      </a:r>
                      <a:r>
                        <a:rPr sz="2000" dirty="0">
                          <a:latin typeface="Georgia"/>
                          <a:cs typeface="Georgia"/>
                        </a:rPr>
                        <a:t>more, </a:t>
                      </a:r>
                      <a:r>
                        <a:rPr sz="2000" spc="-5" dirty="0">
                          <a:latin typeface="Georgia"/>
                          <a:cs typeface="Georgia"/>
                        </a:rPr>
                        <a:t>larger than </a:t>
                      </a:r>
                      <a:r>
                        <a:rPr sz="2000" dirty="0">
                          <a:latin typeface="Georgia"/>
                          <a:cs typeface="Georgia"/>
                        </a:rPr>
                        <a:t>3 cm across but  not </a:t>
                      </a:r>
                      <a:r>
                        <a:rPr sz="2000" spc="-5" dirty="0">
                          <a:latin typeface="Georgia"/>
                          <a:cs typeface="Georgia"/>
                        </a:rPr>
                        <a:t>larger </a:t>
                      </a:r>
                      <a:r>
                        <a:rPr sz="2000" dirty="0">
                          <a:latin typeface="Georgia"/>
                          <a:cs typeface="Georgia"/>
                        </a:rPr>
                        <a:t>than 7 </a:t>
                      </a:r>
                      <a:r>
                        <a:rPr sz="2000" spc="-5" dirty="0">
                          <a:latin typeface="Georgia"/>
                          <a:cs typeface="Georgia"/>
                        </a:rPr>
                        <a:t>cm.</a:t>
                      </a:r>
                      <a:r>
                        <a:rPr sz="2000" dirty="0">
                          <a:latin typeface="Georgia"/>
                          <a:cs typeface="Georgia"/>
                        </a:rPr>
                        <a:t> BROCHUS</a:t>
                      </a:r>
                      <a:endParaRPr sz="2000">
                        <a:latin typeface="Georgia"/>
                        <a:cs typeface="Georgia"/>
                      </a:endParaRPr>
                    </a:p>
                  </a:txBody>
                  <a:tcPr marL="0" marR="0" marT="38100" marB="0">
                    <a:lnL w="12700">
                      <a:solidFill>
                        <a:srgbClr val="FFFFFF"/>
                      </a:solidFill>
                      <a:prstDash val="solid"/>
                    </a:lnL>
                    <a:lnR w="12700">
                      <a:solidFill>
                        <a:srgbClr val="FFFFFF"/>
                      </a:solidFill>
                      <a:prstDash val="solid"/>
                    </a:lnR>
                    <a:lnT w="12700">
                      <a:solidFill>
                        <a:srgbClr val="000000"/>
                      </a:solidFill>
                      <a:prstDash val="solid"/>
                    </a:lnT>
                    <a:lnB w="12700">
                      <a:solidFill>
                        <a:srgbClr val="000000"/>
                      </a:solidFill>
                      <a:prstDash val="solid"/>
                    </a:lnB>
                    <a:solidFill>
                      <a:srgbClr val="D1D1DA"/>
                    </a:solidFill>
                  </a:tcPr>
                </a:tc>
              </a:tr>
              <a:tr h="949807">
                <a:tc vMerge="1">
                  <a:txBody>
                    <a:bodyPr/>
                    <a:lstStyle/>
                    <a:p>
                      <a:endParaRPr/>
                    </a:p>
                  </a:txBody>
                  <a:tcPr marL="0" marR="0" marT="17780" marB="0">
                    <a:lnL w="12700">
                      <a:solidFill>
                        <a:srgbClr val="FFFFFF"/>
                      </a:solidFill>
                      <a:prstDash val="solid"/>
                    </a:lnL>
                    <a:lnR w="12700">
                      <a:solidFill>
                        <a:srgbClr val="FFFFFF"/>
                      </a:solidFill>
                      <a:prstDash val="solid"/>
                    </a:lnR>
                    <a:lnB w="12700">
                      <a:solidFill>
                        <a:srgbClr val="FFFFFF"/>
                      </a:solidFill>
                      <a:prstDash val="solid"/>
                    </a:lnB>
                    <a:solidFill>
                      <a:srgbClr val="D1D1DA"/>
                    </a:solidFill>
                  </a:tcPr>
                </a:tc>
                <a:tc>
                  <a:txBody>
                    <a:bodyPr/>
                    <a:lstStyle/>
                    <a:p>
                      <a:pPr algn="ctr">
                        <a:lnSpc>
                          <a:spcPct val="100000"/>
                        </a:lnSpc>
                        <a:spcBef>
                          <a:spcPts val="305"/>
                        </a:spcBef>
                      </a:pPr>
                      <a:r>
                        <a:rPr sz="1800" b="1" dirty="0">
                          <a:latin typeface="Georgia"/>
                          <a:cs typeface="Georgia"/>
                        </a:rPr>
                        <a:t>T3</a:t>
                      </a:r>
                      <a:r>
                        <a:rPr sz="1800" dirty="0">
                          <a:latin typeface="Georgia"/>
                          <a:cs typeface="Georgia"/>
                        </a:rPr>
                        <a:t>:</a:t>
                      </a:r>
                      <a:endParaRPr sz="1800">
                        <a:latin typeface="Georgia"/>
                        <a:cs typeface="Georgia"/>
                      </a:endParaRPr>
                    </a:p>
                  </a:txBody>
                  <a:tcPr marL="0" marR="0" marT="38735" marB="0">
                    <a:lnL w="12700">
                      <a:solidFill>
                        <a:srgbClr val="FFFFFF"/>
                      </a:solidFill>
                      <a:prstDash val="solid"/>
                    </a:lnL>
                    <a:lnR w="12700">
                      <a:solidFill>
                        <a:srgbClr val="FFFFFF"/>
                      </a:solidFill>
                      <a:prstDash val="solid"/>
                    </a:lnR>
                    <a:lnT w="12700">
                      <a:solidFill>
                        <a:srgbClr val="000000"/>
                      </a:solidFill>
                      <a:prstDash val="solid"/>
                    </a:lnT>
                    <a:lnB w="12700">
                      <a:solidFill>
                        <a:srgbClr val="000000"/>
                      </a:solidFill>
                      <a:prstDash val="solid"/>
                    </a:lnB>
                    <a:solidFill>
                      <a:srgbClr val="E9E9EC"/>
                    </a:solidFill>
                  </a:tcPr>
                </a:tc>
                <a:tc>
                  <a:txBody>
                    <a:bodyPr/>
                    <a:lstStyle/>
                    <a:p>
                      <a:pPr marL="91440" marR="132080">
                        <a:lnSpc>
                          <a:spcPct val="100000"/>
                        </a:lnSpc>
                        <a:spcBef>
                          <a:spcPts val="300"/>
                        </a:spcBef>
                      </a:pPr>
                      <a:r>
                        <a:rPr sz="2000" dirty="0">
                          <a:latin typeface="Georgia"/>
                          <a:cs typeface="Georgia"/>
                        </a:rPr>
                        <a:t>The </a:t>
                      </a:r>
                      <a:r>
                        <a:rPr sz="2000" spc="-5" dirty="0">
                          <a:latin typeface="Georgia"/>
                          <a:cs typeface="Georgia"/>
                        </a:rPr>
                        <a:t>tumor has </a:t>
                      </a:r>
                      <a:r>
                        <a:rPr sz="2000" dirty="0">
                          <a:latin typeface="Georgia"/>
                          <a:cs typeface="Georgia"/>
                        </a:rPr>
                        <a:t>1 </a:t>
                      </a:r>
                      <a:r>
                        <a:rPr sz="2000" spc="-5" dirty="0">
                          <a:latin typeface="Georgia"/>
                          <a:cs typeface="Georgia"/>
                        </a:rPr>
                        <a:t>or </a:t>
                      </a:r>
                      <a:r>
                        <a:rPr sz="2000" dirty="0">
                          <a:latin typeface="Georgia"/>
                          <a:cs typeface="Georgia"/>
                        </a:rPr>
                        <a:t>more </a:t>
                      </a:r>
                      <a:r>
                        <a:rPr sz="2000" spc="-5" dirty="0">
                          <a:latin typeface="Georgia"/>
                          <a:cs typeface="Georgia"/>
                        </a:rPr>
                        <a:t>of the following features, </a:t>
                      </a:r>
                      <a:r>
                        <a:rPr sz="2000" dirty="0">
                          <a:latin typeface="Georgia"/>
                          <a:cs typeface="Georgia"/>
                        </a:rPr>
                        <a:t>It is  </a:t>
                      </a:r>
                      <a:r>
                        <a:rPr sz="2000" spc="-5" dirty="0">
                          <a:latin typeface="Georgia"/>
                          <a:cs typeface="Georgia"/>
                        </a:rPr>
                        <a:t>larger </a:t>
                      </a:r>
                      <a:r>
                        <a:rPr sz="2000" dirty="0">
                          <a:latin typeface="Georgia"/>
                          <a:cs typeface="Georgia"/>
                        </a:rPr>
                        <a:t>than 7 cm across CHEST WALL</a:t>
                      </a:r>
                      <a:endParaRPr sz="2000">
                        <a:latin typeface="Georgia"/>
                        <a:cs typeface="Georgia"/>
                      </a:endParaRPr>
                    </a:p>
                  </a:txBody>
                  <a:tcPr marL="0" marR="0" marT="38100" marB="0">
                    <a:lnL w="12700">
                      <a:solidFill>
                        <a:srgbClr val="FFFFFF"/>
                      </a:solidFill>
                      <a:prstDash val="solid"/>
                    </a:lnL>
                    <a:lnR w="12700">
                      <a:solidFill>
                        <a:srgbClr val="FFFFFF"/>
                      </a:solidFill>
                      <a:prstDash val="solid"/>
                    </a:lnR>
                    <a:lnT w="12700">
                      <a:solidFill>
                        <a:srgbClr val="000000"/>
                      </a:solidFill>
                      <a:prstDash val="solid"/>
                    </a:lnT>
                    <a:lnB w="12700">
                      <a:solidFill>
                        <a:srgbClr val="000000"/>
                      </a:solidFill>
                      <a:prstDash val="solid"/>
                    </a:lnB>
                    <a:solidFill>
                      <a:srgbClr val="E9E9EC"/>
                    </a:solidFill>
                  </a:tcPr>
                </a:tc>
              </a:tr>
              <a:tr h="777773">
                <a:tc vMerge="1">
                  <a:txBody>
                    <a:bodyPr/>
                    <a:lstStyle/>
                    <a:p>
                      <a:endParaRPr/>
                    </a:p>
                  </a:txBody>
                  <a:tcPr marL="0" marR="0" marT="17780" marB="0">
                    <a:lnL w="12700">
                      <a:solidFill>
                        <a:srgbClr val="FFFFFF"/>
                      </a:solidFill>
                      <a:prstDash val="solid"/>
                    </a:lnL>
                    <a:lnR w="12700">
                      <a:solidFill>
                        <a:srgbClr val="FFFFFF"/>
                      </a:solidFill>
                      <a:prstDash val="solid"/>
                    </a:lnR>
                    <a:lnB w="12700">
                      <a:solidFill>
                        <a:srgbClr val="FFFFFF"/>
                      </a:solidFill>
                      <a:prstDash val="solid"/>
                    </a:lnB>
                    <a:solidFill>
                      <a:srgbClr val="D1D1DA"/>
                    </a:solidFill>
                  </a:tcPr>
                </a:tc>
                <a:tc>
                  <a:txBody>
                    <a:bodyPr/>
                    <a:lstStyle/>
                    <a:p>
                      <a:pPr algn="ctr">
                        <a:lnSpc>
                          <a:spcPct val="100000"/>
                        </a:lnSpc>
                        <a:spcBef>
                          <a:spcPts val="305"/>
                        </a:spcBef>
                      </a:pPr>
                      <a:r>
                        <a:rPr sz="1800" b="1" spc="-5" dirty="0">
                          <a:latin typeface="Georgia"/>
                          <a:cs typeface="Georgia"/>
                        </a:rPr>
                        <a:t>T4:</a:t>
                      </a:r>
                      <a:endParaRPr sz="1800">
                        <a:latin typeface="Georgia"/>
                        <a:cs typeface="Georgia"/>
                      </a:endParaRPr>
                    </a:p>
                  </a:txBody>
                  <a:tcPr marL="0" marR="0" marT="3873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D1D1DA"/>
                    </a:solidFill>
                  </a:tcPr>
                </a:tc>
                <a:tc>
                  <a:txBody>
                    <a:bodyPr/>
                    <a:lstStyle/>
                    <a:p>
                      <a:pPr marL="91440">
                        <a:lnSpc>
                          <a:spcPct val="100000"/>
                        </a:lnSpc>
                        <a:spcBef>
                          <a:spcPts val="300"/>
                        </a:spcBef>
                      </a:pPr>
                      <a:r>
                        <a:rPr sz="2000" dirty="0">
                          <a:latin typeface="Georgia"/>
                          <a:cs typeface="Georgia"/>
                        </a:rPr>
                        <a:t>The </a:t>
                      </a:r>
                      <a:r>
                        <a:rPr sz="2000" spc="-5" dirty="0">
                          <a:latin typeface="Georgia"/>
                          <a:cs typeface="Georgia"/>
                        </a:rPr>
                        <a:t>cancer has </a:t>
                      </a:r>
                      <a:r>
                        <a:rPr sz="2000" dirty="0">
                          <a:latin typeface="Georgia"/>
                          <a:cs typeface="Georgia"/>
                        </a:rPr>
                        <a:t>1 </a:t>
                      </a:r>
                      <a:r>
                        <a:rPr sz="2000" spc="-5" dirty="0">
                          <a:latin typeface="Georgia"/>
                          <a:cs typeface="Georgia"/>
                        </a:rPr>
                        <a:t>or </a:t>
                      </a:r>
                      <a:r>
                        <a:rPr sz="2000" dirty="0">
                          <a:latin typeface="Georgia"/>
                          <a:cs typeface="Georgia"/>
                        </a:rPr>
                        <a:t>more, A </a:t>
                      </a:r>
                      <a:r>
                        <a:rPr sz="2000" spc="-5" dirty="0">
                          <a:latin typeface="Georgia"/>
                          <a:cs typeface="Georgia"/>
                        </a:rPr>
                        <a:t>tumor of any size</a:t>
                      </a:r>
                      <a:r>
                        <a:rPr sz="2000" spc="40" dirty="0">
                          <a:latin typeface="Georgia"/>
                          <a:cs typeface="Georgia"/>
                        </a:rPr>
                        <a:t> </a:t>
                      </a:r>
                      <a:r>
                        <a:rPr sz="2000" spc="-5" dirty="0">
                          <a:latin typeface="Georgia"/>
                          <a:cs typeface="Georgia"/>
                        </a:rPr>
                        <a:t>has</a:t>
                      </a:r>
                      <a:endParaRPr sz="2000">
                        <a:latin typeface="Georgia"/>
                        <a:cs typeface="Georgia"/>
                      </a:endParaRPr>
                    </a:p>
                    <a:p>
                      <a:pPr marL="91440">
                        <a:lnSpc>
                          <a:spcPct val="100000"/>
                        </a:lnSpc>
                      </a:pPr>
                      <a:r>
                        <a:rPr sz="2000" spc="-5" dirty="0">
                          <a:latin typeface="Georgia"/>
                          <a:cs typeface="Georgia"/>
                        </a:rPr>
                        <a:t>grown </a:t>
                      </a:r>
                      <a:r>
                        <a:rPr sz="2000" dirty="0">
                          <a:latin typeface="Georgia"/>
                          <a:cs typeface="Georgia"/>
                        </a:rPr>
                        <a:t>into </a:t>
                      </a:r>
                      <a:r>
                        <a:rPr sz="2000" spc="-5" dirty="0">
                          <a:latin typeface="Georgia"/>
                          <a:cs typeface="Georgia"/>
                        </a:rPr>
                        <a:t>the </a:t>
                      </a:r>
                      <a:r>
                        <a:rPr sz="2000" dirty="0">
                          <a:latin typeface="Georgia"/>
                          <a:cs typeface="Georgia"/>
                        </a:rPr>
                        <a:t>space </a:t>
                      </a:r>
                      <a:r>
                        <a:rPr sz="2000" spc="-5" dirty="0">
                          <a:latin typeface="Georgia"/>
                          <a:cs typeface="Georgia"/>
                        </a:rPr>
                        <a:t>between the</a:t>
                      </a:r>
                      <a:r>
                        <a:rPr sz="2000" spc="-35" dirty="0">
                          <a:latin typeface="Georgia"/>
                          <a:cs typeface="Georgia"/>
                        </a:rPr>
                        <a:t> </a:t>
                      </a:r>
                      <a:r>
                        <a:rPr sz="2000" dirty="0">
                          <a:latin typeface="Georgia"/>
                          <a:cs typeface="Georgia"/>
                        </a:rPr>
                        <a:t>lungs</a:t>
                      </a:r>
                      <a:endParaRPr sz="2000">
                        <a:latin typeface="Georgia"/>
                        <a:cs typeface="Georgia"/>
                      </a:endParaRPr>
                    </a:p>
                  </a:txBody>
                  <a:tcPr marL="0" marR="0" marT="38100"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D1D1DA"/>
                    </a:solidFill>
                  </a:tcPr>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3238" y="307847"/>
            <a:ext cx="0" cy="132715"/>
          </a:xfrm>
          <a:custGeom>
            <a:avLst/>
            <a:gdLst/>
            <a:ahLst/>
            <a:cxnLst/>
            <a:rect l="l" t="t" r="r" b="b"/>
            <a:pathLst>
              <a:path h="132715">
                <a:moveTo>
                  <a:pt x="0" y="132587"/>
                </a:moveTo>
                <a:lnTo>
                  <a:pt x="0" y="0"/>
                </a:lnTo>
                <a:lnTo>
                  <a:pt x="0" y="132587"/>
                </a:lnTo>
                <a:close/>
              </a:path>
            </a:pathLst>
          </a:custGeom>
          <a:solidFill>
            <a:srgbClr val="438085"/>
          </a:solidFill>
        </p:spPr>
        <p:txBody>
          <a:bodyPr wrap="square" lIns="0" tIns="0" rIns="0" bIns="0" rtlCol="0"/>
          <a:lstStyle/>
          <a:p>
            <a:endParaRPr/>
          </a:p>
        </p:txBody>
      </p:sp>
      <p:sp>
        <p:nvSpPr>
          <p:cNvPr id="3" name="object 3"/>
          <p:cNvSpPr/>
          <p:nvPr/>
        </p:nvSpPr>
        <p:spPr>
          <a:xfrm>
            <a:off x="9078468" y="307847"/>
            <a:ext cx="0" cy="132715"/>
          </a:xfrm>
          <a:custGeom>
            <a:avLst/>
            <a:gdLst/>
            <a:ahLst/>
            <a:cxnLst/>
            <a:rect l="l" t="t" r="r" b="b"/>
            <a:pathLst>
              <a:path h="132715">
                <a:moveTo>
                  <a:pt x="0" y="132587"/>
                </a:moveTo>
                <a:lnTo>
                  <a:pt x="0" y="0"/>
                </a:lnTo>
                <a:lnTo>
                  <a:pt x="0" y="132587"/>
                </a:lnTo>
                <a:close/>
              </a:path>
            </a:pathLst>
          </a:custGeom>
          <a:solidFill>
            <a:srgbClr val="438085"/>
          </a:solidFill>
        </p:spPr>
        <p:txBody>
          <a:bodyPr wrap="square" lIns="0" tIns="0" rIns="0" bIns="0" rtlCol="0"/>
          <a:lstStyle/>
          <a:p>
            <a:endParaRPr/>
          </a:p>
        </p:txBody>
      </p:sp>
      <p:sp>
        <p:nvSpPr>
          <p:cNvPr id="4" name="object 4"/>
          <p:cNvSpPr/>
          <p:nvPr/>
        </p:nvSpPr>
        <p:spPr>
          <a:xfrm>
            <a:off x="0" y="307847"/>
            <a:ext cx="9044940" cy="91440"/>
          </a:xfrm>
          <a:custGeom>
            <a:avLst/>
            <a:gdLst/>
            <a:ahLst/>
            <a:cxnLst/>
            <a:rect l="l" t="t" r="r" b="b"/>
            <a:pathLst>
              <a:path w="9044940" h="91439">
                <a:moveTo>
                  <a:pt x="0" y="91439"/>
                </a:moveTo>
                <a:lnTo>
                  <a:pt x="9044940" y="91439"/>
                </a:lnTo>
                <a:lnTo>
                  <a:pt x="9044940" y="0"/>
                </a:lnTo>
                <a:lnTo>
                  <a:pt x="0" y="0"/>
                </a:lnTo>
                <a:lnTo>
                  <a:pt x="0" y="91439"/>
                </a:lnTo>
                <a:close/>
              </a:path>
            </a:pathLst>
          </a:custGeom>
          <a:solidFill>
            <a:srgbClr val="438085"/>
          </a:solidFill>
        </p:spPr>
        <p:txBody>
          <a:bodyPr wrap="square" lIns="0" tIns="0" rIns="0" bIns="0" rtlCol="0"/>
          <a:lstStyle/>
          <a:p>
            <a:endParaRPr/>
          </a:p>
        </p:txBody>
      </p:sp>
      <p:sp>
        <p:nvSpPr>
          <p:cNvPr id="5" name="object 5"/>
          <p:cNvSpPr/>
          <p:nvPr/>
        </p:nvSpPr>
        <p:spPr>
          <a:xfrm>
            <a:off x="5410200" y="359663"/>
            <a:ext cx="3634740" cy="81280"/>
          </a:xfrm>
          <a:custGeom>
            <a:avLst/>
            <a:gdLst/>
            <a:ahLst/>
            <a:cxnLst/>
            <a:rect l="l" t="t" r="r" b="b"/>
            <a:pathLst>
              <a:path w="3634740" h="81279">
                <a:moveTo>
                  <a:pt x="0" y="80771"/>
                </a:moveTo>
                <a:lnTo>
                  <a:pt x="3634740" y="80771"/>
                </a:lnTo>
                <a:lnTo>
                  <a:pt x="3634740" y="0"/>
                </a:lnTo>
                <a:lnTo>
                  <a:pt x="0" y="0"/>
                </a:lnTo>
                <a:lnTo>
                  <a:pt x="0" y="80771"/>
                </a:lnTo>
                <a:close/>
              </a:path>
            </a:pathLst>
          </a:custGeom>
          <a:solidFill>
            <a:srgbClr val="438085"/>
          </a:solidFill>
        </p:spPr>
        <p:txBody>
          <a:bodyPr wrap="square" lIns="0" tIns="0" rIns="0" bIns="0" rtlCol="0"/>
          <a:lstStyle/>
          <a:p>
            <a:endParaRPr/>
          </a:p>
        </p:txBody>
      </p:sp>
      <p:sp>
        <p:nvSpPr>
          <p:cNvPr id="6" name="object 6"/>
          <p:cNvSpPr/>
          <p:nvPr/>
        </p:nvSpPr>
        <p:spPr>
          <a:xfrm>
            <a:off x="9142476" y="440436"/>
            <a:ext cx="1905" cy="93345"/>
          </a:xfrm>
          <a:custGeom>
            <a:avLst/>
            <a:gdLst/>
            <a:ahLst/>
            <a:cxnLst/>
            <a:rect l="l" t="t" r="r" b="b"/>
            <a:pathLst>
              <a:path w="1904" h="93345">
                <a:moveTo>
                  <a:pt x="0" y="93014"/>
                </a:moveTo>
                <a:lnTo>
                  <a:pt x="1524" y="93014"/>
                </a:lnTo>
                <a:lnTo>
                  <a:pt x="1524" y="0"/>
                </a:lnTo>
                <a:lnTo>
                  <a:pt x="0" y="0"/>
                </a:lnTo>
                <a:lnTo>
                  <a:pt x="0" y="93014"/>
                </a:lnTo>
                <a:close/>
              </a:path>
            </a:pathLst>
          </a:custGeom>
          <a:solidFill>
            <a:srgbClr val="438085">
              <a:alpha val="50195"/>
            </a:srgbClr>
          </a:solidFill>
        </p:spPr>
        <p:txBody>
          <a:bodyPr wrap="square" lIns="0" tIns="0" rIns="0" bIns="0" rtlCol="0"/>
          <a:lstStyle/>
          <a:p>
            <a:endParaRPr/>
          </a:p>
        </p:txBody>
      </p:sp>
      <p:sp>
        <p:nvSpPr>
          <p:cNvPr id="7" name="object 7"/>
          <p:cNvSpPr/>
          <p:nvPr/>
        </p:nvSpPr>
        <p:spPr>
          <a:xfrm>
            <a:off x="9072371" y="440436"/>
            <a:ext cx="12700" cy="93345"/>
          </a:xfrm>
          <a:custGeom>
            <a:avLst/>
            <a:gdLst/>
            <a:ahLst/>
            <a:cxnLst/>
            <a:rect l="l" t="t" r="r" b="b"/>
            <a:pathLst>
              <a:path w="12700" h="93345">
                <a:moveTo>
                  <a:pt x="0" y="93014"/>
                </a:moveTo>
                <a:lnTo>
                  <a:pt x="12192" y="93014"/>
                </a:lnTo>
                <a:lnTo>
                  <a:pt x="12192" y="0"/>
                </a:lnTo>
                <a:lnTo>
                  <a:pt x="0" y="0"/>
                </a:lnTo>
                <a:lnTo>
                  <a:pt x="0" y="93014"/>
                </a:lnTo>
                <a:close/>
              </a:path>
            </a:pathLst>
          </a:custGeom>
          <a:solidFill>
            <a:srgbClr val="438085">
              <a:alpha val="50195"/>
            </a:srgbClr>
          </a:solidFill>
        </p:spPr>
        <p:txBody>
          <a:bodyPr wrap="square" lIns="0" tIns="0" rIns="0" bIns="0" rtlCol="0"/>
          <a:lstStyle/>
          <a:p>
            <a:endParaRPr/>
          </a:p>
        </p:txBody>
      </p:sp>
      <p:sp>
        <p:nvSpPr>
          <p:cNvPr id="8" name="object 8"/>
          <p:cNvSpPr/>
          <p:nvPr/>
        </p:nvSpPr>
        <p:spPr>
          <a:xfrm>
            <a:off x="5410200" y="440436"/>
            <a:ext cx="3634740" cy="93345"/>
          </a:xfrm>
          <a:custGeom>
            <a:avLst/>
            <a:gdLst/>
            <a:ahLst/>
            <a:cxnLst/>
            <a:rect l="l" t="t" r="r" b="b"/>
            <a:pathLst>
              <a:path w="3634740" h="93345">
                <a:moveTo>
                  <a:pt x="0" y="93014"/>
                </a:moveTo>
                <a:lnTo>
                  <a:pt x="3634740" y="93014"/>
                </a:lnTo>
                <a:lnTo>
                  <a:pt x="3634740" y="0"/>
                </a:lnTo>
                <a:lnTo>
                  <a:pt x="0" y="0"/>
                </a:lnTo>
                <a:lnTo>
                  <a:pt x="0" y="93014"/>
                </a:lnTo>
                <a:close/>
              </a:path>
            </a:pathLst>
          </a:custGeom>
          <a:solidFill>
            <a:srgbClr val="438085">
              <a:alpha val="50195"/>
            </a:srgbClr>
          </a:solidFill>
        </p:spPr>
        <p:txBody>
          <a:bodyPr wrap="square" lIns="0" tIns="0" rIns="0" bIns="0" rtlCol="0"/>
          <a:lstStyle/>
          <a:p>
            <a:endParaRPr/>
          </a:p>
        </p:txBody>
      </p:sp>
      <p:sp>
        <p:nvSpPr>
          <p:cNvPr id="9" name="object 9"/>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10" name="object 10"/>
          <p:cNvSpPr/>
          <p:nvPr/>
        </p:nvSpPr>
        <p:spPr>
          <a:xfrm>
            <a:off x="9029700" y="0"/>
            <a:ext cx="0" cy="535305"/>
          </a:xfrm>
          <a:custGeom>
            <a:avLst/>
            <a:gdLst/>
            <a:ahLst/>
            <a:cxnLst/>
            <a:rect l="l" t="t" r="r" b="b"/>
            <a:pathLst>
              <a:path h="535305">
                <a:moveTo>
                  <a:pt x="0" y="0"/>
                </a:moveTo>
                <a:lnTo>
                  <a:pt x="0" y="534974"/>
                </a:lnTo>
              </a:path>
            </a:pathLst>
          </a:custGeom>
          <a:ln w="9143">
            <a:solidFill>
              <a:srgbClr val="FFFFFF"/>
            </a:solidFill>
          </a:ln>
        </p:spPr>
        <p:txBody>
          <a:bodyPr wrap="square" lIns="0" tIns="0" rIns="0" bIns="0" rtlCol="0"/>
          <a:lstStyle/>
          <a:p>
            <a:endParaRPr/>
          </a:p>
        </p:txBody>
      </p:sp>
      <p:sp>
        <p:nvSpPr>
          <p:cNvPr id="11" name="object 11"/>
          <p:cNvSpPr/>
          <p:nvPr/>
        </p:nvSpPr>
        <p:spPr>
          <a:xfrm>
            <a:off x="8974835" y="0"/>
            <a:ext cx="27940" cy="535305"/>
          </a:xfrm>
          <a:custGeom>
            <a:avLst/>
            <a:gdLst/>
            <a:ahLst/>
            <a:cxnLst/>
            <a:rect l="l" t="t" r="r" b="b"/>
            <a:pathLst>
              <a:path w="27940" h="535305">
                <a:moveTo>
                  <a:pt x="0" y="534974"/>
                </a:moveTo>
                <a:lnTo>
                  <a:pt x="27431" y="534974"/>
                </a:lnTo>
                <a:lnTo>
                  <a:pt x="27431" y="0"/>
                </a:lnTo>
                <a:lnTo>
                  <a:pt x="0" y="0"/>
                </a:lnTo>
                <a:lnTo>
                  <a:pt x="0" y="534974"/>
                </a:lnTo>
                <a:close/>
              </a:path>
            </a:pathLst>
          </a:custGeom>
          <a:solidFill>
            <a:srgbClr val="FFFFFF">
              <a:alpha val="39999"/>
            </a:srgbClr>
          </a:solidFill>
        </p:spPr>
        <p:txBody>
          <a:bodyPr wrap="square" lIns="0" tIns="0" rIns="0" bIns="0" rtlCol="0"/>
          <a:lstStyle/>
          <a:p>
            <a:endParaRPr/>
          </a:p>
        </p:txBody>
      </p:sp>
      <p:sp>
        <p:nvSpPr>
          <p:cNvPr id="12" name="object 12"/>
          <p:cNvSpPr/>
          <p:nvPr/>
        </p:nvSpPr>
        <p:spPr>
          <a:xfrm>
            <a:off x="8915400" y="0"/>
            <a:ext cx="55244" cy="534035"/>
          </a:xfrm>
          <a:custGeom>
            <a:avLst/>
            <a:gdLst/>
            <a:ahLst/>
            <a:cxnLst/>
            <a:rect l="l" t="t" r="r" b="b"/>
            <a:pathLst>
              <a:path w="55245" h="534035">
                <a:moveTo>
                  <a:pt x="0" y="533450"/>
                </a:moveTo>
                <a:lnTo>
                  <a:pt x="54864" y="533450"/>
                </a:lnTo>
                <a:lnTo>
                  <a:pt x="54864" y="0"/>
                </a:lnTo>
                <a:lnTo>
                  <a:pt x="0" y="0"/>
                </a:lnTo>
                <a:lnTo>
                  <a:pt x="0" y="533450"/>
                </a:lnTo>
                <a:close/>
              </a:path>
            </a:pathLst>
          </a:custGeom>
          <a:solidFill>
            <a:srgbClr val="FFFFFF">
              <a:alpha val="19999"/>
            </a:srgbClr>
          </a:solidFill>
        </p:spPr>
        <p:txBody>
          <a:bodyPr wrap="square" lIns="0" tIns="0" rIns="0" bIns="0" rtlCol="0"/>
          <a:lstStyle/>
          <a:p>
            <a:endParaRPr/>
          </a:p>
        </p:txBody>
      </p:sp>
      <p:sp>
        <p:nvSpPr>
          <p:cNvPr id="13" name="object 13"/>
          <p:cNvSpPr/>
          <p:nvPr/>
        </p:nvSpPr>
        <p:spPr>
          <a:xfrm>
            <a:off x="8877300" y="0"/>
            <a:ext cx="0" cy="534035"/>
          </a:xfrm>
          <a:custGeom>
            <a:avLst/>
            <a:gdLst/>
            <a:ahLst/>
            <a:cxnLst/>
            <a:rect l="l" t="t" r="r" b="b"/>
            <a:pathLst>
              <a:path h="534035">
                <a:moveTo>
                  <a:pt x="0" y="0"/>
                </a:moveTo>
                <a:lnTo>
                  <a:pt x="0" y="533450"/>
                </a:lnTo>
              </a:path>
            </a:pathLst>
          </a:custGeom>
          <a:ln w="9143">
            <a:solidFill>
              <a:srgbClr val="FFFFFF"/>
            </a:solidFill>
          </a:ln>
        </p:spPr>
        <p:txBody>
          <a:bodyPr wrap="square" lIns="0" tIns="0" rIns="0" bIns="0" rtlCol="0"/>
          <a:lstStyle/>
          <a:p>
            <a:endParaRPr/>
          </a:p>
        </p:txBody>
      </p:sp>
      <p:sp>
        <p:nvSpPr>
          <p:cNvPr id="14" name="object 14"/>
          <p:cNvSpPr/>
          <p:nvPr/>
        </p:nvSpPr>
        <p:spPr>
          <a:xfrm>
            <a:off x="0" y="533450"/>
            <a:ext cx="1355090" cy="1183005"/>
          </a:xfrm>
          <a:custGeom>
            <a:avLst/>
            <a:gdLst/>
            <a:ahLst/>
            <a:cxnLst/>
            <a:rect l="l" t="t" r="r" b="b"/>
            <a:pathLst>
              <a:path w="1355090" h="1183005">
                <a:moveTo>
                  <a:pt x="0" y="1182446"/>
                </a:moveTo>
                <a:lnTo>
                  <a:pt x="1354709" y="1182446"/>
                </a:lnTo>
                <a:lnTo>
                  <a:pt x="1354709" y="0"/>
                </a:lnTo>
                <a:lnTo>
                  <a:pt x="0" y="0"/>
                </a:lnTo>
                <a:lnTo>
                  <a:pt x="0" y="1182446"/>
                </a:lnTo>
                <a:close/>
              </a:path>
            </a:pathLst>
          </a:custGeom>
          <a:solidFill>
            <a:srgbClr val="525389"/>
          </a:solidFill>
        </p:spPr>
        <p:txBody>
          <a:bodyPr wrap="square" lIns="0" tIns="0" rIns="0" bIns="0" rtlCol="0"/>
          <a:lstStyle/>
          <a:p>
            <a:endParaRPr/>
          </a:p>
        </p:txBody>
      </p:sp>
      <p:sp>
        <p:nvSpPr>
          <p:cNvPr id="15" name="object 15"/>
          <p:cNvSpPr/>
          <p:nvPr/>
        </p:nvSpPr>
        <p:spPr>
          <a:xfrm>
            <a:off x="1354708" y="533450"/>
            <a:ext cx="1464945" cy="1183005"/>
          </a:xfrm>
          <a:custGeom>
            <a:avLst/>
            <a:gdLst/>
            <a:ahLst/>
            <a:cxnLst/>
            <a:rect l="l" t="t" r="r" b="b"/>
            <a:pathLst>
              <a:path w="1464945" h="1183005">
                <a:moveTo>
                  <a:pt x="0" y="1182446"/>
                </a:moveTo>
                <a:lnTo>
                  <a:pt x="1464691" y="1182446"/>
                </a:lnTo>
                <a:lnTo>
                  <a:pt x="1464691" y="0"/>
                </a:lnTo>
                <a:lnTo>
                  <a:pt x="0" y="0"/>
                </a:lnTo>
                <a:lnTo>
                  <a:pt x="0" y="1182446"/>
                </a:lnTo>
                <a:close/>
              </a:path>
            </a:pathLst>
          </a:custGeom>
          <a:solidFill>
            <a:srgbClr val="525389"/>
          </a:solidFill>
        </p:spPr>
        <p:txBody>
          <a:bodyPr wrap="square" lIns="0" tIns="0" rIns="0" bIns="0" rtlCol="0"/>
          <a:lstStyle/>
          <a:p>
            <a:endParaRPr/>
          </a:p>
        </p:txBody>
      </p:sp>
      <p:sp>
        <p:nvSpPr>
          <p:cNvPr id="16" name="object 16"/>
          <p:cNvSpPr/>
          <p:nvPr/>
        </p:nvSpPr>
        <p:spPr>
          <a:xfrm>
            <a:off x="2819400" y="533450"/>
            <a:ext cx="6324600" cy="1183005"/>
          </a:xfrm>
          <a:custGeom>
            <a:avLst/>
            <a:gdLst/>
            <a:ahLst/>
            <a:cxnLst/>
            <a:rect l="l" t="t" r="r" b="b"/>
            <a:pathLst>
              <a:path w="6324600" h="1183005">
                <a:moveTo>
                  <a:pt x="0" y="1182446"/>
                </a:moveTo>
                <a:lnTo>
                  <a:pt x="6324600" y="1182446"/>
                </a:lnTo>
                <a:lnTo>
                  <a:pt x="6324600" y="0"/>
                </a:lnTo>
                <a:lnTo>
                  <a:pt x="0" y="0"/>
                </a:lnTo>
                <a:lnTo>
                  <a:pt x="0" y="1182446"/>
                </a:lnTo>
                <a:close/>
              </a:path>
            </a:pathLst>
          </a:custGeom>
          <a:solidFill>
            <a:srgbClr val="525389"/>
          </a:solidFill>
        </p:spPr>
        <p:txBody>
          <a:bodyPr wrap="square" lIns="0" tIns="0" rIns="0" bIns="0" rtlCol="0"/>
          <a:lstStyle/>
          <a:p>
            <a:endParaRPr/>
          </a:p>
        </p:txBody>
      </p:sp>
      <p:sp>
        <p:nvSpPr>
          <p:cNvPr id="17" name="object 17"/>
          <p:cNvSpPr/>
          <p:nvPr/>
        </p:nvSpPr>
        <p:spPr>
          <a:xfrm>
            <a:off x="0" y="1753997"/>
            <a:ext cx="1355090" cy="4799330"/>
          </a:xfrm>
          <a:custGeom>
            <a:avLst/>
            <a:gdLst/>
            <a:ahLst/>
            <a:cxnLst/>
            <a:rect l="l" t="t" r="r" b="b"/>
            <a:pathLst>
              <a:path w="1355090" h="4799330">
                <a:moveTo>
                  <a:pt x="0" y="4799203"/>
                </a:moveTo>
                <a:lnTo>
                  <a:pt x="1354709" y="4799203"/>
                </a:lnTo>
                <a:lnTo>
                  <a:pt x="1354709" y="0"/>
                </a:lnTo>
                <a:lnTo>
                  <a:pt x="0" y="0"/>
                </a:lnTo>
                <a:lnTo>
                  <a:pt x="0" y="4799203"/>
                </a:lnTo>
                <a:close/>
              </a:path>
            </a:pathLst>
          </a:custGeom>
          <a:solidFill>
            <a:srgbClr val="D1D1DA"/>
          </a:solidFill>
        </p:spPr>
        <p:txBody>
          <a:bodyPr wrap="square" lIns="0" tIns="0" rIns="0" bIns="0" rtlCol="0"/>
          <a:lstStyle/>
          <a:p>
            <a:endParaRPr/>
          </a:p>
        </p:txBody>
      </p:sp>
      <p:sp>
        <p:nvSpPr>
          <p:cNvPr id="18" name="object 18"/>
          <p:cNvSpPr/>
          <p:nvPr/>
        </p:nvSpPr>
        <p:spPr>
          <a:xfrm>
            <a:off x="1354708" y="1753997"/>
            <a:ext cx="1464945" cy="1051560"/>
          </a:xfrm>
          <a:custGeom>
            <a:avLst/>
            <a:gdLst/>
            <a:ahLst/>
            <a:cxnLst/>
            <a:rect l="l" t="t" r="r" b="b"/>
            <a:pathLst>
              <a:path w="1464945" h="1051560">
                <a:moveTo>
                  <a:pt x="0" y="1051052"/>
                </a:moveTo>
                <a:lnTo>
                  <a:pt x="1464691" y="1051052"/>
                </a:lnTo>
                <a:lnTo>
                  <a:pt x="1464691" y="0"/>
                </a:lnTo>
                <a:lnTo>
                  <a:pt x="0" y="0"/>
                </a:lnTo>
                <a:lnTo>
                  <a:pt x="0" y="1051052"/>
                </a:lnTo>
                <a:close/>
              </a:path>
            </a:pathLst>
          </a:custGeom>
          <a:solidFill>
            <a:srgbClr val="D1D1DA"/>
          </a:solidFill>
        </p:spPr>
        <p:txBody>
          <a:bodyPr wrap="square" lIns="0" tIns="0" rIns="0" bIns="0" rtlCol="0"/>
          <a:lstStyle/>
          <a:p>
            <a:endParaRPr/>
          </a:p>
        </p:txBody>
      </p:sp>
      <p:sp>
        <p:nvSpPr>
          <p:cNvPr id="19" name="object 19"/>
          <p:cNvSpPr/>
          <p:nvPr/>
        </p:nvSpPr>
        <p:spPr>
          <a:xfrm>
            <a:off x="2819400" y="1753997"/>
            <a:ext cx="6324600" cy="1051560"/>
          </a:xfrm>
          <a:custGeom>
            <a:avLst/>
            <a:gdLst/>
            <a:ahLst/>
            <a:cxnLst/>
            <a:rect l="l" t="t" r="r" b="b"/>
            <a:pathLst>
              <a:path w="6324600" h="1051560">
                <a:moveTo>
                  <a:pt x="0" y="1051052"/>
                </a:moveTo>
                <a:lnTo>
                  <a:pt x="6324600" y="1051052"/>
                </a:lnTo>
                <a:lnTo>
                  <a:pt x="6324600" y="0"/>
                </a:lnTo>
                <a:lnTo>
                  <a:pt x="0" y="0"/>
                </a:lnTo>
                <a:lnTo>
                  <a:pt x="0" y="1051052"/>
                </a:lnTo>
                <a:close/>
              </a:path>
            </a:pathLst>
          </a:custGeom>
          <a:solidFill>
            <a:srgbClr val="D1D1DA"/>
          </a:solidFill>
        </p:spPr>
        <p:txBody>
          <a:bodyPr wrap="square" lIns="0" tIns="0" rIns="0" bIns="0" rtlCol="0"/>
          <a:lstStyle/>
          <a:p>
            <a:endParaRPr/>
          </a:p>
        </p:txBody>
      </p:sp>
      <p:sp>
        <p:nvSpPr>
          <p:cNvPr id="20" name="object 20"/>
          <p:cNvSpPr/>
          <p:nvPr/>
        </p:nvSpPr>
        <p:spPr>
          <a:xfrm>
            <a:off x="1354708" y="2805074"/>
            <a:ext cx="1464945" cy="1141095"/>
          </a:xfrm>
          <a:custGeom>
            <a:avLst/>
            <a:gdLst/>
            <a:ahLst/>
            <a:cxnLst/>
            <a:rect l="l" t="t" r="r" b="b"/>
            <a:pathLst>
              <a:path w="1464945" h="1141095">
                <a:moveTo>
                  <a:pt x="0" y="1140815"/>
                </a:moveTo>
                <a:lnTo>
                  <a:pt x="1464691" y="1140815"/>
                </a:lnTo>
                <a:lnTo>
                  <a:pt x="1464691" y="0"/>
                </a:lnTo>
                <a:lnTo>
                  <a:pt x="0" y="0"/>
                </a:lnTo>
                <a:lnTo>
                  <a:pt x="0" y="1140815"/>
                </a:lnTo>
                <a:close/>
              </a:path>
            </a:pathLst>
          </a:custGeom>
          <a:solidFill>
            <a:srgbClr val="E9E9EC"/>
          </a:solidFill>
        </p:spPr>
        <p:txBody>
          <a:bodyPr wrap="square" lIns="0" tIns="0" rIns="0" bIns="0" rtlCol="0"/>
          <a:lstStyle/>
          <a:p>
            <a:endParaRPr/>
          </a:p>
        </p:txBody>
      </p:sp>
      <p:sp>
        <p:nvSpPr>
          <p:cNvPr id="21" name="object 21"/>
          <p:cNvSpPr/>
          <p:nvPr/>
        </p:nvSpPr>
        <p:spPr>
          <a:xfrm>
            <a:off x="2819400" y="2805074"/>
            <a:ext cx="6324600" cy="1141095"/>
          </a:xfrm>
          <a:custGeom>
            <a:avLst/>
            <a:gdLst/>
            <a:ahLst/>
            <a:cxnLst/>
            <a:rect l="l" t="t" r="r" b="b"/>
            <a:pathLst>
              <a:path w="6324600" h="1141095">
                <a:moveTo>
                  <a:pt x="0" y="1140815"/>
                </a:moveTo>
                <a:lnTo>
                  <a:pt x="6324600" y="1140815"/>
                </a:lnTo>
                <a:lnTo>
                  <a:pt x="6324600" y="0"/>
                </a:lnTo>
                <a:lnTo>
                  <a:pt x="0" y="0"/>
                </a:lnTo>
                <a:lnTo>
                  <a:pt x="0" y="1140815"/>
                </a:lnTo>
                <a:close/>
              </a:path>
            </a:pathLst>
          </a:custGeom>
          <a:solidFill>
            <a:srgbClr val="E9E9EC"/>
          </a:solidFill>
        </p:spPr>
        <p:txBody>
          <a:bodyPr wrap="square" lIns="0" tIns="0" rIns="0" bIns="0" rtlCol="0"/>
          <a:lstStyle/>
          <a:p>
            <a:endParaRPr/>
          </a:p>
        </p:txBody>
      </p:sp>
      <p:sp>
        <p:nvSpPr>
          <p:cNvPr id="22" name="object 22"/>
          <p:cNvSpPr/>
          <p:nvPr/>
        </p:nvSpPr>
        <p:spPr>
          <a:xfrm>
            <a:off x="1354708" y="3945864"/>
            <a:ext cx="1464945" cy="1238250"/>
          </a:xfrm>
          <a:custGeom>
            <a:avLst/>
            <a:gdLst/>
            <a:ahLst/>
            <a:cxnLst/>
            <a:rect l="l" t="t" r="r" b="b"/>
            <a:pathLst>
              <a:path w="1464945" h="1238250">
                <a:moveTo>
                  <a:pt x="0" y="1237894"/>
                </a:moveTo>
                <a:lnTo>
                  <a:pt x="1464691" y="1237894"/>
                </a:lnTo>
                <a:lnTo>
                  <a:pt x="1464691" y="0"/>
                </a:lnTo>
                <a:lnTo>
                  <a:pt x="0" y="0"/>
                </a:lnTo>
                <a:lnTo>
                  <a:pt x="0" y="1237894"/>
                </a:lnTo>
                <a:close/>
              </a:path>
            </a:pathLst>
          </a:custGeom>
          <a:solidFill>
            <a:srgbClr val="D1D1DA"/>
          </a:solidFill>
        </p:spPr>
        <p:txBody>
          <a:bodyPr wrap="square" lIns="0" tIns="0" rIns="0" bIns="0" rtlCol="0"/>
          <a:lstStyle/>
          <a:p>
            <a:endParaRPr/>
          </a:p>
        </p:txBody>
      </p:sp>
      <p:sp>
        <p:nvSpPr>
          <p:cNvPr id="23" name="object 23"/>
          <p:cNvSpPr/>
          <p:nvPr/>
        </p:nvSpPr>
        <p:spPr>
          <a:xfrm>
            <a:off x="2819400" y="3945864"/>
            <a:ext cx="6324600" cy="1238250"/>
          </a:xfrm>
          <a:custGeom>
            <a:avLst/>
            <a:gdLst/>
            <a:ahLst/>
            <a:cxnLst/>
            <a:rect l="l" t="t" r="r" b="b"/>
            <a:pathLst>
              <a:path w="6324600" h="1238250">
                <a:moveTo>
                  <a:pt x="0" y="1237894"/>
                </a:moveTo>
                <a:lnTo>
                  <a:pt x="6324600" y="1237894"/>
                </a:lnTo>
                <a:lnTo>
                  <a:pt x="6324600" y="0"/>
                </a:lnTo>
                <a:lnTo>
                  <a:pt x="0" y="0"/>
                </a:lnTo>
                <a:lnTo>
                  <a:pt x="0" y="1237894"/>
                </a:lnTo>
                <a:close/>
              </a:path>
            </a:pathLst>
          </a:custGeom>
          <a:solidFill>
            <a:srgbClr val="D1D1DA"/>
          </a:solidFill>
        </p:spPr>
        <p:txBody>
          <a:bodyPr wrap="square" lIns="0" tIns="0" rIns="0" bIns="0" rtlCol="0"/>
          <a:lstStyle/>
          <a:p>
            <a:endParaRPr/>
          </a:p>
        </p:txBody>
      </p:sp>
      <p:sp>
        <p:nvSpPr>
          <p:cNvPr id="24" name="object 24"/>
          <p:cNvSpPr/>
          <p:nvPr/>
        </p:nvSpPr>
        <p:spPr>
          <a:xfrm>
            <a:off x="1354708" y="5183759"/>
            <a:ext cx="1464945" cy="1369695"/>
          </a:xfrm>
          <a:custGeom>
            <a:avLst/>
            <a:gdLst/>
            <a:ahLst/>
            <a:cxnLst/>
            <a:rect l="l" t="t" r="r" b="b"/>
            <a:pathLst>
              <a:path w="1464945" h="1369695">
                <a:moveTo>
                  <a:pt x="0" y="1369440"/>
                </a:moveTo>
                <a:lnTo>
                  <a:pt x="1464691" y="1369440"/>
                </a:lnTo>
                <a:lnTo>
                  <a:pt x="1464691" y="0"/>
                </a:lnTo>
                <a:lnTo>
                  <a:pt x="0" y="0"/>
                </a:lnTo>
                <a:lnTo>
                  <a:pt x="0" y="1369440"/>
                </a:lnTo>
                <a:close/>
              </a:path>
            </a:pathLst>
          </a:custGeom>
          <a:solidFill>
            <a:srgbClr val="E9E9EC"/>
          </a:solidFill>
        </p:spPr>
        <p:txBody>
          <a:bodyPr wrap="square" lIns="0" tIns="0" rIns="0" bIns="0" rtlCol="0"/>
          <a:lstStyle/>
          <a:p>
            <a:endParaRPr/>
          </a:p>
        </p:txBody>
      </p:sp>
      <p:sp>
        <p:nvSpPr>
          <p:cNvPr id="25" name="object 25"/>
          <p:cNvSpPr/>
          <p:nvPr/>
        </p:nvSpPr>
        <p:spPr>
          <a:xfrm>
            <a:off x="2819400" y="5183759"/>
            <a:ext cx="6324600" cy="1369695"/>
          </a:xfrm>
          <a:custGeom>
            <a:avLst/>
            <a:gdLst/>
            <a:ahLst/>
            <a:cxnLst/>
            <a:rect l="l" t="t" r="r" b="b"/>
            <a:pathLst>
              <a:path w="6324600" h="1369695">
                <a:moveTo>
                  <a:pt x="0" y="1369440"/>
                </a:moveTo>
                <a:lnTo>
                  <a:pt x="6324600" y="1369440"/>
                </a:lnTo>
                <a:lnTo>
                  <a:pt x="6324600" y="0"/>
                </a:lnTo>
                <a:lnTo>
                  <a:pt x="0" y="0"/>
                </a:lnTo>
                <a:lnTo>
                  <a:pt x="0" y="1369440"/>
                </a:lnTo>
                <a:close/>
              </a:path>
            </a:pathLst>
          </a:custGeom>
          <a:solidFill>
            <a:srgbClr val="E9E9EC"/>
          </a:solidFill>
        </p:spPr>
        <p:txBody>
          <a:bodyPr wrap="square" lIns="0" tIns="0" rIns="0" bIns="0" rtlCol="0"/>
          <a:lstStyle/>
          <a:p>
            <a:endParaRPr/>
          </a:p>
        </p:txBody>
      </p:sp>
      <p:sp>
        <p:nvSpPr>
          <p:cNvPr id="26" name="object 26"/>
          <p:cNvSpPr/>
          <p:nvPr/>
        </p:nvSpPr>
        <p:spPr>
          <a:xfrm>
            <a:off x="1354708" y="527050"/>
            <a:ext cx="0" cy="1189355"/>
          </a:xfrm>
          <a:custGeom>
            <a:avLst/>
            <a:gdLst/>
            <a:ahLst/>
            <a:cxnLst/>
            <a:rect l="l" t="t" r="r" b="b"/>
            <a:pathLst>
              <a:path h="1189355">
                <a:moveTo>
                  <a:pt x="0" y="0"/>
                </a:moveTo>
                <a:lnTo>
                  <a:pt x="0" y="1188847"/>
                </a:lnTo>
              </a:path>
            </a:pathLst>
          </a:custGeom>
          <a:ln w="12700">
            <a:solidFill>
              <a:srgbClr val="FFFFFF"/>
            </a:solidFill>
          </a:ln>
        </p:spPr>
        <p:txBody>
          <a:bodyPr wrap="square" lIns="0" tIns="0" rIns="0" bIns="0" rtlCol="0"/>
          <a:lstStyle/>
          <a:p>
            <a:endParaRPr/>
          </a:p>
        </p:txBody>
      </p:sp>
      <p:sp>
        <p:nvSpPr>
          <p:cNvPr id="27" name="object 27"/>
          <p:cNvSpPr/>
          <p:nvPr/>
        </p:nvSpPr>
        <p:spPr>
          <a:xfrm>
            <a:off x="1354708" y="1753997"/>
            <a:ext cx="0" cy="4805680"/>
          </a:xfrm>
          <a:custGeom>
            <a:avLst/>
            <a:gdLst/>
            <a:ahLst/>
            <a:cxnLst/>
            <a:rect l="l" t="t" r="r" b="b"/>
            <a:pathLst>
              <a:path h="4805680">
                <a:moveTo>
                  <a:pt x="0" y="0"/>
                </a:moveTo>
                <a:lnTo>
                  <a:pt x="0" y="4805553"/>
                </a:lnTo>
              </a:path>
            </a:pathLst>
          </a:custGeom>
          <a:ln w="12700">
            <a:solidFill>
              <a:srgbClr val="FFFFFF"/>
            </a:solidFill>
          </a:ln>
        </p:spPr>
        <p:txBody>
          <a:bodyPr wrap="square" lIns="0" tIns="0" rIns="0" bIns="0" rtlCol="0"/>
          <a:lstStyle/>
          <a:p>
            <a:endParaRPr/>
          </a:p>
        </p:txBody>
      </p:sp>
      <p:sp>
        <p:nvSpPr>
          <p:cNvPr id="28" name="object 28"/>
          <p:cNvSpPr/>
          <p:nvPr/>
        </p:nvSpPr>
        <p:spPr>
          <a:xfrm>
            <a:off x="2819400" y="527050"/>
            <a:ext cx="0" cy="1189355"/>
          </a:xfrm>
          <a:custGeom>
            <a:avLst/>
            <a:gdLst/>
            <a:ahLst/>
            <a:cxnLst/>
            <a:rect l="l" t="t" r="r" b="b"/>
            <a:pathLst>
              <a:path h="1189355">
                <a:moveTo>
                  <a:pt x="0" y="0"/>
                </a:moveTo>
                <a:lnTo>
                  <a:pt x="0" y="1188847"/>
                </a:lnTo>
              </a:path>
            </a:pathLst>
          </a:custGeom>
          <a:ln w="12700">
            <a:solidFill>
              <a:srgbClr val="FFFFFF"/>
            </a:solidFill>
          </a:ln>
        </p:spPr>
        <p:txBody>
          <a:bodyPr wrap="square" lIns="0" tIns="0" rIns="0" bIns="0" rtlCol="0"/>
          <a:lstStyle/>
          <a:p>
            <a:endParaRPr/>
          </a:p>
        </p:txBody>
      </p:sp>
      <p:sp>
        <p:nvSpPr>
          <p:cNvPr id="29" name="object 29"/>
          <p:cNvSpPr/>
          <p:nvPr/>
        </p:nvSpPr>
        <p:spPr>
          <a:xfrm>
            <a:off x="2819400" y="1753997"/>
            <a:ext cx="0" cy="4805680"/>
          </a:xfrm>
          <a:custGeom>
            <a:avLst/>
            <a:gdLst/>
            <a:ahLst/>
            <a:cxnLst/>
            <a:rect l="l" t="t" r="r" b="b"/>
            <a:pathLst>
              <a:path h="4805680">
                <a:moveTo>
                  <a:pt x="0" y="0"/>
                </a:moveTo>
                <a:lnTo>
                  <a:pt x="0" y="4805553"/>
                </a:lnTo>
              </a:path>
            </a:pathLst>
          </a:custGeom>
          <a:ln w="12700">
            <a:solidFill>
              <a:srgbClr val="FFFFFF"/>
            </a:solidFill>
          </a:ln>
        </p:spPr>
        <p:txBody>
          <a:bodyPr wrap="square" lIns="0" tIns="0" rIns="0" bIns="0" rtlCol="0"/>
          <a:lstStyle/>
          <a:p>
            <a:endParaRPr/>
          </a:p>
        </p:txBody>
      </p:sp>
      <p:sp>
        <p:nvSpPr>
          <p:cNvPr id="30" name="object 30"/>
          <p:cNvSpPr/>
          <p:nvPr/>
        </p:nvSpPr>
        <p:spPr>
          <a:xfrm>
            <a:off x="1348358" y="2805048"/>
            <a:ext cx="7795895" cy="0"/>
          </a:xfrm>
          <a:custGeom>
            <a:avLst/>
            <a:gdLst/>
            <a:ahLst/>
            <a:cxnLst/>
            <a:rect l="l" t="t" r="r" b="b"/>
            <a:pathLst>
              <a:path w="7795895">
                <a:moveTo>
                  <a:pt x="0" y="0"/>
                </a:moveTo>
                <a:lnTo>
                  <a:pt x="7795641" y="0"/>
                </a:lnTo>
              </a:path>
            </a:pathLst>
          </a:custGeom>
          <a:ln w="12700">
            <a:solidFill>
              <a:srgbClr val="000000"/>
            </a:solidFill>
          </a:ln>
        </p:spPr>
        <p:txBody>
          <a:bodyPr wrap="square" lIns="0" tIns="0" rIns="0" bIns="0" rtlCol="0"/>
          <a:lstStyle/>
          <a:p>
            <a:endParaRPr/>
          </a:p>
        </p:txBody>
      </p:sp>
      <p:sp>
        <p:nvSpPr>
          <p:cNvPr id="31" name="object 31"/>
          <p:cNvSpPr/>
          <p:nvPr/>
        </p:nvSpPr>
        <p:spPr>
          <a:xfrm>
            <a:off x="1348358" y="3945890"/>
            <a:ext cx="7795895" cy="0"/>
          </a:xfrm>
          <a:custGeom>
            <a:avLst/>
            <a:gdLst/>
            <a:ahLst/>
            <a:cxnLst/>
            <a:rect l="l" t="t" r="r" b="b"/>
            <a:pathLst>
              <a:path w="7795895">
                <a:moveTo>
                  <a:pt x="0" y="0"/>
                </a:moveTo>
                <a:lnTo>
                  <a:pt x="7795641" y="0"/>
                </a:lnTo>
              </a:path>
            </a:pathLst>
          </a:custGeom>
          <a:ln w="12700">
            <a:solidFill>
              <a:srgbClr val="000000"/>
            </a:solidFill>
          </a:ln>
        </p:spPr>
        <p:txBody>
          <a:bodyPr wrap="square" lIns="0" tIns="0" rIns="0" bIns="0" rtlCol="0"/>
          <a:lstStyle/>
          <a:p>
            <a:endParaRPr/>
          </a:p>
        </p:txBody>
      </p:sp>
      <p:sp>
        <p:nvSpPr>
          <p:cNvPr id="32" name="object 32"/>
          <p:cNvSpPr/>
          <p:nvPr/>
        </p:nvSpPr>
        <p:spPr>
          <a:xfrm>
            <a:off x="1348358" y="5183759"/>
            <a:ext cx="7795895" cy="0"/>
          </a:xfrm>
          <a:custGeom>
            <a:avLst/>
            <a:gdLst/>
            <a:ahLst/>
            <a:cxnLst/>
            <a:rect l="l" t="t" r="r" b="b"/>
            <a:pathLst>
              <a:path w="7795895">
                <a:moveTo>
                  <a:pt x="0" y="0"/>
                </a:moveTo>
                <a:lnTo>
                  <a:pt x="7795641" y="0"/>
                </a:lnTo>
              </a:path>
            </a:pathLst>
          </a:custGeom>
          <a:ln w="12700">
            <a:solidFill>
              <a:srgbClr val="000000"/>
            </a:solidFill>
          </a:ln>
        </p:spPr>
        <p:txBody>
          <a:bodyPr wrap="square" lIns="0" tIns="0" rIns="0" bIns="0" rtlCol="0"/>
          <a:lstStyle/>
          <a:p>
            <a:endParaRPr/>
          </a:p>
        </p:txBody>
      </p:sp>
      <p:sp>
        <p:nvSpPr>
          <p:cNvPr id="33" name="object 33"/>
          <p:cNvSpPr/>
          <p:nvPr/>
        </p:nvSpPr>
        <p:spPr>
          <a:xfrm>
            <a:off x="0" y="527050"/>
            <a:ext cx="0" cy="6032500"/>
          </a:xfrm>
          <a:custGeom>
            <a:avLst/>
            <a:gdLst/>
            <a:ahLst/>
            <a:cxnLst/>
            <a:rect l="l" t="t" r="r" b="b"/>
            <a:pathLst>
              <a:path h="6032500">
                <a:moveTo>
                  <a:pt x="0" y="0"/>
                </a:moveTo>
                <a:lnTo>
                  <a:pt x="0" y="6032500"/>
                </a:lnTo>
              </a:path>
            </a:pathLst>
          </a:custGeom>
          <a:ln w="12700">
            <a:solidFill>
              <a:srgbClr val="FFFFFF"/>
            </a:solidFill>
          </a:ln>
        </p:spPr>
        <p:txBody>
          <a:bodyPr wrap="square" lIns="0" tIns="0" rIns="0" bIns="0" rtlCol="0"/>
          <a:lstStyle/>
          <a:p>
            <a:endParaRPr/>
          </a:p>
        </p:txBody>
      </p:sp>
      <p:sp>
        <p:nvSpPr>
          <p:cNvPr id="34" name="object 34"/>
          <p:cNvSpPr/>
          <p:nvPr/>
        </p:nvSpPr>
        <p:spPr>
          <a:xfrm>
            <a:off x="9144000" y="527050"/>
            <a:ext cx="0" cy="6032500"/>
          </a:xfrm>
          <a:custGeom>
            <a:avLst/>
            <a:gdLst/>
            <a:ahLst/>
            <a:cxnLst/>
            <a:rect l="l" t="t" r="r" b="b"/>
            <a:pathLst>
              <a:path h="6032500">
                <a:moveTo>
                  <a:pt x="0" y="0"/>
                </a:moveTo>
                <a:lnTo>
                  <a:pt x="0" y="6032500"/>
                </a:lnTo>
              </a:path>
            </a:pathLst>
          </a:custGeom>
          <a:ln w="12700">
            <a:solidFill>
              <a:srgbClr val="FFFFFF"/>
            </a:solidFill>
          </a:ln>
        </p:spPr>
        <p:txBody>
          <a:bodyPr wrap="square" lIns="0" tIns="0" rIns="0" bIns="0" rtlCol="0"/>
          <a:lstStyle/>
          <a:p>
            <a:endParaRPr/>
          </a:p>
        </p:txBody>
      </p:sp>
      <p:sp>
        <p:nvSpPr>
          <p:cNvPr id="35" name="object 35"/>
          <p:cNvSpPr/>
          <p:nvPr/>
        </p:nvSpPr>
        <p:spPr>
          <a:xfrm>
            <a:off x="0" y="533400"/>
            <a:ext cx="9144000" cy="0"/>
          </a:xfrm>
          <a:custGeom>
            <a:avLst/>
            <a:gdLst/>
            <a:ahLst/>
            <a:cxnLst/>
            <a:rect l="l" t="t" r="r" b="b"/>
            <a:pathLst>
              <a:path w="9144000">
                <a:moveTo>
                  <a:pt x="0" y="0"/>
                </a:moveTo>
                <a:lnTo>
                  <a:pt x="9144000" y="0"/>
                </a:lnTo>
              </a:path>
            </a:pathLst>
          </a:custGeom>
          <a:ln w="12700">
            <a:solidFill>
              <a:srgbClr val="FFFFFF"/>
            </a:solidFill>
          </a:ln>
        </p:spPr>
        <p:txBody>
          <a:bodyPr wrap="square" lIns="0" tIns="0" rIns="0" bIns="0" rtlCol="0"/>
          <a:lstStyle/>
          <a:p>
            <a:endParaRPr/>
          </a:p>
        </p:txBody>
      </p:sp>
      <p:sp>
        <p:nvSpPr>
          <p:cNvPr id="36" name="object 36"/>
          <p:cNvSpPr/>
          <p:nvPr/>
        </p:nvSpPr>
        <p:spPr>
          <a:xfrm>
            <a:off x="0" y="6546850"/>
            <a:ext cx="1355090" cy="12700"/>
          </a:xfrm>
          <a:custGeom>
            <a:avLst/>
            <a:gdLst/>
            <a:ahLst/>
            <a:cxnLst/>
            <a:rect l="l" t="t" r="r" b="b"/>
            <a:pathLst>
              <a:path w="1355090" h="12700">
                <a:moveTo>
                  <a:pt x="0" y="12700"/>
                </a:moveTo>
                <a:lnTo>
                  <a:pt x="1354709" y="12700"/>
                </a:lnTo>
                <a:lnTo>
                  <a:pt x="1354709" y="0"/>
                </a:lnTo>
                <a:lnTo>
                  <a:pt x="0" y="0"/>
                </a:lnTo>
                <a:lnTo>
                  <a:pt x="0" y="12700"/>
                </a:lnTo>
                <a:close/>
              </a:path>
            </a:pathLst>
          </a:custGeom>
          <a:solidFill>
            <a:srgbClr val="FFFFFF"/>
          </a:solidFill>
        </p:spPr>
        <p:txBody>
          <a:bodyPr wrap="square" lIns="0" tIns="0" rIns="0" bIns="0" rtlCol="0"/>
          <a:lstStyle/>
          <a:p>
            <a:endParaRPr/>
          </a:p>
        </p:txBody>
      </p:sp>
      <p:sp>
        <p:nvSpPr>
          <p:cNvPr id="37" name="object 37"/>
          <p:cNvSpPr/>
          <p:nvPr/>
        </p:nvSpPr>
        <p:spPr>
          <a:xfrm>
            <a:off x="1354708" y="6553200"/>
            <a:ext cx="7789545" cy="0"/>
          </a:xfrm>
          <a:custGeom>
            <a:avLst/>
            <a:gdLst/>
            <a:ahLst/>
            <a:cxnLst/>
            <a:rect l="l" t="t" r="r" b="b"/>
            <a:pathLst>
              <a:path w="7789545">
                <a:moveTo>
                  <a:pt x="0" y="0"/>
                </a:moveTo>
                <a:lnTo>
                  <a:pt x="7789291" y="0"/>
                </a:lnTo>
              </a:path>
            </a:pathLst>
          </a:custGeom>
          <a:ln w="12700">
            <a:solidFill>
              <a:srgbClr val="000000"/>
            </a:solidFill>
          </a:ln>
        </p:spPr>
        <p:txBody>
          <a:bodyPr wrap="square" lIns="0" tIns="0" rIns="0" bIns="0" rtlCol="0"/>
          <a:lstStyle/>
          <a:p>
            <a:endParaRPr/>
          </a:p>
        </p:txBody>
      </p:sp>
      <p:sp>
        <p:nvSpPr>
          <p:cNvPr id="38" name="object 38"/>
          <p:cNvSpPr txBox="1"/>
          <p:nvPr/>
        </p:nvSpPr>
        <p:spPr>
          <a:xfrm>
            <a:off x="493572" y="559053"/>
            <a:ext cx="368300" cy="574040"/>
          </a:xfrm>
          <a:prstGeom prst="rect">
            <a:avLst/>
          </a:prstGeom>
        </p:spPr>
        <p:txBody>
          <a:bodyPr vert="horz" wrap="square" lIns="0" tIns="12700" rIns="0" bIns="0" rtlCol="0">
            <a:spAutoFit/>
          </a:bodyPr>
          <a:lstStyle/>
          <a:p>
            <a:pPr marL="15240" marR="5080" indent="-3175">
              <a:lnSpc>
                <a:spcPct val="100000"/>
              </a:lnSpc>
              <a:spcBef>
                <a:spcPts val="100"/>
              </a:spcBef>
            </a:pPr>
            <a:r>
              <a:rPr sz="1800" b="1" dirty="0">
                <a:solidFill>
                  <a:srgbClr val="FFFFFF"/>
                </a:solidFill>
                <a:latin typeface="Georgia"/>
                <a:cs typeface="Georgia"/>
              </a:rPr>
              <a:t>Sr.  No</a:t>
            </a:r>
            <a:endParaRPr sz="1800">
              <a:latin typeface="Georgia"/>
              <a:cs typeface="Georgia"/>
            </a:endParaRPr>
          </a:p>
        </p:txBody>
      </p:sp>
      <p:sp>
        <p:nvSpPr>
          <p:cNvPr id="39" name="object 39"/>
          <p:cNvSpPr txBox="1"/>
          <p:nvPr/>
        </p:nvSpPr>
        <p:spPr>
          <a:xfrm>
            <a:off x="1661286" y="559053"/>
            <a:ext cx="85344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Georgia"/>
                <a:cs typeface="Georgia"/>
              </a:rPr>
              <a:t>STAGE</a:t>
            </a:r>
            <a:endParaRPr sz="1800">
              <a:latin typeface="Georgia"/>
              <a:cs typeface="Georgia"/>
            </a:endParaRPr>
          </a:p>
        </p:txBody>
      </p:sp>
      <p:sp>
        <p:nvSpPr>
          <p:cNvPr id="40" name="object 40"/>
          <p:cNvSpPr txBox="1"/>
          <p:nvPr/>
        </p:nvSpPr>
        <p:spPr>
          <a:xfrm>
            <a:off x="5220715" y="559053"/>
            <a:ext cx="152400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FFFF"/>
                </a:solidFill>
                <a:latin typeface="Georgia"/>
                <a:cs typeface="Georgia"/>
              </a:rPr>
              <a:t>FEACTURES</a:t>
            </a:r>
            <a:endParaRPr sz="1800">
              <a:latin typeface="Georgia"/>
              <a:cs typeface="Georgia"/>
            </a:endParaRPr>
          </a:p>
        </p:txBody>
      </p:sp>
      <p:sp>
        <p:nvSpPr>
          <p:cNvPr id="41" name="object 41"/>
          <p:cNvSpPr txBox="1"/>
          <p:nvPr/>
        </p:nvSpPr>
        <p:spPr>
          <a:xfrm>
            <a:off x="78739" y="2124532"/>
            <a:ext cx="1181735" cy="3380104"/>
          </a:xfrm>
          <a:prstGeom prst="rect">
            <a:avLst/>
          </a:prstGeom>
        </p:spPr>
        <p:txBody>
          <a:bodyPr vert="horz" wrap="square" lIns="0" tIns="13335" rIns="0" bIns="0" rtlCol="0">
            <a:spAutoFit/>
          </a:bodyPr>
          <a:lstStyle/>
          <a:p>
            <a:pPr marL="12700" marR="5080">
              <a:lnSpc>
                <a:spcPct val="100000"/>
              </a:lnSpc>
              <a:spcBef>
                <a:spcPts val="105"/>
              </a:spcBef>
            </a:pPr>
            <a:r>
              <a:rPr sz="2000" b="1" dirty="0">
                <a:latin typeface="Georgia"/>
                <a:cs typeface="Georgia"/>
              </a:rPr>
              <a:t>Wh</a:t>
            </a:r>
            <a:r>
              <a:rPr sz="2000" b="1" spc="-10" dirty="0">
                <a:latin typeface="Georgia"/>
                <a:cs typeface="Georgia"/>
              </a:rPr>
              <a:t>e</a:t>
            </a:r>
            <a:r>
              <a:rPr sz="2000" b="1" spc="-5" dirty="0">
                <a:latin typeface="Georgia"/>
                <a:cs typeface="Georgia"/>
              </a:rPr>
              <a:t>th</a:t>
            </a:r>
            <a:r>
              <a:rPr sz="2000" b="1" spc="-10" dirty="0">
                <a:latin typeface="Georgia"/>
                <a:cs typeface="Georgia"/>
              </a:rPr>
              <a:t>e</a:t>
            </a:r>
            <a:r>
              <a:rPr sz="2000" b="1" dirty="0">
                <a:latin typeface="Georgia"/>
                <a:cs typeface="Georgia"/>
              </a:rPr>
              <a:t>r  </a:t>
            </a:r>
            <a:r>
              <a:rPr sz="2000" b="1" spc="-5" dirty="0">
                <a:latin typeface="Georgia"/>
                <a:cs typeface="Georgia"/>
              </a:rPr>
              <a:t>the  cancer  </a:t>
            </a:r>
            <a:r>
              <a:rPr sz="2000" b="1" dirty="0">
                <a:latin typeface="Georgia"/>
                <a:cs typeface="Georgia"/>
              </a:rPr>
              <a:t>has  </a:t>
            </a:r>
            <a:r>
              <a:rPr sz="2000" b="1" spc="-5" dirty="0">
                <a:latin typeface="Georgia"/>
                <a:cs typeface="Georgia"/>
              </a:rPr>
              <a:t>spread  </a:t>
            </a:r>
            <a:r>
              <a:rPr sz="2000" b="1" spc="-10" dirty="0">
                <a:latin typeface="Georgia"/>
                <a:cs typeface="Georgia"/>
              </a:rPr>
              <a:t>to  </a:t>
            </a:r>
            <a:r>
              <a:rPr sz="2000" b="1" spc="-5" dirty="0">
                <a:latin typeface="Georgia"/>
                <a:cs typeface="Georgia"/>
              </a:rPr>
              <a:t>nearby  (regiona</a:t>
            </a:r>
            <a:endParaRPr sz="2000">
              <a:latin typeface="Georgia"/>
              <a:cs typeface="Georgia"/>
            </a:endParaRPr>
          </a:p>
          <a:p>
            <a:pPr marL="12700" marR="66675">
              <a:lnSpc>
                <a:spcPct val="100000"/>
              </a:lnSpc>
              <a:spcBef>
                <a:spcPts val="5"/>
              </a:spcBef>
            </a:pPr>
            <a:r>
              <a:rPr sz="2000" b="1" spc="-5" dirty="0">
                <a:latin typeface="Georgia"/>
                <a:cs typeface="Georgia"/>
              </a:rPr>
              <a:t>l)</a:t>
            </a:r>
            <a:r>
              <a:rPr sz="2000" b="1" spc="-85" dirty="0">
                <a:latin typeface="Georgia"/>
                <a:cs typeface="Georgia"/>
              </a:rPr>
              <a:t> </a:t>
            </a:r>
            <a:r>
              <a:rPr sz="2000" b="1" spc="-5" dirty="0">
                <a:latin typeface="Georgia"/>
                <a:cs typeface="Georgia"/>
              </a:rPr>
              <a:t>lymph  </a:t>
            </a:r>
            <a:r>
              <a:rPr sz="2000" b="1" dirty="0">
                <a:latin typeface="Georgia"/>
                <a:cs typeface="Georgia"/>
              </a:rPr>
              <a:t>nodes  (N).</a:t>
            </a:r>
            <a:endParaRPr sz="2000">
              <a:latin typeface="Georgia"/>
              <a:cs typeface="Georgia"/>
            </a:endParaRPr>
          </a:p>
        </p:txBody>
      </p:sp>
      <p:sp>
        <p:nvSpPr>
          <p:cNvPr id="42" name="object 42"/>
          <p:cNvSpPr txBox="1"/>
          <p:nvPr/>
        </p:nvSpPr>
        <p:spPr>
          <a:xfrm>
            <a:off x="1856358" y="1760601"/>
            <a:ext cx="46164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Georgia"/>
                <a:cs typeface="Georgia"/>
              </a:rPr>
              <a:t>N0:</a:t>
            </a:r>
            <a:endParaRPr sz="1800">
              <a:latin typeface="Georgia"/>
              <a:cs typeface="Georgia"/>
            </a:endParaRPr>
          </a:p>
        </p:txBody>
      </p:sp>
      <p:sp>
        <p:nvSpPr>
          <p:cNvPr id="43" name="object 43"/>
          <p:cNvSpPr txBox="1"/>
          <p:nvPr/>
        </p:nvSpPr>
        <p:spPr>
          <a:xfrm>
            <a:off x="2898394" y="1759077"/>
            <a:ext cx="574167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Georgia"/>
                <a:cs typeface="Georgia"/>
              </a:rPr>
              <a:t>There is no </a:t>
            </a:r>
            <a:r>
              <a:rPr sz="2400" spc="-5" dirty="0">
                <a:latin typeface="Georgia"/>
                <a:cs typeface="Georgia"/>
              </a:rPr>
              <a:t>spread to </a:t>
            </a:r>
            <a:r>
              <a:rPr sz="2400" dirty="0">
                <a:latin typeface="Georgia"/>
                <a:cs typeface="Georgia"/>
              </a:rPr>
              <a:t>nearby </a:t>
            </a:r>
            <a:r>
              <a:rPr sz="2400" spc="-5" dirty="0">
                <a:latin typeface="Georgia"/>
                <a:cs typeface="Georgia"/>
              </a:rPr>
              <a:t>lymph</a:t>
            </a:r>
            <a:r>
              <a:rPr sz="2400" dirty="0">
                <a:latin typeface="Georgia"/>
                <a:cs typeface="Georgia"/>
              </a:rPr>
              <a:t> </a:t>
            </a:r>
            <a:r>
              <a:rPr sz="2400" spc="-5" dirty="0">
                <a:latin typeface="Georgia"/>
                <a:cs typeface="Georgia"/>
              </a:rPr>
              <a:t>nodes.</a:t>
            </a:r>
            <a:endParaRPr sz="2400">
              <a:latin typeface="Georgia"/>
              <a:cs typeface="Georgia"/>
            </a:endParaRPr>
          </a:p>
        </p:txBody>
      </p:sp>
      <p:sp>
        <p:nvSpPr>
          <p:cNvPr id="44" name="object 44"/>
          <p:cNvSpPr txBox="1"/>
          <p:nvPr/>
        </p:nvSpPr>
        <p:spPr>
          <a:xfrm>
            <a:off x="1886839" y="2831084"/>
            <a:ext cx="40068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Georgia"/>
                <a:cs typeface="Georgia"/>
              </a:rPr>
              <a:t>N</a:t>
            </a:r>
            <a:r>
              <a:rPr sz="1800" b="1" spc="-10" dirty="0">
                <a:latin typeface="Georgia"/>
                <a:cs typeface="Georgia"/>
              </a:rPr>
              <a:t>1</a:t>
            </a:r>
            <a:r>
              <a:rPr sz="1800" dirty="0">
                <a:latin typeface="Georgia"/>
                <a:cs typeface="Georgia"/>
              </a:rPr>
              <a:t>:</a:t>
            </a:r>
            <a:endParaRPr sz="1800">
              <a:latin typeface="Georgia"/>
              <a:cs typeface="Georgia"/>
            </a:endParaRPr>
          </a:p>
        </p:txBody>
      </p:sp>
      <p:sp>
        <p:nvSpPr>
          <p:cNvPr id="45" name="object 45"/>
          <p:cNvSpPr txBox="1"/>
          <p:nvPr/>
        </p:nvSpPr>
        <p:spPr>
          <a:xfrm>
            <a:off x="2898394" y="2829559"/>
            <a:ext cx="6104890" cy="756920"/>
          </a:xfrm>
          <a:prstGeom prst="rect">
            <a:avLst/>
          </a:prstGeom>
        </p:spPr>
        <p:txBody>
          <a:bodyPr vert="horz" wrap="square" lIns="0" tIns="12700" rIns="0" bIns="0" rtlCol="0">
            <a:spAutoFit/>
          </a:bodyPr>
          <a:lstStyle/>
          <a:p>
            <a:pPr marL="12700" marR="5080">
              <a:lnSpc>
                <a:spcPct val="100000"/>
              </a:lnSpc>
              <a:spcBef>
                <a:spcPts val="100"/>
              </a:spcBef>
            </a:pPr>
            <a:r>
              <a:rPr sz="2400" dirty="0">
                <a:latin typeface="Georgia"/>
                <a:cs typeface="Georgia"/>
              </a:rPr>
              <a:t>The </a:t>
            </a:r>
            <a:r>
              <a:rPr sz="2400" spc="-5" dirty="0">
                <a:latin typeface="Georgia"/>
                <a:cs typeface="Georgia"/>
              </a:rPr>
              <a:t>cancer has spread to lymph </a:t>
            </a:r>
            <a:r>
              <a:rPr sz="2400" dirty="0">
                <a:latin typeface="Georgia"/>
                <a:cs typeface="Georgia"/>
              </a:rPr>
              <a:t>nodes </a:t>
            </a:r>
            <a:r>
              <a:rPr sz="2400" spc="-5" dirty="0">
                <a:latin typeface="Georgia"/>
                <a:cs typeface="Georgia"/>
              </a:rPr>
              <a:t>within  the lung </a:t>
            </a:r>
            <a:r>
              <a:rPr sz="2400" dirty="0">
                <a:latin typeface="Georgia"/>
                <a:cs typeface="Georgia"/>
              </a:rPr>
              <a:t>, </a:t>
            </a:r>
            <a:r>
              <a:rPr sz="2400" spc="-5" dirty="0">
                <a:latin typeface="Georgia"/>
                <a:cs typeface="Georgia"/>
              </a:rPr>
              <a:t>bronchus </a:t>
            </a:r>
            <a:r>
              <a:rPr sz="2400" dirty="0">
                <a:latin typeface="Georgia"/>
                <a:cs typeface="Georgia"/>
              </a:rPr>
              <a:t>enters </a:t>
            </a:r>
            <a:r>
              <a:rPr sz="2400" spc="-5" dirty="0">
                <a:latin typeface="Georgia"/>
                <a:cs typeface="Georgia"/>
              </a:rPr>
              <a:t>the</a:t>
            </a:r>
            <a:r>
              <a:rPr sz="2400" spc="-15" dirty="0">
                <a:latin typeface="Georgia"/>
                <a:cs typeface="Georgia"/>
              </a:rPr>
              <a:t> </a:t>
            </a:r>
            <a:r>
              <a:rPr sz="2400" spc="-5" dirty="0">
                <a:latin typeface="Georgia"/>
                <a:cs typeface="Georgia"/>
              </a:rPr>
              <a:t>lung</a:t>
            </a:r>
            <a:endParaRPr sz="2400">
              <a:latin typeface="Georgia"/>
              <a:cs typeface="Georgia"/>
            </a:endParaRPr>
          </a:p>
        </p:txBody>
      </p:sp>
      <p:sp>
        <p:nvSpPr>
          <p:cNvPr id="46" name="object 46"/>
          <p:cNvSpPr txBox="1"/>
          <p:nvPr/>
        </p:nvSpPr>
        <p:spPr>
          <a:xfrm>
            <a:off x="1865502" y="3971620"/>
            <a:ext cx="445134" cy="300355"/>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Georgia"/>
                <a:cs typeface="Georgia"/>
              </a:rPr>
              <a:t>N2:</a:t>
            </a:r>
            <a:endParaRPr sz="1800">
              <a:latin typeface="Georgia"/>
              <a:cs typeface="Georgia"/>
            </a:endParaRPr>
          </a:p>
        </p:txBody>
      </p:sp>
      <p:sp>
        <p:nvSpPr>
          <p:cNvPr id="47" name="object 47"/>
          <p:cNvSpPr txBox="1"/>
          <p:nvPr/>
        </p:nvSpPr>
        <p:spPr>
          <a:xfrm>
            <a:off x="2898394" y="3970096"/>
            <a:ext cx="5167630" cy="758190"/>
          </a:xfrm>
          <a:prstGeom prst="rect">
            <a:avLst/>
          </a:prstGeom>
        </p:spPr>
        <p:txBody>
          <a:bodyPr vert="horz" wrap="square" lIns="0" tIns="12700" rIns="0" bIns="0" rtlCol="0">
            <a:spAutoFit/>
          </a:bodyPr>
          <a:lstStyle/>
          <a:p>
            <a:pPr marL="12700">
              <a:lnSpc>
                <a:spcPct val="100000"/>
              </a:lnSpc>
              <a:spcBef>
                <a:spcPts val="100"/>
              </a:spcBef>
            </a:pPr>
            <a:r>
              <a:rPr sz="2400" dirty="0">
                <a:latin typeface="Georgia"/>
                <a:cs typeface="Georgia"/>
              </a:rPr>
              <a:t>The cancer </a:t>
            </a:r>
            <a:r>
              <a:rPr sz="2400" spc="-5" dirty="0">
                <a:latin typeface="Georgia"/>
                <a:cs typeface="Georgia"/>
              </a:rPr>
              <a:t>has spread to lymph </a:t>
            </a:r>
            <a:r>
              <a:rPr sz="2400" dirty="0">
                <a:latin typeface="Georgia"/>
                <a:cs typeface="Georgia"/>
              </a:rPr>
              <a:t>nodes</a:t>
            </a:r>
            <a:endParaRPr sz="2400">
              <a:latin typeface="Georgia"/>
              <a:cs typeface="Georgia"/>
            </a:endParaRPr>
          </a:p>
          <a:p>
            <a:pPr marL="12700">
              <a:lnSpc>
                <a:spcPct val="100000"/>
              </a:lnSpc>
              <a:spcBef>
                <a:spcPts val="5"/>
              </a:spcBef>
            </a:pPr>
            <a:r>
              <a:rPr sz="2400" spc="-5" dirty="0">
                <a:latin typeface="Georgia"/>
                <a:cs typeface="Georgia"/>
              </a:rPr>
              <a:t>around the </a:t>
            </a:r>
            <a:r>
              <a:rPr sz="2400" dirty="0">
                <a:latin typeface="Georgia"/>
                <a:cs typeface="Georgia"/>
              </a:rPr>
              <a:t>carina ,</a:t>
            </a:r>
            <a:r>
              <a:rPr sz="2400" spc="-15" dirty="0">
                <a:latin typeface="Georgia"/>
                <a:cs typeface="Georgia"/>
              </a:rPr>
              <a:t> </a:t>
            </a:r>
            <a:r>
              <a:rPr sz="2400" spc="-5" dirty="0">
                <a:latin typeface="Georgia"/>
                <a:cs typeface="Georgia"/>
              </a:rPr>
              <a:t>mediastinum</a:t>
            </a:r>
            <a:endParaRPr sz="2400">
              <a:latin typeface="Georgia"/>
              <a:cs typeface="Georgia"/>
            </a:endParaRPr>
          </a:p>
        </p:txBody>
      </p:sp>
      <p:sp>
        <p:nvSpPr>
          <p:cNvPr id="48" name="object 48"/>
          <p:cNvSpPr txBox="1"/>
          <p:nvPr/>
        </p:nvSpPr>
        <p:spPr>
          <a:xfrm>
            <a:off x="1865502" y="5210302"/>
            <a:ext cx="44386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Georgia"/>
                <a:cs typeface="Georgia"/>
              </a:rPr>
              <a:t>N3:</a:t>
            </a:r>
            <a:endParaRPr sz="1800">
              <a:latin typeface="Georgia"/>
              <a:cs typeface="Georgia"/>
            </a:endParaRPr>
          </a:p>
        </p:txBody>
      </p:sp>
      <p:sp>
        <p:nvSpPr>
          <p:cNvPr id="49" name="object 49"/>
          <p:cNvSpPr txBox="1"/>
          <p:nvPr/>
        </p:nvSpPr>
        <p:spPr>
          <a:xfrm>
            <a:off x="2898394" y="5208778"/>
            <a:ext cx="5845810" cy="757555"/>
          </a:xfrm>
          <a:prstGeom prst="rect">
            <a:avLst/>
          </a:prstGeom>
        </p:spPr>
        <p:txBody>
          <a:bodyPr vert="horz" wrap="square" lIns="0" tIns="12700" rIns="0" bIns="0" rtlCol="0">
            <a:spAutoFit/>
          </a:bodyPr>
          <a:lstStyle/>
          <a:p>
            <a:pPr marL="12700" marR="5080">
              <a:lnSpc>
                <a:spcPct val="100000"/>
              </a:lnSpc>
              <a:spcBef>
                <a:spcPts val="100"/>
              </a:spcBef>
            </a:pPr>
            <a:r>
              <a:rPr sz="2400" dirty="0">
                <a:latin typeface="Georgia"/>
                <a:cs typeface="Georgia"/>
              </a:rPr>
              <a:t>The </a:t>
            </a:r>
            <a:r>
              <a:rPr sz="2400" spc="-5" dirty="0">
                <a:latin typeface="Georgia"/>
                <a:cs typeface="Georgia"/>
              </a:rPr>
              <a:t>cancer has spread to lymph </a:t>
            </a:r>
            <a:r>
              <a:rPr sz="2400" dirty="0">
                <a:latin typeface="Georgia"/>
                <a:cs typeface="Georgia"/>
              </a:rPr>
              <a:t>nodes near  </a:t>
            </a:r>
            <a:r>
              <a:rPr sz="2400" spc="-5" dirty="0">
                <a:latin typeface="Georgia"/>
                <a:cs typeface="Georgia"/>
              </a:rPr>
              <a:t>the collarbone on </a:t>
            </a:r>
            <a:r>
              <a:rPr sz="2400" dirty="0">
                <a:latin typeface="Georgia"/>
                <a:cs typeface="Georgia"/>
              </a:rPr>
              <a:t>either</a:t>
            </a:r>
            <a:r>
              <a:rPr sz="2400" spc="10" dirty="0">
                <a:latin typeface="Georgia"/>
                <a:cs typeface="Georgia"/>
              </a:rPr>
              <a:t> </a:t>
            </a:r>
            <a:r>
              <a:rPr sz="2400" spc="-5" dirty="0">
                <a:latin typeface="Georgia"/>
                <a:cs typeface="Georgia"/>
              </a:rPr>
              <a:t>side</a:t>
            </a:r>
            <a:endParaRPr sz="2400">
              <a:latin typeface="Georgia"/>
              <a:cs typeface="Georgia"/>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3238" y="307847"/>
            <a:ext cx="0" cy="132715"/>
          </a:xfrm>
          <a:custGeom>
            <a:avLst/>
            <a:gdLst/>
            <a:ahLst/>
            <a:cxnLst/>
            <a:rect l="l" t="t" r="r" b="b"/>
            <a:pathLst>
              <a:path h="132715">
                <a:moveTo>
                  <a:pt x="0" y="132587"/>
                </a:moveTo>
                <a:lnTo>
                  <a:pt x="0" y="0"/>
                </a:lnTo>
                <a:lnTo>
                  <a:pt x="0" y="132587"/>
                </a:lnTo>
                <a:close/>
              </a:path>
            </a:pathLst>
          </a:custGeom>
          <a:solidFill>
            <a:srgbClr val="438085"/>
          </a:solidFill>
        </p:spPr>
        <p:txBody>
          <a:bodyPr wrap="square" lIns="0" tIns="0" rIns="0" bIns="0" rtlCol="0"/>
          <a:lstStyle/>
          <a:p>
            <a:endParaRPr/>
          </a:p>
        </p:txBody>
      </p:sp>
      <p:sp>
        <p:nvSpPr>
          <p:cNvPr id="3" name="object 3"/>
          <p:cNvSpPr/>
          <p:nvPr/>
        </p:nvSpPr>
        <p:spPr>
          <a:xfrm>
            <a:off x="9078468" y="307847"/>
            <a:ext cx="0" cy="132715"/>
          </a:xfrm>
          <a:custGeom>
            <a:avLst/>
            <a:gdLst/>
            <a:ahLst/>
            <a:cxnLst/>
            <a:rect l="l" t="t" r="r" b="b"/>
            <a:pathLst>
              <a:path h="132715">
                <a:moveTo>
                  <a:pt x="0" y="132587"/>
                </a:moveTo>
                <a:lnTo>
                  <a:pt x="0" y="0"/>
                </a:lnTo>
                <a:lnTo>
                  <a:pt x="0" y="132587"/>
                </a:lnTo>
                <a:close/>
              </a:path>
            </a:pathLst>
          </a:custGeom>
          <a:solidFill>
            <a:srgbClr val="438085"/>
          </a:solidFill>
        </p:spPr>
        <p:txBody>
          <a:bodyPr wrap="square" lIns="0" tIns="0" rIns="0" bIns="0" rtlCol="0"/>
          <a:lstStyle/>
          <a:p>
            <a:endParaRPr/>
          </a:p>
        </p:txBody>
      </p:sp>
      <p:sp>
        <p:nvSpPr>
          <p:cNvPr id="4" name="object 4"/>
          <p:cNvSpPr/>
          <p:nvPr/>
        </p:nvSpPr>
        <p:spPr>
          <a:xfrm>
            <a:off x="0" y="307847"/>
            <a:ext cx="9044940" cy="91440"/>
          </a:xfrm>
          <a:custGeom>
            <a:avLst/>
            <a:gdLst/>
            <a:ahLst/>
            <a:cxnLst/>
            <a:rect l="l" t="t" r="r" b="b"/>
            <a:pathLst>
              <a:path w="9044940" h="91439">
                <a:moveTo>
                  <a:pt x="0" y="91439"/>
                </a:moveTo>
                <a:lnTo>
                  <a:pt x="9044940" y="91439"/>
                </a:lnTo>
                <a:lnTo>
                  <a:pt x="9044940" y="0"/>
                </a:lnTo>
                <a:lnTo>
                  <a:pt x="0" y="0"/>
                </a:lnTo>
                <a:lnTo>
                  <a:pt x="0" y="91439"/>
                </a:lnTo>
                <a:close/>
              </a:path>
            </a:pathLst>
          </a:custGeom>
          <a:solidFill>
            <a:srgbClr val="438085"/>
          </a:solidFill>
        </p:spPr>
        <p:txBody>
          <a:bodyPr wrap="square" lIns="0" tIns="0" rIns="0" bIns="0" rtlCol="0"/>
          <a:lstStyle/>
          <a:p>
            <a:endParaRPr/>
          </a:p>
        </p:txBody>
      </p:sp>
      <p:sp>
        <p:nvSpPr>
          <p:cNvPr id="5" name="object 5"/>
          <p:cNvSpPr/>
          <p:nvPr/>
        </p:nvSpPr>
        <p:spPr>
          <a:xfrm>
            <a:off x="5410200" y="359663"/>
            <a:ext cx="3634740" cy="81280"/>
          </a:xfrm>
          <a:custGeom>
            <a:avLst/>
            <a:gdLst/>
            <a:ahLst/>
            <a:cxnLst/>
            <a:rect l="l" t="t" r="r" b="b"/>
            <a:pathLst>
              <a:path w="3634740" h="81279">
                <a:moveTo>
                  <a:pt x="0" y="80771"/>
                </a:moveTo>
                <a:lnTo>
                  <a:pt x="3634740" y="80771"/>
                </a:lnTo>
                <a:lnTo>
                  <a:pt x="3634740" y="0"/>
                </a:lnTo>
                <a:lnTo>
                  <a:pt x="0" y="0"/>
                </a:lnTo>
                <a:lnTo>
                  <a:pt x="0" y="80771"/>
                </a:lnTo>
                <a:close/>
              </a:path>
            </a:pathLst>
          </a:custGeom>
          <a:solidFill>
            <a:srgbClr val="438085"/>
          </a:solidFill>
        </p:spPr>
        <p:txBody>
          <a:bodyPr wrap="square" lIns="0" tIns="0" rIns="0" bIns="0" rtlCol="0"/>
          <a:lstStyle/>
          <a:p>
            <a:endParaRPr/>
          </a:p>
        </p:txBody>
      </p:sp>
      <p:sp>
        <p:nvSpPr>
          <p:cNvPr id="6" name="object 6"/>
          <p:cNvSpPr/>
          <p:nvPr/>
        </p:nvSpPr>
        <p:spPr>
          <a:xfrm>
            <a:off x="9142476" y="440436"/>
            <a:ext cx="1905" cy="93345"/>
          </a:xfrm>
          <a:custGeom>
            <a:avLst/>
            <a:gdLst/>
            <a:ahLst/>
            <a:cxnLst/>
            <a:rect l="l" t="t" r="r" b="b"/>
            <a:pathLst>
              <a:path w="1904" h="93345">
                <a:moveTo>
                  <a:pt x="0" y="93014"/>
                </a:moveTo>
                <a:lnTo>
                  <a:pt x="1524" y="93014"/>
                </a:lnTo>
                <a:lnTo>
                  <a:pt x="1524" y="0"/>
                </a:lnTo>
                <a:lnTo>
                  <a:pt x="0" y="0"/>
                </a:lnTo>
                <a:lnTo>
                  <a:pt x="0" y="93014"/>
                </a:lnTo>
                <a:close/>
              </a:path>
            </a:pathLst>
          </a:custGeom>
          <a:solidFill>
            <a:srgbClr val="438085">
              <a:alpha val="50195"/>
            </a:srgbClr>
          </a:solidFill>
        </p:spPr>
        <p:txBody>
          <a:bodyPr wrap="square" lIns="0" tIns="0" rIns="0" bIns="0" rtlCol="0"/>
          <a:lstStyle/>
          <a:p>
            <a:endParaRPr/>
          </a:p>
        </p:txBody>
      </p:sp>
      <p:sp>
        <p:nvSpPr>
          <p:cNvPr id="7" name="object 7"/>
          <p:cNvSpPr/>
          <p:nvPr/>
        </p:nvSpPr>
        <p:spPr>
          <a:xfrm>
            <a:off x="9072371" y="440436"/>
            <a:ext cx="12700" cy="93345"/>
          </a:xfrm>
          <a:custGeom>
            <a:avLst/>
            <a:gdLst/>
            <a:ahLst/>
            <a:cxnLst/>
            <a:rect l="l" t="t" r="r" b="b"/>
            <a:pathLst>
              <a:path w="12700" h="93345">
                <a:moveTo>
                  <a:pt x="0" y="93014"/>
                </a:moveTo>
                <a:lnTo>
                  <a:pt x="12192" y="93014"/>
                </a:lnTo>
                <a:lnTo>
                  <a:pt x="12192" y="0"/>
                </a:lnTo>
                <a:lnTo>
                  <a:pt x="0" y="0"/>
                </a:lnTo>
                <a:lnTo>
                  <a:pt x="0" y="93014"/>
                </a:lnTo>
                <a:close/>
              </a:path>
            </a:pathLst>
          </a:custGeom>
          <a:solidFill>
            <a:srgbClr val="438085">
              <a:alpha val="50195"/>
            </a:srgbClr>
          </a:solidFill>
        </p:spPr>
        <p:txBody>
          <a:bodyPr wrap="square" lIns="0" tIns="0" rIns="0" bIns="0" rtlCol="0"/>
          <a:lstStyle/>
          <a:p>
            <a:endParaRPr/>
          </a:p>
        </p:txBody>
      </p:sp>
      <p:sp>
        <p:nvSpPr>
          <p:cNvPr id="8" name="object 8"/>
          <p:cNvSpPr/>
          <p:nvPr/>
        </p:nvSpPr>
        <p:spPr>
          <a:xfrm>
            <a:off x="5410200" y="440436"/>
            <a:ext cx="3634740" cy="93345"/>
          </a:xfrm>
          <a:custGeom>
            <a:avLst/>
            <a:gdLst/>
            <a:ahLst/>
            <a:cxnLst/>
            <a:rect l="l" t="t" r="r" b="b"/>
            <a:pathLst>
              <a:path w="3634740" h="93345">
                <a:moveTo>
                  <a:pt x="0" y="93014"/>
                </a:moveTo>
                <a:lnTo>
                  <a:pt x="3634740" y="93014"/>
                </a:lnTo>
                <a:lnTo>
                  <a:pt x="3634740" y="0"/>
                </a:lnTo>
                <a:lnTo>
                  <a:pt x="0" y="0"/>
                </a:lnTo>
                <a:lnTo>
                  <a:pt x="0" y="93014"/>
                </a:lnTo>
                <a:close/>
              </a:path>
            </a:pathLst>
          </a:custGeom>
          <a:solidFill>
            <a:srgbClr val="438085">
              <a:alpha val="50195"/>
            </a:srgbClr>
          </a:solidFill>
        </p:spPr>
        <p:txBody>
          <a:bodyPr wrap="square" lIns="0" tIns="0" rIns="0" bIns="0" rtlCol="0"/>
          <a:lstStyle/>
          <a:p>
            <a:endParaRPr/>
          </a:p>
        </p:txBody>
      </p:sp>
      <p:sp>
        <p:nvSpPr>
          <p:cNvPr id="9" name="object 9"/>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10" name="object 10"/>
          <p:cNvSpPr/>
          <p:nvPr/>
        </p:nvSpPr>
        <p:spPr>
          <a:xfrm>
            <a:off x="9029700" y="0"/>
            <a:ext cx="0" cy="535305"/>
          </a:xfrm>
          <a:custGeom>
            <a:avLst/>
            <a:gdLst/>
            <a:ahLst/>
            <a:cxnLst/>
            <a:rect l="l" t="t" r="r" b="b"/>
            <a:pathLst>
              <a:path h="535305">
                <a:moveTo>
                  <a:pt x="0" y="0"/>
                </a:moveTo>
                <a:lnTo>
                  <a:pt x="0" y="534974"/>
                </a:lnTo>
              </a:path>
            </a:pathLst>
          </a:custGeom>
          <a:ln w="9143">
            <a:solidFill>
              <a:srgbClr val="FFFFFF"/>
            </a:solidFill>
          </a:ln>
        </p:spPr>
        <p:txBody>
          <a:bodyPr wrap="square" lIns="0" tIns="0" rIns="0" bIns="0" rtlCol="0"/>
          <a:lstStyle/>
          <a:p>
            <a:endParaRPr/>
          </a:p>
        </p:txBody>
      </p:sp>
      <p:sp>
        <p:nvSpPr>
          <p:cNvPr id="11" name="object 11"/>
          <p:cNvSpPr/>
          <p:nvPr/>
        </p:nvSpPr>
        <p:spPr>
          <a:xfrm>
            <a:off x="8974835" y="0"/>
            <a:ext cx="27940" cy="535305"/>
          </a:xfrm>
          <a:custGeom>
            <a:avLst/>
            <a:gdLst/>
            <a:ahLst/>
            <a:cxnLst/>
            <a:rect l="l" t="t" r="r" b="b"/>
            <a:pathLst>
              <a:path w="27940" h="535305">
                <a:moveTo>
                  <a:pt x="0" y="534974"/>
                </a:moveTo>
                <a:lnTo>
                  <a:pt x="27431" y="534974"/>
                </a:lnTo>
                <a:lnTo>
                  <a:pt x="27431" y="0"/>
                </a:lnTo>
                <a:lnTo>
                  <a:pt x="0" y="0"/>
                </a:lnTo>
                <a:lnTo>
                  <a:pt x="0" y="534974"/>
                </a:lnTo>
                <a:close/>
              </a:path>
            </a:pathLst>
          </a:custGeom>
          <a:solidFill>
            <a:srgbClr val="FFFFFF">
              <a:alpha val="39999"/>
            </a:srgbClr>
          </a:solidFill>
        </p:spPr>
        <p:txBody>
          <a:bodyPr wrap="square" lIns="0" tIns="0" rIns="0" bIns="0" rtlCol="0"/>
          <a:lstStyle/>
          <a:p>
            <a:endParaRPr/>
          </a:p>
        </p:txBody>
      </p:sp>
      <p:sp>
        <p:nvSpPr>
          <p:cNvPr id="12" name="object 12"/>
          <p:cNvSpPr/>
          <p:nvPr/>
        </p:nvSpPr>
        <p:spPr>
          <a:xfrm>
            <a:off x="8915400" y="0"/>
            <a:ext cx="55244" cy="534035"/>
          </a:xfrm>
          <a:custGeom>
            <a:avLst/>
            <a:gdLst/>
            <a:ahLst/>
            <a:cxnLst/>
            <a:rect l="l" t="t" r="r" b="b"/>
            <a:pathLst>
              <a:path w="55245" h="534035">
                <a:moveTo>
                  <a:pt x="0" y="533450"/>
                </a:moveTo>
                <a:lnTo>
                  <a:pt x="54864" y="533450"/>
                </a:lnTo>
                <a:lnTo>
                  <a:pt x="54864" y="0"/>
                </a:lnTo>
                <a:lnTo>
                  <a:pt x="0" y="0"/>
                </a:lnTo>
                <a:lnTo>
                  <a:pt x="0" y="533450"/>
                </a:lnTo>
                <a:close/>
              </a:path>
            </a:pathLst>
          </a:custGeom>
          <a:solidFill>
            <a:srgbClr val="FFFFFF">
              <a:alpha val="19999"/>
            </a:srgbClr>
          </a:solidFill>
        </p:spPr>
        <p:txBody>
          <a:bodyPr wrap="square" lIns="0" tIns="0" rIns="0" bIns="0" rtlCol="0"/>
          <a:lstStyle/>
          <a:p>
            <a:endParaRPr/>
          </a:p>
        </p:txBody>
      </p:sp>
      <p:sp>
        <p:nvSpPr>
          <p:cNvPr id="13" name="object 13"/>
          <p:cNvSpPr/>
          <p:nvPr/>
        </p:nvSpPr>
        <p:spPr>
          <a:xfrm>
            <a:off x="8877300" y="0"/>
            <a:ext cx="0" cy="534035"/>
          </a:xfrm>
          <a:custGeom>
            <a:avLst/>
            <a:gdLst/>
            <a:ahLst/>
            <a:cxnLst/>
            <a:rect l="l" t="t" r="r" b="b"/>
            <a:pathLst>
              <a:path h="534035">
                <a:moveTo>
                  <a:pt x="0" y="0"/>
                </a:moveTo>
                <a:lnTo>
                  <a:pt x="0" y="533450"/>
                </a:lnTo>
              </a:path>
            </a:pathLst>
          </a:custGeom>
          <a:ln w="9143">
            <a:solidFill>
              <a:srgbClr val="FFFFFF"/>
            </a:solidFill>
          </a:ln>
        </p:spPr>
        <p:txBody>
          <a:bodyPr wrap="square" lIns="0" tIns="0" rIns="0" bIns="0" rtlCol="0"/>
          <a:lstStyle/>
          <a:p>
            <a:endParaRPr/>
          </a:p>
        </p:txBody>
      </p:sp>
      <p:sp>
        <p:nvSpPr>
          <p:cNvPr id="14" name="object 14"/>
          <p:cNvSpPr/>
          <p:nvPr/>
        </p:nvSpPr>
        <p:spPr>
          <a:xfrm>
            <a:off x="0" y="533450"/>
            <a:ext cx="1355090" cy="1183005"/>
          </a:xfrm>
          <a:custGeom>
            <a:avLst/>
            <a:gdLst/>
            <a:ahLst/>
            <a:cxnLst/>
            <a:rect l="l" t="t" r="r" b="b"/>
            <a:pathLst>
              <a:path w="1355090" h="1183005">
                <a:moveTo>
                  <a:pt x="0" y="1182446"/>
                </a:moveTo>
                <a:lnTo>
                  <a:pt x="1354709" y="1182446"/>
                </a:lnTo>
                <a:lnTo>
                  <a:pt x="1354709" y="0"/>
                </a:lnTo>
                <a:lnTo>
                  <a:pt x="0" y="0"/>
                </a:lnTo>
                <a:lnTo>
                  <a:pt x="0" y="1182446"/>
                </a:lnTo>
                <a:close/>
              </a:path>
            </a:pathLst>
          </a:custGeom>
          <a:solidFill>
            <a:srgbClr val="525389"/>
          </a:solidFill>
        </p:spPr>
        <p:txBody>
          <a:bodyPr wrap="square" lIns="0" tIns="0" rIns="0" bIns="0" rtlCol="0"/>
          <a:lstStyle/>
          <a:p>
            <a:endParaRPr/>
          </a:p>
        </p:txBody>
      </p:sp>
      <p:sp>
        <p:nvSpPr>
          <p:cNvPr id="15" name="object 15"/>
          <p:cNvSpPr/>
          <p:nvPr/>
        </p:nvSpPr>
        <p:spPr>
          <a:xfrm>
            <a:off x="1354708" y="533450"/>
            <a:ext cx="1464945" cy="1183005"/>
          </a:xfrm>
          <a:custGeom>
            <a:avLst/>
            <a:gdLst/>
            <a:ahLst/>
            <a:cxnLst/>
            <a:rect l="l" t="t" r="r" b="b"/>
            <a:pathLst>
              <a:path w="1464945" h="1183005">
                <a:moveTo>
                  <a:pt x="0" y="1182446"/>
                </a:moveTo>
                <a:lnTo>
                  <a:pt x="1464691" y="1182446"/>
                </a:lnTo>
                <a:lnTo>
                  <a:pt x="1464691" y="0"/>
                </a:lnTo>
                <a:lnTo>
                  <a:pt x="0" y="0"/>
                </a:lnTo>
                <a:lnTo>
                  <a:pt x="0" y="1182446"/>
                </a:lnTo>
                <a:close/>
              </a:path>
            </a:pathLst>
          </a:custGeom>
          <a:solidFill>
            <a:srgbClr val="525389"/>
          </a:solidFill>
        </p:spPr>
        <p:txBody>
          <a:bodyPr wrap="square" lIns="0" tIns="0" rIns="0" bIns="0" rtlCol="0"/>
          <a:lstStyle/>
          <a:p>
            <a:endParaRPr/>
          </a:p>
        </p:txBody>
      </p:sp>
      <p:sp>
        <p:nvSpPr>
          <p:cNvPr id="16" name="object 16"/>
          <p:cNvSpPr/>
          <p:nvPr/>
        </p:nvSpPr>
        <p:spPr>
          <a:xfrm>
            <a:off x="2819400" y="533450"/>
            <a:ext cx="6324600" cy="1183005"/>
          </a:xfrm>
          <a:custGeom>
            <a:avLst/>
            <a:gdLst/>
            <a:ahLst/>
            <a:cxnLst/>
            <a:rect l="l" t="t" r="r" b="b"/>
            <a:pathLst>
              <a:path w="6324600" h="1183005">
                <a:moveTo>
                  <a:pt x="0" y="1182446"/>
                </a:moveTo>
                <a:lnTo>
                  <a:pt x="6324600" y="1182446"/>
                </a:lnTo>
                <a:lnTo>
                  <a:pt x="6324600" y="0"/>
                </a:lnTo>
                <a:lnTo>
                  <a:pt x="0" y="0"/>
                </a:lnTo>
                <a:lnTo>
                  <a:pt x="0" y="1182446"/>
                </a:lnTo>
                <a:close/>
              </a:path>
            </a:pathLst>
          </a:custGeom>
          <a:solidFill>
            <a:srgbClr val="525389"/>
          </a:solidFill>
        </p:spPr>
        <p:txBody>
          <a:bodyPr wrap="square" lIns="0" tIns="0" rIns="0" bIns="0" rtlCol="0"/>
          <a:lstStyle/>
          <a:p>
            <a:endParaRPr/>
          </a:p>
        </p:txBody>
      </p:sp>
      <p:sp>
        <p:nvSpPr>
          <p:cNvPr id="17" name="object 17"/>
          <p:cNvSpPr/>
          <p:nvPr/>
        </p:nvSpPr>
        <p:spPr>
          <a:xfrm>
            <a:off x="0" y="1753997"/>
            <a:ext cx="1355090" cy="4799330"/>
          </a:xfrm>
          <a:custGeom>
            <a:avLst/>
            <a:gdLst/>
            <a:ahLst/>
            <a:cxnLst/>
            <a:rect l="l" t="t" r="r" b="b"/>
            <a:pathLst>
              <a:path w="1355090" h="4799330">
                <a:moveTo>
                  <a:pt x="0" y="4799203"/>
                </a:moveTo>
                <a:lnTo>
                  <a:pt x="1354709" y="4799203"/>
                </a:lnTo>
                <a:lnTo>
                  <a:pt x="1354709" y="0"/>
                </a:lnTo>
                <a:lnTo>
                  <a:pt x="0" y="0"/>
                </a:lnTo>
                <a:lnTo>
                  <a:pt x="0" y="4799203"/>
                </a:lnTo>
                <a:close/>
              </a:path>
            </a:pathLst>
          </a:custGeom>
          <a:solidFill>
            <a:srgbClr val="D1D1DA"/>
          </a:solidFill>
        </p:spPr>
        <p:txBody>
          <a:bodyPr wrap="square" lIns="0" tIns="0" rIns="0" bIns="0" rtlCol="0"/>
          <a:lstStyle/>
          <a:p>
            <a:endParaRPr/>
          </a:p>
        </p:txBody>
      </p:sp>
      <p:sp>
        <p:nvSpPr>
          <p:cNvPr id="18" name="object 18"/>
          <p:cNvSpPr/>
          <p:nvPr/>
        </p:nvSpPr>
        <p:spPr>
          <a:xfrm>
            <a:off x="1354708" y="1753997"/>
            <a:ext cx="1464945" cy="2192020"/>
          </a:xfrm>
          <a:custGeom>
            <a:avLst/>
            <a:gdLst/>
            <a:ahLst/>
            <a:cxnLst/>
            <a:rect l="l" t="t" r="r" b="b"/>
            <a:pathLst>
              <a:path w="1464945" h="2192020">
                <a:moveTo>
                  <a:pt x="0" y="2191892"/>
                </a:moveTo>
                <a:lnTo>
                  <a:pt x="1464691" y="2191892"/>
                </a:lnTo>
                <a:lnTo>
                  <a:pt x="1464691" y="0"/>
                </a:lnTo>
                <a:lnTo>
                  <a:pt x="0" y="0"/>
                </a:lnTo>
                <a:lnTo>
                  <a:pt x="0" y="2191892"/>
                </a:lnTo>
                <a:close/>
              </a:path>
            </a:pathLst>
          </a:custGeom>
          <a:solidFill>
            <a:srgbClr val="D1D1DA"/>
          </a:solidFill>
        </p:spPr>
        <p:txBody>
          <a:bodyPr wrap="square" lIns="0" tIns="0" rIns="0" bIns="0" rtlCol="0"/>
          <a:lstStyle/>
          <a:p>
            <a:endParaRPr/>
          </a:p>
        </p:txBody>
      </p:sp>
      <p:sp>
        <p:nvSpPr>
          <p:cNvPr id="19" name="object 19"/>
          <p:cNvSpPr/>
          <p:nvPr/>
        </p:nvSpPr>
        <p:spPr>
          <a:xfrm>
            <a:off x="2819400" y="1753997"/>
            <a:ext cx="6324600" cy="1051560"/>
          </a:xfrm>
          <a:custGeom>
            <a:avLst/>
            <a:gdLst/>
            <a:ahLst/>
            <a:cxnLst/>
            <a:rect l="l" t="t" r="r" b="b"/>
            <a:pathLst>
              <a:path w="6324600" h="1051560">
                <a:moveTo>
                  <a:pt x="0" y="1051052"/>
                </a:moveTo>
                <a:lnTo>
                  <a:pt x="6324600" y="1051052"/>
                </a:lnTo>
                <a:lnTo>
                  <a:pt x="6324600" y="0"/>
                </a:lnTo>
                <a:lnTo>
                  <a:pt x="0" y="0"/>
                </a:lnTo>
                <a:lnTo>
                  <a:pt x="0" y="1051052"/>
                </a:lnTo>
                <a:close/>
              </a:path>
            </a:pathLst>
          </a:custGeom>
          <a:solidFill>
            <a:srgbClr val="D1D1DA"/>
          </a:solidFill>
        </p:spPr>
        <p:txBody>
          <a:bodyPr wrap="square" lIns="0" tIns="0" rIns="0" bIns="0" rtlCol="0"/>
          <a:lstStyle/>
          <a:p>
            <a:endParaRPr/>
          </a:p>
        </p:txBody>
      </p:sp>
      <p:sp>
        <p:nvSpPr>
          <p:cNvPr id="20" name="object 20"/>
          <p:cNvSpPr/>
          <p:nvPr/>
        </p:nvSpPr>
        <p:spPr>
          <a:xfrm>
            <a:off x="2819400" y="2805074"/>
            <a:ext cx="6324600" cy="1141095"/>
          </a:xfrm>
          <a:custGeom>
            <a:avLst/>
            <a:gdLst/>
            <a:ahLst/>
            <a:cxnLst/>
            <a:rect l="l" t="t" r="r" b="b"/>
            <a:pathLst>
              <a:path w="6324600" h="1141095">
                <a:moveTo>
                  <a:pt x="0" y="1140815"/>
                </a:moveTo>
                <a:lnTo>
                  <a:pt x="6324600" y="1140815"/>
                </a:lnTo>
                <a:lnTo>
                  <a:pt x="6324600" y="0"/>
                </a:lnTo>
                <a:lnTo>
                  <a:pt x="0" y="0"/>
                </a:lnTo>
                <a:lnTo>
                  <a:pt x="0" y="1140815"/>
                </a:lnTo>
                <a:close/>
              </a:path>
            </a:pathLst>
          </a:custGeom>
          <a:solidFill>
            <a:srgbClr val="E9E9EC"/>
          </a:solidFill>
        </p:spPr>
        <p:txBody>
          <a:bodyPr wrap="square" lIns="0" tIns="0" rIns="0" bIns="0" rtlCol="0"/>
          <a:lstStyle/>
          <a:p>
            <a:endParaRPr/>
          </a:p>
        </p:txBody>
      </p:sp>
      <p:sp>
        <p:nvSpPr>
          <p:cNvPr id="21" name="object 21"/>
          <p:cNvSpPr/>
          <p:nvPr/>
        </p:nvSpPr>
        <p:spPr>
          <a:xfrm>
            <a:off x="1354708" y="3945864"/>
            <a:ext cx="1464945" cy="1238250"/>
          </a:xfrm>
          <a:custGeom>
            <a:avLst/>
            <a:gdLst/>
            <a:ahLst/>
            <a:cxnLst/>
            <a:rect l="l" t="t" r="r" b="b"/>
            <a:pathLst>
              <a:path w="1464945" h="1238250">
                <a:moveTo>
                  <a:pt x="0" y="1237894"/>
                </a:moveTo>
                <a:lnTo>
                  <a:pt x="1464691" y="1237894"/>
                </a:lnTo>
                <a:lnTo>
                  <a:pt x="1464691" y="0"/>
                </a:lnTo>
                <a:lnTo>
                  <a:pt x="0" y="0"/>
                </a:lnTo>
                <a:lnTo>
                  <a:pt x="0" y="1237894"/>
                </a:lnTo>
                <a:close/>
              </a:path>
            </a:pathLst>
          </a:custGeom>
          <a:solidFill>
            <a:srgbClr val="D1D1DA"/>
          </a:solidFill>
        </p:spPr>
        <p:txBody>
          <a:bodyPr wrap="square" lIns="0" tIns="0" rIns="0" bIns="0" rtlCol="0"/>
          <a:lstStyle/>
          <a:p>
            <a:endParaRPr/>
          </a:p>
        </p:txBody>
      </p:sp>
      <p:sp>
        <p:nvSpPr>
          <p:cNvPr id="22" name="object 22"/>
          <p:cNvSpPr/>
          <p:nvPr/>
        </p:nvSpPr>
        <p:spPr>
          <a:xfrm>
            <a:off x="2819400" y="3945864"/>
            <a:ext cx="6324600" cy="1238250"/>
          </a:xfrm>
          <a:custGeom>
            <a:avLst/>
            <a:gdLst/>
            <a:ahLst/>
            <a:cxnLst/>
            <a:rect l="l" t="t" r="r" b="b"/>
            <a:pathLst>
              <a:path w="6324600" h="1238250">
                <a:moveTo>
                  <a:pt x="0" y="1237894"/>
                </a:moveTo>
                <a:lnTo>
                  <a:pt x="6324600" y="1237894"/>
                </a:lnTo>
                <a:lnTo>
                  <a:pt x="6324600" y="0"/>
                </a:lnTo>
                <a:lnTo>
                  <a:pt x="0" y="0"/>
                </a:lnTo>
                <a:lnTo>
                  <a:pt x="0" y="1237894"/>
                </a:lnTo>
                <a:close/>
              </a:path>
            </a:pathLst>
          </a:custGeom>
          <a:solidFill>
            <a:srgbClr val="D1D1DA"/>
          </a:solidFill>
        </p:spPr>
        <p:txBody>
          <a:bodyPr wrap="square" lIns="0" tIns="0" rIns="0" bIns="0" rtlCol="0"/>
          <a:lstStyle/>
          <a:p>
            <a:endParaRPr/>
          </a:p>
        </p:txBody>
      </p:sp>
      <p:sp>
        <p:nvSpPr>
          <p:cNvPr id="23" name="object 23"/>
          <p:cNvSpPr/>
          <p:nvPr/>
        </p:nvSpPr>
        <p:spPr>
          <a:xfrm>
            <a:off x="1354708" y="5183759"/>
            <a:ext cx="1464945" cy="1369695"/>
          </a:xfrm>
          <a:custGeom>
            <a:avLst/>
            <a:gdLst/>
            <a:ahLst/>
            <a:cxnLst/>
            <a:rect l="l" t="t" r="r" b="b"/>
            <a:pathLst>
              <a:path w="1464945" h="1369695">
                <a:moveTo>
                  <a:pt x="0" y="1369440"/>
                </a:moveTo>
                <a:lnTo>
                  <a:pt x="1464691" y="1369440"/>
                </a:lnTo>
                <a:lnTo>
                  <a:pt x="1464691" y="0"/>
                </a:lnTo>
                <a:lnTo>
                  <a:pt x="0" y="0"/>
                </a:lnTo>
                <a:lnTo>
                  <a:pt x="0" y="1369440"/>
                </a:lnTo>
                <a:close/>
              </a:path>
            </a:pathLst>
          </a:custGeom>
          <a:solidFill>
            <a:srgbClr val="E9E9EC"/>
          </a:solidFill>
        </p:spPr>
        <p:txBody>
          <a:bodyPr wrap="square" lIns="0" tIns="0" rIns="0" bIns="0" rtlCol="0"/>
          <a:lstStyle/>
          <a:p>
            <a:endParaRPr/>
          </a:p>
        </p:txBody>
      </p:sp>
      <p:sp>
        <p:nvSpPr>
          <p:cNvPr id="24" name="object 24"/>
          <p:cNvSpPr/>
          <p:nvPr/>
        </p:nvSpPr>
        <p:spPr>
          <a:xfrm>
            <a:off x="2819400" y="5183759"/>
            <a:ext cx="6324600" cy="1369695"/>
          </a:xfrm>
          <a:custGeom>
            <a:avLst/>
            <a:gdLst/>
            <a:ahLst/>
            <a:cxnLst/>
            <a:rect l="l" t="t" r="r" b="b"/>
            <a:pathLst>
              <a:path w="6324600" h="1369695">
                <a:moveTo>
                  <a:pt x="0" y="1369440"/>
                </a:moveTo>
                <a:lnTo>
                  <a:pt x="6324600" y="1369440"/>
                </a:lnTo>
                <a:lnTo>
                  <a:pt x="6324600" y="0"/>
                </a:lnTo>
                <a:lnTo>
                  <a:pt x="0" y="0"/>
                </a:lnTo>
                <a:lnTo>
                  <a:pt x="0" y="1369440"/>
                </a:lnTo>
                <a:close/>
              </a:path>
            </a:pathLst>
          </a:custGeom>
          <a:solidFill>
            <a:srgbClr val="E9E9EC"/>
          </a:solidFill>
        </p:spPr>
        <p:txBody>
          <a:bodyPr wrap="square" lIns="0" tIns="0" rIns="0" bIns="0" rtlCol="0"/>
          <a:lstStyle/>
          <a:p>
            <a:endParaRPr/>
          </a:p>
        </p:txBody>
      </p:sp>
      <p:sp>
        <p:nvSpPr>
          <p:cNvPr id="25" name="object 25"/>
          <p:cNvSpPr/>
          <p:nvPr/>
        </p:nvSpPr>
        <p:spPr>
          <a:xfrm>
            <a:off x="1354708" y="527050"/>
            <a:ext cx="0" cy="1189355"/>
          </a:xfrm>
          <a:custGeom>
            <a:avLst/>
            <a:gdLst/>
            <a:ahLst/>
            <a:cxnLst/>
            <a:rect l="l" t="t" r="r" b="b"/>
            <a:pathLst>
              <a:path h="1189355">
                <a:moveTo>
                  <a:pt x="0" y="0"/>
                </a:moveTo>
                <a:lnTo>
                  <a:pt x="0" y="1188847"/>
                </a:lnTo>
              </a:path>
            </a:pathLst>
          </a:custGeom>
          <a:ln w="12700">
            <a:solidFill>
              <a:srgbClr val="FFFFFF"/>
            </a:solidFill>
          </a:ln>
        </p:spPr>
        <p:txBody>
          <a:bodyPr wrap="square" lIns="0" tIns="0" rIns="0" bIns="0" rtlCol="0"/>
          <a:lstStyle/>
          <a:p>
            <a:endParaRPr/>
          </a:p>
        </p:txBody>
      </p:sp>
      <p:sp>
        <p:nvSpPr>
          <p:cNvPr id="26" name="object 26"/>
          <p:cNvSpPr/>
          <p:nvPr/>
        </p:nvSpPr>
        <p:spPr>
          <a:xfrm>
            <a:off x="1354708" y="1753997"/>
            <a:ext cx="0" cy="4805680"/>
          </a:xfrm>
          <a:custGeom>
            <a:avLst/>
            <a:gdLst/>
            <a:ahLst/>
            <a:cxnLst/>
            <a:rect l="l" t="t" r="r" b="b"/>
            <a:pathLst>
              <a:path h="4805680">
                <a:moveTo>
                  <a:pt x="0" y="0"/>
                </a:moveTo>
                <a:lnTo>
                  <a:pt x="0" y="4805553"/>
                </a:lnTo>
              </a:path>
            </a:pathLst>
          </a:custGeom>
          <a:ln w="12700">
            <a:solidFill>
              <a:srgbClr val="FFFFFF"/>
            </a:solidFill>
          </a:ln>
        </p:spPr>
        <p:txBody>
          <a:bodyPr wrap="square" lIns="0" tIns="0" rIns="0" bIns="0" rtlCol="0"/>
          <a:lstStyle/>
          <a:p>
            <a:endParaRPr/>
          </a:p>
        </p:txBody>
      </p:sp>
      <p:sp>
        <p:nvSpPr>
          <p:cNvPr id="27" name="object 27"/>
          <p:cNvSpPr/>
          <p:nvPr/>
        </p:nvSpPr>
        <p:spPr>
          <a:xfrm>
            <a:off x="2819400" y="527050"/>
            <a:ext cx="0" cy="1189355"/>
          </a:xfrm>
          <a:custGeom>
            <a:avLst/>
            <a:gdLst/>
            <a:ahLst/>
            <a:cxnLst/>
            <a:rect l="l" t="t" r="r" b="b"/>
            <a:pathLst>
              <a:path h="1189355">
                <a:moveTo>
                  <a:pt x="0" y="0"/>
                </a:moveTo>
                <a:lnTo>
                  <a:pt x="0" y="1188847"/>
                </a:lnTo>
              </a:path>
            </a:pathLst>
          </a:custGeom>
          <a:ln w="12700">
            <a:solidFill>
              <a:srgbClr val="FFFFFF"/>
            </a:solidFill>
          </a:ln>
        </p:spPr>
        <p:txBody>
          <a:bodyPr wrap="square" lIns="0" tIns="0" rIns="0" bIns="0" rtlCol="0"/>
          <a:lstStyle/>
          <a:p>
            <a:endParaRPr/>
          </a:p>
        </p:txBody>
      </p:sp>
      <p:sp>
        <p:nvSpPr>
          <p:cNvPr id="28" name="object 28"/>
          <p:cNvSpPr/>
          <p:nvPr/>
        </p:nvSpPr>
        <p:spPr>
          <a:xfrm>
            <a:off x="2819400" y="1753997"/>
            <a:ext cx="0" cy="4805680"/>
          </a:xfrm>
          <a:custGeom>
            <a:avLst/>
            <a:gdLst/>
            <a:ahLst/>
            <a:cxnLst/>
            <a:rect l="l" t="t" r="r" b="b"/>
            <a:pathLst>
              <a:path h="4805680">
                <a:moveTo>
                  <a:pt x="0" y="0"/>
                </a:moveTo>
                <a:lnTo>
                  <a:pt x="0" y="4805553"/>
                </a:lnTo>
              </a:path>
            </a:pathLst>
          </a:custGeom>
          <a:ln w="12700">
            <a:solidFill>
              <a:srgbClr val="FFFFFF"/>
            </a:solidFill>
          </a:ln>
        </p:spPr>
        <p:txBody>
          <a:bodyPr wrap="square" lIns="0" tIns="0" rIns="0" bIns="0" rtlCol="0"/>
          <a:lstStyle/>
          <a:p>
            <a:endParaRPr/>
          </a:p>
        </p:txBody>
      </p:sp>
      <p:sp>
        <p:nvSpPr>
          <p:cNvPr id="29" name="object 29"/>
          <p:cNvSpPr/>
          <p:nvPr/>
        </p:nvSpPr>
        <p:spPr>
          <a:xfrm>
            <a:off x="2813050" y="2805048"/>
            <a:ext cx="6330950" cy="0"/>
          </a:xfrm>
          <a:custGeom>
            <a:avLst/>
            <a:gdLst/>
            <a:ahLst/>
            <a:cxnLst/>
            <a:rect l="l" t="t" r="r" b="b"/>
            <a:pathLst>
              <a:path w="6330950">
                <a:moveTo>
                  <a:pt x="0" y="0"/>
                </a:moveTo>
                <a:lnTo>
                  <a:pt x="6330950" y="0"/>
                </a:lnTo>
              </a:path>
            </a:pathLst>
          </a:custGeom>
          <a:ln w="12700">
            <a:solidFill>
              <a:srgbClr val="000000"/>
            </a:solidFill>
          </a:ln>
        </p:spPr>
        <p:txBody>
          <a:bodyPr wrap="square" lIns="0" tIns="0" rIns="0" bIns="0" rtlCol="0"/>
          <a:lstStyle/>
          <a:p>
            <a:endParaRPr/>
          </a:p>
        </p:txBody>
      </p:sp>
      <p:sp>
        <p:nvSpPr>
          <p:cNvPr id="30" name="object 30"/>
          <p:cNvSpPr/>
          <p:nvPr/>
        </p:nvSpPr>
        <p:spPr>
          <a:xfrm>
            <a:off x="1348358" y="3945890"/>
            <a:ext cx="7795895" cy="0"/>
          </a:xfrm>
          <a:custGeom>
            <a:avLst/>
            <a:gdLst/>
            <a:ahLst/>
            <a:cxnLst/>
            <a:rect l="l" t="t" r="r" b="b"/>
            <a:pathLst>
              <a:path w="7795895">
                <a:moveTo>
                  <a:pt x="0" y="0"/>
                </a:moveTo>
                <a:lnTo>
                  <a:pt x="7795641" y="0"/>
                </a:lnTo>
              </a:path>
            </a:pathLst>
          </a:custGeom>
          <a:ln w="12700">
            <a:solidFill>
              <a:srgbClr val="000000"/>
            </a:solidFill>
          </a:ln>
        </p:spPr>
        <p:txBody>
          <a:bodyPr wrap="square" lIns="0" tIns="0" rIns="0" bIns="0" rtlCol="0"/>
          <a:lstStyle/>
          <a:p>
            <a:endParaRPr/>
          </a:p>
        </p:txBody>
      </p:sp>
      <p:sp>
        <p:nvSpPr>
          <p:cNvPr id="31" name="object 31"/>
          <p:cNvSpPr/>
          <p:nvPr/>
        </p:nvSpPr>
        <p:spPr>
          <a:xfrm>
            <a:off x="1348358" y="5183759"/>
            <a:ext cx="7795895" cy="0"/>
          </a:xfrm>
          <a:custGeom>
            <a:avLst/>
            <a:gdLst/>
            <a:ahLst/>
            <a:cxnLst/>
            <a:rect l="l" t="t" r="r" b="b"/>
            <a:pathLst>
              <a:path w="7795895">
                <a:moveTo>
                  <a:pt x="0" y="0"/>
                </a:moveTo>
                <a:lnTo>
                  <a:pt x="7795641" y="0"/>
                </a:lnTo>
              </a:path>
            </a:pathLst>
          </a:custGeom>
          <a:ln w="12700">
            <a:solidFill>
              <a:srgbClr val="000000"/>
            </a:solidFill>
          </a:ln>
        </p:spPr>
        <p:txBody>
          <a:bodyPr wrap="square" lIns="0" tIns="0" rIns="0" bIns="0" rtlCol="0"/>
          <a:lstStyle/>
          <a:p>
            <a:endParaRPr/>
          </a:p>
        </p:txBody>
      </p:sp>
      <p:sp>
        <p:nvSpPr>
          <p:cNvPr id="32" name="object 32"/>
          <p:cNvSpPr/>
          <p:nvPr/>
        </p:nvSpPr>
        <p:spPr>
          <a:xfrm>
            <a:off x="0" y="527050"/>
            <a:ext cx="0" cy="6032500"/>
          </a:xfrm>
          <a:custGeom>
            <a:avLst/>
            <a:gdLst/>
            <a:ahLst/>
            <a:cxnLst/>
            <a:rect l="l" t="t" r="r" b="b"/>
            <a:pathLst>
              <a:path h="6032500">
                <a:moveTo>
                  <a:pt x="0" y="0"/>
                </a:moveTo>
                <a:lnTo>
                  <a:pt x="0" y="6032500"/>
                </a:lnTo>
              </a:path>
            </a:pathLst>
          </a:custGeom>
          <a:ln w="12700">
            <a:solidFill>
              <a:srgbClr val="FFFFFF"/>
            </a:solidFill>
          </a:ln>
        </p:spPr>
        <p:txBody>
          <a:bodyPr wrap="square" lIns="0" tIns="0" rIns="0" bIns="0" rtlCol="0"/>
          <a:lstStyle/>
          <a:p>
            <a:endParaRPr/>
          </a:p>
        </p:txBody>
      </p:sp>
      <p:sp>
        <p:nvSpPr>
          <p:cNvPr id="33" name="object 33"/>
          <p:cNvSpPr/>
          <p:nvPr/>
        </p:nvSpPr>
        <p:spPr>
          <a:xfrm>
            <a:off x="9144000" y="527050"/>
            <a:ext cx="0" cy="6032500"/>
          </a:xfrm>
          <a:custGeom>
            <a:avLst/>
            <a:gdLst/>
            <a:ahLst/>
            <a:cxnLst/>
            <a:rect l="l" t="t" r="r" b="b"/>
            <a:pathLst>
              <a:path h="6032500">
                <a:moveTo>
                  <a:pt x="0" y="0"/>
                </a:moveTo>
                <a:lnTo>
                  <a:pt x="0" y="6032500"/>
                </a:lnTo>
              </a:path>
            </a:pathLst>
          </a:custGeom>
          <a:ln w="12700">
            <a:solidFill>
              <a:srgbClr val="FFFFFF"/>
            </a:solidFill>
          </a:ln>
        </p:spPr>
        <p:txBody>
          <a:bodyPr wrap="square" lIns="0" tIns="0" rIns="0" bIns="0" rtlCol="0"/>
          <a:lstStyle/>
          <a:p>
            <a:endParaRPr/>
          </a:p>
        </p:txBody>
      </p:sp>
      <p:sp>
        <p:nvSpPr>
          <p:cNvPr id="34" name="object 34"/>
          <p:cNvSpPr/>
          <p:nvPr/>
        </p:nvSpPr>
        <p:spPr>
          <a:xfrm>
            <a:off x="0" y="533400"/>
            <a:ext cx="9144000" cy="0"/>
          </a:xfrm>
          <a:custGeom>
            <a:avLst/>
            <a:gdLst/>
            <a:ahLst/>
            <a:cxnLst/>
            <a:rect l="l" t="t" r="r" b="b"/>
            <a:pathLst>
              <a:path w="9144000">
                <a:moveTo>
                  <a:pt x="0" y="0"/>
                </a:moveTo>
                <a:lnTo>
                  <a:pt x="9144000" y="0"/>
                </a:lnTo>
              </a:path>
            </a:pathLst>
          </a:custGeom>
          <a:ln w="12700">
            <a:solidFill>
              <a:srgbClr val="FFFFFF"/>
            </a:solidFill>
          </a:ln>
        </p:spPr>
        <p:txBody>
          <a:bodyPr wrap="square" lIns="0" tIns="0" rIns="0" bIns="0" rtlCol="0"/>
          <a:lstStyle/>
          <a:p>
            <a:endParaRPr/>
          </a:p>
        </p:txBody>
      </p:sp>
      <p:sp>
        <p:nvSpPr>
          <p:cNvPr id="35" name="object 35"/>
          <p:cNvSpPr/>
          <p:nvPr/>
        </p:nvSpPr>
        <p:spPr>
          <a:xfrm>
            <a:off x="0" y="6546850"/>
            <a:ext cx="1355090" cy="12700"/>
          </a:xfrm>
          <a:custGeom>
            <a:avLst/>
            <a:gdLst/>
            <a:ahLst/>
            <a:cxnLst/>
            <a:rect l="l" t="t" r="r" b="b"/>
            <a:pathLst>
              <a:path w="1355090" h="12700">
                <a:moveTo>
                  <a:pt x="0" y="12700"/>
                </a:moveTo>
                <a:lnTo>
                  <a:pt x="1354709" y="12700"/>
                </a:lnTo>
                <a:lnTo>
                  <a:pt x="1354709" y="0"/>
                </a:lnTo>
                <a:lnTo>
                  <a:pt x="0" y="0"/>
                </a:lnTo>
                <a:lnTo>
                  <a:pt x="0" y="12700"/>
                </a:lnTo>
                <a:close/>
              </a:path>
            </a:pathLst>
          </a:custGeom>
          <a:solidFill>
            <a:srgbClr val="FFFFFF"/>
          </a:solidFill>
        </p:spPr>
        <p:txBody>
          <a:bodyPr wrap="square" lIns="0" tIns="0" rIns="0" bIns="0" rtlCol="0"/>
          <a:lstStyle/>
          <a:p>
            <a:endParaRPr/>
          </a:p>
        </p:txBody>
      </p:sp>
      <p:sp>
        <p:nvSpPr>
          <p:cNvPr id="36" name="object 36"/>
          <p:cNvSpPr/>
          <p:nvPr/>
        </p:nvSpPr>
        <p:spPr>
          <a:xfrm>
            <a:off x="1354708" y="6553200"/>
            <a:ext cx="7789545" cy="0"/>
          </a:xfrm>
          <a:custGeom>
            <a:avLst/>
            <a:gdLst/>
            <a:ahLst/>
            <a:cxnLst/>
            <a:rect l="l" t="t" r="r" b="b"/>
            <a:pathLst>
              <a:path w="7789545">
                <a:moveTo>
                  <a:pt x="0" y="0"/>
                </a:moveTo>
                <a:lnTo>
                  <a:pt x="7789291" y="0"/>
                </a:lnTo>
              </a:path>
            </a:pathLst>
          </a:custGeom>
          <a:ln w="12700">
            <a:solidFill>
              <a:srgbClr val="000000"/>
            </a:solidFill>
          </a:ln>
        </p:spPr>
        <p:txBody>
          <a:bodyPr wrap="square" lIns="0" tIns="0" rIns="0" bIns="0" rtlCol="0"/>
          <a:lstStyle/>
          <a:p>
            <a:endParaRPr/>
          </a:p>
        </p:txBody>
      </p:sp>
      <p:sp>
        <p:nvSpPr>
          <p:cNvPr id="37" name="object 37"/>
          <p:cNvSpPr txBox="1"/>
          <p:nvPr/>
        </p:nvSpPr>
        <p:spPr>
          <a:xfrm>
            <a:off x="493572" y="559053"/>
            <a:ext cx="368300" cy="574040"/>
          </a:xfrm>
          <a:prstGeom prst="rect">
            <a:avLst/>
          </a:prstGeom>
        </p:spPr>
        <p:txBody>
          <a:bodyPr vert="horz" wrap="square" lIns="0" tIns="12700" rIns="0" bIns="0" rtlCol="0">
            <a:spAutoFit/>
          </a:bodyPr>
          <a:lstStyle/>
          <a:p>
            <a:pPr marL="15240" marR="5080" indent="-3175">
              <a:lnSpc>
                <a:spcPct val="100000"/>
              </a:lnSpc>
              <a:spcBef>
                <a:spcPts val="100"/>
              </a:spcBef>
            </a:pPr>
            <a:r>
              <a:rPr sz="1800" b="1" dirty="0">
                <a:solidFill>
                  <a:srgbClr val="FFFFFF"/>
                </a:solidFill>
                <a:latin typeface="Georgia"/>
                <a:cs typeface="Georgia"/>
              </a:rPr>
              <a:t>Sr.  No</a:t>
            </a:r>
            <a:endParaRPr sz="1800">
              <a:latin typeface="Georgia"/>
              <a:cs typeface="Georgia"/>
            </a:endParaRPr>
          </a:p>
        </p:txBody>
      </p:sp>
      <p:sp>
        <p:nvSpPr>
          <p:cNvPr id="38" name="object 38"/>
          <p:cNvSpPr txBox="1"/>
          <p:nvPr/>
        </p:nvSpPr>
        <p:spPr>
          <a:xfrm>
            <a:off x="1661286" y="559053"/>
            <a:ext cx="85344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Georgia"/>
                <a:cs typeface="Georgia"/>
              </a:rPr>
              <a:t>STAGE</a:t>
            </a:r>
            <a:endParaRPr sz="1800">
              <a:latin typeface="Georgia"/>
              <a:cs typeface="Georgia"/>
            </a:endParaRPr>
          </a:p>
        </p:txBody>
      </p:sp>
      <p:sp>
        <p:nvSpPr>
          <p:cNvPr id="39" name="object 39"/>
          <p:cNvSpPr txBox="1"/>
          <p:nvPr/>
        </p:nvSpPr>
        <p:spPr>
          <a:xfrm>
            <a:off x="5220715" y="559053"/>
            <a:ext cx="152400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FFFF"/>
                </a:solidFill>
                <a:latin typeface="Georgia"/>
                <a:cs typeface="Georgia"/>
              </a:rPr>
              <a:t>FEACTURES</a:t>
            </a:r>
            <a:endParaRPr sz="1800">
              <a:latin typeface="Georgia"/>
              <a:cs typeface="Georgia"/>
            </a:endParaRPr>
          </a:p>
        </p:txBody>
      </p:sp>
      <p:sp>
        <p:nvSpPr>
          <p:cNvPr id="40" name="object 40"/>
          <p:cNvSpPr txBox="1"/>
          <p:nvPr/>
        </p:nvSpPr>
        <p:spPr>
          <a:xfrm>
            <a:off x="78739" y="1757552"/>
            <a:ext cx="1109980" cy="3013075"/>
          </a:xfrm>
          <a:prstGeom prst="rect">
            <a:avLst/>
          </a:prstGeom>
        </p:spPr>
        <p:txBody>
          <a:bodyPr vert="horz" wrap="square" lIns="0" tIns="12065" rIns="0" bIns="0" rtlCol="0">
            <a:spAutoFit/>
          </a:bodyPr>
          <a:lstStyle/>
          <a:p>
            <a:pPr marL="85725">
              <a:lnSpc>
                <a:spcPct val="100000"/>
              </a:lnSpc>
              <a:spcBef>
                <a:spcPts val="95"/>
              </a:spcBef>
            </a:pPr>
            <a:r>
              <a:rPr sz="2800" b="1" spc="-5" dirty="0">
                <a:latin typeface="Georgia"/>
                <a:cs typeface="Georgia"/>
              </a:rPr>
              <a:t>M</a:t>
            </a:r>
            <a:endParaRPr sz="2800">
              <a:latin typeface="Georgia"/>
              <a:cs typeface="Georgia"/>
            </a:endParaRPr>
          </a:p>
          <a:p>
            <a:pPr marL="12700" marR="5080">
              <a:lnSpc>
                <a:spcPct val="100000"/>
              </a:lnSpc>
              <a:spcBef>
                <a:spcPts val="5"/>
              </a:spcBef>
            </a:pPr>
            <a:r>
              <a:rPr sz="2800" b="1" spc="-10" dirty="0">
                <a:latin typeface="Georgia"/>
                <a:cs typeface="Georgia"/>
              </a:rPr>
              <a:t>ca</a:t>
            </a:r>
            <a:r>
              <a:rPr sz="2800" b="1" dirty="0">
                <a:latin typeface="Georgia"/>
                <a:cs typeface="Georgia"/>
              </a:rPr>
              <a:t>t</a:t>
            </a:r>
            <a:r>
              <a:rPr sz="2800" b="1" spc="-5" dirty="0">
                <a:latin typeface="Georgia"/>
                <a:cs typeface="Georgia"/>
              </a:rPr>
              <a:t>e</a:t>
            </a:r>
            <a:r>
              <a:rPr sz="2800" b="1" spc="-10" dirty="0">
                <a:latin typeface="Georgia"/>
                <a:cs typeface="Georgia"/>
              </a:rPr>
              <a:t>g</a:t>
            </a:r>
            <a:r>
              <a:rPr sz="2800" b="1" spc="-5" dirty="0">
                <a:latin typeface="Georgia"/>
                <a:cs typeface="Georgia"/>
              </a:rPr>
              <a:t>-  </a:t>
            </a:r>
            <a:r>
              <a:rPr sz="2800" b="1" spc="-10" dirty="0">
                <a:latin typeface="Georgia"/>
                <a:cs typeface="Georgia"/>
              </a:rPr>
              <a:t>ories  for  lung  </a:t>
            </a:r>
            <a:r>
              <a:rPr sz="2800" b="1" spc="-5" dirty="0">
                <a:latin typeface="Georgia"/>
                <a:cs typeface="Georgia"/>
              </a:rPr>
              <a:t>cance  r</a:t>
            </a:r>
            <a:endParaRPr sz="2800">
              <a:latin typeface="Georgia"/>
              <a:cs typeface="Georgia"/>
            </a:endParaRPr>
          </a:p>
        </p:txBody>
      </p:sp>
      <p:sp>
        <p:nvSpPr>
          <p:cNvPr id="41" name="object 41"/>
          <p:cNvSpPr txBox="1"/>
          <p:nvPr/>
        </p:nvSpPr>
        <p:spPr>
          <a:xfrm>
            <a:off x="1841119" y="2583941"/>
            <a:ext cx="49212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Georgia"/>
                <a:cs typeface="Georgia"/>
              </a:rPr>
              <a:t>M</a:t>
            </a:r>
            <a:r>
              <a:rPr sz="1800" b="1" spc="-5" dirty="0">
                <a:latin typeface="Georgia"/>
                <a:cs typeface="Georgia"/>
              </a:rPr>
              <a:t>0</a:t>
            </a:r>
            <a:r>
              <a:rPr sz="1800" dirty="0">
                <a:latin typeface="Georgia"/>
                <a:cs typeface="Georgia"/>
              </a:rPr>
              <a:t>:</a:t>
            </a:r>
            <a:endParaRPr sz="1800">
              <a:latin typeface="Georgia"/>
              <a:cs typeface="Georgia"/>
            </a:endParaRPr>
          </a:p>
        </p:txBody>
      </p:sp>
      <p:sp>
        <p:nvSpPr>
          <p:cNvPr id="42" name="object 42"/>
          <p:cNvSpPr txBox="1"/>
          <p:nvPr/>
        </p:nvSpPr>
        <p:spPr>
          <a:xfrm>
            <a:off x="2898394" y="1759077"/>
            <a:ext cx="5640705" cy="757555"/>
          </a:xfrm>
          <a:prstGeom prst="rect">
            <a:avLst/>
          </a:prstGeom>
        </p:spPr>
        <p:txBody>
          <a:bodyPr vert="horz" wrap="square" lIns="0" tIns="12700" rIns="0" bIns="0" rtlCol="0">
            <a:spAutoFit/>
          </a:bodyPr>
          <a:lstStyle/>
          <a:p>
            <a:pPr marL="12700" marR="5080">
              <a:lnSpc>
                <a:spcPct val="100000"/>
              </a:lnSpc>
              <a:spcBef>
                <a:spcPts val="100"/>
              </a:spcBef>
            </a:pPr>
            <a:r>
              <a:rPr sz="2400" spc="-5" dirty="0">
                <a:latin typeface="Georgia"/>
                <a:cs typeface="Georgia"/>
              </a:rPr>
              <a:t>No spread to </a:t>
            </a:r>
            <a:r>
              <a:rPr sz="2400" dirty="0">
                <a:latin typeface="Georgia"/>
                <a:cs typeface="Georgia"/>
              </a:rPr>
              <a:t>distant </a:t>
            </a:r>
            <a:r>
              <a:rPr sz="2400" spc="-5" dirty="0">
                <a:latin typeface="Georgia"/>
                <a:cs typeface="Georgia"/>
              </a:rPr>
              <a:t>organs or </a:t>
            </a:r>
            <a:r>
              <a:rPr sz="2400" dirty="0">
                <a:latin typeface="Georgia"/>
                <a:cs typeface="Georgia"/>
              </a:rPr>
              <a:t>areas. </a:t>
            </a:r>
            <a:r>
              <a:rPr sz="2400" spc="-5" dirty="0">
                <a:latin typeface="Georgia"/>
                <a:cs typeface="Georgia"/>
              </a:rPr>
              <a:t>This  includes the other lung, lymph</a:t>
            </a:r>
            <a:r>
              <a:rPr sz="2400" spc="5" dirty="0">
                <a:latin typeface="Georgia"/>
                <a:cs typeface="Georgia"/>
              </a:rPr>
              <a:t> </a:t>
            </a:r>
            <a:r>
              <a:rPr sz="2400" spc="-5" dirty="0">
                <a:latin typeface="Georgia"/>
                <a:cs typeface="Georgia"/>
              </a:rPr>
              <a:t>nodes</a:t>
            </a:r>
            <a:endParaRPr sz="2400">
              <a:latin typeface="Georgia"/>
              <a:cs typeface="Georgia"/>
            </a:endParaRPr>
          </a:p>
        </p:txBody>
      </p:sp>
      <p:sp>
        <p:nvSpPr>
          <p:cNvPr id="43" name="object 43"/>
          <p:cNvSpPr txBox="1"/>
          <p:nvPr/>
        </p:nvSpPr>
        <p:spPr>
          <a:xfrm>
            <a:off x="2898394" y="2829559"/>
            <a:ext cx="5781675" cy="756920"/>
          </a:xfrm>
          <a:prstGeom prst="rect">
            <a:avLst/>
          </a:prstGeom>
        </p:spPr>
        <p:txBody>
          <a:bodyPr vert="horz" wrap="square" lIns="0" tIns="12700" rIns="0" bIns="0" rtlCol="0">
            <a:spAutoFit/>
          </a:bodyPr>
          <a:lstStyle/>
          <a:p>
            <a:pPr marL="12700" marR="5080">
              <a:lnSpc>
                <a:spcPct val="100000"/>
              </a:lnSpc>
              <a:spcBef>
                <a:spcPts val="100"/>
              </a:spcBef>
            </a:pPr>
            <a:r>
              <a:rPr sz="2400" dirty="0">
                <a:latin typeface="Georgia"/>
                <a:cs typeface="Georgia"/>
              </a:rPr>
              <a:t>away </a:t>
            </a:r>
            <a:r>
              <a:rPr sz="2400" spc="-5" dirty="0">
                <a:latin typeface="Georgia"/>
                <a:cs typeface="Georgia"/>
              </a:rPr>
              <a:t>than those </a:t>
            </a:r>
            <a:r>
              <a:rPr sz="2400" dirty="0">
                <a:latin typeface="Georgia"/>
                <a:cs typeface="Georgia"/>
              </a:rPr>
              <a:t>mentioned in </a:t>
            </a:r>
            <a:r>
              <a:rPr sz="2400" spc="-5" dirty="0">
                <a:latin typeface="Georgia"/>
                <a:cs typeface="Georgia"/>
              </a:rPr>
              <a:t>the </a:t>
            </a:r>
            <a:r>
              <a:rPr sz="2400" dirty="0">
                <a:latin typeface="Georgia"/>
                <a:cs typeface="Georgia"/>
              </a:rPr>
              <a:t>N </a:t>
            </a:r>
            <a:r>
              <a:rPr sz="2400" spc="-5" dirty="0">
                <a:latin typeface="Georgia"/>
                <a:cs typeface="Georgia"/>
              </a:rPr>
              <a:t>stages  </a:t>
            </a:r>
            <a:r>
              <a:rPr sz="2400" dirty="0">
                <a:latin typeface="Georgia"/>
                <a:cs typeface="Georgia"/>
              </a:rPr>
              <a:t>above, and </a:t>
            </a:r>
            <a:r>
              <a:rPr sz="2400" spc="-5" dirty="0">
                <a:latin typeface="Georgia"/>
                <a:cs typeface="Georgia"/>
              </a:rPr>
              <a:t>other organs</a:t>
            </a:r>
            <a:endParaRPr sz="2400">
              <a:latin typeface="Georgia"/>
              <a:cs typeface="Georgia"/>
            </a:endParaRPr>
          </a:p>
        </p:txBody>
      </p:sp>
      <p:sp>
        <p:nvSpPr>
          <p:cNvPr id="44" name="object 44"/>
          <p:cNvSpPr txBox="1"/>
          <p:nvPr/>
        </p:nvSpPr>
        <p:spPr>
          <a:xfrm>
            <a:off x="1792351" y="3971620"/>
            <a:ext cx="591185" cy="300355"/>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Georgia"/>
                <a:cs typeface="Georgia"/>
              </a:rPr>
              <a:t>M1</a:t>
            </a:r>
            <a:r>
              <a:rPr sz="1800" b="1" spc="-10" dirty="0">
                <a:latin typeface="Georgia"/>
                <a:cs typeface="Georgia"/>
              </a:rPr>
              <a:t>a</a:t>
            </a:r>
            <a:r>
              <a:rPr sz="1800" b="1" dirty="0">
                <a:latin typeface="Georgia"/>
                <a:cs typeface="Georgia"/>
              </a:rPr>
              <a:t>:</a:t>
            </a:r>
            <a:endParaRPr sz="1800">
              <a:latin typeface="Georgia"/>
              <a:cs typeface="Georgia"/>
            </a:endParaRPr>
          </a:p>
        </p:txBody>
      </p:sp>
      <p:sp>
        <p:nvSpPr>
          <p:cNvPr id="45" name="object 45"/>
          <p:cNvSpPr txBox="1"/>
          <p:nvPr/>
        </p:nvSpPr>
        <p:spPr>
          <a:xfrm>
            <a:off x="2898394" y="3970096"/>
            <a:ext cx="5779770" cy="1123950"/>
          </a:xfrm>
          <a:prstGeom prst="rect">
            <a:avLst/>
          </a:prstGeom>
        </p:spPr>
        <p:txBody>
          <a:bodyPr vert="horz" wrap="square" lIns="0" tIns="12700" rIns="0" bIns="0" rtlCol="0">
            <a:spAutoFit/>
          </a:bodyPr>
          <a:lstStyle/>
          <a:p>
            <a:pPr marL="12700">
              <a:lnSpc>
                <a:spcPct val="100000"/>
              </a:lnSpc>
              <a:spcBef>
                <a:spcPts val="100"/>
              </a:spcBef>
            </a:pPr>
            <a:r>
              <a:rPr sz="2400" dirty="0">
                <a:latin typeface="Georgia"/>
                <a:cs typeface="Georgia"/>
              </a:rPr>
              <a:t>The cancer </a:t>
            </a:r>
            <a:r>
              <a:rPr sz="2400" spc="-5" dirty="0">
                <a:latin typeface="Georgia"/>
                <a:cs typeface="Georgia"/>
              </a:rPr>
              <a:t>has spread to the other</a:t>
            </a:r>
            <a:r>
              <a:rPr sz="2400" spc="-15" dirty="0">
                <a:latin typeface="Georgia"/>
                <a:cs typeface="Georgia"/>
              </a:rPr>
              <a:t> </a:t>
            </a:r>
            <a:r>
              <a:rPr sz="2400" spc="-5" dirty="0">
                <a:latin typeface="Georgia"/>
                <a:cs typeface="Georgia"/>
              </a:rPr>
              <a:t>lung.</a:t>
            </a:r>
            <a:endParaRPr sz="2400">
              <a:latin typeface="Georgia"/>
              <a:cs typeface="Georgia"/>
            </a:endParaRPr>
          </a:p>
          <a:p>
            <a:pPr marL="12700" marR="5080">
              <a:lnSpc>
                <a:spcPct val="100000"/>
              </a:lnSpc>
              <a:spcBef>
                <a:spcPts val="5"/>
              </a:spcBef>
              <a:buChar char="•"/>
              <a:tabLst>
                <a:tab pos="205104" algn="l"/>
              </a:tabLst>
            </a:pPr>
            <a:r>
              <a:rPr sz="2400" spc="-5" dirty="0">
                <a:latin typeface="Georgia"/>
                <a:cs typeface="Georgia"/>
              </a:rPr>
              <a:t>Cancer cells </a:t>
            </a:r>
            <a:r>
              <a:rPr sz="2400" dirty="0">
                <a:latin typeface="Georgia"/>
                <a:cs typeface="Georgia"/>
              </a:rPr>
              <a:t>are </a:t>
            </a:r>
            <a:r>
              <a:rPr sz="2400" spc="-5" dirty="0">
                <a:latin typeface="Georgia"/>
                <a:cs typeface="Georgia"/>
              </a:rPr>
              <a:t>found </a:t>
            </a:r>
            <a:r>
              <a:rPr sz="2400" dirty="0">
                <a:latin typeface="Georgia"/>
                <a:cs typeface="Georgia"/>
              </a:rPr>
              <a:t>in </a:t>
            </a:r>
            <a:r>
              <a:rPr sz="2400" spc="-5" dirty="0">
                <a:latin typeface="Georgia"/>
                <a:cs typeface="Georgia"/>
              </a:rPr>
              <a:t>the fluid around  the</a:t>
            </a:r>
            <a:r>
              <a:rPr sz="2400" spc="-10" dirty="0">
                <a:latin typeface="Georgia"/>
                <a:cs typeface="Georgia"/>
              </a:rPr>
              <a:t> </a:t>
            </a:r>
            <a:r>
              <a:rPr sz="2400" spc="-5" dirty="0">
                <a:latin typeface="Georgia"/>
                <a:cs typeface="Georgia"/>
              </a:rPr>
              <a:t>lung</a:t>
            </a:r>
            <a:endParaRPr sz="2400">
              <a:latin typeface="Georgia"/>
              <a:cs typeface="Georgia"/>
            </a:endParaRPr>
          </a:p>
        </p:txBody>
      </p:sp>
      <p:sp>
        <p:nvSpPr>
          <p:cNvPr id="46" name="object 46"/>
          <p:cNvSpPr txBox="1"/>
          <p:nvPr/>
        </p:nvSpPr>
        <p:spPr>
          <a:xfrm>
            <a:off x="1827402" y="5210302"/>
            <a:ext cx="51943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Georgia"/>
                <a:cs typeface="Georgia"/>
              </a:rPr>
              <a:t>M</a:t>
            </a:r>
            <a:r>
              <a:rPr sz="1800" b="1" spc="-5" dirty="0">
                <a:latin typeface="Georgia"/>
                <a:cs typeface="Georgia"/>
              </a:rPr>
              <a:t>1</a:t>
            </a:r>
            <a:r>
              <a:rPr sz="1800" b="1" dirty="0">
                <a:latin typeface="Georgia"/>
                <a:cs typeface="Georgia"/>
              </a:rPr>
              <a:t>b</a:t>
            </a:r>
            <a:endParaRPr sz="1800">
              <a:latin typeface="Georgia"/>
              <a:cs typeface="Georgia"/>
            </a:endParaRPr>
          </a:p>
        </p:txBody>
      </p:sp>
      <p:sp>
        <p:nvSpPr>
          <p:cNvPr id="47" name="object 47"/>
          <p:cNvSpPr txBox="1"/>
          <p:nvPr/>
        </p:nvSpPr>
        <p:spPr>
          <a:xfrm>
            <a:off x="2898394" y="5208778"/>
            <a:ext cx="5301615" cy="757555"/>
          </a:xfrm>
          <a:prstGeom prst="rect">
            <a:avLst/>
          </a:prstGeom>
        </p:spPr>
        <p:txBody>
          <a:bodyPr vert="horz" wrap="square" lIns="0" tIns="12700" rIns="0" bIns="0" rtlCol="0">
            <a:spAutoFit/>
          </a:bodyPr>
          <a:lstStyle/>
          <a:p>
            <a:pPr marL="12700" marR="5080">
              <a:lnSpc>
                <a:spcPct val="100000"/>
              </a:lnSpc>
              <a:spcBef>
                <a:spcPts val="100"/>
              </a:spcBef>
            </a:pPr>
            <a:r>
              <a:rPr sz="2400" dirty="0">
                <a:latin typeface="Georgia"/>
                <a:cs typeface="Georgia"/>
              </a:rPr>
              <a:t>The </a:t>
            </a:r>
            <a:r>
              <a:rPr sz="2400" spc="-5" dirty="0">
                <a:latin typeface="Georgia"/>
                <a:cs typeface="Georgia"/>
              </a:rPr>
              <a:t>cancer has spread to distant lymph  </a:t>
            </a:r>
            <a:r>
              <a:rPr sz="2400" dirty="0">
                <a:latin typeface="Georgia"/>
                <a:cs typeface="Georgia"/>
              </a:rPr>
              <a:t>nodes or </a:t>
            </a:r>
            <a:r>
              <a:rPr sz="2400" spc="-5" dirty="0">
                <a:latin typeface="Georgia"/>
                <a:cs typeface="Georgia"/>
              </a:rPr>
              <a:t>to other</a:t>
            </a:r>
            <a:r>
              <a:rPr sz="2400" spc="-10" dirty="0">
                <a:latin typeface="Georgia"/>
                <a:cs typeface="Georgia"/>
              </a:rPr>
              <a:t> </a:t>
            </a:r>
            <a:r>
              <a:rPr sz="2400" spc="-5" dirty="0">
                <a:latin typeface="Georgia"/>
                <a:cs typeface="Georgia"/>
              </a:rPr>
              <a:t>organs</a:t>
            </a:r>
            <a:endParaRPr sz="2400">
              <a:latin typeface="Georgia"/>
              <a:cs typeface="Georgia"/>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3" name="object 3"/>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4" name="object 4"/>
          <p:cNvSpPr/>
          <p:nvPr/>
        </p:nvSpPr>
        <p:spPr>
          <a:xfrm>
            <a:off x="0" y="307847"/>
            <a:ext cx="9044940" cy="91440"/>
          </a:xfrm>
          <a:custGeom>
            <a:avLst/>
            <a:gdLst/>
            <a:ahLst/>
            <a:cxnLst/>
            <a:rect l="l" t="t" r="r" b="b"/>
            <a:pathLst>
              <a:path w="9044940" h="91439">
                <a:moveTo>
                  <a:pt x="0" y="91439"/>
                </a:moveTo>
                <a:lnTo>
                  <a:pt x="9044940" y="91439"/>
                </a:lnTo>
                <a:lnTo>
                  <a:pt x="9044940" y="0"/>
                </a:lnTo>
                <a:lnTo>
                  <a:pt x="0" y="0"/>
                </a:lnTo>
                <a:lnTo>
                  <a:pt x="0" y="91439"/>
                </a:lnTo>
                <a:close/>
              </a:path>
            </a:pathLst>
          </a:custGeom>
          <a:solidFill>
            <a:srgbClr val="438085"/>
          </a:solidFill>
        </p:spPr>
        <p:txBody>
          <a:bodyPr wrap="square" lIns="0" tIns="0" rIns="0" bIns="0" rtlCol="0"/>
          <a:lstStyle/>
          <a:p>
            <a:endParaRPr/>
          </a:p>
        </p:txBody>
      </p:sp>
      <p:sp>
        <p:nvSpPr>
          <p:cNvPr id="5" name="object 5"/>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6" name="object 6"/>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7" name="object 7"/>
          <p:cNvSpPr/>
          <p:nvPr/>
        </p:nvSpPr>
        <p:spPr>
          <a:xfrm>
            <a:off x="5410200" y="359663"/>
            <a:ext cx="3634740" cy="81280"/>
          </a:xfrm>
          <a:custGeom>
            <a:avLst/>
            <a:gdLst/>
            <a:ahLst/>
            <a:cxnLst/>
            <a:rect l="l" t="t" r="r" b="b"/>
            <a:pathLst>
              <a:path w="3634740" h="81279">
                <a:moveTo>
                  <a:pt x="0" y="80771"/>
                </a:moveTo>
                <a:lnTo>
                  <a:pt x="3634740" y="80771"/>
                </a:lnTo>
                <a:lnTo>
                  <a:pt x="3634740" y="0"/>
                </a:lnTo>
                <a:lnTo>
                  <a:pt x="0" y="0"/>
                </a:lnTo>
                <a:lnTo>
                  <a:pt x="0" y="80771"/>
                </a:lnTo>
                <a:close/>
              </a:path>
            </a:pathLst>
          </a:custGeom>
          <a:solidFill>
            <a:srgbClr val="438085"/>
          </a:solidFill>
        </p:spPr>
        <p:txBody>
          <a:bodyPr wrap="square" lIns="0" tIns="0" rIns="0" bIns="0" rtlCol="0"/>
          <a:lstStyle/>
          <a:p>
            <a:endParaRPr/>
          </a:p>
        </p:txBody>
      </p:sp>
      <p:sp>
        <p:nvSpPr>
          <p:cNvPr id="8" name="object 8"/>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9" name="object 9"/>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0" name="object 10"/>
          <p:cNvSpPr/>
          <p:nvPr/>
        </p:nvSpPr>
        <p:spPr>
          <a:xfrm>
            <a:off x="5410200" y="440436"/>
            <a:ext cx="3634740" cy="180340"/>
          </a:xfrm>
          <a:custGeom>
            <a:avLst/>
            <a:gdLst/>
            <a:ahLst/>
            <a:cxnLst/>
            <a:rect l="l" t="t" r="r" b="b"/>
            <a:pathLst>
              <a:path w="3634740" h="180340">
                <a:moveTo>
                  <a:pt x="0" y="179832"/>
                </a:moveTo>
                <a:lnTo>
                  <a:pt x="3634740" y="179832"/>
                </a:lnTo>
                <a:lnTo>
                  <a:pt x="3634740"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1" name="object 11"/>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12" name="object 12"/>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13" name="object 13"/>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14" name="object 14"/>
          <p:cNvSpPr/>
          <p:nvPr/>
        </p:nvSpPr>
        <p:spPr>
          <a:xfrm>
            <a:off x="8988552" y="0"/>
            <a:ext cx="0" cy="622300"/>
          </a:xfrm>
          <a:custGeom>
            <a:avLst/>
            <a:gdLst/>
            <a:ahLst/>
            <a:cxnLst/>
            <a:rect l="l" t="t" r="r" b="b"/>
            <a:pathLst>
              <a:path h="622300">
                <a:moveTo>
                  <a:pt x="0" y="0"/>
                </a:moveTo>
                <a:lnTo>
                  <a:pt x="0" y="621791"/>
                </a:lnTo>
              </a:path>
            </a:pathLst>
          </a:custGeom>
          <a:ln w="27431">
            <a:solidFill>
              <a:srgbClr val="FFFFFF"/>
            </a:solidFill>
          </a:ln>
        </p:spPr>
        <p:txBody>
          <a:bodyPr wrap="square" lIns="0" tIns="0" rIns="0" bIns="0" rtlCol="0"/>
          <a:lstStyle/>
          <a:p>
            <a:endParaRPr/>
          </a:p>
        </p:txBody>
      </p:sp>
      <p:sp>
        <p:nvSpPr>
          <p:cNvPr id="15" name="object 15"/>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16" name="object 16"/>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17" name="object 17"/>
          <p:cNvSpPr txBox="1">
            <a:spLocks noGrp="1"/>
          </p:cNvSpPr>
          <p:nvPr>
            <p:ph type="title"/>
          </p:nvPr>
        </p:nvSpPr>
        <p:spPr>
          <a:xfrm>
            <a:off x="78739" y="271017"/>
            <a:ext cx="5415915" cy="574040"/>
          </a:xfrm>
          <a:prstGeom prst="rect">
            <a:avLst/>
          </a:prstGeom>
        </p:spPr>
        <p:txBody>
          <a:bodyPr vert="horz" wrap="square" lIns="0" tIns="12700" rIns="0" bIns="0" rtlCol="0">
            <a:spAutoFit/>
          </a:bodyPr>
          <a:lstStyle/>
          <a:p>
            <a:pPr marL="12700">
              <a:lnSpc>
                <a:spcPct val="100000"/>
              </a:lnSpc>
              <a:spcBef>
                <a:spcPts val="100"/>
              </a:spcBef>
            </a:pPr>
            <a:r>
              <a:rPr sz="3600" spc="-5" dirty="0">
                <a:latin typeface="Trebuchet MS"/>
                <a:cs typeface="Trebuchet MS"/>
              </a:rPr>
              <a:t>DIGNOSTIC</a:t>
            </a:r>
            <a:r>
              <a:rPr sz="3600" spc="-40" dirty="0">
                <a:latin typeface="Trebuchet MS"/>
                <a:cs typeface="Trebuchet MS"/>
              </a:rPr>
              <a:t> </a:t>
            </a:r>
            <a:r>
              <a:rPr sz="3600" spc="-55" dirty="0">
                <a:latin typeface="Trebuchet MS"/>
                <a:cs typeface="Trebuchet MS"/>
              </a:rPr>
              <a:t>EVALUATION:-</a:t>
            </a:r>
            <a:endParaRPr sz="3600">
              <a:latin typeface="Trebuchet MS"/>
              <a:cs typeface="Trebuchet MS"/>
            </a:endParaRPr>
          </a:p>
        </p:txBody>
      </p:sp>
      <p:sp>
        <p:nvSpPr>
          <p:cNvPr id="18" name="object 18"/>
          <p:cNvSpPr txBox="1"/>
          <p:nvPr/>
        </p:nvSpPr>
        <p:spPr>
          <a:xfrm>
            <a:off x="645668" y="1238758"/>
            <a:ext cx="7507605" cy="5308600"/>
          </a:xfrm>
          <a:prstGeom prst="rect">
            <a:avLst/>
          </a:prstGeom>
        </p:spPr>
        <p:txBody>
          <a:bodyPr vert="horz" wrap="square" lIns="0" tIns="12700" rIns="0" bIns="0" rtlCol="0">
            <a:spAutoFit/>
          </a:bodyPr>
          <a:lstStyle/>
          <a:p>
            <a:pPr marL="268605" marR="1073150" indent="-256540">
              <a:lnSpc>
                <a:spcPct val="100000"/>
              </a:lnSpc>
              <a:spcBef>
                <a:spcPts val="100"/>
              </a:spcBef>
              <a:buClr>
                <a:srgbClr val="9F4DA2"/>
              </a:buClr>
              <a:buFont typeface="Georgia"/>
              <a:buChar char="•"/>
              <a:tabLst>
                <a:tab pos="269240" algn="l"/>
              </a:tabLst>
            </a:pPr>
            <a:r>
              <a:rPr sz="3300" b="1" spc="-5" dirty="0">
                <a:latin typeface="Georgia"/>
                <a:cs typeface="Georgia"/>
              </a:rPr>
              <a:t>Medical </a:t>
            </a:r>
            <a:r>
              <a:rPr sz="3300" b="1" dirty="0">
                <a:latin typeface="Georgia"/>
                <a:cs typeface="Georgia"/>
              </a:rPr>
              <a:t>history and</a:t>
            </a:r>
            <a:r>
              <a:rPr sz="3300" b="1" spc="-100" dirty="0">
                <a:latin typeface="Georgia"/>
                <a:cs typeface="Georgia"/>
              </a:rPr>
              <a:t> </a:t>
            </a:r>
            <a:r>
              <a:rPr sz="3300" b="1" dirty="0">
                <a:latin typeface="Georgia"/>
                <a:cs typeface="Georgia"/>
              </a:rPr>
              <a:t>physical  </a:t>
            </a:r>
            <a:r>
              <a:rPr sz="3300" b="1" spc="-5" dirty="0">
                <a:latin typeface="Georgia"/>
                <a:cs typeface="Georgia"/>
              </a:rPr>
              <a:t>exam:-</a:t>
            </a:r>
            <a:endParaRPr sz="3300">
              <a:latin typeface="Georgia"/>
              <a:cs typeface="Georgia"/>
            </a:endParaRPr>
          </a:p>
          <a:p>
            <a:pPr marL="268605" indent="-256540">
              <a:lnSpc>
                <a:spcPct val="100000"/>
              </a:lnSpc>
              <a:spcBef>
                <a:spcPts val="300"/>
              </a:spcBef>
              <a:buClr>
                <a:srgbClr val="9F4DA2"/>
              </a:buClr>
              <a:buFont typeface="Georgia"/>
              <a:buChar char="•"/>
              <a:tabLst>
                <a:tab pos="269240" algn="l"/>
              </a:tabLst>
            </a:pPr>
            <a:r>
              <a:rPr sz="3300" b="1" spc="-5" dirty="0">
                <a:latin typeface="Georgia"/>
                <a:cs typeface="Georgia"/>
              </a:rPr>
              <a:t>Blood tests:-</a:t>
            </a:r>
            <a:endParaRPr sz="3300">
              <a:latin typeface="Georgia"/>
              <a:cs typeface="Georgia"/>
            </a:endParaRPr>
          </a:p>
          <a:p>
            <a:pPr marL="561340" marR="67945" indent="-247650">
              <a:lnSpc>
                <a:spcPct val="100000"/>
              </a:lnSpc>
              <a:spcBef>
                <a:spcPts val="315"/>
              </a:spcBef>
            </a:pPr>
            <a:r>
              <a:rPr sz="3000" dirty="0">
                <a:solidFill>
                  <a:srgbClr val="438085"/>
                </a:solidFill>
                <a:latin typeface="Georgia"/>
                <a:cs typeface="Georgia"/>
              </a:rPr>
              <a:t>▫ </a:t>
            </a:r>
            <a:r>
              <a:rPr sz="3000" b="1" dirty="0">
                <a:solidFill>
                  <a:srgbClr val="438085"/>
                </a:solidFill>
                <a:latin typeface="Georgia"/>
                <a:cs typeface="Georgia"/>
              </a:rPr>
              <a:t>A </a:t>
            </a:r>
            <a:r>
              <a:rPr sz="3000" b="1" spc="-5" dirty="0">
                <a:solidFill>
                  <a:srgbClr val="438085"/>
                </a:solidFill>
                <a:latin typeface="Georgia"/>
                <a:cs typeface="Georgia"/>
              </a:rPr>
              <a:t>complete </a:t>
            </a:r>
            <a:r>
              <a:rPr sz="3000" b="1" dirty="0">
                <a:solidFill>
                  <a:srgbClr val="438085"/>
                </a:solidFill>
                <a:latin typeface="Georgia"/>
                <a:cs typeface="Georgia"/>
              </a:rPr>
              <a:t>blood </a:t>
            </a:r>
            <a:r>
              <a:rPr sz="3000" b="1" spc="-5" dirty="0">
                <a:solidFill>
                  <a:srgbClr val="438085"/>
                </a:solidFill>
                <a:latin typeface="Georgia"/>
                <a:cs typeface="Georgia"/>
              </a:rPr>
              <a:t>count </a:t>
            </a:r>
            <a:r>
              <a:rPr sz="3000" b="1" dirty="0">
                <a:solidFill>
                  <a:srgbClr val="438085"/>
                </a:solidFill>
                <a:latin typeface="Georgia"/>
                <a:cs typeface="Georgia"/>
              </a:rPr>
              <a:t>(CBC) </a:t>
            </a:r>
            <a:r>
              <a:rPr sz="3000" spc="-5" dirty="0">
                <a:solidFill>
                  <a:srgbClr val="438085"/>
                </a:solidFill>
                <a:latin typeface="Georgia"/>
                <a:cs typeface="Georgia"/>
              </a:rPr>
              <a:t>looks  </a:t>
            </a:r>
            <a:r>
              <a:rPr sz="3000" dirty="0">
                <a:solidFill>
                  <a:srgbClr val="438085"/>
                </a:solidFill>
                <a:latin typeface="Georgia"/>
                <a:cs typeface="Georgia"/>
              </a:rPr>
              <a:t>at </a:t>
            </a:r>
            <a:r>
              <a:rPr sz="3000" spc="-5" dirty="0">
                <a:solidFill>
                  <a:srgbClr val="438085"/>
                </a:solidFill>
                <a:latin typeface="Georgia"/>
                <a:cs typeface="Georgia"/>
              </a:rPr>
              <a:t>whether patient blood has normal  </a:t>
            </a:r>
            <a:r>
              <a:rPr sz="3000" dirty="0">
                <a:solidFill>
                  <a:srgbClr val="438085"/>
                </a:solidFill>
                <a:latin typeface="Georgia"/>
                <a:cs typeface="Georgia"/>
              </a:rPr>
              <a:t>numbers </a:t>
            </a:r>
            <a:r>
              <a:rPr sz="3000" spc="-5" dirty="0">
                <a:solidFill>
                  <a:srgbClr val="438085"/>
                </a:solidFill>
                <a:latin typeface="Georgia"/>
                <a:cs typeface="Georgia"/>
              </a:rPr>
              <a:t>of </a:t>
            </a:r>
            <a:r>
              <a:rPr sz="3000" spc="-10" dirty="0">
                <a:solidFill>
                  <a:srgbClr val="438085"/>
                </a:solidFill>
                <a:latin typeface="Georgia"/>
                <a:cs typeface="Georgia"/>
              </a:rPr>
              <a:t>different </a:t>
            </a:r>
            <a:r>
              <a:rPr sz="3000" spc="-5" dirty="0">
                <a:solidFill>
                  <a:srgbClr val="438085"/>
                </a:solidFill>
                <a:latin typeface="Georgia"/>
                <a:cs typeface="Georgia"/>
              </a:rPr>
              <a:t>types of blood</a:t>
            </a:r>
            <a:r>
              <a:rPr sz="3000" spc="-10" dirty="0">
                <a:solidFill>
                  <a:srgbClr val="438085"/>
                </a:solidFill>
                <a:latin typeface="Georgia"/>
                <a:cs typeface="Georgia"/>
              </a:rPr>
              <a:t> </a:t>
            </a:r>
            <a:r>
              <a:rPr sz="3000" spc="-5" dirty="0">
                <a:solidFill>
                  <a:srgbClr val="438085"/>
                </a:solidFill>
                <a:latin typeface="Georgia"/>
                <a:cs typeface="Georgia"/>
              </a:rPr>
              <a:t>cells.</a:t>
            </a:r>
            <a:endParaRPr sz="3000">
              <a:latin typeface="Georgia"/>
              <a:cs typeface="Georgia"/>
            </a:endParaRPr>
          </a:p>
          <a:p>
            <a:pPr marL="561340" marR="5080" indent="-247650">
              <a:lnSpc>
                <a:spcPct val="100000"/>
              </a:lnSpc>
              <a:spcBef>
                <a:spcPts val="300"/>
              </a:spcBef>
            </a:pPr>
            <a:r>
              <a:rPr sz="3000" dirty="0">
                <a:solidFill>
                  <a:srgbClr val="438085"/>
                </a:solidFill>
                <a:latin typeface="Georgia"/>
                <a:cs typeface="Georgia"/>
              </a:rPr>
              <a:t>▫ </a:t>
            </a:r>
            <a:r>
              <a:rPr sz="3000" b="1" spc="-5" dirty="0">
                <a:solidFill>
                  <a:srgbClr val="438085"/>
                </a:solidFill>
                <a:latin typeface="Georgia"/>
                <a:cs typeface="Georgia"/>
              </a:rPr>
              <a:t>Blood chemistry </a:t>
            </a:r>
            <a:r>
              <a:rPr sz="3000" b="1" spc="-10" dirty="0">
                <a:solidFill>
                  <a:srgbClr val="438085"/>
                </a:solidFill>
                <a:latin typeface="Georgia"/>
                <a:cs typeface="Georgia"/>
              </a:rPr>
              <a:t>tests </a:t>
            </a:r>
            <a:r>
              <a:rPr sz="3000" spc="-5" dirty="0">
                <a:solidFill>
                  <a:srgbClr val="438085"/>
                </a:solidFill>
                <a:latin typeface="Georgia"/>
                <a:cs typeface="Georgia"/>
              </a:rPr>
              <a:t>can help spot  </a:t>
            </a:r>
            <a:r>
              <a:rPr sz="3000" dirty="0">
                <a:solidFill>
                  <a:srgbClr val="438085"/>
                </a:solidFill>
                <a:latin typeface="Georgia"/>
                <a:cs typeface="Georgia"/>
              </a:rPr>
              <a:t>abnormalities </a:t>
            </a:r>
            <a:r>
              <a:rPr sz="3000" spc="-5" dirty="0">
                <a:solidFill>
                  <a:srgbClr val="438085"/>
                </a:solidFill>
                <a:latin typeface="Georgia"/>
                <a:cs typeface="Georgia"/>
              </a:rPr>
              <a:t>in some of patient </a:t>
            </a:r>
            <a:r>
              <a:rPr sz="3000" spc="-10" dirty="0">
                <a:solidFill>
                  <a:srgbClr val="438085"/>
                </a:solidFill>
                <a:latin typeface="Georgia"/>
                <a:cs typeface="Georgia"/>
              </a:rPr>
              <a:t>organs,  </a:t>
            </a:r>
            <a:r>
              <a:rPr sz="3000" spc="-5" dirty="0">
                <a:solidFill>
                  <a:srgbClr val="438085"/>
                </a:solidFill>
                <a:latin typeface="Georgia"/>
                <a:cs typeface="Georgia"/>
              </a:rPr>
              <a:t>such </a:t>
            </a:r>
            <a:r>
              <a:rPr sz="3000" dirty="0">
                <a:solidFill>
                  <a:srgbClr val="438085"/>
                </a:solidFill>
                <a:latin typeface="Georgia"/>
                <a:cs typeface="Georgia"/>
              </a:rPr>
              <a:t>as </a:t>
            </a:r>
            <a:r>
              <a:rPr sz="3000" spc="-5" dirty="0">
                <a:solidFill>
                  <a:srgbClr val="438085"/>
                </a:solidFill>
                <a:latin typeface="Georgia"/>
                <a:cs typeface="Georgia"/>
              </a:rPr>
              <a:t>the liver or kidneys. </a:t>
            </a:r>
            <a:r>
              <a:rPr sz="3000" dirty="0">
                <a:solidFill>
                  <a:srgbClr val="438085"/>
                </a:solidFill>
                <a:latin typeface="Georgia"/>
                <a:cs typeface="Georgia"/>
              </a:rPr>
              <a:t>For</a:t>
            </a:r>
            <a:r>
              <a:rPr sz="3000" spc="-35" dirty="0">
                <a:solidFill>
                  <a:srgbClr val="438085"/>
                </a:solidFill>
                <a:latin typeface="Georgia"/>
                <a:cs typeface="Georgia"/>
              </a:rPr>
              <a:t> </a:t>
            </a:r>
            <a:r>
              <a:rPr sz="3000" spc="-5" dirty="0">
                <a:solidFill>
                  <a:srgbClr val="438085"/>
                </a:solidFill>
                <a:latin typeface="Georgia"/>
                <a:cs typeface="Georgia"/>
              </a:rPr>
              <a:t>example,</a:t>
            </a:r>
            <a:endParaRPr sz="3000">
              <a:latin typeface="Georgia"/>
              <a:cs typeface="Georgia"/>
            </a:endParaRPr>
          </a:p>
          <a:p>
            <a:pPr marL="561340" marR="387985">
              <a:lnSpc>
                <a:spcPct val="100000"/>
              </a:lnSpc>
              <a:spcBef>
                <a:spcPts val="5"/>
              </a:spcBef>
            </a:pPr>
            <a:r>
              <a:rPr sz="3000" spc="-5" dirty="0">
                <a:solidFill>
                  <a:srgbClr val="438085"/>
                </a:solidFill>
                <a:latin typeface="Georgia"/>
                <a:cs typeface="Georgia"/>
              </a:rPr>
              <a:t>e.g. high level </a:t>
            </a:r>
            <a:r>
              <a:rPr sz="3000" dirty="0">
                <a:solidFill>
                  <a:srgbClr val="438085"/>
                </a:solidFill>
                <a:latin typeface="Georgia"/>
                <a:cs typeface="Georgia"/>
              </a:rPr>
              <a:t>of </a:t>
            </a:r>
            <a:r>
              <a:rPr sz="3000" spc="-5" dirty="0">
                <a:solidFill>
                  <a:srgbClr val="438085"/>
                </a:solidFill>
                <a:latin typeface="Georgia"/>
                <a:cs typeface="Georgia"/>
              </a:rPr>
              <a:t>lactate dehydrogenase  </a:t>
            </a:r>
            <a:r>
              <a:rPr sz="3000" dirty="0">
                <a:solidFill>
                  <a:srgbClr val="438085"/>
                </a:solidFill>
                <a:latin typeface="Georgia"/>
                <a:cs typeface="Georgia"/>
              </a:rPr>
              <a:t>(LDH).</a:t>
            </a:r>
            <a:endParaRPr sz="3000">
              <a:latin typeface="Georgia"/>
              <a:cs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457200"/>
            <a:ext cx="7772400" cy="5562600"/>
          </a:xfrm>
        </p:spPr>
        <p:txBody>
          <a:bodyPr>
            <a:normAutofit lnSpcReduction="10000"/>
          </a:bodyPr>
          <a:lstStyle/>
          <a:p>
            <a:pPr marL="1155700" indent="-229235">
              <a:lnSpc>
                <a:spcPct val="100000"/>
              </a:lnSpc>
              <a:spcBef>
                <a:spcPts val="675"/>
              </a:spcBef>
              <a:buFont typeface="Wingdings" pitchFamily="2" charset="2"/>
              <a:buChar char="Ø"/>
              <a:tabLst>
                <a:tab pos="1156335" algn="l"/>
              </a:tabLst>
            </a:pPr>
            <a:r>
              <a:rPr lang="en-US" sz="2400" spc="-5" dirty="0" err="1" smtClean="0">
                <a:latin typeface="Calibri"/>
                <a:cs typeface="Calibri"/>
              </a:rPr>
              <a:t>Hematuria</a:t>
            </a:r>
            <a:r>
              <a:rPr lang="en-US" sz="2400" spc="-5" dirty="0" smtClean="0">
                <a:latin typeface="Calibri"/>
                <a:cs typeface="Calibri"/>
              </a:rPr>
              <a:t>- </a:t>
            </a:r>
            <a:r>
              <a:rPr lang="en-US" sz="2400" spc="-15" dirty="0" smtClean="0">
                <a:latin typeface="Calibri"/>
                <a:cs typeface="Calibri"/>
              </a:rPr>
              <a:t>prostatic urethra/ </a:t>
            </a:r>
            <a:r>
              <a:rPr lang="en-US" sz="2400" spc="-5" dirty="0" err="1" smtClean="0">
                <a:latin typeface="Calibri"/>
                <a:cs typeface="Calibri"/>
              </a:rPr>
              <a:t>trigone</a:t>
            </a:r>
            <a:r>
              <a:rPr lang="en-US" sz="2400" spc="-35" dirty="0" smtClean="0">
                <a:latin typeface="Calibri"/>
                <a:cs typeface="Calibri"/>
              </a:rPr>
              <a:t> </a:t>
            </a:r>
            <a:r>
              <a:rPr lang="en-US" sz="2400" spc="-15" dirty="0" smtClean="0">
                <a:latin typeface="Calibri"/>
                <a:cs typeface="Calibri"/>
              </a:rPr>
              <a:t>involvement</a:t>
            </a:r>
            <a:endParaRPr lang="en-US" sz="2400" dirty="0" smtClean="0">
              <a:latin typeface="Calibri"/>
              <a:cs typeface="Calibri"/>
            </a:endParaRPr>
          </a:p>
          <a:p>
            <a:pPr marL="1155700" indent="-229235">
              <a:lnSpc>
                <a:spcPct val="100000"/>
              </a:lnSpc>
              <a:spcBef>
                <a:spcPts val="575"/>
              </a:spcBef>
              <a:buFont typeface="Wingdings" pitchFamily="2" charset="2"/>
              <a:buChar char="Ø"/>
              <a:tabLst>
                <a:tab pos="1156335" algn="l"/>
              </a:tabLst>
            </a:pPr>
            <a:r>
              <a:rPr lang="en-US" sz="2400" spc="-10" dirty="0" err="1" smtClean="0">
                <a:latin typeface="Calibri"/>
                <a:cs typeface="Calibri"/>
              </a:rPr>
              <a:t>Hematospermia</a:t>
            </a:r>
            <a:endParaRPr lang="en-US" sz="2400" dirty="0" smtClean="0">
              <a:latin typeface="Calibri"/>
              <a:cs typeface="Calibri"/>
            </a:endParaRPr>
          </a:p>
          <a:p>
            <a:pPr>
              <a:lnSpc>
                <a:spcPct val="100000"/>
              </a:lnSpc>
              <a:spcBef>
                <a:spcPts val="5"/>
              </a:spcBef>
              <a:buFont typeface="Wingdings" pitchFamily="2" charset="2"/>
              <a:buChar char="Ø"/>
            </a:pPr>
            <a:endParaRPr lang="en-US" sz="3300" dirty="0" smtClean="0">
              <a:latin typeface="Calibri"/>
              <a:cs typeface="Calibri"/>
            </a:endParaRPr>
          </a:p>
          <a:p>
            <a:pPr marL="355600" indent="-342900">
              <a:lnSpc>
                <a:spcPct val="100000"/>
              </a:lnSpc>
              <a:buFont typeface="Wingdings" pitchFamily="2" charset="2"/>
              <a:buChar char="Ø"/>
              <a:tabLst>
                <a:tab pos="354965" algn="l"/>
                <a:tab pos="355600" algn="l"/>
              </a:tabLst>
            </a:pPr>
            <a:r>
              <a:rPr lang="en-US" sz="2400" spc="-10" dirty="0" smtClean="0">
                <a:latin typeface="Calibri"/>
                <a:cs typeface="Calibri"/>
              </a:rPr>
              <a:t>Extra </a:t>
            </a:r>
            <a:r>
              <a:rPr lang="en-US" sz="2400" spc="-15" dirty="0" smtClean="0">
                <a:latin typeface="Calibri"/>
                <a:cs typeface="Calibri"/>
              </a:rPr>
              <a:t>prostatic </a:t>
            </a:r>
            <a:r>
              <a:rPr lang="en-US" sz="2400" spc="-5" dirty="0" smtClean="0">
                <a:latin typeface="Calibri"/>
                <a:cs typeface="Calibri"/>
              </a:rPr>
              <a:t>spread- </a:t>
            </a:r>
            <a:r>
              <a:rPr lang="en-US" sz="2400" spc="-10" dirty="0" smtClean="0">
                <a:latin typeface="Calibri"/>
                <a:cs typeface="Calibri"/>
              </a:rPr>
              <a:t>often asymptomatic/ extensive</a:t>
            </a:r>
            <a:r>
              <a:rPr lang="en-US" sz="2400" spc="-70" dirty="0" smtClean="0">
                <a:latin typeface="Calibri"/>
                <a:cs typeface="Calibri"/>
              </a:rPr>
              <a:t> </a:t>
            </a:r>
            <a:r>
              <a:rPr lang="en-US" sz="2400" spc="-5" dirty="0" smtClean="0">
                <a:latin typeface="Calibri"/>
                <a:cs typeface="Calibri"/>
              </a:rPr>
              <a:t>dis.</a:t>
            </a:r>
            <a:endParaRPr lang="en-US" sz="2400" dirty="0" smtClean="0">
              <a:latin typeface="Calibri"/>
              <a:cs typeface="Calibri"/>
            </a:endParaRPr>
          </a:p>
          <a:p>
            <a:pPr>
              <a:lnSpc>
                <a:spcPct val="100000"/>
              </a:lnSpc>
              <a:spcBef>
                <a:spcPts val="5"/>
              </a:spcBef>
              <a:buFont typeface="Arial"/>
              <a:buChar char="•"/>
            </a:pPr>
            <a:endParaRPr lang="en-US" sz="3300" dirty="0" smtClean="0">
              <a:latin typeface="Calibri"/>
              <a:cs typeface="Calibri"/>
            </a:endParaRPr>
          </a:p>
          <a:p>
            <a:pPr marL="355600" indent="-342900">
              <a:lnSpc>
                <a:spcPct val="100000"/>
              </a:lnSpc>
              <a:buFont typeface="Wingdings" pitchFamily="2" charset="2"/>
              <a:buChar char="Ø"/>
              <a:tabLst>
                <a:tab pos="354965" algn="l"/>
                <a:tab pos="355600" algn="l"/>
              </a:tabLst>
            </a:pPr>
            <a:r>
              <a:rPr lang="en-US" sz="2400" spc="-10" dirty="0" smtClean="0">
                <a:latin typeface="Calibri"/>
                <a:cs typeface="Calibri"/>
              </a:rPr>
              <a:t>Rectal</a:t>
            </a:r>
            <a:r>
              <a:rPr lang="en-US" sz="2400" spc="-45" dirty="0" smtClean="0">
                <a:latin typeface="Calibri"/>
                <a:cs typeface="Calibri"/>
              </a:rPr>
              <a:t> </a:t>
            </a:r>
            <a:r>
              <a:rPr lang="en-US" sz="2400" spc="-10" dirty="0" smtClean="0">
                <a:latin typeface="Calibri"/>
                <a:cs typeface="Calibri"/>
              </a:rPr>
              <a:t>involvement-</a:t>
            </a:r>
            <a:endParaRPr lang="en-US" sz="2400" dirty="0" smtClean="0">
              <a:latin typeface="Calibri"/>
              <a:cs typeface="Calibri"/>
            </a:endParaRPr>
          </a:p>
          <a:p>
            <a:pPr marL="1155700" lvl="1" indent="-229235">
              <a:lnSpc>
                <a:spcPct val="100000"/>
              </a:lnSpc>
              <a:spcBef>
                <a:spcPts val="575"/>
              </a:spcBef>
              <a:buFont typeface="Arial"/>
              <a:buChar char="•"/>
              <a:tabLst>
                <a:tab pos="1156335" algn="l"/>
              </a:tabLst>
            </a:pPr>
            <a:r>
              <a:rPr lang="en-US" spc="-10" dirty="0" err="1" smtClean="0">
                <a:latin typeface="Calibri"/>
                <a:cs typeface="Calibri"/>
              </a:rPr>
              <a:t>Hematochezia</a:t>
            </a:r>
            <a:endParaRPr lang="en-US" dirty="0" smtClean="0">
              <a:latin typeface="Calibri"/>
              <a:cs typeface="Calibri"/>
            </a:endParaRPr>
          </a:p>
          <a:p>
            <a:pPr marL="1155700" lvl="1" indent="-229235">
              <a:lnSpc>
                <a:spcPct val="100000"/>
              </a:lnSpc>
              <a:spcBef>
                <a:spcPts val="580"/>
              </a:spcBef>
              <a:buFont typeface="Arial"/>
              <a:buChar char="•"/>
              <a:tabLst>
                <a:tab pos="1156335" algn="l"/>
              </a:tabLst>
            </a:pPr>
            <a:r>
              <a:rPr lang="en-US" spc="-10" dirty="0" smtClean="0">
                <a:latin typeface="Calibri"/>
                <a:cs typeface="Calibri"/>
              </a:rPr>
              <a:t>Constipation</a:t>
            </a:r>
            <a:endParaRPr lang="en-US" dirty="0" smtClean="0">
              <a:latin typeface="Calibri"/>
              <a:cs typeface="Calibri"/>
            </a:endParaRPr>
          </a:p>
          <a:p>
            <a:pPr marL="1155700" lvl="1" indent="-229235">
              <a:lnSpc>
                <a:spcPct val="100000"/>
              </a:lnSpc>
              <a:spcBef>
                <a:spcPts val="575"/>
              </a:spcBef>
              <a:buFont typeface="Arial"/>
              <a:buChar char="•"/>
              <a:tabLst>
                <a:tab pos="1156335" algn="l"/>
              </a:tabLst>
            </a:pPr>
            <a:r>
              <a:rPr lang="en-US" spc="-15" dirty="0" smtClean="0">
                <a:latin typeface="Calibri"/>
                <a:cs typeface="Calibri"/>
              </a:rPr>
              <a:t>Intermittent</a:t>
            </a:r>
            <a:r>
              <a:rPr lang="en-US" spc="-35" dirty="0" smtClean="0">
                <a:latin typeface="Calibri"/>
                <a:cs typeface="Calibri"/>
              </a:rPr>
              <a:t> </a:t>
            </a:r>
            <a:r>
              <a:rPr lang="en-US" spc="-5" dirty="0" err="1" smtClean="0">
                <a:latin typeface="Calibri"/>
                <a:cs typeface="Calibri"/>
              </a:rPr>
              <a:t>diarrhoea</a:t>
            </a:r>
            <a:endParaRPr lang="en-US" dirty="0" smtClean="0">
              <a:latin typeface="Calibri"/>
              <a:cs typeface="Calibri"/>
            </a:endParaRPr>
          </a:p>
          <a:p>
            <a:pPr marL="1155700" lvl="1" indent="-229235">
              <a:lnSpc>
                <a:spcPct val="100000"/>
              </a:lnSpc>
              <a:spcBef>
                <a:spcPts val="575"/>
              </a:spcBef>
              <a:buFont typeface="Arial"/>
              <a:buChar char="•"/>
              <a:tabLst>
                <a:tab pos="1156335" algn="l"/>
              </a:tabLst>
            </a:pPr>
            <a:r>
              <a:rPr lang="en-US" spc="-5" dirty="0" err="1" smtClean="0">
                <a:latin typeface="Calibri"/>
                <a:cs typeface="Calibri"/>
              </a:rPr>
              <a:t>Abdomino</a:t>
            </a:r>
            <a:r>
              <a:rPr lang="en-US" spc="-5" dirty="0" smtClean="0">
                <a:latin typeface="Calibri"/>
                <a:cs typeface="Calibri"/>
              </a:rPr>
              <a:t>-pelvic</a:t>
            </a:r>
            <a:r>
              <a:rPr lang="en-US" spc="-10" dirty="0" smtClean="0">
                <a:latin typeface="Calibri"/>
                <a:cs typeface="Calibri"/>
              </a:rPr>
              <a:t> </a:t>
            </a:r>
            <a:r>
              <a:rPr lang="en-US" spc="-5" dirty="0" smtClean="0">
                <a:latin typeface="Calibri"/>
                <a:cs typeface="Calibri"/>
              </a:rPr>
              <a:t>pain</a:t>
            </a:r>
            <a:endParaRPr lang="en-US" dirty="0" smtClean="0">
              <a:latin typeface="Calibri"/>
              <a:cs typeface="Calibri"/>
            </a:endParaRPr>
          </a:p>
          <a:p>
            <a:pPr marL="355600" indent="-342900">
              <a:buFont typeface="Wingdings" pitchFamily="2" charset="2"/>
              <a:buChar char="Ø"/>
              <a:tabLst>
                <a:tab pos="354965" algn="l"/>
                <a:tab pos="355600" algn="l"/>
              </a:tabLst>
            </a:pPr>
            <a:r>
              <a:rPr lang="en-US" sz="2400" spc="-10" dirty="0" smtClean="0">
                <a:latin typeface="Calibri"/>
                <a:cs typeface="Calibri"/>
              </a:rPr>
              <a:t>Renal </a:t>
            </a:r>
            <a:r>
              <a:rPr lang="en-US" sz="2400" spc="-5" dirty="0" smtClean="0">
                <a:latin typeface="Calibri"/>
                <a:cs typeface="Calibri"/>
              </a:rPr>
              <a:t>impairment due </a:t>
            </a:r>
            <a:r>
              <a:rPr lang="en-US" sz="2400" spc="-15" dirty="0" smtClean="0">
                <a:latin typeface="Calibri"/>
                <a:cs typeface="Calibri"/>
              </a:rPr>
              <a:t>to prolonged </a:t>
            </a:r>
            <a:r>
              <a:rPr lang="en-US" sz="2400" spc="-5" dirty="0" smtClean="0">
                <a:latin typeface="Calibri"/>
                <a:cs typeface="Calibri"/>
              </a:rPr>
              <a:t>bladder </a:t>
            </a:r>
            <a:r>
              <a:rPr lang="en-US" sz="2400" spc="-10" dirty="0" smtClean="0">
                <a:latin typeface="Calibri"/>
                <a:cs typeface="Calibri"/>
              </a:rPr>
              <a:t>outlet</a:t>
            </a:r>
            <a:r>
              <a:rPr lang="en-US" sz="2400" spc="15" dirty="0" smtClean="0">
                <a:latin typeface="Calibri"/>
                <a:cs typeface="Calibri"/>
              </a:rPr>
              <a:t> </a:t>
            </a:r>
            <a:r>
              <a:rPr lang="en-US" sz="2400" spc="-5" dirty="0" smtClean="0">
                <a:latin typeface="Calibri"/>
                <a:cs typeface="Calibri"/>
              </a:rPr>
              <a:t>obstruction.</a:t>
            </a:r>
            <a:endParaRPr lang="en-US" sz="2400" dirty="0" smtClean="0">
              <a:latin typeface="Calibri"/>
              <a:cs typeface="Calibri"/>
            </a:endParaRPr>
          </a:p>
          <a:p>
            <a:pPr marL="355600" indent="-342900">
              <a:lnSpc>
                <a:spcPct val="100000"/>
              </a:lnSpc>
              <a:spcBef>
                <a:spcPts val="575"/>
              </a:spcBef>
              <a:buFont typeface="Wingdings" pitchFamily="2" charset="2"/>
              <a:buChar char="Ø"/>
              <a:tabLst>
                <a:tab pos="354965" algn="l"/>
                <a:tab pos="355600" algn="l"/>
              </a:tabLst>
            </a:pPr>
            <a:r>
              <a:rPr lang="en-US" sz="2400" spc="-5" dirty="0" smtClean="0">
                <a:latin typeface="Calibri"/>
                <a:cs typeface="Calibri"/>
              </a:rPr>
              <a:t>Fluid </a:t>
            </a:r>
            <a:r>
              <a:rPr lang="en-US" sz="2400" spc="-10" dirty="0" smtClean="0">
                <a:latin typeface="Calibri"/>
                <a:cs typeface="Calibri"/>
              </a:rPr>
              <a:t>retention/ </a:t>
            </a:r>
            <a:r>
              <a:rPr lang="en-US" sz="2400" spc="-5" dirty="0" smtClean="0">
                <a:latin typeface="Calibri"/>
                <a:cs typeface="Calibri"/>
              </a:rPr>
              <a:t>electrolyte</a:t>
            </a:r>
            <a:r>
              <a:rPr lang="en-US" sz="2400" spc="-40" dirty="0" smtClean="0">
                <a:latin typeface="Calibri"/>
                <a:cs typeface="Calibri"/>
              </a:rPr>
              <a:t> </a:t>
            </a:r>
            <a:r>
              <a:rPr lang="en-US" sz="2400" dirty="0" smtClean="0">
                <a:latin typeface="Calibri"/>
                <a:cs typeface="Calibri"/>
              </a:rPr>
              <a:t>imbalance</a:t>
            </a:r>
          </a:p>
          <a:p>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3" name="object 3"/>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4" name="object 4"/>
          <p:cNvSpPr/>
          <p:nvPr/>
        </p:nvSpPr>
        <p:spPr>
          <a:xfrm>
            <a:off x="0" y="307847"/>
            <a:ext cx="9044940" cy="91440"/>
          </a:xfrm>
          <a:custGeom>
            <a:avLst/>
            <a:gdLst/>
            <a:ahLst/>
            <a:cxnLst/>
            <a:rect l="l" t="t" r="r" b="b"/>
            <a:pathLst>
              <a:path w="9044940" h="91439">
                <a:moveTo>
                  <a:pt x="0" y="91439"/>
                </a:moveTo>
                <a:lnTo>
                  <a:pt x="9044940" y="91439"/>
                </a:lnTo>
                <a:lnTo>
                  <a:pt x="9044940" y="0"/>
                </a:lnTo>
                <a:lnTo>
                  <a:pt x="0" y="0"/>
                </a:lnTo>
                <a:lnTo>
                  <a:pt x="0" y="91439"/>
                </a:lnTo>
                <a:close/>
              </a:path>
            </a:pathLst>
          </a:custGeom>
          <a:solidFill>
            <a:srgbClr val="438085"/>
          </a:solidFill>
        </p:spPr>
        <p:txBody>
          <a:bodyPr wrap="square" lIns="0" tIns="0" rIns="0" bIns="0" rtlCol="0"/>
          <a:lstStyle/>
          <a:p>
            <a:endParaRPr/>
          </a:p>
        </p:txBody>
      </p:sp>
      <p:sp>
        <p:nvSpPr>
          <p:cNvPr id="5" name="object 5"/>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6" name="object 6"/>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7" name="object 7"/>
          <p:cNvSpPr/>
          <p:nvPr/>
        </p:nvSpPr>
        <p:spPr>
          <a:xfrm>
            <a:off x="5410200" y="359663"/>
            <a:ext cx="3634740" cy="81280"/>
          </a:xfrm>
          <a:custGeom>
            <a:avLst/>
            <a:gdLst/>
            <a:ahLst/>
            <a:cxnLst/>
            <a:rect l="l" t="t" r="r" b="b"/>
            <a:pathLst>
              <a:path w="3634740" h="81279">
                <a:moveTo>
                  <a:pt x="0" y="80771"/>
                </a:moveTo>
                <a:lnTo>
                  <a:pt x="3634740" y="80771"/>
                </a:lnTo>
                <a:lnTo>
                  <a:pt x="3634740" y="0"/>
                </a:lnTo>
                <a:lnTo>
                  <a:pt x="0" y="0"/>
                </a:lnTo>
                <a:lnTo>
                  <a:pt x="0" y="80771"/>
                </a:lnTo>
                <a:close/>
              </a:path>
            </a:pathLst>
          </a:custGeom>
          <a:solidFill>
            <a:srgbClr val="438085"/>
          </a:solidFill>
        </p:spPr>
        <p:txBody>
          <a:bodyPr wrap="square" lIns="0" tIns="0" rIns="0" bIns="0" rtlCol="0"/>
          <a:lstStyle/>
          <a:p>
            <a:endParaRPr/>
          </a:p>
        </p:txBody>
      </p:sp>
      <p:sp>
        <p:nvSpPr>
          <p:cNvPr id="8" name="object 8"/>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9" name="object 9"/>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0" name="object 10"/>
          <p:cNvSpPr/>
          <p:nvPr/>
        </p:nvSpPr>
        <p:spPr>
          <a:xfrm>
            <a:off x="5410200" y="440436"/>
            <a:ext cx="3634740" cy="180340"/>
          </a:xfrm>
          <a:custGeom>
            <a:avLst/>
            <a:gdLst/>
            <a:ahLst/>
            <a:cxnLst/>
            <a:rect l="l" t="t" r="r" b="b"/>
            <a:pathLst>
              <a:path w="3634740" h="180340">
                <a:moveTo>
                  <a:pt x="0" y="179832"/>
                </a:moveTo>
                <a:lnTo>
                  <a:pt x="3634740" y="179832"/>
                </a:lnTo>
                <a:lnTo>
                  <a:pt x="3634740"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1" name="object 11"/>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12" name="object 12"/>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13" name="object 13"/>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14" name="object 14"/>
          <p:cNvSpPr/>
          <p:nvPr/>
        </p:nvSpPr>
        <p:spPr>
          <a:xfrm>
            <a:off x="8988552" y="0"/>
            <a:ext cx="0" cy="622300"/>
          </a:xfrm>
          <a:custGeom>
            <a:avLst/>
            <a:gdLst/>
            <a:ahLst/>
            <a:cxnLst/>
            <a:rect l="l" t="t" r="r" b="b"/>
            <a:pathLst>
              <a:path h="622300">
                <a:moveTo>
                  <a:pt x="0" y="0"/>
                </a:moveTo>
                <a:lnTo>
                  <a:pt x="0" y="621791"/>
                </a:lnTo>
              </a:path>
            </a:pathLst>
          </a:custGeom>
          <a:ln w="27431">
            <a:solidFill>
              <a:srgbClr val="FFFFFF"/>
            </a:solidFill>
          </a:ln>
        </p:spPr>
        <p:txBody>
          <a:bodyPr wrap="square" lIns="0" tIns="0" rIns="0" bIns="0" rtlCol="0"/>
          <a:lstStyle/>
          <a:p>
            <a:endParaRPr/>
          </a:p>
        </p:txBody>
      </p:sp>
      <p:sp>
        <p:nvSpPr>
          <p:cNvPr id="15" name="object 15"/>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16" name="object 16"/>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17" name="object 17"/>
          <p:cNvSpPr txBox="1">
            <a:spLocks noGrp="1"/>
          </p:cNvSpPr>
          <p:nvPr>
            <p:ph type="title"/>
          </p:nvPr>
        </p:nvSpPr>
        <p:spPr>
          <a:xfrm>
            <a:off x="231140" y="545337"/>
            <a:ext cx="3975735" cy="635000"/>
          </a:xfrm>
          <a:prstGeom prst="rect">
            <a:avLst/>
          </a:prstGeom>
        </p:spPr>
        <p:txBody>
          <a:bodyPr vert="horz" wrap="square" lIns="0" tIns="12065" rIns="0" bIns="0" rtlCol="0">
            <a:spAutoFit/>
          </a:bodyPr>
          <a:lstStyle/>
          <a:p>
            <a:pPr marL="12700">
              <a:lnSpc>
                <a:spcPct val="100000"/>
              </a:lnSpc>
              <a:spcBef>
                <a:spcPts val="95"/>
              </a:spcBef>
            </a:pPr>
            <a:r>
              <a:rPr sz="4000" spc="-10" dirty="0">
                <a:latin typeface="Trebuchet MS"/>
                <a:cs typeface="Trebuchet MS"/>
              </a:rPr>
              <a:t>IMAGING</a:t>
            </a:r>
            <a:r>
              <a:rPr sz="4000" spc="-105" dirty="0">
                <a:latin typeface="Trebuchet MS"/>
                <a:cs typeface="Trebuchet MS"/>
              </a:rPr>
              <a:t> </a:t>
            </a:r>
            <a:r>
              <a:rPr sz="4000" spc="-5" dirty="0">
                <a:latin typeface="Trebuchet MS"/>
                <a:cs typeface="Trebuchet MS"/>
              </a:rPr>
              <a:t>TESTS</a:t>
            </a:r>
            <a:r>
              <a:rPr sz="4000" b="0" spc="-5" dirty="0">
                <a:latin typeface="Trebuchet MS"/>
                <a:cs typeface="Trebuchet MS"/>
              </a:rPr>
              <a:t>:-</a:t>
            </a:r>
            <a:endParaRPr sz="4000">
              <a:latin typeface="Trebuchet MS"/>
              <a:cs typeface="Trebuchet MS"/>
            </a:endParaRPr>
          </a:p>
        </p:txBody>
      </p:sp>
      <p:sp>
        <p:nvSpPr>
          <p:cNvPr id="18" name="object 18"/>
          <p:cNvSpPr txBox="1"/>
          <p:nvPr/>
        </p:nvSpPr>
        <p:spPr>
          <a:xfrm>
            <a:off x="417068" y="1427734"/>
            <a:ext cx="7990840" cy="4660265"/>
          </a:xfrm>
          <a:prstGeom prst="rect">
            <a:avLst/>
          </a:prstGeom>
        </p:spPr>
        <p:txBody>
          <a:bodyPr vert="horz" wrap="square" lIns="0" tIns="12065" rIns="0" bIns="0" rtlCol="0">
            <a:spAutoFit/>
          </a:bodyPr>
          <a:lstStyle/>
          <a:p>
            <a:pPr marL="268605" indent="-256540">
              <a:lnSpc>
                <a:spcPts val="3360"/>
              </a:lnSpc>
              <a:spcBef>
                <a:spcPts val="95"/>
              </a:spcBef>
              <a:buClr>
                <a:srgbClr val="9F4DA2"/>
              </a:buClr>
              <a:buFont typeface="Georgia"/>
              <a:buChar char="•"/>
              <a:tabLst>
                <a:tab pos="269240" algn="l"/>
              </a:tabLst>
            </a:pPr>
            <a:r>
              <a:rPr sz="2800" b="1" spc="-10" dirty="0">
                <a:latin typeface="Georgia"/>
                <a:cs typeface="Georgia"/>
              </a:rPr>
              <a:t>Chest</a:t>
            </a:r>
            <a:r>
              <a:rPr sz="2800" b="1" spc="5" dirty="0">
                <a:latin typeface="Georgia"/>
                <a:cs typeface="Georgia"/>
              </a:rPr>
              <a:t> </a:t>
            </a:r>
            <a:r>
              <a:rPr sz="2800" b="1" spc="-5" dirty="0">
                <a:latin typeface="Georgia"/>
                <a:cs typeface="Georgia"/>
              </a:rPr>
              <a:t>x-ray</a:t>
            </a:r>
            <a:endParaRPr sz="2800">
              <a:latin typeface="Georgia"/>
              <a:cs typeface="Georgia"/>
            </a:endParaRPr>
          </a:p>
          <a:p>
            <a:pPr marL="561340" marR="482600" indent="-247650">
              <a:lnSpc>
                <a:spcPts val="2810"/>
              </a:lnSpc>
              <a:spcBef>
                <a:spcPts val="350"/>
              </a:spcBef>
              <a:tabLst>
                <a:tab pos="561340" algn="l"/>
                <a:tab pos="4344035" algn="l"/>
              </a:tabLst>
            </a:pPr>
            <a:r>
              <a:rPr sz="2600" dirty="0">
                <a:solidFill>
                  <a:srgbClr val="438085"/>
                </a:solidFill>
                <a:latin typeface="Georgia"/>
                <a:cs typeface="Georgia"/>
              </a:rPr>
              <a:t>▫	This is </a:t>
            </a:r>
            <a:r>
              <a:rPr sz="2600" spc="-5" dirty="0">
                <a:solidFill>
                  <a:srgbClr val="438085"/>
                </a:solidFill>
                <a:latin typeface="Georgia"/>
                <a:cs typeface="Georgia"/>
              </a:rPr>
              <a:t>often the</a:t>
            </a:r>
            <a:r>
              <a:rPr sz="2600" spc="15" dirty="0">
                <a:solidFill>
                  <a:srgbClr val="438085"/>
                </a:solidFill>
                <a:latin typeface="Georgia"/>
                <a:cs typeface="Georgia"/>
              </a:rPr>
              <a:t> </a:t>
            </a:r>
            <a:r>
              <a:rPr sz="2600" dirty="0">
                <a:solidFill>
                  <a:srgbClr val="438085"/>
                </a:solidFill>
                <a:latin typeface="Georgia"/>
                <a:cs typeface="Georgia"/>
              </a:rPr>
              <a:t>first</a:t>
            </a:r>
            <a:r>
              <a:rPr sz="2600" spc="-5" dirty="0">
                <a:solidFill>
                  <a:srgbClr val="438085"/>
                </a:solidFill>
                <a:latin typeface="Georgia"/>
                <a:cs typeface="Georgia"/>
              </a:rPr>
              <a:t> test	will </a:t>
            </a:r>
            <a:r>
              <a:rPr sz="2600" dirty="0">
                <a:solidFill>
                  <a:srgbClr val="438085"/>
                </a:solidFill>
                <a:latin typeface="Georgia"/>
                <a:cs typeface="Georgia"/>
              </a:rPr>
              <a:t>do to </a:t>
            </a:r>
            <a:r>
              <a:rPr sz="2600" spc="-5" dirty="0">
                <a:solidFill>
                  <a:srgbClr val="438085"/>
                </a:solidFill>
                <a:latin typeface="Georgia"/>
                <a:cs typeface="Georgia"/>
              </a:rPr>
              <a:t>look for</a:t>
            </a:r>
            <a:r>
              <a:rPr sz="2600" spc="-110" dirty="0">
                <a:solidFill>
                  <a:srgbClr val="438085"/>
                </a:solidFill>
                <a:latin typeface="Georgia"/>
                <a:cs typeface="Georgia"/>
              </a:rPr>
              <a:t> </a:t>
            </a:r>
            <a:r>
              <a:rPr sz="2600" spc="-5" dirty="0">
                <a:solidFill>
                  <a:srgbClr val="438085"/>
                </a:solidFill>
                <a:latin typeface="Georgia"/>
                <a:cs typeface="Georgia"/>
              </a:rPr>
              <a:t>any  </a:t>
            </a:r>
            <a:r>
              <a:rPr sz="2600" dirty="0">
                <a:solidFill>
                  <a:srgbClr val="438085"/>
                </a:solidFill>
                <a:latin typeface="Georgia"/>
                <a:cs typeface="Georgia"/>
              </a:rPr>
              <a:t>abnormal areas in </a:t>
            </a:r>
            <a:r>
              <a:rPr sz="2600" spc="-5" dirty="0">
                <a:solidFill>
                  <a:srgbClr val="438085"/>
                </a:solidFill>
                <a:latin typeface="Georgia"/>
                <a:cs typeface="Georgia"/>
              </a:rPr>
              <a:t>the</a:t>
            </a:r>
            <a:r>
              <a:rPr sz="2600" spc="-40" dirty="0">
                <a:solidFill>
                  <a:srgbClr val="438085"/>
                </a:solidFill>
                <a:latin typeface="Georgia"/>
                <a:cs typeface="Georgia"/>
              </a:rPr>
              <a:t> </a:t>
            </a:r>
            <a:r>
              <a:rPr sz="2600" spc="-5" dirty="0">
                <a:solidFill>
                  <a:srgbClr val="438085"/>
                </a:solidFill>
                <a:latin typeface="Georgia"/>
                <a:cs typeface="Georgia"/>
              </a:rPr>
              <a:t>lungs.</a:t>
            </a:r>
            <a:endParaRPr sz="2600">
              <a:latin typeface="Georgia"/>
              <a:cs typeface="Georgia"/>
            </a:endParaRPr>
          </a:p>
          <a:p>
            <a:pPr marL="268605" indent="-256540">
              <a:lnSpc>
                <a:spcPts val="3275"/>
              </a:lnSpc>
              <a:buClr>
                <a:srgbClr val="9F4DA2"/>
              </a:buClr>
              <a:buFont typeface="Arial"/>
              <a:buChar char="•"/>
              <a:tabLst>
                <a:tab pos="269240" algn="l"/>
              </a:tabLst>
            </a:pPr>
            <a:r>
              <a:rPr sz="2800" b="1" spc="-10" dirty="0">
                <a:latin typeface="Georgia"/>
                <a:cs typeface="Georgia"/>
              </a:rPr>
              <a:t>Computed tomography </a:t>
            </a:r>
            <a:r>
              <a:rPr sz="2800" b="1" spc="-5" dirty="0">
                <a:latin typeface="Georgia"/>
                <a:cs typeface="Georgia"/>
              </a:rPr>
              <a:t>(CT)</a:t>
            </a:r>
            <a:r>
              <a:rPr sz="2800" b="1" spc="30" dirty="0">
                <a:latin typeface="Georgia"/>
                <a:cs typeface="Georgia"/>
              </a:rPr>
              <a:t> </a:t>
            </a:r>
            <a:r>
              <a:rPr sz="2800" b="1" spc="-5" dirty="0">
                <a:latin typeface="Georgia"/>
                <a:cs typeface="Georgia"/>
              </a:rPr>
              <a:t>scan</a:t>
            </a:r>
            <a:r>
              <a:rPr sz="2800" spc="-5" dirty="0">
                <a:latin typeface="Georgia"/>
                <a:cs typeface="Georgia"/>
              </a:rPr>
              <a:t>:-</a:t>
            </a:r>
            <a:endParaRPr sz="2800">
              <a:latin typeface="Georgia"/>
              <a:cs typeface="Georgia"/>
            </a:endParaRPr>
          </a:p>
          <a:p>
            <a:pPr marL="561340" marR="503555" lvl="1" indent="-247650">
              <a:lnSpc>
                <a:spcPts val="2810"/>
              </a:lnSpc>
              <a:spcBef>
                <a:spcPts val="350"/>
              </a:spcBef>
              <a:buFont typeface="Arial"/>
              <a:buChar char="•"/>
              <a:tabLst>
                <a:tab pos="561975" algn="l"/>
              </a:tabLst>
            </a:pPr>
            <a:r>
              <a:rPr sz="2600" dirty="0">
                <a:solidFill>
                  <a:srgbClr val="438085"/>
                </a:solidFill>
                <a:latin typeface="Georgia"/>
                <a:cs typeface="Georgia"/>
              </a:rPr>
              <a:t>A CT scan </a:t>
            </a:r>
            <a:r>
              <a:rPr sz="2600" spc="-5" dirty="0">
                <a:solidFill>
                  <a:srgbClr val="438085"/>
                </a:solidFill>
                <a:latin typeface="Georgia"/>
                <a:cs typeface="Georgia"/>
              </a:rPr>
              <a:t>uses to make detailed cross-sectional  </a:t>
            </a:r>
            <a:r>
              <a:rPr sz="2600" dirty="0">
                <a:solidFill>
                  <a:srgbClr val="438085"/>
                </a:solidFill>
                <a:latin typeface="Georgia"/>
                <a:cs typeface="Georgia"/>
              </a:rPr>
              <a:t>images of </a:t>
            </a:r>
            <a:r>
              <a:rPr sz="2600" spc="-5" dirty="0">
                <a:solidFill>
                  <a:srgbClr val="438085"/>
                </a:solidFill>
                <a:latin typeface="Georgia"/>
                <a:cs typeface="Georgia"/>
              </a:rPr>
              <a:t>patient</a:t>
            </a:r>
            <a:r>
              <a:rPr sz="2600" spc="-25" dirty="0">
                <a:solidFill>
                  <a:srgbClr val="438085"/>
                </a:solidFill>
                <a:latin typeface="Georgia"/>
                <a:cs typeface="Georgia"/>
              </a:rPr>
              <a:t> </a:t>
            </a:r>
            <a:r>
              <a:rPr sz="2600" spc="-5" dirty="0">
                <a:solidFill>
                  <a:srgbClr val="438085"/>
                </a:solidFill>
                <a:latin typeface="Georgia"/>
                <a:cs typeface="Georgia"/>
              </a:rPr>
              <a:t>body.</a:t>
            </a:r>
            <a:endParaRPr sz="2600">
              <a:latin typeface="Georgia"/>
              <a:cs typeface="Georgia"/>
            </a:endParaRPr>
          </a:p>
          <a:p>
            <a:pPr marL="561340" marR="120650" lvl="1" indent="-247650">
              <a:lnSpc>
                <a:spcPts val="2810"/>
              </a:lnSpc>
              <a:spcBef>
                <a:spcPts val="300"/>
              </a:spcBef>
              <a:buFont typeface="Arial"/>
              <a:buChar char="•"/>
              <a:tabLst>
                <a:tab pos="561975" algn="l"/>
                <a:tab pos="1231265" algn="l"/>
              </a:tabLst>
            </a:pPr>
            <a:r>
              <a:rPr sz="2600" spc="-5" dirty="0">
                <a:solidFill>
                  <a:srgbClr val="438085"/>
                </a:solidFill>
                <a:latin typeface="Georgia"/>
                <a:cs typeface="Georgia"/>
              </a:rPr>
              <a:t>can	show the </a:t>
            </a:r>
            <a:r>
              <a:rPr sz="2600" dirty="0">
                <a:solidFill>
                  <a:srgbClr val="438085"/>
                </a:solidFill>
                <a:latin typeface="Georgia"/>
                <a:cs typeface="Georgia"/>
              </a:rPr>
              <a:t>size, </a:t>
            </a:r>
            <a:r>
              <a:rPr sz="2600" spc="-5" dirty="0">
                <a:solidFill>
                  <a:srgbClr val="438085"/>
                </a:solidFill>
                <a:latin typeface="Georgia"/>
                <a:cs typeface="Georgia"/>
              </a:rPr>
              <a:t>shape, and position of </a:t>
            </a:r>
            <a:r>
              <a:rPr sz="2600" dirty="0">
                <a:solidFill>
                  <a:srgbClr val="438085"/>
                </a:solidFill>
                <a:latin typeface="Georgia"/>
                <a:cs typeface="Georgia"/>
              </a:rPr>
              <a:t>any </a:t>
            </a:r>
            <a:r>
              <a:rPr sz="2600" spc="-5" dirty="0">
                <a:solidFill>
                  <a:srgbClr val="438085"/>
                </a:solidFill>
                <a:latin typeface="Georgia"/>
                <a:cs typeface="Georgia"/>
              </a:rPr>
              <a:t>lung  tumors </a:t>
            </a:r>
            <a:r>
              <a:rPr sz="2600" dirty="0">
                <a:solidFill>
                  <a:srgbClr val="438085"/>
                </a:solidFill>
                <a:latin typeface="Georgia"/>
                <a:cs typeface="Georgia"/>
              </a:rPr>
              <a:t>and </a:t>
            </a:r>
            <a:r>
              <a:rPr sz="2600" spc="-5" dirty="0">
                <a:solidFill>
                  <a:srgbClr val="438085"/>
                </a:solidFill>
                <a:latin typeface="Georgia"/>
                <a:cs typeface="Georgia"/>
              </a:rPr>
              <a:t>can help </a:t>
            </a:r>
            <a:r>
              <a:rPr sz="2600" dirty="0">
                <a:solidFill>
                  <a:srgbClr val="438085"/>
                </a:solidFill>
                <a:latin typeface="Georgia"/>
                <a:cs typeface="Georgia"/>
              </a:rPr>
              <a:t>find </a:t>
            </a:r>
            <a:r>
              <a:rPr sz="2600" spc="-5" dirty="0">
                <a:solidFill>
                  <a:srgbClr val="438085"/>
                </a:solidFill>
                <a:latin typeface="Georgia"/>
                <a:cs typeface="Georgia"/>
              </a:rPr>
              <a:t>enlarged lymph</a:t>
            </a:r>
            <a:r>
              <a:rPr sz="2600" spc="-60" dirty="0">
                <a:solidFill>
                  <a:srgbClr val="438085"/>
                </a:solidFill>
                <a:latin typeface="Georgia"/>
                <a:cs typeface="Georgia"/>
              </a:rPr>
              <a:t> </a:t>
            </a:r>
            <a:r>
              <a:rPr sz="2600" spc="-5" dirty="0">
                <a:solidFill>
                  <a:srgbClr val="438085"/>
                </a:solidFill>
                <a:latin typeface="Georgia"/>
                <a:cs typeface="Georgia"/>
              </a:rPr>
              <a:t>nodes</a:t>
            </a:r>
            <a:endParaRPr sz="2600">
              <a:latin typeface="Georgia"/>
              <a:cs typeface="Georgia"/>
            </a:endParaRPr>
          </a:p>
          <a:p>
            <a:pPr marL="268605" indent="-256540">
              <a:lnSpc>
                <a:spcPts val="3270"/>
              </a:lnSpc>
              <a:buClr>
                <a:srgbClr val="9F4DA2"/>
              </a:buClr>
              <a:buFont typeface="Arial"/>
              <a:buChar char="•"/>
              <a:tabLst>
                <a:tab pos="269240" algn="l"/>
              </a:tabLst>
            </a:pPr>
            <a:r>
              <a:rPr sz="2800" b="1" spc="-10" dirty="0">
                <a:latin typeface="Georgia"/>
                <a:cs typeface="Georgia"/>
              </a:rPr>
              <a:t>CT-guided </a:t>
            </a:r>
            <a:r>
              <a:rPr sz="2800" b="1" spc="-5" dirty="0">
                <a:latin typeface="Georgia"/>
                <a:cs typeface="Georgia"/>
              </a:rPr>
              <a:t>needle</a:t>
            </a:r>
            <a:r>
              <a:rPr sz="2800" b="1" spc="70" dirty="0">
                <a:latin typeface="Georgia"/>
                <a:cs typeface="Georgia"/>
              </a:rPr>
              <a:t> </a:t>
            </a:r>
            <a:r>
              <a:rPr sz="2800" b="1" spc="-10" dirty="0">
                <a:latin typeface="Georgia"/>
                <a:cs typeface="Georgia"/>
              </a:rPr>
              <a:t>biopsy:</a:t>
            </a:r>
            <a:endParaRPr sz="2800">
              <a:latin typeface="Georgia"/>
              <a:cs typeface="Georgia"/>
            </a:endParaRPr>
          </a:p>
          <a:p>
            <a:pPr marL="561340" marR="5080" lvl="1" indent="-247650">
              <a:lnSpc>
                <a:spcPct val="90000"/>
              </a:lnSpc>
              <a:spcBef>
                <a:spcPts val="309"/>
              </a:spcBef>
              <a:buClr>
                <a:srgbClr val="438085"/>
              </a:buClr>
              <a:buFont typeface="Arial"/>
              <a:buChar char="•"/>
              <a:tabLst>
                <a:tab pos="640715" algn="l"/>
                <a:tab pos="641350" algn="l"/>
              </a:tabLst>
            </a:pPr>
            <a:r>
              <a:rPr dirty="0"/>
              <a:t>	</a:t>
            </a:r>
            <a:r>
              <a:rPr sz="2600" dirty="0">
                <a:solidFill>
                  <a:srgbClr val="438085"/>
                </a:solidFill>
                <a:latin typeface="Georgia"/>
                <a:cs typeface="Georgia"/>
              </a:rPr>
              <a:t>If a </a:t>
            </a:r>
            <a:r>
              <a:rPr sz="2600" spc="-5" dirty="0">
                <a:solidFill>
                  <a:srgbClr val="438085"/>
                </a:solidFill>
                <a:latin typeface="Georgia"/>
                <a:cs typeface="Georgia"/>
              </a:rPr>
              <a:t>suspected </a:t>
            </a:r>
            <a:r>
              <a:rPr sz="2600" dirty="0">
                <a:solidFill>
                  <a:srgbClr val="438085"/>
                </a:solidFill>
                <a:latin typeface="Georgia"/>
                <a:cs typeface="Georgia"/>
              </a:rPr>
              <a:t>area of </a:t>
            </a:r>
            <a:r>
              <a:rPr sz="2600" spc="-5" dirty="0">
                <a:solidFill>
                  <a:srgbClr val="438085"/>
                </a:solidFill>
                <a:latin typeface="Georgia"/>
                <a:cs typeface="Georgia"/>
              </a:rPr>
              <a:t>cancer </a:t>
            </a:r>
            <a:r>
              <a:rPr sz="2600" dirty="0">
                <a:solidFill>
                  <a:srgbClr val="438085"/>
                </a:solidFill>
                <a:latin typeface="Georgia"/>
                <a:cs typeface="Georgia"/>
              </a:rPr>
              <a:t>is </a:t>
            </a:r>
            <a:r>
              <a:rPr sz="2600" spc="-5" dirty="0">
                <a:solidFill>
                  <a:srgbClr val="438085"/>
                </a:solidFill>
                <a:latin typeface="Georgia"/>
                <a:cs typeface="Georgia"/>
              </a:rPr>
              <a:t>deep within patient  body, </a:t>
            </a:r>
            <a:r>
              <a:rPr sz="2600" dirty="0">
                <a:solidFill>
                  <a:srgbClr val="438085"/>
                </a:solidFill>
                <a:latin typeface="Georgia"/>
                <a:cs typeface="Georgia"/>
              </a:rPr>
              <a:t>a CT </a:t>
            </a:r>
            <a:r>
              <a:rPr sz="2600" spc="-5" dirty="0">
                <a:solidFill>
                  <a:srgbClr val="438085"/>
                </a:solidFill>
                <a:latin typeface="Georgia"/>
                <a:cs typeface="Georgia"/>
              </a:rPr>
              <a:t>scan can be used to </a:t>
            </a:r>
            <a:r>
              <a:rPr sz="2600" dirty="0">
                <a:solidFill>
                  <a:srgbClr val="438085"/>
                </a:solidFill>
                <a:latin typeface="Georgia"/>
                <a:cs typeface="Georgia"/>
              </a:rPr>
              <a:t>guide a biopsy  needle into </a:t>
            </a:r>
            <a:r>
              <a:rPr sz="2600" spc="-5" dirty="0">
                <a:solidFill>
                  <a:srgbClr val="438085"/>
                </a:solidFill>
                <a:latin typeface="Georgia"/>
                <a:cs typeface="Georgia"/>
              </a:rPr>
              <a:t>the suspected</a:t>
            </a:r>
            <a:r>
              <a:rPr sz="2600" spc="-25" dirty="0">
                <a:solidFill>
                  <a:srgbClr val="438085"/>
                </a:solidFill>
                <a:latin typeface="Georgia"/>
                <a:cs typeface="Georgia"/>
              </a:rPr>
              <a:t> </a:t>
            </a:r>
            <a:r>
              <a:rPr sz="2600" dirty="0">
                <a:solidFill>
                  <a:srgbClr val="438085"/>
                </a:solidFill>
                <a:latin typeface="Georgia"/>
                <a:cs typeface="Georgia"/>
              </a:rPr>
              <a:t>area.</a:t>
            </a:r>
            <a:endParaRPr sz="2600">
              <a:latin typeface="Georgia"/>
              <a:cs typeface="Georgia"/>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3" name="object 3"/>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4" name="object 4"/>
          <p:cNvSpPr/>
          <p:nvPr/>
        </p:nvSpPr>
        <p:spPr>
          <a:xfrm>
            <a:off x="0" y="307847"/>
            <a:ext cx="9044940" cy="91440"/>
          </a:xfrm>
          <a:custGeom>
            <a:avLst/>
            <a:gdLst/>
            <a:ahLst/>
            <a:cxnLst/>
            <a:rect l="l" t="t" r="r" b="b"/>
            <a:pathLst>
              <a:path w="9044940" h="91439">
                <a:moveTo>
                  <a:pt x="0" y="91439"/>
                </a:moveTo>
                <a:lnTo>
                  <a:pt x="9044940" y="91439"/>
                </a:lnTo>
                <a:lnTo>
                  <a:pt x="9044940" y="0"/>
                </a:lnTo>
                <a:lnTo>
                  <a:pt x="0" y="0"/>
                </a:lnTo>
                <a:lnTo>
                  <a:pt x="0" y="91439"/>
                </a:lnTo>
                <a:close/>
              </a:path>
            </a:pathLst>
          </a:custGeom>
          <a:solidFill>
            <a:srgbClr val="438085"/>
          </a:solidFill>
        </p:spPr>
        <p:txBody>
          <a:bodyPr wrap="square" lIns="0" tIns="0" rIns="0" bIns="0" rtlCol="0"/>
          <a:lstStyle/>
          <a:p>
            <a:endParaRPr/>
          </a:p>
        </p:txBody>
      </p:sp>
      <p:sp>
        <p:nvSpPr>
          <p:cNvPr id="5" name="object 5"/>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6" name="object 6"/>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7" name="object 7"/>
          <p:cNvSpPr/>
          <p:nvPr/>
        </p:nvSpPr>
        <p:spPr>
          <a:xfrm>
            <a:off x="5410200" y="359663"/>
            <a:ext cx="3634740" cy="81280"/>
          </a:xfrm>
          <a:custGeom>
            <a:avLst/>
            <a:gdLst/>
            <a:ahLst/>
            <a:cxnLst/>
            <a:rect l="l" t="t" r="r" b="b"/>
            <a:pathLst>
              <a:path w="3634740" h="81279">
                <a:moveTo>
                  <a:pt x="0" y="80771"/>
                </a:moveTo>
                <a:lnTo>
                  <a:pt x="3634740" y="80771"/>
                </a:lnTo>
                <a:lnTo>
                  <a:pt x="3634740" y="0"/>
                </a:lnTo>
                <a:lnTo>
                  <a:pt x="0" y="0"/>
                </a:lnTo>
                <a:lnTo>
                  <a:pt x="0" y="80771"/>
                </a:lnTo>
                <a:close/>
              </a:path>
            </a:pathLst>
          </a:custGeom>
          <a:solidFill>
            <a:srgbClr val="438085"/>
          </a:solidFill>
        </p:spPr>
        <p:txBody>
          <a:bodyPr wrap="square" lIns="0" tIns="0" rIns="0" bIns="0" rtlCol="0"/>
          <a:lstStyle/>
          <a:p>
            <a:endParaRPr/>
          </a:p>
        </p:txBody>
      </p:sp>
      <p:sp>
        <p:nvSpPr>
          <p:cNvPr id="8" name="object 8"/>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9" name="object 9"/>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0" name="object 10"/>
          <p:cNvSpPr/>
          <p:nvPr/>
        </p:nvSpPr>
        <p:spPr>
          <a:xfrm>
            <a:off x="5410200" y="440436"/>
            <a:ext cx="3634740" cy="180340"/>
          </a:xfrm>
          <a:custGeom>
            <a:avLst/>
            <a:gdLst/>
            <a:ahLst/>
            <a:cxnLst/>
            <a:rect l="l" t="t" r="r" b="b"/>
            <a:pathLst>
              <a:path w="3634740" h="180340">
                <a:moveTo>
                  <a:pt x="0" y="179832"/>
                </a:moveTo>
                <a:lnTo>
                  <a:pt x="3634740" y="179832"/>
                </a:lnTo>
                <a:lnTo>
                  <a:pt x="3634740"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1" name="object 11"/>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12" name="object 12"/>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13" name="object 13"/>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14" name="object 14"/>
          <p:cNvSpPr/>
          <p:nvPr/>
        </p:nvSpPr>
        <p:spPr>
          <a:xfrm>
            <a:off x="8988552" y="0"/>
            <a:ext cx="0" cy="622300"/>
          </a:xfrm>
          <a:custGeom>
            <a:avLst/>
            <a:gdLst/>
            <a:ahLst/>
            <a:cxnLst/>
            <a:rect l="l" t="t" r="r" b="b"/>
            <a:pathLst>
              <a:path h="622300">
                <a:moveTo>
                  <a:pt x="0" y="0"/>
                </a:moveTo>
                <a:lnTo>
                  <a:pt x="0" y="621791"/>
                </a:lnTo>
              </a:path>
            </a:pathLst>
          </a:custGeom>
          <a:ln w="27431">
            <a:solidFill>
              <a:srgbClr val="FFFFFF"/>
            </a:solidFill>
          </a:ln>
        </p:spPr>
        <p:txBody>
          <a:bodyPr wrap="square" lIns="0" tIns="0" rIns="0" bIns="0" rtlCol="0"/>
          <a:lstStyle/>
          <a:p>
            <a:endParaRPr/>
          </a:p>
        </p:txBody>
      </p:sp>
      <p:sp>
        <p:nvSpPr>
          <p:cNvPr id="15" name="object 15"/>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16" name="object 16"/>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17" name="object 17"/>
          <p:cNvSpPr txBox="1"/>
          <p:nvPr/>
        </p:nvSpPr>
        <p:spPr>
          <a:xfrm>
            <a:off x="658368" y="784605"/>
            <a:ext cx="7559675" cy="3004820"/>
          </a:xfrm>
          <a:prstGeom prst="rect">
            <a:avLst/>
          </a:prstGeom>
        </p:spPr>
        <p:txBody>
          <a:bodyPr vert="horz" wrap="square" lIns="0" tIns="12065" rIns="0" bIns="0" rtlCol="0">
            <a:spAutoFit/>
          </a:bodyPr>
          <a:lstStyle/>
          <a:p>
            <a:pPr marL="255904" marR="490855" indent="-256540">
              <a:lnSpc>
                <a:spcPct val="100000"/>
              </a:lnSpc>
              <a:spcBef>
                <a:spcPts val="95"/>
              </a:spcBef>
              <a:buClr>
                <a:srgbClr val="9F4DA2"/>
              </a:buClr>
              <a:buFont typeface="Georgia"/>
              <a:buChar char="•"/>
              <a:tabLst>
                <a:tab pos="256540" algn="l"/>
              </a:tabLst>
            </a:pPr>
            <a:r>
              <a:rPr sz="2800" b="1" spc="-10" dirty="0">
                <a:latin typeface="Georgia"/>
                <a:cs typeface="Georgia"/>
              </a:rPr>
              <a:t>Positron </a:t>
            </a:r>
            <a:r>
              <a:rPr sz="2800" b="1" spc="-5" dirty="0">
                <a:latin typeface="Georgia"/>
                <a:cs typeface="Georgia"/>
              </a:rPr>
              <a:t>emission tomography (PET)  scan:-</a:t>
            </a:r>
            <a:endParaRPr sz="2800">
              <a:latin typeface="Georgia"/>
              <a:cs typeface="Georgia"/>
            </a:endParaRPr>
          </a:p>
          <a:p>
            <a:pPr marL="548640" indent="-247650">
              <a:lnSpc>
                <a:spcPct val="100000"/>
              </a:lnSpc>
              <a:spcBef>
                <a:spcPts val="305"/>
              </a:spcBef>
              <a:tabLst>
                <a:tab pos="548640" algn="l"/>
              </a:tabLst>
            </a:pPr>
            <a:r>
              <a:rPr sz="2600" dirty="0">
                <a:solidFill>
                  <a:srgbClr val="438085"/>
                </a:solidFill>
                <a:latin typeface="Georgia"/>
                <a:cs typeface="Georgia"/>
              </a:rPr>
              <a:t>▫	For </a:t>
            </a:r>
            <a:r>
              <a:rPr sz="2600" spc="-5" dirty="0">
                <a:solidFill>
                  <a:srgbClr val="438085"/>
                </a:solidFill>
                <a:latin typeface="Georgia"/>
                <a:cs typeface="Georgia"/>
              </a:rPr>
              <a:t>this test, </a:t>
            </a:r>
            <a:r>
              <a:rPr sz="2600" dirty="0">
                <a:solidFill>
                  <a:srgbClr val="438085"/>
                </a:solidFill>
                <a:latin typeface="Georgia"/>
                <a:cs typeface="Georgia"/>
              </a:rPr>
              <a:t>a </a:t>
            </a:r>
            <a:r>
              <a:rPr sz="2600" spc="-5" dirty="0">
                <a:solidFill>
                  <a:srgbClr val="438085"/>
                </a:solidFill>
                <a:latin typeface="Georgia"/>
                <a:cs typeface="Georgia"/>
              </a:rPr>
              <a:t>form </a:t>
            </a:r>
            <a:r>
              <a:rPr sz="2600" dirty="0">
                <a:solidFill>
                  <a:srgbClr val="438085"/>
                </a:solidFill>
                <a:latin typeface="Georgia"/>
                <a:cs typeface="Georgia"/>
              </a:rPr>
              <a:t>of radioactive sugar</a:t>
            </a:r>
            <a:r>
              <a:rPr sz="2600" spc="-120" dirty="0">
                <a:solidFill>
                  <a:srgbClr val="438085"/>
                </a:solidFill>
                <a:latin typeface="Georgia"/>
                <a:cs typeface="Georgia"/>
              </a:rPr>
              <a:t> </a:t>
            </a:r>
            <a:r>
              <a:rPr sz="2600" dirty="0">
                <a:solidFill>
                  <a:srgbClr val="438085"/>
                </a:solidFill>
                <a:latin typeface="Georgia"/>
                <a:cs typeface="Georgia"/>
              </a:rPr>
              <a:t>(known  as </a:t>
            </a:r>
            <a:r>
              <a:rPr sz="2600" spc="-5" dirty="0">
                <a:solidFill>
                  <a:srgbClr val="438085"/>
                </a:solidFill>
                <a:latin typeface="Georgia"/>
                <a:cs typeface="Georgia"/>
              </a:rPr>
              <a:t>FDG) </a:t>
            </a:r>
            <a:r>
              <a:rPr sz="2600" dirty="0">
                <a:solidFill>
                  <a:srgbClr val="438085"/>
                </a:solidFill>
                <a:latin typeface="Georgia"/>
                <a:cs typeface="Georgia"/>
              </a:rPr>
              <a:t>is injected into </a:t>
            </a:r>
            <a:r>
              <a:rPr sz="2600" spc="-5" dirty="0">
                <a:solidFill>
                  <a:srgbClr val="438085"/>
                </a:solidFill>
                <a:latin typeface="Georgia"/>
                <a:cs typeface="Georgia"/>
              </a:rPr>
              <a:t>the</a:t>
            </a:r>
            <a:r>
              <a:rPr sz="2600" spc="-45" dirty="0">
                <a:solidFill>
                  <a:srgbClr val="438085"/>
                </a:solidFill>
                <a:latin typeface="Georgia"/>
                <a:cs typeface="Georgia"/>
              </a:rPr>
              <a:t> </a:t>
            </a:r>
            <a:r>
              <a:rPr sz="2600" spc="-5" dirty="0">
                <a:solidFill>
                  <a:srgbClr val="438085"/>
                </a:solidFill>
                <a:latin typeface="Georgia"/>
                <a:cs typeface="Georgia"/>
              </a:rPr>
              <a:t>blood.</a:t>
            </a:r>
            <a:endParaRPr sz="2600">
              <a:latin typeface="Georgia"/>
              <a:cs typeface="Georgia"/>
            </a:endParaRPr>
          </a:p>
          <a:p>
            <a:pPr marL="548640" marR="652780" indent="-247650">
              <a:lnSpc>
                <a:spcPct val="100000"/>
              </a:lnSpc>
              <a:spcBef>
                <a:spcPts val="305"/>
              </a:spcBef>
              <a:tabLst>
                <a:tab pos="548640" algn="l"/>
              </a:tabLst>
            </a:pPr>
            <a:r>
              <a:rPr sz="2600" dirty="0">
                <a:solidFill>
                  <a:srgbClr val="438085"/>
                </a:solidFill>
                <a:latin typeface="Georgia"/>
                <a:cs typeface="Georgia"/>
              </a:rPr>
              <a:t>▫	This radioactivity </a:t>
            </a:r>
            <a:r>
              <a:rPr sz="2600" spc="-5" dirty="0">
                <a:solidFill>
                  <a:srgbClr val="438085"/>
                </a:solidFill>
                <a:latin typeface="Georgia"/>
                <a:cs typeface="Georgia"/>
              </a:rPr>
              <a:t>can be seen with </a:t>
            </a:r>
            <a:r>
              <a:rPr sz="2600" dirty="0">
                <a:solidFill>
                  <a:srgbClr val="438085"/>
                </a:solidFill>
                <a:latin typeface="Georgia"/>
                <a:cs typeface="Georgia"/>
              </a:rPr>
              <a:t>a special  </a:t>
            </a:r>
            <a:r>
              <a:rPr sz="2600" spc="-5" dirty="0">
                <a:solidFill>
                  <a:srgbClr val="438085"/>
                </a:solidFill>
                <a:latin typeface="Georgia"/>
                <a:cs typeface="Georgia"/>
              </a:rPr>
              <a:t>camera. </a:t>
            </a:r>
            <a:r>
              <a:rPr sz="2600" dirty="0">
                <a:solidFill>
                  <a:srgbClr val="438085"/>
                </a:solidFill>
                <a:latin typeface="Georgia"/>
                <a:cs typeface="Georgia"/>
              </a:rPr>
              <a:t>PET/CT</a:t>
            </a:r>
            <a:r>
              <a:rPr sz="2600" spc="-25" dirty="0">
                <a:solidFill>
                  <a:srgbClr val="438085"/>
                </a:solidFill>
                <a:latin typeface="Georgia"/>
                <a:cs typeface="Georgia"/>
              </a:rPr>
              <a:t> </a:t>
            </a:r>
            <a:r>
              <a:rPr sz="2600" dirty="0">
                <a:solidFill>
                  <a:srgbClr val="438085"/>
                </a:solidFill>
                <a:latin typeface="Georgia"/>
                <a:cs typeface="Georgia"/>
              </a:rPr>
              <a:t>scan.</a:t>
            </a:r>
            <a:endParaRPr sz="2600">
              <a:latin typeface="Georgia"/>
              <a:cs typeface="Georgia"/>
            </a:endParaRPr>
          </a:p>
          <a:p>
            <a:pPr>
              <a:lnSpc>
                <a:spcPct val="100000"/>
              </a:lnSpc>
              <a:spcBef>
                <a:spcPts val="295"/>
              </a:spcBef>
            </a:pPr>
            <a:r>
              <a:rPr sz="2800" spc="-5" dirty="0">
                <a:solidFill>
                  <a:srgbClr val="9F4DA2"/>
                </a:solidFill>
                <a:latin typeface="Georgia"/>
                <a:cs typeface="Georgia"/>
              </a:rPr>
              <a:t>•</a:t>
            </a:r>
            <a:endParaRPr sz="2800">
              <a:latin typeface="Georgia"/>
              <a:cs typeface="Georgia"/>
            </a:endParaRPr>
          </a:p>
        </p:txBody>
      </p:sp>
      <p:sp>
        <p:nvSpPr>
          <p:cNvPr id="18" name="object 18"/>
          <p:cNvSpPr/>
          <p:nvPr/>
        </p:nvSpPr>
        <p:spPr>
          <a:xfrm>
            <a:off x="4716779" y="2971799"/>
            <a:ext cx="4427219" cy="388619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3" name="object 3"/>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4" name="object 4"/>
          <p:cNvSpPr/>
          <p:nvPr/>
        </p:nvSpPr>
        <p:spPr>
          <a:xfrm>
            <a:off x="0" y="307847"/>
            <a:ext cx="9044940" cy="91440"/>
          </a:xfrm>
          <a:custGeom>
            <a:avLst/>
            <a:gdLst/>
            <a:ahLst/>
            <a:cxnLst/>
            <a:rect l="l" t="t" r="r" b="b"/>
            <a:pathLst>
              <a:path w="9044940" h="91439">
                <a:moveTo>
                  <a:pt x="0" y="91439"/>
                </a:moveTo>
                <a:lnTo>
                  <a:pt x="9044940" y="91439"/>
                </a:lnTo>
                <a:lnTo>
                  <a:pt x="9044940" y="0"/>
                </a:lnTo>
                <a:lnTo>
                  <a:pt x="0" y="0"/>
                </a:lnTo>
                <a:lnTo>
                  <a:pt x="0" y="91439"/>
                </a:lnTo>
                <a:close/>
              </a:path>
            </a:pathLst>
          </a:custGeom>
          <a:solidFill>
            <a:srgbClr val="438085"/>
          </a:solidFill>
        </p:spPr>
        <p:txBody>
          <a:bodyPr wrap="square" lIns="0" tIns="0" rIns="0" bIns="0" rtlCol="0"/>
          <a:lstStyle/>
          <a:p>
            <a:endParaRPr/>
          </a:p>
        </p:txBody>
      </p:sp>
      <p:sp>
        <p:nvSpPr>
          <p:cNvPr id="5" name="object 5"/>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6" name="object 6"/>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7" name="object 7"/>
          <p:cNvSpPr/>
          <p:nvPr/>
        </p:nvSpPr>
        <p:spPr>
          <a:xfrm>
            <a:off x="5410200" y="359663"/>
            <a:ext cx="3634740" cy="81280"/>
          </a:xfrm>
          <a:custGeom>
            <a:avLst/>
            <a:gdLst/>
            <a:ahLst/>
            <a:cxnLst/>
            <a:rect l="l" t="t" r="r" b="b"/>
            <a:pathLst>
              <a:path w="3634740" h="81279">
                <a:moveTo>
                  <a:pt x="0" y="80771"/>
                </a:moveTo>
                <a:lnTo>
                  <a:pt x="3634740" y="80771"/>
                </a:lnTo>
                <a:lnTo>
                  <a:pt x="3634740" y="0"/>
                </a:lnTo>
                <a:lnTo>
                  <a:pt x="0" y="0"/>
                </a:lnTo>
                <a:lnTo>
                  <a:pt x="0" y="80771"/>
                </a:lnTo>
                <a:close/>
              </a:path>
            </a:pathLst>
          </a:custGeom>
          <a:solidFill>
            <a:srgbClr val="438085"/>
          </a:solidFill>
        </p:spPr>
        <p:txBody>
          <a:bodyPr wrap="square" lIns="0" tIns="0" rIns="0" bIns="0" rtlCol="0"/>
          <a:lstStyle/>
          <a:p>
            <a:endParaRPr/>
          </a:p>
        </p:txBody>
      </p:sp>
      <p:sp>
        <p:nvSpPr>
          <p:cNvPr id="8" name="object 8"/>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9" name="object 9"/>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0" name="object 10"/>
          <p:cNvSpPr/>
          <p:nvPr/>
        </p:nvSpPr>
        <p:spPr>
          <a:xfrm>
            <a:off x="5410200" y="440436"/>
            <a:ext cx="3634740" cy="180340"/>
          </a:xfrm>
          <a:custGeom>
            <a:avLst/>
            <a:gdLst/>
            <a:ahLst/>
            <a:cxnLst/>
            <a:rect l="l" t="t" r="r" b="b"/>
            <a:pathLst>
              <a:path w="3634740" h="180340">
                <a:moveTo>
                  <a:pt x="0" y="179832"/>
                </a:moveTo>
                <a:lnTo>
                  <a:pt x="3634740" y="179832"/>
                </a:lnTo>
                <a:lnTo>
                  <a:pt x="3634740"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1" name="object 11"/>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12" name="object 12"/>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13" name="object 13"/>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14" name="object 14"/>
          <p:cNvSpPr/>
          <p:nvPr/>
        </p:nvSpPr>
        <p:spPr>
          <a:xfrm>
            <a:off x="8988552" y="0"/>
            <a:ext cx="0" cy="622300"/>
          </a:xfrm>
          <a:custGeom>
            <a:avLst/>
            <a:gdLst/>
            <a:ahLst/>
            <a:cxnLst/>
            <a:rect l="l" t="t" r="r" b="b"/>
            <a:pathLst>
              <a:path h="622300">
                <a:moveTo>
                  <a:pt x="0" y="0"/>
                </a:moveTo>
                <a:lnTo>
                  <a:pt x="0" y="621791"/>
                </a:lnTo>
              </a:path>
            </a:pathLst>
          </a:custGeom>
          <a:ln w="27431">
            <a:solidFill>
              <a:srgbClr val="FFFFFF"/>
            </a:solidFill>
          </a:ln>
        </p:spPr>
        <p:txBody>
          <a:bodyPr wrap="square" lIns="0" tIns="0" rIns="0" bIns="0" rtlCol="0"/>
          <a:lstStyle/>
          <a:p>
            <a:endParaRPr/>
          </a:p>
        </p:txBody>
      </p:sp>
      <p:sp>
        <p:nvSpPr>
          <p:cNvPr id="15" name="object 15"/>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16" name="object 16"/>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17" name="object 17"/>
          <p:cNvSpPr txBox="1"/>
          <p:nvPr/>
        </p:nvSpPr>
        <p:spPr>
          <a:xfrm>
            <a:off x="645668" y="552957"/>
            <a:ext cx="7907020" cy="5256530"/>
          </a:xfrm>
          <a:prstGeom prst="rect">
            <a:avLst/>
          </a:prstGeom>
        </p:spPr>
        <p:txBody>
          <a:bodyPr vert="horz" wrap="square" lIns="0" tIns="13335" rIns="0" bIns="0" rtlCol="0">
            <a:spAutoFit/>
          </a:bodyPr>
          <a:lstStyle/>
          <a:p>
            <a:pPr marL="268605" marR="146050" indent="-256540">
              <a:lnSpc>
                <a:spcPct val="100000"/>
              </a:lnSpc>
              <a:spcBef>
                <a:spcPts val="105"/>
              </a:spcBef>
              <a:buClr>
                <a:srgbClr val="9F4DA2"/>
              </a:buClr>
              <a:buFont typeface="Georgia"/>
              <a:buChar char="•"/>
              <a:tabLst>
                <a:tab pos="269240" algn="l"/>
                <a:tab pos="3784600" algn="l"/>
              </a:tabLst>
            </a:pPr>
            <a:r>
              <a:rPr sz="3200" b="1" spc="-5" dirty="0">
                <a:latin typeface="Georgia"/>
                <a:cs typeface="Georgia"/>
              </a:rPr>
              <a:t>Needle</a:t>
            </a:r>
            <a:r>
              <a:rPr sz="3200" b="1" spc="-15" dirty="0">
                <a:latin typeface="Georgia"/>
                <a:cs typeface="Georgia"/>
              </a:rPr>
              <a:t> </a:t>
            </a:r>
            <a:r>
              <a:rPr sz="3200" b="1" dirty="0">
                <a:latin typeface="Georgia"/>
                <a:cs typeface="Georgia"/>
              </a:rPr>
              <a:t>biopsy:-	</a:t>
            </a:r>
            <a:r>
              <a:rPr sz="3200" spc="-5" dirty="0">
                <a:latin typeface="Georgia"/>
                <a:cs typeface="Georgia"/>
              </a:rPr>
              <a:t>can often use </a:t>
            </a:r>
            <a:r>
              <a:rPr sz="3200" dirty="0">
                <a:latin typeface="Georgia"/>
                <a:cs typeface="Georgia"/>
              </a:rPr>
              <a:t>a </a:t>
            </a:r>
            <a:r>
              <a:rPr sz="3200" spc="-5" dirty="0">
                <a:latin typeface="Georgia"/>
                <a:cs typeface="Georgia"/>
              </a:rPr>
              <a:t>hollow  </a:t>
            </a:r>
            <a:r>
              <a:rPr sz="3200" dirty="0">
                <a:latin typeface="Georgia"/>
                <a:cs typeface="Georgia"/>
              </a:rPr>
              <a:t>needle </a:t>
            </a:r>
            <a:r>
              <a:rPr sz="3200" spc="-5" dirty="0">
                <a:latin typeface="Georgia"/>
                <a:cs typeface="Georgia"/>
              </a:rPr>
              <a:t>to get </a:t>
            </a:r>
            <a:r>
              <a:rPr sz="3200" dirty="0">
                <a:latin typeface="Georgia"/>
                <a:cs typeface="Georgia"/>
              </a:rPr>
              <a:t>a </a:t>
            </a:r>
            <a:r>
              <a:rPr sz="3200" spc="-5" dirty="0">
                <a:latin typeface="Georgia"/>
                <a:cs typeface="Georgia"/>
              </a:rPr>
              <a:t>small </a:t>
            </a:r>
            <a:r>
              <a:rPr sz="3200" dirty="0">
                <a:latin typeface="Georgia"/>
                <a:cs typeface="Georgia"/>
              </a:rPr>
              <a:t>sample </a:t>
            </a:r>
            <a:r>
              <a:rPr sz="3200" spc="-5" dirty="0">
                <a:latin typeface="Georgia"/>
                <a:cs typeface="Georgia"/>
              </a:rPr>
              <a:t>from </a:t>
            </a:r>
            <a:r>
              <a:rPr sz="3200" dirty="0">
                <a:latin typeface="Georgia"/>
                <a:cs typeface="Georgia"/>
              </a:rPr>
              <a:t>a  </a:t>
            </a:r>
            <a:r>
              <a:rPr sz="3200" spc="-5" dirty="0">
                <a:latin typeface="Georgia"/>
                <a:cs typeface="Georgia"/>
              </a:rPr>
              <a:t>suspicious </a:t>
            </a:r>
            <a:r>
              <a:rPr sz="3200" dirty="0">
                <a:latin typeface="Georgia"/>
                <a:cs typeface="Georgia"/>
              </a:rPr>
              <a:t>area</a:t>
            </a:r>
            <a:r>
              <a:rPr sz="3200" spc="10" dirty="0">
                <a:latin typeface="Georgia"/>
                <a:cs typeface="Georgia"/>
              </a:rPr>
              <a:t> </a:t>
            </a:r>
            <a:r>
              <a:rPr sz="3200" dirty="0">
                <a:latin typeface="Georgia"/>
                <a:cs typeface="Georgia"/>
              </a:rPr>
              <a:t>(mass).</a:t>
            </a:r>
            <a:endParaRPr sz="3200">
              <a:latin typeface="Georgia"/>
              <a:cs typeface="Georgia"/>
            </a:endParaRPr>
          </a:p>
          <a:p>
            <a:pPr marL="314325">
              <a:lnSpc>
                <a:spcPct val="100000"/>
              </a:lnSpc>
              <a:spcBef>
                <a:spcPts val="315"/>
              </a:spcBef>
            </a:pPr>
            <a:r>
              <a:rPr sz="2800" spc="-5" dirty="0">
                <a:solidFill>
                  <a:srgbClr val="438085"/>
                </a:solidFill>
                <a:latin typeface="Georgia"/>
                <a:cs typeface="Georgia"/>
              </a:rPr>
              <a:t>▫ </a:t>
            </a:r>
            <a:r>
              <a:rPr sz="2800" b="1" spc="-10" dirty="0">
                <a:solidFill>
                  <a:srgbClr val="438085"/>
                </a:solidFill>
                <a:latin typeface="Georgia"/>
                <a:cs typeface="Georgia"/>
              </a:rPr>
              <a:t>fine </a:t>
            </a:r>
            <a:r>
              <a:rPr sz="2800" b="1" spc="-5" dirty="0">
                <a:solidFill>
                  <a:srgbClr val="438085"/>
                </a:solidFill>
                <a:latin typeface="Georgia"/>
                <a:cs typeface="Georgia"/>
              </a:rPr>
              <a:t>needle aspiration (FNA)</a:t>
            </a:r>
            <a:r>
              <a:rPr sz="2800" b="1" spc="-365" dirty="0">
                <a:solidFill>
                  <a:srgbClr val="438085"/>
                </a:solidFill>
                <a:latin typeface="Georgia"/>
                <a:cs typeface="Georgia"/>
              </a:rPr>
              <a:t> </a:t>
            </a:r>
            <a:r>
              <a:rPr sz="2800" b="1" spc="-5" dirty="0">
                <a:solidFill>
                  <a:srgbClr val="438085"/>
                </a:solidFill>
                <a:latin typeface="Georgia"/>
                <a:cs typeface="Georgia"/>
              </a:rPr>
              <a:t>biopsy</a:t>
            </a:r>
            <a:r>
              <a:rPr sz="2800" spc="-5" dirty="0">
                <a:solidFill>
                  <a:srgbClr val="438085"/>
                </a:solidFill>
                <a:latin typeface="Georgia"/>
                <a:cs typeface="Georgia"/>
              </a:rPr>
              <a:t>,</a:t>
            </a:r>
            <a:endParaRPr sz="2800">
              <a:latin typeface="Georgia"/>
              <a:cs typeface="Georgia"/>
            </a:endParaRPr>
          </a:p>
          <a:p>
            <a:pPr marL="314325">
              <a:lnSpc>
                <a:spcPct val="100000"/>
              </a:lnSpc>
              <a:spcBef>
                <a:spcPts val="300"/>
              </a:spcBef>
              <a:tabLst>
                <a:tab pos="646430" algn="l"/>
              </a:tabLst>
            </a:pPr>
            <a:r>
              <a:rPr sz="2800" spc="-5" dirty="0">
                <a:solidFill>
                  <a:srgbClr val="438085"/>
                </a:solidFill>
                <a:latin typeface="Georgia"/>
                <a:cs typeface="Georgia"/>
              </a:rPr>
              <a:t>▫	</a:t>
            </a:r>
            <a:r>
              <a:rPr sz="2800" b="1" spc="-10" dirty="0">
                <a:solidFill>
                  <a:srgbClr val="438085"/>
                </a:solidFill>
                <a:latin typeface="Georgia"/>
                <a:cs typeface="Georgia"/>
              </a:rPr>
              <a:t>core </a:t>
            </a:r>
            <a:r>
              <a:rPr sz="2800" b="1" spc="-5" dirty="0">
                <a:solidFill>
                  <a:srgbClr val="438085"/>
                </a:solidFill>
                <a:latin typeface="Georgia"/>
                <a:cs typeface="Georgia"/>
              </a:rPr>
              <a:t>biops</a:t>
            </a:r>
            <a:r>
              <a:rPr sz="2800" spc="-5" dirty="0">
                <a:solidFill>
                  <a:srgbClr val="438085"/>
                </a:solidFill>
                <a:latin typeface="Georgia"/>
                <a:cs typeface="Georgia"/>
              </a:rPr>
              <a:t>y.</a:t>
            </a:r>
            <a:endParaRPr sz="2800">
              <a:latin typeface="Georgia"/>
              <a:cs typeface="Georgia"/>
            </a:endParaRPr>
          </a:p>
          <a:p>
            <a:pPr marL="268605" indent="-256540">
              <a:lnSpc>
                <a:spcPct val="100000"/>
              </a:lnSpc>
              <a:spcBef>
                <a:spcPts val="285"/>
              </a:spcBef>
              <a:buClr>
                <a:srgbClr val="9F4DA2"/>
              </a:buClr>
              <a:buFont typeface="Georgia"/>
              <a:buChar char="•"/>
              <a:tabLst>
                <a:tab pos="269240" algn="l"/>
              </a:tabLst>
            </a:pPr>
            <a:r>
              <a:rPr sz="3200" b="1" dirty="0">
                <a:latin typeface="Georgia"/>
                <a:cs typeface="Georgia"/>
              </a:rPr>
              <a:t>Bronchoscopy:-</a:t>
            </a:r>
            <a:endParaRPr sz="3200">
              <a:latin typeface="Georgia"/>
              <a:cs typeface="Georgia"/>
            </a:endParaRPr>
          </a:p>
          <a:p>
            <a:pPr marL="561340" marR="189230" indent="-247650">
              <a:lnSpc>
                <a:spcPct val="100000"/>
              </a:lnSpc>
              <a:spcBef>
                <a:spcPts val="320"/>
              </a:spcBef>
              <a:tabLst>
                <a:tab pos="2956560" algn="l"/>
              </a:tabLst>
            </a:pPr>
            <a:r>
              <a:rPr sz="2800" spc="-5" dirty="0">
                <a:solidFill>
                  <a:srgbClr val="438085"/>
                </a:solidFill>
                <a:latin typeface="Georgia"/>
                <a:cs typeface="Georgia"/>
              </a:rPr>
              <a:t>▫</a:t>
            </a:r>
            <a:r>
              <a:rPr sz="2800" spc="275" dirty="0">
                <a:solidFill>
                  <a:srgbClr val="438085"/>
                </a:solidFill>
                <a:latin typeface="Georgia"/>
                <a:cs typeface="Georgia"/>
              </a:rPr>
              <a:t> </a:t>
            </a:r>
            <a:r>
              <a:rPr sz="2800" spc="-5" dirty="0">
                <a:solidFill>
                  <a:srgbClr val="438085"/>
                </a:solidFill>
                <a:latin typeface="Georgia"/>
                <a:cs typeface="Georgia"/>
              </a:rPr>
              <a:t>Bronchoscopy	</a:t>
            </a:r>
            <a:r>
              <a:rPr sz="2800" spc="-10" dirty="0">
                <a:solidFill>
                  <a:srgbClr val="438085"/>
                </a:solidFill>
                <a:latin typeface="Georgia"/>
                <a:cs typeface="Georgia"/>
              </a:rPr>
              <a:t>can </a:t>
            </a:r>
            <a:r>
              <a:rPr sz="2800" spc="-5" dirty="0">
                <a:solidFill>
                  <a:srgbClr val="438085"/>
                </a:solidFill>
                <a:latin typeface="Georgia"/>
                <a:cs typeface="Georgia"/>
              </a:rPr>
              <a:t>help </a:t>
            </a:r>
            <a:r>
              <a:rPr sz="2800" spc="-10" dirty="0">
                <a:solidFill>
                  <a:srgbClr val="438085"/>
                </a:solidFill>
                <a:latin typeface="Georgia"/>
                <a:cs typeface="Georgia"/>
              </a:rPr>
              <a:t>the find </a:t>
            </a:r>
            <a:r>
              <a:rPr sz="2800" spc="-5" dirty="0">
                <a:solidFill>
                  <a:srgbClr val="438085"/>
                </a:solidFill>
                <a:latin typeface="Georgia"/>
                <a:cs typeface="Georgia"/>
              </a:rPr>
              <a:t>some </a:t>
            </a:r>
            <a:r>
              <a:rPr sz="2800" spc="-10" dirty="0">
                <a:solidFill>
                  <a:srgbClr val="438085"/>
                </a:solidFill>
                <a:latin typeface="Georgia"/>
                <a:cs typeface="Georgia"/>
              </a:rPr>
              <a:t>tumors  </a:t>
            </a:r>
            <a:r>
              <a:rPr sz="2800" spc="-5" dirty="0">
                <a:solidFill>
                  <a:srgbClr val="438085"/>
                </a:solidFill>
                <a:latin typeface="Georgia"/>
                <a:cs typeface="Georgia"/>
              </a:rPr>
              <a:t>or blockages in </a:t>
            </a:r>
            <a:r>
              <a:rPr sz="2800" spc="-10" dirty="0">
                <a:solidFill>
                  <a:srgbClr val="438085"/>
                </a:solidFill>
                <a:latin typeface="Georgia"/>
                <a:cs typeface="Georgia"/>
              </a:rPr>
              <a:t>the </a:t>
            </a:r>
            <a:r>
              <a:rPr sz="2800" spc="-5" dirty="0">
                <a:solidFill>
                  <a:srgbClr val="438085"/>
                </a:solidFill>
                <a:latin typeface="Georgia"/>
                <a:cs typeface="Georgia"/>
              </a:rPr>
              <a:t>lungs.</a:t>
            </a:r>
            <a:endParaRPr sz="2800">
              <a:latin typeface="Georgia"/>
              <a:cs typeface="Georgia"/>
            </a:endParaRPr>
          </a:p>
          <a:p>
            <a:pPr marL="268605" indent="-256540">
              <a:lnSpc>
                <a:spcPct val="100000"/>
              </a:lnSpc>
              <a:spcBef>
                <a:spcPts val="284"/>
              </a:spcBef>
              <a:buClr>
                <a:srgbClr val="9F4DA2"/>
              </a:buClr>
              <a:buFont typeface="Georgia"/>
              <a:buChar char="•"/>
              <a:tabLst>
                <a:tab pos="269240" algn="l"/>
              </a:tabLst>
            </a:pPr>
            <a:r>
              <a:rPr sz="3200" b="1" dirty="0">
                <a:latin typeface="Georgia"/>
                <a:cs typeface="Georgia"/>
              </a:rPr>
              <a:t>Thoracoscopy</a:t>
            </a:r>
            <a:r>
              <a:rPr sz="3200" dirty="0">
                <a:latin typeface="Georgia"/>
                <a:cs typeface="Georgia"/>
              </a:rPr>
              <a:t>:-</a:t>
            </a:r>
            <a:endParaRPr sz="3200">
              <a:latin typeface="Georgia"/>
              <a:cs typeface="Georgia"/>
            </a:endParaRPr>
          </a:p>
          <a:p>
            <a:pPr marL="561340" marR="5080" indent="-247650">
              <a:lnSpc>
                <a:spcPct val="100000"/>
              </a:lnSpc>
              <a:spcBef>
                <a:spcPts val="315"/>
              </a:spcBef>
            </a:pPr>
            <a:r>
              <a:rPr sz="2800" spc="-5" dirty="0">
                <a:solidFill>
                  <a:srgbClr val="438085"/>
                </a:solidFill>
                <a:latin typeface="Georgia"/>
                <a:cs typeface="Georgia"/>
              </a:rPr>
              <a:t>▫ spread to the spaces </a:t>
            </a:r>
            <a:r>
              <a:rPr sz="2800" spc="-10" dirty="0">
                <a:solidFill>
                  <a:srgbClr val="438085"/>
                </a:solidFill>
                <a:latin typeface="Georgia"/>
                <a:cs typeface="Georgia"/>
              </a:rPr>
              <a:t>between </a:t>
            </a:r>
            <a:r>
              <a:rPr sz="2800" spc="-5" dirty="0">
                <a:solidFill>
                  <a:srgbClr val="438085"/>
                </a:solidFill>
                <a:latin typeface="Georgia"/>
                <a:cs typeface="Georgia"/>
              </a:rPr>
              <a:t>the lungs and </a:t>
            </a:r>
            <a:r>
              <a:rPr sz="2800" spc="-10" dirty="0">
                <a:solidFill>
                  <a:srgbClr val="438085"/>
                </a:solidFill>
                <a:latin typeface="Georgia"/>
                <a:cs typeface="Georgia"/>
              </a:rPr>
              <a:t>the  </a:t>
            </a:r>
            <a:r>
              <a:rPr sz="2800" spc="-5" dirty="0">
                <a:solidFill>
                  <a:srgbClr val="438085"/>
                </a:solidFill>
                <a:latin typeface="Georgia"/>
                <a:cs typeface="Georgia"/>
              </a:rPr>
              <a:t>chest </a:t>
            </a:r>
            <a:r>
              <a:rPr sz="2800" spc="-10" dirty="0">
                <a:solidFill>
                  <a:srgbClr val="438085"/>
                </a:solidFill>
                <a:latin typeface="Georgia"/>
                <a:cs typeface="Georgia"/>
              </a:rPr>
              <a:t>wall, </a:t>
            </a:r>
            <a:r>
              <a:rPr sz="2800" spc="-5" dirty="0">
                <a:solidFill>
                  <a:srgbClr val="438085"/>
                </a:solidFill>
                <a:latin typeface="Georgia"/>
                <a:cs typeface="Georgia"/>
              </a:rPr>
              <a:t>or to </a:t>
            </a:r>
            <a:r>
              <a:rPr sz="2800" spc="-10" dirty="0">
                <a:solidFill>
                  <a:srgbClr val="438085"/>
                </a:solidFill>
                <a:latin typeface="Georgia"/>
                <a:cs typeface="Georgia"/>
              </a:rPr>
              <a:t>the</a:t>
            </a:r>
            <a:r>
              <a:rPr sz="2800" spc="5" dirty="0">
                <a:solidFill>
                  <a:srgbClr val="438085"/>
                </a:solidFill>
                <a:latin typeface="Georgia"/>
                <a:cs typeface="Georgia"/>
              </a:rPr>
              <a:t> </a:t>
            </a:r>
            <a:r>
              <a:rPr sz="2800" spc="-10" dirty="0">
                <a:solidFill>
                  <a:srgbClr val="438085"/>
                </a:solidFill>
                <a:latin typeface="Georgia"/>
                <a:cs typeface="Georgia"/>
              </a:rPr>
              <a:t>linings</a:t>
            </a:r>
            <a:endParaRPr sz="2800">
              <a:latin typeface="Georgia"/>
              <a:cs typeface="Georgia"/>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3" name="object 3"/>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4" name="object 4"/>
          <p:cNvSpPr/>
          <p:nvPr/>
        </p:nvSpPr>
        <p:spPr>
          <a:xfrm>
            <a:off x="0" y="307847"/>
            <a:ext cx="9044940" cy="91440"/>
          </a:xfrm>
          <a:custGeom>
            <a:avLst/>
            <a:gdLst/>
            <a:ahLst/>
            <a:cxnLst/>
            <a:rect l="l" t="t" r="r" b="b"/>
            <a:pathLst>
              <a:path w="9044940" h="91439">
                <a:moveTo>
                  <a:pt x="0" y="91439"/>
                </a:moveTo>
                <a:lnTo>
                  <a:pt x="9044940" y="91439"/>
                </a:lnTo>
                <a:lnTo>
                  <a:pt x="9044940" y="0"/>
                </a:lnTo>
                <a:lnTo>
                  <a:pt x="0" y="0"/>
                </a:lnTo>
                <a:lnTo>
                  <a:pt x="0" y="91439"/>
                </a:lnTo>
                <a:close/>
              </a:path>
            </a:pathLst>
          </a:custGeom>
          <a:solidFill>
            <a:srgbClr val="438085"/>
          </a:solidFill>
        </p:spPr>
        <p:txBody>
          <a:bodyPr wrap="square" lIns="0" tIns="0" rIns="0" bIns="0" rtlCol="0"/>
          <a:lstStyle/>
          <a:p>
            <a:endParaRPr/>
          </a:p>
        </p:txBody>
      </p:sp>
      <p:sp>
        <p:nvSpPr>
          <p:cNvPr id="5" name="object 5"/>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6" name="object 6"/>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7" name="object 7"/>
          <p:cNvSpPr/>
          <p:nvPr/>
        </p:nvSpPr>
        <p:spPr>
          <a:xfrm>
            <a:off x="5410200" y="359663"/>
            <a:ext cx="3634740" cy="81280"/>
          </a:xfrm>
          <a:custGeom>
            <a:avLst/>
            <a:gdLst/>
            <a:ahLst/>
            <a:cxnLst/>
            <a:rect l="l" t="t" r="r" b="b"/>
            <a:pathLst>
              <a:path w="3634740" h="81279">
                <a:moveTo>
                  <a:pt x="0" y="80771"/>
                </a:moveTo>
                <a:lnTo>
                  <a:pt x="3634740" y="80771"/>
                </a:lnTo>
                <a:lnTo>
                  <a:pt x="3634740" y="0"/>
                </a:lnTo>
                <a:lnTo>
                  <a:pt x="0" y="0"/>
                </a:lnTo>
                <a:lnTo>
                  <a:pt x="0" y="80771"/>
                </a:lnTo>
                <a:close/>
              </a:path>
            </a:pathLst>
          </a:custGeom>
          <a:solidFill>
            <a:srgbClr val="438085"/>
          </a:solidFill>
        </p:spPr>
        <p:txBody>
          <a:bodyPr wrap="square" lIns="0" tIns="0" rIns="0" bIns="0" rtlCol="0"/>
          <a:lstStyle/>
          <a:p>
            <a:endParaRPr/>
          </a:p>
        </p:txBody>
      </p:sp>
      <p:sp>
        <p:nvSpPr>
          <p:cNvPr id="8" name="object 8"/>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9" name="object 9"/>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0" name="object 10"/>
          <p:cNvSpPr/>
          <p:nvPr/>
        </p:nvSpPr>
        <p:spPr>
          <a:xfrm>
            <a:off x="5410200" y="440436"/>
            <a:ext cx="3634740" cy="180340"/>
          </a:xfrm>
          <a:custGeom>
            <a:avLst/>
            <a:gdLst/>
            <a:ahLst/>
            <a:cxnLst/>
            <a:rect l="l" t="t" r="r" b="b"/>
            <a:pathLst>
              <a:path w="3634740" h="180340">
                <a:moveTo>
                  <a:pt x="0" y="179832"/>
                </a:moveTo>
                <a:lnTo>
                  <a:pt x="3634740" y="179832"/>
                </a:lnTo>
                <a:lnTo>
                  <a:pt x="3634740"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1" name="object 11"/>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12" name="object 12"/>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13" name="object 13"/>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14" name="object 14"/>
          <p:cNvSpPr/>
          <p:nvPr/>
        </p:nvSpPr>
        <p:spPr>
          <a:xfrm>
            <a:off x="8988552" y="0"/>
            <a:ext cx="0" cy="622300"/>
          </a:xfrm>
          <a:custGeom>
            <a:avLst/>
            <a:gdLst/>
            <a:ahLst/>
            <a:cxnLst/>
            <a:rect l="l" t="t" r="r" b="b"/>
            <a:pathLst>
              <a:path h="622300">
                <a:moveTo>
                  <a:pt x="0" y="0"/>
                </a:moveTo>
                <a:lnTo>
                  <a:pt x="0" y="621791"/>
                </a:lnTo>
              </a:path>
            </a:pathLst>
          </a:custGeom>
          <a:ln w="27431">
            <a:solidFill>
              <a:srgbClr val="FFFFFF"/>
            </a:solidFill>
          </a:ln>
        </p:spPr>
        <p:txBody>
          <a:bodyPr wrap="square" lIns="0" tIns="0" rIns="0" bIns="0" rtlCol="0"/>
          <a:lstStyle/>
          <a:p>
            <a:endParaRPr/>
          </a:p>
        </p:txBody>
      </p:sp>
      <p:sp>
        <p:nvSpPr>
          <p:cNvPr id="15" name="object 15"/>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16" name="object 16"/>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17" name="object 17"/>
          <p:cNvSpPr txBox="1">
            <a:spLocks noGrp="1"/>
          </p:cNvSpPr>
          <p:nvPr>
            <p:ph type="title"/>
          </p:nvPr>
        </p:nvSpPr>
        <p:spPr>
          <a:xfrm>
            <a:off x="307340" y="423417"/>
            <a:ext cx="3147695" cy="574040"/>
          </a:xfrm>
          <a:prstGeom prst="rect">
            <a:avLst/>
          </a:prstGeom>
        </p:spPr>
        <p:txBody>
          <a:bodyPr vert="horz" wrap="square" lIns="0" tIns="12700" rIns="0" bIns="0" rtlCol="0">
            <a:spAutoFit/>
          </a:bodyPr>
          <a:lstStyle/>
          <a:p>
            <a:pPr marL="12700">
              <a:lnSpc>
                <a:spcPct val="100000"/>
              </a:lnSpc>
              <a:spcBef>
                <a:spcPts val="100"/>
              </a:spcBef>
            </a:pPr>
            <a:r>
              <a:rPr sz="3600" b="0" spc="-40" dirty="0">
                <a:latin typeface="Trebuchet MS"/>
                <a:cs typeface="Trebuchet MS"/>
              </a:rPr>
              <a:t>MANAGEMENT:-</a:t>
            </a:r>
            <a:endParaRPr sz="3600">
              <a:latin typeface="Trebuchet MS"/>
              <a:cs typeface="Trebuchet MS"/>
            </a:endParaRPr>
          </a:p>
        </p:txBody>
      </p:sp>
      <p:sp>
        <p:nvSpPr>
          <p:cNvPr id="18" name="object 18"/>
          <p:cNvSpPr txBox="1"/>
          <p:nvPr/>
        </p:nvSpPr>
        <p:spPr>
          <a:xfrm>
            <a:off x="645668" y="1271535"/>
            <a:ext cx="7767320" cy="3495040"/>
          </a:xfrm>
          <a:prstGeom prst="rect">
            <a:avLst/>
          </a:prstGeom>
        </p:spPr>
        <p:txBody>
          <a:bodyPr vert="horz" wrap="square" lIns="0" tIns="58419" rIns="0" bIns="0" rtlCol="0">
            <a:spAutoFit/>
          </a:bodyPr>
          <a:lstStyle/>
          <a:p>
            <a:pPr marL="268605" indent="-256540">
              <a:lnSpc>
                <a:spcPct val="100000"/>
              </a:lnSpc>
              <a:spcBef>
                <a:spcPts val="459"/>
              </a:spcBef>
              <a:buClr>
                <a:srgbClr val="9F4DA2"/>
              </a:buClr>
              <a:buChar char="•"/>
              <a:tabLst>
                <a:tab pos="269240" algn="l"/>
              </a:tabLst>
            </a:pPr>
            <a:r>
              <a:rPr sz="2800" spc="-5" dirty="0">
                <a:latin typeface="Georgia"/>
                <a:cs typeface="Georgia"/>
              </a:rPr>
              <a:t>MEDICAL</a:t>
            </a:r>
            <a:r>
              <a:rPr sz="2800" spc="5" dirty="0">
                <a:latin typeface="Georgia"/>
                <a:cs typeface="Georgia"/>
              </a:rPr>
              <a:t> </a:t>
            </a:r>
            <a:r>
              <a:rPr sz="2800" spc="-10" dirty="0">
                <a:latin typeface="Georgia"/>
                <a:cs typeface="Georgia"/>
              </a:rPr>
              <a:t>MANAGEMENT:-</a:t>
            </a:r>
            <a:endParaRPr sz="2800">
              <a:latin typeface="Georgia"/>
              <a:cs typeface="Georgia"/>
            </a:endParaRPr>
          </a:p>
          <a:p>
            <a:pPr marL="268605" indent="-256540">
              <a:lnSpc>
                <a:spcPct val="100000"/>
              </a:lnSpc>
              <a:spcBef>
                <a:spcPts val="315"/>
              </a:spcBef>
              <a:buClr>
                <a:srgbClr val="9F4DA2"/>
              </a:buClr>
              <a:buFont typeface="Georgia"/>
              <a:buChar char="•"/>
              <a:tabLst>
                <a:tab pos="268605" algn="l"/>
                <a:tab pos="269240" algn="l"/>
              </a:tabLst>
            </a:pPr>
            <a:r>
              <a:rPr sz="2400" b="1" dirty="0">
                <a:latin typeface="Georgia"/>
                <a:cs typeface="Georgia"/>
              </a:rPr>
              <a:t>PHOTODYNAMIC </a:t>
            </a:r>
            <a:r>
              <a:rPr sz="2400" b="1" spc="-5" dirty="0">
                <a:latin typeface="Georgia"/>
                <a:cs typeface="Georgia"/>
              </a:rPr>
              <a:t>THERAPY</a:t>
            </a:r>
            <a:r>
              <a:rPr sz="2400" b="1" spc="-15" dirty="0">
                <a:latin typeface="Georgia"/>
                <a:cs typeface="Georgia"/>
              </a:rPr>
              <a:t> </a:t>
            </a:r>
            <a:r>
              <a:rPr sz="2400" b="1" spc="-10" dirty="0">
                <a:latin typeface="Georgia"/>
                <a:cs typeface="Georgia"/>
              </a:rPr>
              <a:t>(PDT)</a:t>
            </a:r>
            <a:r>
              <a:rPr sz="2400" spc="-10" dirty="0">
                <a:latin typeface="Georgia"/>
                <a:cs typeface="Georgia"/>
              </a:rPr>
              <a:t>:-</a:t>
            </a:r>
            <a:endParaRPr sz="2400">
              <a:latin typeface="Georgia"/>
              <a:cs typeface="Georgia"/>
            </a:endParaRPr>
          </a:p>
          <a:p>
            <a:pPr marL="561340" marR="5080" indent="-247650">
              <a:lnSpc>
                <a:spcPct val="100000"/>
              </a:lnSpc>
              <a:spcBef>
                <a:spcPts val="295"/>
              </a:spcBef>
              <a:tabLst>
                <a:tab pos="640715" algn="l"/>
              </a:tabLst>
            </a:pPr>
            <a:r>
              <a:rPr sz="2600" dirty="0">
                <a:solidFill>
                  <a:srgbClr val="438085"/>
                </a:solidFill>
                <a:latin typeface="Georgia"/>
                <a:cs typeface="Georgia"/>
              </a:rPr>
              <a:t>▫		This </a:t>
            </a:r>
            <a:r>
              <a:rPr sz="2600" spc="-5" dirty="0">
                <a:solidFill>
                  <a:srgbClr val="438085"/>
                </a:solidFill>
                <a:latin typeface="Georgia"/>
                <a:cs typeface="Georgia"/>
              </a:rPr>
              <a:t>type of treatment can be used to treat </a:t>
            </a:r>
            <a:r>
              <a:rPr sz="2600" dirty="0">
                <a:solidFill>
                  <a:srgbClr val="438085"/>
                </a:solidFill>
                <a:latin typeface="Georgia"/>
                <a:cs typeface="Georgia"/>
              </a:rPr>
              <a:t>very  </a:t>
            </a:r>
            <a:r>
              <a:rPr sz="2600" spc="-5" dirty="0">
                <a:solidFill>
                  <a:srgbClr val="438085"/>
                </a:solidFill>
                <a:latin typeface="Georgia"/>
                <a:cs typeface="Georgia"/>
              </a:rPr>
              <a:t>early-stage lung cancers that </a:t>
            </a:r>
            <a:r>
              <a:rPr sz="2600" dirty="0">
                <a:solidFill>
                  <a:srgbClr val="438085"/>
                </a:solidFill>
                <a:latin typeface="Georgia"/>
                <a:cs typeface="Georgia"/>
              </a:rPr>
              <a:t>are </a:t>
            </a:r>
            <a:r>
              <a:rPr sz="2600" spc="-5" dirty="0">
                <a:solidFill>
                  <a:srgbClr val="438085"/>
                </a:solidFill>
                <a:latin typeface="Georgia"/>
                <a:cs typeface="Georgia"/>
              </a:rPr>
              <a:t>only </a:t>
            </a:r>
            <a:r>
              <a:rPr sz="2600" dirty="0">
                <a:solidFill>
                  <a:srgbClr val="438085"/>
                </a:solidFill>
                <a:latin typeface="Georgia"/>
                <a:cs typeface="Georgia"/>
              </a:rPr>
              <a:t>in </a:t>
            </a:r>
            <a:r>
              <a:rPr sz="2600" spc="-5" dirty="0">
                <a:solidFill>
                  <a:srgbClr val="438085"/>
                </a:solidFill>
                <a:latin typeface="Georgia"/>
                <a:cs typeface="Georgia"/>
              </a:rPr>
              <a:t>the outer  layers of the lung</a:t>
            </a:r>
            <a:r>
              <a:rPr sz="2600" spc="-15" dirty="0">
                <a:solidFill>
                  <a:srgbClr val="438085"/>
                </a:solidFill>
                <a:latin typeface="Georgia"/>
                <a:cs typeface="Georgia"/>
              </a:rPr>
              <a:t> </a:t>
            </a:r>
            <a:r>
              <a:rPr sz="2600" dirty="0">
                <a:solidFill>
                  <a:srgbClr val="438085"/>
                </a:solidFill>
                <a:latin typeface="Georgia"/>
                <a:cs typeface="Georgia"/>
              </a:rPr>
              <a:t>airways,</a:t>
            </a:r>
            <a:endParaRPr sz="2600">
              <a:latin typeface="Georgia"/>
              <a:cs typeface="Georgia"/>
            </a:endParaRPr>
          </a:p>
          <a:p>
            <a:pPr>
              <a:lnSpc>
                <a:spcPct val="100000"/>
              </a:lnSpc>
              <a:spcBef>
                <a:spcPts val="45"/>
              </a:spcBef>
            </a:pPr>
            <a:endParaRPr sz="3400">
              <a:latin typeface="Times New Roman"/>
              <a:cs typeface="Times New Roman"/>
            </a:endParaRPr>
          </a:p>
          <a:p>
            <a:pPr marL="268605" indent="-256540">
              <a:lnSpc>
                <a:spcPct val="100000"/>
              </a:lnSpc>
              <a:buClr>
                <a:srgbClr val="9F4DA2"/>
              </a:buClr>
              <a:buFont typeface="Georgia"/>
              <a:buChar char="•"/>
              <a:tabLst>
                <a:tab pos="269240" algn="l"/>
              </a:tabLst>
            </a:pPr>
            <a:r>
              <a:rPr sz="2800" b="1" spc="-10" dirty="0">
                <a:latin typeface="Georgia"/>
                <a:cs typeface="Georgia"/>
              </a:rPr>
              <a:t>THORACENTESIS:-</a:t>
            </a:r>
            <a:endParaRPr sz="2800">
              <a:latin typeface="Georgia"/>
              <a:cs typeface="Georgia"/>
            </a:endParaRPr>
          </a:p>
          <a:p>
            <a:pPr marL="314325">
              <a:lnSpc>
                <a:spcPct val="100000"/>
              </a:lnSpc>
              <a:spcBef>
                <a:spcPts val="310"/>
              </a:spcBef>
              <a:tabLst>
                <a:tab pos="645160" algn="l"/>
              </a:tabLst>
            </a:pPr>
            <a:r>
              <a:rPr sz="2600" dirty="0">
                <a:solidFill>
                  <a:srgbClr val="438085"/>
                </a:solidFill>
                <a:latin typeface="Georgia"/>
                <a:cs typeface="Georgia"/>
              </a:rPr>
              <a:t>▫	This is </a:t>
            </a:r>
            <a:r>
              <a:rPr sz="2600" spc="-5" dirty="0">
                <a:solidFill>
                  <a:srgbClr val="438085"/>
                </a:solidFill>
                <a:latin typeface="Georgia"/>
                <a:cs typeface="Georgia"/>
              </a:rPr>
              <a:t>done to drain the</a:t>
            </a:r>
            <a:r>
              <a:rPr sz="2600" spc="-40" dirty="0">
                <a:solidFill>
                  <a:srgbClr val="438085"/>
                </a:solidFill>
                <a:latin typeface="Georgia"/>
                <a:cs typeface="Georgia"/>
              </a:rPr>
              <a:t> </a:t>
            </a:r>
            <a:r>
              <a:rPr sz="2600" spc="-5" dirty="0">
                <a:solidFill>
                  <a:srgbClr val="438085"/>
                </a:solidFill>
                <a:latin typeface="Georgia"/>
                <a:cs typeface="Georgia"/>
              </a:rPr>
              <a:t>fluid.</a:t>
            </a:r>
            <a:endParaRPr sz="2600">
              <a:latin typeface="Georgia"/>
              <a:cs typeface="Georgia"/>
            </a:endParaRPr>
          </a:p>
        </p:txBody>
      </p:sp>
      <p:sp>
        <p:nvSpPr>
          <p:cNvPr id="19" name="object 19"/>
          <p:cNvSpPr/>
          <p:nvPr/>
        </p:nvSpPr>
        <p:spPr>
          <a:xfrm>
            <a:off x="5715000" y="4678678"/>
            <a:ext cx="3429000" cy="2179320"/>
          </a:xfrm>
          <a:prstGeom prst="rect">
            <a:avLst/>
          </a:prstGeom>
          <a:blipFill>
            <a:blip r:embed="rId2" cstate="print"/>
            <a:stretch>
              <a:fillRect/>
            </a:stretch>
          </a:blipFill>
        </p:spPr>
        <p:txBody>
          <a:bodyPr wrap="square" lIns="0" tIns="0" rIns="0" bIns="0" rtlCol="0"/>
          <a:lstStyle/>
          <a:p>
            <a:endParaRPr/>
          </a:p>
        </p:txBody>
      </p:sp>
      <p:sp>
        <p:nvSpPr>
          <p:cNvPr id="20" name="object 20"/>
          <p:cNvSpPr/>
          <p:nvPr/>
        </p:nvSpPr>
        <p:spPr>
          <a:xfrm>
            <a:off x="0" y="4870703"/>
            <a:ext cx="2438400" cy="198729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3" name="object 3"/>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4" name="object 4"/>
          <p:cNvSpPr/>
          <p:nvPr/>
        </p:nvSpPr>
        <p:spPr>
          <a:xfrm>
            <a:off x="0" y="307847"/>
            <a:ext cx="9044940" cy="91440"/>
          </a:xfrm>
          <a:custGeom>
            <a:avLst/>
            <a:gdLst/>
            <a:ahLst/>
            <a:cxnLst/>
            <a:rect l="l" t="t" r="r" b="b"/>
            <a:pathLst>
              <a:path w="9044940" h="91439">
                <a:moveTo>
                  <a:pt x="0" y="91439"/>
                </a:moveTo>
                <a:lnTo>
                  <a:pt x="9044940" y="91439"/>
                </a:lnTo>
                <a:lnTo>
                  <a:pt x="9044940" y="0"/>
                </a:lnTo>
                <a:lnTo>
                  <a:pt x="0" y="0"/>
                </a:lnTo>
                <a:lnTo>
                  <a:pt x="0" y="91439"/>
                </a:lnTo>
                <a:close/>
              </a:path>
            </a:pathLst>
          </a:custGeom>
          <a:solidFill>
            <a:srgbClr val="438085"/>
          </a:solidFill>
        </p:spPr>
        <p:txBody>
          <a:bodyPr wrap="square" lIns="0" tIns="0" rIns="0" bIns="0" rtlCol="0"/>
          <a:lstStyle/>
          <a:p>
            <a:endParaRPr/>
          </a:p>
        </p:txBody>
      </p:sp>
      <p:sp>
        <p:nvSpPr>
          <p:cNvPr id="5" name="object 5"/>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6" name="object 6"/>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7" name="object 7"/>
          <p:cNvSpPr/>
          <p:nvPr/>
        </p:nvSpPr>
        <p:spPr>
          <a:xfrm>
            <a:off x="5410200" y="359663"/>
            <a:ext cx="3634740" cy="81280"/>
          </a:xfrm>
          <a:custGeom>
            <a:avLst/>
            <a:gdLst/>
            <a:ahLst/>
            <a:cxnLst/>
            <a:rect l="l" t="t" r="r" b="b"/>
            <a:pathLst>
              <a:path w="3634740" h="81279">
                <a:moveTo>
                  <a:pt x="0" y="80771"/>
                </a:moveTo>
                <a:lnTo>
                  <a:pt x="3634740" y="80771"/>
                </a:lnTo>
                <a:lnTo>
                  <a:pt x="3634740" y="0"/>
                </a:lnTo>
                <a:lnTo>
                  <a:pt x="0" y="0"/>
                </a:lnTo>
                <a:lnTo>
                  <a:pt x="0" y="80771"/>
                </a:lnTo>
                <a:close/>
              </a:path>
            </a:pathLst>
          </a:custGeom>
          <a:solidFill>
            <a:srgbClr val="438085"/>
          </a:solidFill>
        </p:spPr>
        <p:txBody>
          <a:bodyPr wrap="square" lIns="0" tIns="0" rIns="0" bIns="0" rtlCol="0"/>
          <a:lstStyle/>
          <a:p>
            <a:endParaRPr/>
          </a:p>
        </p:txBody>
      </p:sp>
      <p:sp>
        <p:nvSpPr>
          <p:cNvPr id="8" name="object 8"/>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9" name="object 9"/>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0" name="object 10"/>
          <p:cNvSpPr/>
          <p:nvPr/>
        </p:nvSpPr>
        <p:spPr>
          <a:xfrm>
            <a:off x="5410200" y="440436"/>
            <a:ext cx="3634740" cy="180340"/>
          </a:xfrm>
          <a:custGeom>
            <a:avLst/>
            <a:gdLst/>
            <a:ahLst/>
            <a:cxnLst/>
            <a:rect l="l" t="t" r="r" b="b"/>
            <a:pathLst>
              <a:path w="3634740" h="180340">
                <a:moveTo>
                  <a:pt x="0" y="179832"/>
                </a:moveTo>
                <a:lnTo>
                  <a:pt x="3634740" y="179832"/>
                </a:lnTo>
                <a:lnTo>
                  <a:pt x="3634740"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1" name="object 11"/>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12" name="object 12"/>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13" name="object 13"/>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14" name="object 14"/>
          <p:cNvSpPr/>
          <p:nvPr/>
        </p:nvSpPr>
        <p:spPr>
          <a:xfrm>
            <a:off x="8988552" y="0"/>
            <a:ext cx="0" cy="622300"/>
          </a:xfrm>
          <a:custGeom>
            <a:avLst/>
            <a:gdLst/>
            <a:ahLst/>
            <a:cxnLst/>
            <a:rect l="l" t="t" r="r" b="b"/>
            <a:pathLst>
              <a:path h="622300">
                <a:moveTo>
                  <a:pt x="0" y="0"/>
                </a:moveTo>
                <a:lnTo>
                  <a:pt x="0" y="621791"/>
                </a:lnTo>
              </a:path>
            </a:pathLst>
          </a:custGeom>
          <a:ln w="27431">
            <a:solidFill>
              <a:srgbClr val="FFFFFF"/>
            </a:solidFill>
          </a:ln>
        </p:spPr>
        <p:txBody>
          <a:bodyPr wrap="square" lIns="0" tIns="0" rIns="0" bIns="0" rtlCol="0"/>
          <a:lstStyle/>
          <a:p>
            <a:endParaRPr/>
          </a:p>
        </p:txBody>
      </p:sp>
      <p:sp>
        <p:nvSpPr>
          <p:cNvPr id="15" name="object 15"/>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16" name="object 16"/>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17" name="object 17"/>
          <p:cNvSpPr txBox="1"/>
          <p:nvPr/>
        </p:nvSpPr>
        <p:spPr>
          <a:xfrm>
            <a:off x="645668" y="665318"/>
            <a:ext cx="7942580" cy="5257165"/>
          </a:xfrm>
          <a:prstGeom prst="rect">
            <a:avLst/>
          </a:prstGeom>
        </p:spPr>
        <p:txBody>
          <a:bodyPr vert="horz" wrap="square" lIns="0" tIns="53340" rIns="0" bIns="0" rtlCol="0">
            <a:spAutoFit/>
          </a:bodyPr>
          <a:lstStyle/>
          <a:p>
            <a:pPr marL="268605" indent="-256540">
              <a:lnSpc>
                <a:spcPct val="100000"/>
              </a:lnSpc>
              <a:spcBef>
                <a:spcPts val="420"/>
              </a:spcBef>
              <a:buClr>
                <a:srgbClr val="9F4DA2"/>
              </a:buClr>
              <a:buFont typeface="Georgia"/>
              <a:buChar char="•"/>
              <a:tabLst>
                <a:tab pos="269240" algn="l"/>
              </a:tabLst>
            </a:pPr>
            <a:r>
              <a:rPr sz="2800" b="1" spc="-5" dirty="0">
                <a:latin typeface="Times New Roman"/>
                <a:cs typeface="Times New Roman"/>
              </a:rPr>
              <a:t>LASER</a:t>
            </a:r>
            <a:r>
              <a:rPr sz="2800" b="1" spc="-35" dirty="0">
                <a:latin typeface="Times New Roman"/>
                <a:cs typeface="Times New Roman"/>
              </a:rPr>
              <a:t> THERAPY:-</a:t>
            </a:r>
            <a:endParaRPr sz="2800">
              <a:latin typeface="Times New Roman"/>
              <a:cs typeface="Times New Roman"/>
            </a:endParaRPr>
          </a:p>
          <a:p>
            <a:pPr marL="561340" marR="1044575" indent="-247650">
              <a:lnSpc>
                <a:spcPct val="100000"/>
              </a:lnSpc>
              <a:spcBef>
                <a:spcPts val="310"/>
              </a:spcBef>
              <a:tabLst>
                <a:tab pos="643255" algn="l"/>
              </a:tabLst>
            </a:pPr>
            <a:r>
              <a:rPr sz="2600" dirty="0">
                <a:solidFill>
                  <a:srgbClr val="438085"/>
                </a:solidFill>
                <a:latin typeface="Georgia"/>
                <a:cs typeface="Georgia"/>
              </a:rPr>
              <a:t>▫		</a:t>
            </a:r>
            <a:r>
              <a:rPr sz="2600" dirty="0">
                <a:solidFill>
                  <a:srgbClr val="438085"/>
                </a:solidFill>
                <a:latin typeface="Times New Roman"/>
                <a:cs typeface="Times New Roman"/>
              </a:rPr>
              <a:t>used to </a:t>
            </a:r>
            <a:r>
              <a:rPr sz="2600" spc="-5" dirty="0">
                <a:solidFill>
                  <a:srgbClr val="438085"/>
                </a:solidFill>
                <a:latin typeface="Times New Roman"/>
                <a:cs typeface="Times New Roman"/>
              </a:rPr>
              <a:t>treat </a:t>
            </a:r>
            <a:r>
              <a:rPr sz="2600" dirty="0">
                <a:solidFill>
                  <a:srgbClr val="438085"/>
                </a:solidFill>
                <a:latin typeface="Times New Roman"/>
                <a:cs typeface="Times New Roman"/>
              </a:rPr>
              <a:t>very </a:t>
            </a:r>
            <a:r>
              <a:rPr sz="2600" spc="-5" dirty="0">
                <a:solidFill>
                  <a:srgbClr val="438085"/>
                </a:solidFill>
                <a:latin typeface="Times New Roman"/>
                <a:cs typeface="Times New Roman"/>
              </a:rPr>
              <a:t>small </a:t>
            </a:r>
            <a:r>
              <a:rPr sz="2600" dirty="0">
                <a:solidFill>
                  <a:srgbClr val="438085"/>
                </a:solidFill>
                <a:latin typeface="Times New Roman"/>
                <a:cs typeface="Times New Roman"/>
              </a:rPr>
              <a:t>tumors </a:t>
            </a:r>
            <a:r>
              <a:rPr sz="2600" spc="-5" dirty="0">
                <a:solidFill>
                  <a:srgbClr val="438085"/>
                </a:solidFill>
                <a:latin typeface="Times New Roman"/>
                <a:cs typeface="Times New Roman"/>
              </a:rPr>
              <a:t>in </a:t>
            </a:r>
            <a:r>
              <a:rPr sz="2600" dirty="0">
                <a:solidFill>
                  <a:srgbClr val="438085"/>
                </a:solidFill>
                <a:latin typeface="Times New Roman"/>
                <a:cs typeface="Times New Roman"/>
              </a:rPr>
              <a:t>the linings</a:t>
            </a:r>
            <a:r>
              <a:rPr sz="2600" spc="-65" dirty="0">
                <a:solidFill>
                  <a:srgbClr val="438085"/>
                </a:solidFill>
                <a:latin typeface="Times New Roman"/>
                <a:cs typeface="Times New Roman"/>
              </a:rPr>
              <a:t> </a:t>
            </a:r>
            <a:r>
              <a:rPr sz="2600" dirty="0">
                <a:solidFill>
                  <a:srgbClr val="438085"/>
                </a:solidFill>
                <a:latin typeface="Times New Roman"/>
                <a:cs typeface="Times New Roman"/>
              </a:rPr>
              <a:t>of  airways.</a:t>
            </a:r>
            <a:endParaRPr sz="2600">
              <a:latin typeface="Times New Roman"/>
              <a:cs typeface="Times New Roman"/>
            </a:endParaRPr>
          </a:p>
          <a:p>
            <a:pPr marL="561340" marR="834390" indent="-247650">
              <a:lnSpc>
                <a:spcPct val="100000"/>
              </a:lnSpc>
              <a:spcBef>
                <a:spcPts val="305"/>
              </a:spcBef>
              <a:tabLst>
                <a:tab pos="561340" algn="l"/>
              </a:tabLst>
            </a:pPr>
            <a:r>
              <a:rPr sz="2600" dirty="0">
                <a:solidFill>
                  <a:srgbClr val="438085"/>
                </a:solidFill>
                <a:latin typeface="Georgia"/>
                <a:cs typeface="Georgia"/>
              </a:rPr>
              <a:t>▫	</a:t>
            </a:r>
            <a:r>
              <a:rPr sz="2600" dirty="0">
                <a:solidFill>
                  <a:srgbClr val="438085"/>
                </a:solidFill>
                <a:latin typeface="Times New Roman"/>
                <a:cs typeface="Times New Roman"/>
              </a:rPr>
              <a:t>open up airways blocked by </a:t>
            </a:r>
            <a:r>
              <a:rPr sz="2600" spc="-10" dirty="0">
                <a:solidFill>
                  <a:srgbClr val="438085"/>
                </a:solidFill>
                <a:latin typeface="Times New Roman"/>
                <a:cs typeface="Times New Roman"/>
              </a:rPr>
              <a:t>larger </a:t>
            </a:r>
            <a:r>
              <a:rPr sz="2600" dirty="0">
                <a:solidFill>
                  <a:srgbClr val="438085"/>
                </a:solidFill>
                <a:latin typeface="Times New Roman"/>
                <a:cs typeface="Times New Roman"/>
              </a:rPr>
              <a:t>tumors to</a:t>
            </a:r>
            <a:r>
              <a:rPr sz="2600" spc="-130" dirty="0">
                <a:solidFill>
                  <a:srgbClr val="438085"/>
                </a:solidFill>
                <a:latin typeface="Times New Roman"/>
                <a:cs typeface="Times New Roman"/>
              </a:rPr>
              <a:t> </a:t>
            </a:r>
            <a:r>
              <a:rPr sz="2600" dirty="0">
                <a:solidFill>
                  <a:srgbClr val="438085"/>
                </a:solidFill>
                <a:latin typeface="Times New Roman"/>
                <a:cs typeface="Times New Roman"/>
              </a:rPr>
              <a:t>help  people </a:t>
            </a:r>
            <a:r>
              <a:rPr sz="2600" spc="-5" dirty="0">
                <a:solidFill>
                  <a:srgbClr val="438085"/>
                </a:solidFill>
                <a:latin typeface="Times New Roman"/>
                <a:cs typeface="Times New Roman"/>
              </a:rPr>
              <a:t>breathe</a:t>
            </a:r>
            <a:r>
              <a:rPr sz="2600" spc="-50" dirty="0">
                <a:solidFill>
                  <a:srgbClr val="438085"/>
                </a:solidFill>
                <a:latin typeface="Times New Roman"/>
                <a:cs typeface="Times New Roman"/>
              </a:rPr>
              <a:t> </a:t>
            </a:r>
            <a:r>
              <a:rPr sz="2600" spc="-25" dirty="0">
                <a:solidFill>
                  <a:srgbClr val="438085"/>
                </a:solidFill>
                <a:latin typeface="Times New Roman"/>
                <a:cs typeface="Times New Roman"/>
              </a:rPr>
              <a:t>better.</a:t>
            </a:r>
            <a:endParaRPr sz="2600">
              <a:latin typeface="Times New Roman"/>
              <a:cs typeface="Times New Roman"/>
            </a:endParaRPr>
          </a:p>
          <a:p>
            <a:pPr marL="268605" indent="-256540">
              <a:lnSpc>
                <a:spcPct val="100000"/>
              </a:lnSpc>
              <a:spcBef>
                <a:spcPts val="290"/>
              </a:spcBef>
              <a:buClr>
                <a:srgbClr val="9F4DA2"/>
              </a:buClr>
              <a:buFont typeface="Georgia"/>
              <a:buChar char="•"/>
              <a:tabLst>
                <a:tab pos="269240" algn="l"/>
              </a:tabLst>
            </a:pPr>
            <a:r>
              <a:rPr sz="2800" u="heavy" spc="-5" dirty="0">
                <a:uFill>
                  <a:solidFill>
                    <a:srgbClr val="000000"/>
                  </a:solidFill>
                </a:uFill>
                <a:latin typeface="Times New Roman"/>
                <a:cs typeface="Times New Roman"/>
              </a:rPr>
              <a:t>PHARMACOLOGICAL</a:t>
            </a:r>
            <a:r>
              <a:rPr sz="2800" u="heavy" spc="-50" dirty="0">
                <a:uFill>
                  <a:solidFill>
                    <a:srgbClr val="000000"/>
                  </a:solidFill>
                </a:uFill>
                <a:latin typeface="Times New Roman"/>
                <a:cs typeface="Times New Roman"/>
              </a:rPr>
              <a:t> </a:t>
            </a:r>
            <a:r>
              <a:rPr sz="2800" u="heavy" spc="-10" dirty="0">
                <a:uFill>
                  <a:solidFill>
                    <a:srgbClr val="000000"/>
                  </a:solidFill>
                </a:uFill>
                <a:latin typeface="Times New Roman"/>
                <a:cs typeface="Times New Roman"/>
              </a:rPr>
              <a:t>MANAGEMEN</a:t>
            </a:r>
            <a:r>
              <a:rPr sz="2800" spc="-10" dirty="0">
                <a:latin typeface="Times New Roman"/>
                <a:cs typeface="Times New Roman"/>
              </a:rPr>
              <a:t>:-</a:t>
            </a:r>
            <a:endParaRPr sz="2800">
              <a:latin typeface="Times New Roman"/>
              <a:cs typeface="Times New Roman"/>
            </a:endParaRPr>
          </a:p>
          <a:p>
            <a:pPr marL="268605" indent="-256540">
              <a:lnSpc>
                <a:spcPct val="100000"/>
              </a:lnSpc>
              <a:spcBef>
                <a:spcPts val="300"/>
              </a:spcBef>
              <a:buClr>
                <a:srgbClr val="9F4DA2"/>
              </a:buClr>
              <a:buFont typeface="Georgia"/>
              <a:buChar char="•"/>
              <a:tabLst>
                <a:tab pos="269240" algn="l"/>
              </a:tabLst>
            </a:pPr>
            <a:r>
              <a:rPr sz="2800" spc="-5" dirty="0">
                <a:latin typeface="Times New Roman"/>
                <a:cs typeface="Times New Roman"/>
              </a:rPr>
              <a:t>CHEMOTHERAPY</a:t>
            </a:r>
            <a:endParaRPr sz="2800">
              <a:latin typeface="Times New Roman"/>
              <a:cs typeface="Times New Roman"/>
            </a:endParaRPr>
          </a:p>
          <a:p>
            <a:pPr marL="268605" marR="5080" indent="-256540">
              <a:lnSpc>
                <a:spcPct val="100000"/>
              </a:lnSpc>
              <a:spcBef>
                <a:spcPts val="300"/>
              </a:spcBef>
              <a:buClr>
                <a:srgbClr val="9F4DA2"/>
              </a:buClr>
              <a:buFont typeface="Georgia"/>
              <a:buChar char="•"/>
              <a:tabLst>
                <a:tab pos="356870" algn="l"/>
                <a:tab pos="357505" algn="l"/>
                <a:tab pos="1040130" algn="l"/>
              </a:tabLst>
            </a:pPr>
            <a:r>
              <a:rPr dirty="0"/>
              <a:t>	</a:t>
            </a:r>
            <a:r>
              <a:rPr sz="2800" dirty="0">
                <a:latin typeface="Times New Roman"/>
                <a:cs typeface="Times New Roman"/>
              </a:rPr>
              <a:t>for	</a:t>
            </a:r>
            <a:r>
              <a:rPr sz="2800" spc="-5" dirty="0">
                <a:latin typeface="Times New Roman"/>
                <a:cs typeface="Times New Roman"/>
              </a:rPr>
              <a:t>lung cancer Chemotherapy (chemo) is treatment  with anti-cancer </a:t>
            </a:r>
            <a:r>
              <a:rPr sz="2800" dirty="0">
                <a:latin typeface="Times New Roman"/>
                <a:cs typeface="Times New Roman"/>
              </a:rPr>
              <a:t>drugs </a:t>
            </a:r>
            <a:r>
              <a:rPr sz="2800" spc="-5" dirty="0">
                <a:latin typeface="Times New Roman"/>
                <a:cs typeface="Times New Roman"/>
              </a:rPr>
              <a:t>injected into a vein or taken by  mouth. These </a:t>
            </a:r>
            <a:r>
              <a:rPr sz="2800" dirty="0">
                <a:latin typeface="Times New Roman"/>
                <a:cs typeface="Times New Roman"/>
              </a:rPr>
              <a:t>drugs </a:t>
            </a:r>
            <a:r>
              <a:rPr sz="2800" spc="-5" dirty="0">
                <a:latin typeface="Times New Roman"/>
                <a:cs typeface="Times New Roman"/>
              </a:rPr>
              <a:t>enter </a:t>
            </a:r>
            <a:r>
              <a:rPr sz="2800" dirty="0">
                <a:latin typeface="Times New Roman"/>
                <a:cs typeface="Times New Roman"/>
              </a:rPr>
              <a:t>the bloodstream </a:t>
            </a:r>
            <a:r>
              <a:rPr sz="2800" spc="-5" dirty="0">
                <a:latin typeface="Times New Roman"/>
                <a:cs typeface="Times New Roman"/>
              </a:rPr>
              <a:t>and go  </a:t>
            </a:r>
            <a:r>
              <a:rPr sz="2800" dirty="0">
                <a:latin typeface="Times New Roman"/>
                <a:cs typeface="Times New Roman"/>
              </a:rPr>
              <a:t>throughout the </a:t>
            </a:r>
            <a:r>
              <a:rPr sz="2800" spc="-35" dirty="0">
                <a:latin typeface="Times New Roman"/>
                <a:cs typeface="Times New Roman"/>
              </a:rPr>
              <a:t>body, </a:t>
            </a:r>
            <a:r>
              <a:rPr sz="2800" spc="-5" dirty="0">
                <a:latin typeface="Times New Roman"/>
                <a:cs typeface="Times New Roman"/>
              </a:rPr>
              <a:t>making this treatment </a:t>
            </a:r>
            <a:r>
              <a:rPr sz="2800" dirty="0">
                <a:latin typeface="Times New Roman"/>
                <a:cs typeface="Times New Roman"/>
              </a:rPr>
              <a:t>useful for  </a:t>
            </a:r>
            <a:r>
              <a:rPr sz="2800" spc="-5" dirty="0">
                <a:latin typeface="Times New Roman"/>
                <a:cs typeface="Times New Roman"/>
              </a:rPr>
              <a:t>cancer anywhere in </a:t>
            </a:r>
            <a:r>
              <a:rPr sz="2800" dirty="0">
                <a:latin typeface="Times New Roman"/>
                <a:cs typeface="Times New Roman"/>
              </a:rPr>
              <a:t>the body</a:t>
            </a:r>
            <a:endParaRPr sz="2800">
              <a:latin typeface="Times New Roman"/>
              <a:cs typeface="Times New Roman"/>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0"/>
            <a:ext cx="1905" cy="153035"/>
          </a:xfrm>
          <a:custGeom>
            <a:avLst/>
            <a:gdLst/>
            <a:ahLst/>
            <a:cxnLst/>
            <a:rect l="l" t="t" r="r" b="b"/>
            <a:pathLst>
              <a:path w="1904" h="153035">
                <a:moveTo>
                  <a:pt x="0" y="152425"/>
                </a:moveTo>
                <a:lnTo>
                  <a:pt x="1524" y="152425"/>
                </a:lnTo>
                <a:lnTo>
                  <a:pt x="1524" y="0"/>
                </a:lnTo>
                <a:lnTo>
                  <a:pt x="0" y="0"/>
                </a:lnTo>
                <a:lnTo>
                  <a:pt x="0" y="152425"/>
                </a:lnTo>
                <a:close/>
              </a:path>
            </a:pathLst>
          </a:custGeom>
          <a:solidFill>
            <a:srgbClr val="424455"/>
          </a:solidFill>
        </p:spPr>
        <p:txBody>
          <a:bodyPr wrap="square" lIns="0" tIns="0" rIns="0" bIns="0" rtlCol="0"/>
          <a:lstStyle/>
          <a:p>
            <a:endParaRPr/>
          </a:p>
        </p:txBody>
      </p:sp>
      <p:sp>
        <p:nvSpPr>
          <p:cNvPr id="3" name="object 3"/>
          <p:cNvSpPr/>
          <p:nvPr/>
        </p:nvSpPr>
        <p:spPr>
          <a:xfrm>
            <a:off x="9072371" y="0"/>
            <a:ext cx="12700" cy="153035"/>
          </a:xfrm>
          <a:custGeom>
            <a:avLst/>
            <a:gdLst/>
            <a:ahLst/>
            <a:cxnLst/>
            <a:rect l="l" t="t" r="r" b="b"/>
            <a:pathLst>
              <a:path w="12700" h="153035">
                <a:moveTo>
                  <a:pt x="0" y="152425"/>
                </a:moveTo>
                <a:lnTo>
                  <a:pt x="12192" y="152425"/>
                </a:lnTo>
                <a:lnTo>
                  <a:pt x="12192" y="0"/>
                </a:lnTo>
                <a:lnTo>
                  <a:pt x="0" y="0"/>
                </a:lnTo>
                <a:lnTo>
                  <a:pt x="0" y="152425"/>
                </a:lnTo>
                <a:close/>
              </a:path>
            </a:pathLst>
          </a:custGeom>
          <a:solidFill>
            <a:srgbClr val="424455"/>
          </a:solidFill>
        </p:spPr>
        <p:txBody>
          <a:bodyPr wrap="square" lIns="0" tIns="0" rIns="0" bIns="0" rtlCol="0"/>
          <a:lstStyle/>
          <a:p>
            <a:endParaRPr/>
          </a:p>
        </p:txBody>
      </p:sp>
      <p:sp>
        <p:nvSpPr>
          <p:cNvPr id="4" name="object 4"/>
          <p:cNvSpPr/>
          <p:nvPr/>
        </p:nvSpPr>
        <p:spPr>
          <a:xfrm>
            <a:off x="0" y="0"/>
            <a:ext cx="9044940" cy="311150"/>
          </a:xfrm>
          <a:custGeom>
            <a:avLst/>
            <a:gdLst/>
            <a:ahLst/>
            <a:cxnLst/>
            <a:rect l="l" t="t" r="r" b="b"/>
            <a:pathLst>
              <a:path w="9044940" h="311150">
                <a:moveTo>
                  <a:pt x="0" y="310896"/>
                </a:moveTo>
                <a:lnTo>
                  <a:pt x="9044940" y="310896"/>
                </a:lnTo>
                <a:lnTo>
                  <a:pt x="9044940" y="0"/>
                </a:lnTo>
                <a:lnTo>
                  <a:pt x="0" y="0"/>
                </a:lnTo>
                <a:lnTo>
                  <a:pt x="0" y="310896"/>
                </a:lnTo>
                <a:close/>
              </a:path>
            </a:pathLst>
          </a:custGeom>
          <a:solidFill>
            <a:srgbClr val="424455"/>
          </a:solidFill>
        </p:spPr>
        <p:txBody>
          <a:bodyPr wrap="square" lIns="0" tIns="0" rIns="0" bIns="0" rtlCol="0"/>
          <a:lstStyle/>
          <a:p>
            <a:endParaRPr/>
          </a:p>
        </p:txBody>
      </p:sp>
      <p:sp>
        <p:nvSpPr>
          <p:cNvPr id="5" name="object 5"/>
          <p:cNvSpPr/>
          <p:nvPr/>
        </p:nvSpPr>
        <p:spPr>
          <a:xfrm>
            <a:off x="5410200" y="440436"/>
            <a:ext cx="3634740" cy="26670"/>
          </a:xfrm>
          <a:custGeom>
            <a:avLst/>
            <a:gdLst/>
            <a:ahLst/>
            <a:cxnLst/>
            <a:rect l="l" t="t" r="r" b="b"/>
            <a:pathLst>
              <a:path w="3634740" h="26670">
                <a:moveTo>
                  <a:pt x="0" y="26162"/>
                </a:moveTo>
                <a:lnTo>
                  <a:pt x="3634740" y="26162"/>
                </a:lnTo>
                <a:lnTo>
                  <a:pt x="3634740" y="0"/>
                </a:lnTo>
                <a:lnTo>
                  <a:pt x="0" y="0"/>
                </a:lnTo>
                <a:lnTo>
                  <a:pt x="0" y="26162"/>
                </a:lnTo>
                <a:close/>
              </a:path>
            </a:pathLst>
          </a:custGeom>
          <a:solidFill>
            <a:srgbClr val="438085">
              <a:alpha val="50195"/>
            </a:srgbClr>
          </a:solidFill>
        </p:spPr>
        <p:txBody>
          <a:bodyPr wrap="square" lIns="0" tIns="0" rIns="0" bIns="0" rtlCol="0"/>
          <a:lstStyle/>
          <a:p>
            <a:endParaRPr/>
          </a:p>
        </p:txBody>
      </p:sp>
      <p:sp>
        <p:nvSpPr>
          <p:cNvPr id="6" name="object 6"/>
          <p:cNvSpPr/>
          <p:nvPr/>
        </p:nvSpPr>
        <p:spPr>
          <a:xfrm>
            <a:off x="5410200" y="504698"/>
            <a:ext cx="3634740" cy="115570"/>
          </a:xfrm>
          <a:custGeom>
            <a:avLst/>
            <a:gdLst/>
            <a:ahLst/>
            <a:cxnLst/>
            <a:rect l="l" t="t" r="r" b="b"/>
            <a:pathLst>
              <a:path w="3634740" h="115570">
                <a:moveTo>
                  <a:pt x="0" y="115569"/>
                </a:moveTo>
                <a:lnTo>
                  <a:pt x="3634740" y="115569"/>
                </a:lnTo>
                <a:lnTo>
                  <a:pt x="3634740" y="0"/>
                </a:lnTo>
                <a:lnTo>
                  <a:pt x="0" y="0"/>
                </a:lnTo>
                <a:lnTo>
                  <a:pt x="0" y="115569"/>
                </a:lnTo>
                <a:close/>
              </a:path>
            </a:pathLst>
          </a:custGeom>
          <a:solidFill>
            <a:srgbClr val="438085">
              <a:alpha val="50195"/>
            </a:srgbClr>
          </a:solidFill>
        </p:spPr>
        <p:txBody>
          <a:bodyPr wrap="square" lIns="0" tIns="0" rIns="0" bIns="0" rtlCol="0"/>
          <a:lstStyle/>
          <a:p>
            <a:endParaRPr/>
          </a:p>
        </p:txBody>
      </p:sp>
      <p:sp>
        <p:nvSpPr>
          <p:cNvPr id="7" name="object 7"/>
          <p:cNvSpPr/>
          <p:nvPr/>
        </p:nvSpPr>
        <p:spPr>
          <a:xfrm>
            <a:off x="9029700" y="0"/>
            <a:ext cx="0" cy="154305"/>
          </a:xfrm>
          <a:custGeom>
            <a:avLst/>
            <a:gdLst/>
            <a:ahLst/>
            <a:cxnLst/>
            <a:rect l="l" t="t" r="r" b="b"/>
            <a:pathLst>
              <a:path h="154305">
                <a:moveTo>
                  <a:pt x="0" y="0"/>
                </a:moveTo>
                <a:lnTo>
                  <a:pt x="0" y="153949"/>
                </a:lnTo>
              </a:path>
            </a:pathLst>
          </a:custGeom>
          <a:ln w="9143">
            <a:solidFill>
              <a:srgbClr val="FFFFFF"/>
            </a:solidFill>
          </a:ln>
        </p:spPr>
        <p:txBody>
          <a:bodyPr wrap="square" lIns="0" tIns="0" rIns="0" bIns="0" rtlCol="0"/>
          <a:lstStyle/>
          <a:p>
            <a:endParaRPr/>
          </a:p>
        </p:txBody>
      </p:sp>
      <p:sp>
        <p:nvSpPr>
          <p:cNvPr id="8" name="object 8"/>
          <p:cNvSpPr/>
          <p:nvPr/>
        </p:nvSpPr>
        <p:spPr>
          <a:xfrm>
            <a:off x="8974835" y="0"/>
            <a:ext cx="27940" cy="154305"/>
          </a:xfrm>
          <a:custGeom>
            <a:avLst/>
            <a:gdLst/>
            <a:ahLst/>
            <a:cxnLst/>
            <a:rect l="l" t="t" r="r" b="b"/>
            <a:pathLst>
              <a:path w="27940" h="154305">
                <a:moveTo>
                  <a:pt x="0" y="153949"/>
                </a:moveTo>
                <a:lnTo>
                  <a:pt x="27431" y="153949"/>
                </a:lnTo>
                <a:lnTo>
                  <a:pt x="27431" y="0"/>
                </a:lnTo>
                <a:lnTo>
                  <a:pt x="0" y="0"/>
                </a:lnTo>
                <a:lnTo>
                  <a:pt x="0" y="153949"/>
                </a:lnTo>
                <a:close/>
              </a:path>
            </a:pathLst>
          </a:custGeom>
          <a:solidFill>
            <a:srgbClr val="FFFFFF">
              <a:alpha val="39999"/>
            </a:srgbClr>
          </a:solidFill>
        </p:spPr>
        <p:txBody>
          <a:bodyPr wrap="square" lIns="0" tIns="0" rIns="0" bIns="0" rtlCol="0"/>
          <a:lstStyle/>
          <a:p>
            <a:endParaRPr/>
          </a:p>
        </p:txBody>
      </p:sp>
      <p:sp>
        <p:nvSpPr>
          <p:cNvPr id="9" name="object 9"/>
          <p:cNvSpPr/>
          <p:nvPr/>
        </p:nvSpPr>
        <p:spPr>
          <a:xfrm>
            <a:off x="8915400" y="0"/>
            <a:ext cx="55244" cy="153035"/>
          </a:xfrm>
          <a:custGeom>
            <a:avLst/>
            <a:gdLst/>
            <a:ahLst/>
            <a:cxnLst/>
            <a:rect l="l" t="t" r="r" b="b"/>
            <a:pathLst>
              <a:path w="55245" h="153035">
                <a:moveTo>
                  <a:pt x="0" y="152425"/>
                </a:moveTo>
                <a:lnTo>
                  <a:pt x="54864" y="152425"/>
                </a:lnTo>
                <a:lnTo>
                  <a:pt x="54864" y="0"/>
                </a:lnTo>
                <a:lnTo>
                  <a:pt x="0" y="0"/>
                </a:lnTo>
                <a:lnTo>
                  <a:pt x="0" y="152425"/>
                </a:lnTo>
                <a:close/>
              </a:path>
            </a:pathLst>
          </a:custGeom>
          <a:solidFill>
            <a:srgbClr val="FFFFFF">
              <a:alpha val="19999"/>
            </a:srgbClr>
          </a:solidFill>
        </p:spPr>
        <p:txBody>
          <a:bodyPr wrap="square" lIns="0" tIns="0" rIns="0" bIns="0" rtlCol="0"/>
          <a:lstStyle/>
          <a:p>
            <a:endParaRPr/>
          </a:p>
        </p:txBody>
      </p:sp>
      <p:sp>
        <p:nvSpPr>
          <p:cNvPr id="10" name="object 10"/>
          <p:cNvSpPr/>
          <p:nvPr/>
        </p:nvSpPr>
        <p:spPr>
          <a:xfrm>
            <a:off x="8877300" y="0"/>
            <a:ext cx="0" cy="153035"/>
          </a:xfrm>
          <a:custGeom>
            <a:avLst/>
            <a:gdLst/>
            <a:ahLst/>
            <a:cxnLst/>
            <a:rect l="l" t="t" r="r" b="b"/>
            <a:pathLst>
              <a:path h="153035">
                <a:moveTo>
                  <a:pt x="0" y="0"/>
                </a:moveTo>
                <a:lnTo>
                  <a:pt x="0" y="152425"/>
                </a:lnTo>
              </a:path>
            </a:pathLst>
          </a:custGeom>
          <a:ln w="9143">
            <a:solidFill>
              <a:srgbClr val="FFFFFF"/>
            </a:solidFill>
          </a:ln>
        </p:spPr>
        <p:txBody>
          <a:bodyPr wrap="square" lIns="0" tIns="0" rIns="0" bIns="0" rtlCol="0"/>
          <a:lstStyle/>
          <a:p>
            <a:endParaRPr/>
          </a:p>
        </p:txBody>
      </p:sp>
      <p:sp>
        <p:nvSpPr>
          <p:cNvPr id="11" name="object 11"/>
          <p:cNvSpPr/>
          <p:nvPr/>
        </p:nvSpPr>
        <p:spPr>
          <a:xfrm>
            <a:off x="0" y="152425"/>
            <a:ext cx="922655" cy="314325"/>
          </a:xfrm>
          <a:custGeom>
            <a:avLst/>
            <a:gdLst/>
            <a:ahLst/>
            <a:cxnLst/>
            <a:rect l="l" t="t" r="r" b="b"/>
            <a:pathLst>
              <a:path w="922655" h="314325">
                <a:moveTo>
                  <a:pt x="0" y="314172"/>
                </a:moveTo>
                <a:lnTo>
                  <a:pt x="922083" y="314172"/>
                </a:lnTo>
                <a:lnTo>
                  <a:pt x="922083" y="0"/>
                </a:lnTo>
                <a:lnTo>
                  <a:pt x="0" y="0"/>
                </a:lnTo>
                <a:lnTo>
                  <a:pt x="0" y="314172"/>
                </a:lnTo>
                <a:close/>
              </a:path>
            </a:pathLst>
          </a:custGeom>
          <a:solidFill>
            <a:srgbClr val="8587A1"/>
          </a:solidFill>
        </p:spPr>
        <p:txBody>
          <a:bodyPr wrap="square" lIns="0" tIns="0" rIns="0" bIns="0" rtlCol="0"/>
          <a:lstStyle/>
          <a:p>
            <a:endParaRPr/>
          </a:p>
        </p:txBody>
      </p:sp>
      <p:sp>
        <p:nvSpPr>
          <p:cNvPr id="12" name="object 12"/>
          <p:cNvSpPr/>
          <p:nvPr/>
        </p:nvSpPr>
        <p:spPr>
          <a:xfrm>
            <a:off x="922083" y="152425"/>
            <a:ext cx="3565525" cy="314325"/>
          </a:xfrm>
          <a:custGeom>
            <a:avLst/>
            <a:gdLst/>
            <a:ahLst/>
            <a:cxnLst/>
            <a:rect l="l" t="t" r="r" b="b"/>
            <a:pathLst>
              <a:path w="3565525" h="314325">
                <a:moveTo>
                  <a:pt x="0" y="314172"/>
                </a:moveTo>
                <a:lnTo>
                  <a:pt x="3565271" y="314172"/>
                </a:lnTo>
                <a:lnTo>
                  <a:pt x="3565271" y="0"/>
                </a:lnTo>
                <a:lnTo>
                  <a:pt x="0" y="0"/>
                </a:lnTo>
                <a:lnTo>
                  <a:pt x="0" y="314172"/>
                </a:lnTo>
                <a:close/>
              </a:path>
            </a:pathLst>
          </a:custGeom>
          <a:solidFill>
            <a:srgbClr val="8587A1"/>
          </a:solidFill>
        </p:spPr>
        <p:txBody>
          <a:bodyPr wrap="square" lIns="0" tIns="0" rIns="0" bIns="0" rtlCol="0"/>
          <a:lstStyle/>
          <a:p>
            <a:endParaRPr/>
          </a:p>
        </p:txBody>
      </p:sp>
      <p:sp>
        <p:nvSpPr>
          <p:cNvPr id="13" name="object 13"/>
          <p:cNvSpPr/>
          <p:nvPr/>
        </p:nvSpPr>
        <p:spPr>
          <a:xfrm>
            <a:off x="4487290" y="152425"/>
            <a:ext cx="2625090" cy="314325"/>
          </a:xfrm>
          <a:custGeom>
            <a:avLst/>
            <a:gdLst/>
            <a:ahLst/>
            <a:cxnLst/>
            <a:rect l="l" t="t" r="r" b="b"/>
            <a:pathLst>
              <a:path w="2625090" h="314325">
                <a:moveTo>
                  <a:pt x="0" y="314172"/>
                </a:moveTo>
                <a:lnTo>
                  <a:pt x="2624709" y="314172"/>
                </a:lnTo>
                <a:lnTo>
                  <a:pt x="2624709" y="0"/>
                </a:lnTo>
                <a:lnTo>
                  <a:pt x="0" y="0"/>
                </a:lnTo>
                <a:lnTo>
                  <a:pt x="0" y="314172"/>
                </a:lnTo>
                <a:close/>
              </a:path>
            </a:pathLst>
          </a:custGeom>
          <a:solidFill>
            <a:srgbClr val="8587A1"/>
          </a:solidFill>
        </p:spPr>
        <p:txBody>
          <a:bodyPr wrap="square" lIns="0" tIns="0" rIns="0" bIns="0" rtlCol="0"/>
          <a:lstStyle/>
          <a:p>
            <a:endParaRPr/>
          </a:p>
        </p:txBody>
      </p:sp>
      <p:sp>
        <p:nvSpPr>
          <p:cNvPr id="14" name="object 14"/>
          <p:cNvSpPr/>
          <p:nvPr/>
        </p:nvSpPr>
        <p:spPr>
          <a:xfrm>
            <a:off x="7112000" y="152425"/>
            <a:ext cx="2032000" cy="314325"/>
          </a:xfrm>
          <a:custGeom>
            <a:avLst/>
            <a:gdLst/>
            <a:ahLst/>
            <a:cxnLst/>
            <a:rect l="l" t="t" r="r" b="b"/>
            <a:pathLst>
              <a:path w="2032000" h="314325">
                <a:moveTo>
                  <a:pt x="0" y="314172"/>
                </a:moveTo>
                <a:lnTo>
                  <a:pt x="2032000" y="314172"/>
                </a:lnTo>
                <a:lnTo>
                  <a:pt x="2032000" y="0"/>
                </a:lnTo>
                <a:lnTo>
                  <a:pt x="0" y="0"/>
                </a:lnTo>
                <a:lnTo>
                  <a:pt x="0" y="314172"/>
                </a:lnTo>
                <a:close/>
              </a:path>
            </a:pathLst>
          </a:custGeom>
          <a:solidFill>
            <a:srgbClr val="8587A1"/>
          </a:solidFill>
        </p:spPr>
        <p:txBody>
          <a:bodyPr wrap="square" lIns="0" tIns="0" rIns="0" bIns="0" rtlCol="0"/>
          <a:lstStyle/>
          <a:p>
            <a:endParaRPr/>
          </a:p>
        </p:txBody>
      </p:sp>
      <p:sp>
        <p:nvSpPr>
          <p:cNvPr id="15" name="object 15"/>
          <p:cNvSpPr/>
          <p:nvPr/>
        </p:nvSpPr>
        <p:spPr>
          <a:xfrm>
            <a:off x="0" y="504698"/>
            <a:ext cx="922655" cy="830580"/>
          </a:xfrm>
          <a:custGeom>
            <a:avLst/>
            <a:gdLst/>
            <a:ahLst/>
            <a:cxnLst/>
            <a:rect l="l" t="t" r="r" b="b"/>
            <a:pathLst>
              <a:path w="922655" h="830580">
                <a:moveTo>
                  <a:pt x="0" y="830452"/>
                </a:moveTo>
                <a:lnTo>
                  <a:pt x="922083" y="830452"/>
                </a:lnTo>
                <a:lnTo>
                  <a:pt x="922083" y="0"/>
                </a:lnTo>
                <a:lnTo>
                  <a:pt x="0" y="0"/>
                </a:lnTo>
                <a:lnTo>
                  <a:pt x="0" y="830452"/>
                </a:lnTo>
                <a:close/>
              </a:path>
            </a:pathLst>
          </a:custGeom>
          <a:solidFill>
            <a:srgbClr val="8587A1"/>
          </a:solidFill>
        </p:spPr>
        <p:txBody>
          <a:bodyPr wrap="square" lIns="0" tIns="0" rIns="0" bIns="0" rtlCol="0"/>
          <a:lstStyle/>
          <a:p>
            <a:endParaRPr/>
          </a:p>
        </p:txBody>
      </p:sp>
      <p:sp>
        <p:nvSpPr>
          <p:cNvPr id="16" name="object 16"/>
          <p:cNvSpPr/>
          <p:nvPr/>
        </p:nvSpPr>
        <p:spPr>
          <a:xfrm>
            <a:off x="922083" y="504698"/>
            <a:ext cx="3565525" cy="830580"/>
          </a:xfrm>
          <a:custGeom>
            <a:avLst/>
            <a:gdLst/>
            <a:ahLst/>
            <a:cxnLst/>
            <a:rect l="l" t="t" r="r" b="b"/>
            <a:pathLst>
              <a:path w="3565525" h="830580">
                <a:moveTo>
                  <a:pt x="0" y="830452"/>
                </a:moveTo>
                <a:lnTo>
                  <a:pt x="3565271" y="830452"/>
                </a:lnTo>
                <a:lnTo>
                  <a:pt x="3565271" y="0"/>
                </a:lnTo>
                <a:lnTo>
                  <a:pt x="0" y="0"/>
                </a:lnTo>
                <a:lnTo>
                  <a:pt x="0" y="830452"/>
                </a:lnTo>
                <a:close/>
              </a:path>
            </a:pathLst>
          </a:custGeom>
          <a:solidFill>
            <a:srgbClr val="8587A1"/>
          </a:solidFill>
        </p:spPr>
        <p:txBody>
          <a:bodyPr wrap="square" lIns="0" tIns="0" rIns="0" bIns="0" rtlCol="0"/>
          <a:lstStyle/>
          <a:p>
            <a:endParaRPr/>
          </a:p>
        </p:txBody>
      </p:sp>
      <p:sp>
        <p:nvSpPr>
          <p:cNvPr id="17" name="object 17"/>
          <p:cNvSpPr/>
          <p:nvPr/>
        </p:nvSpPr>
        <p:spPr>
          <a:xfrm>
            <a:off x="4487290" y="504698"/>
            <a:ext cx="2625090" cy="830580"/>
          </a:xfrm>
          <a:custGeom>
            <a:avLst/>
            <a:gdLst/>
            <a:ahLst/>
            <a:cxnLst/>
            <a:rect l="l" t="t" r="r" b="b"/>
            <a:pathLst>
              <a:path w="2625090" h="830580">
                <a:moveTo>
                  <a:pt x="0" y="830452"/>
                </a:moveTo>
                <a:lnTo>
                  <a:pt x="2624709" y="830452"/>
                </a:lnTo>
                <a:lnTo>
                  <a:pt x="2624709" y="0"/>
                </a:lnTo>
                <a:lnTo>
                  <a:pt x="0" y="0"/>
                </a:lnTo>
                <a:lnTo>
                  <a:pt x="0" y="830452"/>
                </a:lnTo>
                <a:close/>
              </a:path>
            </a:pathLst>
          </a:custGeom>
          <a:solidFill>
            <a:srgbClr val="8587A1"/>
          </a:solidFill>
        </p:spPr>
        <p:txBody>
          <a:bodyPr wrap="square" lIns="0" tIns="0" rIns="0" bIns="0" rtlCol="0"/>
          <a:lstStyle/>
          <a:p>
            <a:endParaRPr/>
          </a:p>
        </p:txBody>
      </p:sp>
      <p:sp>
        <p:nvSpPr>
          <p:cNvPr id="18" name="object 18"/>
          <p:cNvSpPr/>
          <p:nvPr/>
        </p:nvSpPr>
        <p:spPr>
          <a:xfrm>
            <a:off x="7112000" y="504698"/>
            <a:ext cx="2032000" cy="6201410"/>
          </a:xfrm>
          <a:custGeom>
            <a:avLst/>
            <a:gdLst/>
            <a:ahLst/>
            <a:cxnLst/>
            <a:rect l="l" t="t" r="r" b="b"/>
            <a:pathLst>
              <a:path w="2032000" h="6201409">
                <a:moveTo>
                  <a:pt x="0" y="6200902"/>
                </a:moveTo>
                <a:lnTo>
                  <a:pt x="2032000" y="6200902"/>
                </a:lnTo>
                <a:lnTo>
                  <a:pt x="2032000" y="0"/>
                </a:lnTo>
                <a:lnTo>
                  <a:pt x="0" y="0"/>
                </a:lnTo>
                <a:lnTo>
                  <a:pt x="0" y="6200902"/>
                </a:lnTo>
                <a:close/>
              </a:path>
            </a:pathLst>
          </a:custGeom>
          <a:solidFill>
            <a:srgbClr val="8587A1"/>
          </a:solidFill>
        </p:spPr>
        <p:txBody>
          <a:bodyPr wrap="square" lIns="0" tIns="0" rIns="0" bIns="0" rtlCol="0"/>
          <a:lstStyle/>
          <a:p>
            <a:endParaRPr/>
          </a:p>
        </p:txBody>
      </p:sp>
      <p:sp>
        <p:nvSpPr>
          <p:cNvPr id="19" name="object 19"/>
          <p:cNvSpPr/>
          <p:nvPr/>
        </p:nvSpPr>
        <p:spPr>
          <a:xfrm>
            <a:off x="0" y="1335150"/>
            <a:ext cx="922655" cy="750570"/>
          </a:xfrm>
          <a:custGeom>
            <a:avLst/>
            <a:gdLst/>
            <a:ahLst/>
            <a:cxnLst/>
            <a:rect l="l" t="t" r="r" b="b"/>
            <a:pathLst>
              <a:path w="922655" h="750569">
                <a:moveTo>
                  <a:pt x="0" y="750570"/>
                </a:moveTo>
                <a:lnTo>
                  <a:pt x="922083" y="750570"/>
                </a:lnTo>
                <a:lnTo>
                  <a:pt x="922083" y="0"/>
                </a:lnTo>
                <a:lnTo>
                  <a:pt x="0" y="0"/>
                </a:lnTo>
                <a:lnTo>
                  <a:pt x="0" y="750570"/>
                </a:lnTo>
                <a:close/>
              </a:path>
            </a:pathLst>
          </a:custGeom>
          <a:solidFill>
            <a:srgbClr val="8587A1"/>
          </a:solidFill>
        </p:spPr>
        <p:txBody>
          <a:bodyPr wrap="square" lIns="0" tIns="0" rIns="0" bIns="0" rtlCol="0"/>
          <a:lstStyle/>
          <a:p>
            <a:endParaRPr/>
          </a:p>
        </p:txBody>
      </p:sp>
      <p:sp>
        <p:nvSpPr>
          <p:cNvPr id="20" name="object 20"/>
          <p:cNvSpPr/>
          <p:nvPr/>
        </p:nvSpPr>
        <p:spPr>
          <a:xfrm>
            <a:off x="922083" y="1335150"/>
            <a:ext cx="3565525" cy="750570"/>
          </a:xfrm>
          <a:custGeom>
            <a:avLst/>
            <a:gdLst/>
            <a:ahLst/>
            <a:cxnLst/>
            <a:rect l="l" t="t" r="r" b="b"/>
            <a:pathLst>
              <a:path w="3565525" h="750569">
                <a:moveTo>
                  <a:pt x="0" y="750570"/>
                </a:moveTo>
                <a:lnTo>
                  <a:pt x="3565271" y="750570"/>
                </a:lnTo>
                <a:lnTo>
                  <a:pt x="3565271" y="0"/>
                </a:lnTo>
                <a:lnTo>
                  <a:pt x="0" y="0"/>
                </a:lnTo>
                <a:lnTo>
                  <a:pt x="0" y="750570"/>
                </a:lnTo>
                <a:close/>
              </a:path>
            </a:pathLst>
          </a:custGeom>
          <a:solidFill>
            <a:srgbClr val="8587A1"/>
          </a:solidFill>
        </p:spPr>
        <p:txBody>
          <a:bodyPr wrap="square" lIns="0" tIns="0" rIns="0" bIns="0" rtlCol="0"/>
          <a:lstStyle/>
          <a:p>
            <a:endParaRPr/>
          </a:p>
        </p:txBody>
      </p:sp>
      <p:sp>
        <p:nvSpPr>
          <p:cNvPr id="21" name="object 21"/>
          <p:cNvSpPr/>
          <p:nvPr/>
        </p:nvSpPr>
        <p:spPr>
          <a:xfrm>
            <a:off x="4487290" y="1335150"/>
            <a:ext cx="2625090" cy="750570"/>
          </a:xfrm>
          <a:custGeom>
            <a:avLst/>
            <a:gdLst/>
            <a:ahLst/>
            <a:cxnLst/>
            <a:rect l="l" t="t" r="r" b="b"/>
            <a:pathLst>
              <a:path w="2625090" h="750569">
                <a:moveTo>
                  <a:pt x="0" y="750570"/>
                </a:moveTo>
                <a:lnTo>
                  <a:pt x="2624709" y="750570"/>
                </a:lnTo>
                <a:lnTo>
                  <a:pt x="2624709" y="0"/>
                </a:lnTo>
                <a:lnTo>
                  <a:pt x="0" y="0"/>
                </a:lnTo>
                <a:lnTo>
                  <a:pt x="0" y="750570"/>
                </a:lnTo>
                <a:close/>
              </a:path>
            </a:pathLst>
          </a:custGeom>
          <a:solidFill>
            <a:srgbClr val="8587A1"/>
          </a:solidFill>
        </p:spPr>
        <p:txBody>
          <a:bodyPr wrap="square" lIns="0" tIns="0" rIns="0" bIns="0" rtlCol="0"/>
          <a:lstStyle/>
          <a:p>
            <a:endParaRPr/>
          </a:p>
        </p:txBody>
      </p:sp>
      <p:sp>
        <p:nvSpPr>
          <p:cNvPr id="22" name="object 22"/>
          <p:cNvSpPr/>
          <p:nvPr/>
        </p:nvSpPr>
        <p:spPr>
          <a:xfrm>
            <a:off x="0" y="2085632"/>
            <a:ext cx="922655" cy="905510"/>
          </a:xfrm>
          <a:custGeom>
            <a:avLst/>
            <a:gdLst/>
            <a:ahLst/>
            <a:cxnLst/>
            <a:rect l="l" t="t" r="r" b="b"/>
            <a:pathLst>
              <a:path w="922655" h="905510">
                <a:moveTo>
                  <a:pt x="0" y="905090"/>
                </a:moveTo>
                <a:lnTo>
                  <a:pt x="922083" y="905090"/>
                </a:lnTo>
                <a:lnTo>
                  <a:pt x="922083" y="0"/>
                </a:lnTo>
                <a:lnTo>
                  <a:pt x="0" y="0"/>
                </a:lnTo>
                <a:lnTo>
                  <a:pt x="0" y="905090"/>
                </a:lnTo>
                <a:close/>
              </a:path>
            </a:pathLst>
          </a:custGeom>
          <a:solidFill>
            <a:srgbClr val="8587A1"/>
          </a:solidFill>
        </p:spPr>
        <p:txBody>
          <a:bodyPr wrap="square" lIns="0" tIns="0" rIns="0" bIns="0" rtlCol="0"/>
          <a:lstStyle/>
          <a:p>
            <a:endParaRPr/>
          </a:p>
        </p:txBody>
      </p:sp>
      <p:sp>
        <p:nvSpPr>
          <p:cNvPr id="23" name="object 23"/>
          <p:cNvSpPr/>
          <p:nvPr/>
        </p:nvSpPr>
        <p:spPr>
          <a:xfrm>
            <a:off x="922083" y="2085632"/>
            <a:ext cx="3565525" cy="905510"/>
          </a:xfrm>
          <a:custGeom>
            <a:avLst/>
            <a:gdLst/>
            <a:ahLst/>
            <a:cxnLst/>
            <a:rect l="l" t="t" r="r" b="b"/>
            <a:pathLst>
              <a:path w="3565525" h="905510">
                <a:moveTo>
                  <a:pt x="0" y="905090"/>
                </a:moveTo>
                <a:lnTo>
                  <a:pt x="3565271" y="905090"/>
                </a:lnTo>
                <a:lnTo>
                  <a:pt x="3565271" y="0"/>
                </a:lnTo>
                <a:lnTo>
                  <a:pt x="0" y="0"/>
                </a:lnTo>
                <a:lnTo>
                  <a:pt x="0" y="905090"/>
                </a:lnTo>
                <a:close/>
              </a:path>
            </a:pathLst>
          </a:custGeom>
          <a:solidFill>
            <a:srgbClr val="8587A1"/>
          </a:solidFill>
        </p:spPr>
        <p:txBody>
          <a:bodyPr wrap="square" lIns="0" tIns="0" rIns="0" bIns="0" rtlCol="0"/>
          <a:lstStyle/>
          <a:p>
            <a:endParaRPr/>
          </a:p>
        </p:txBody>
      </p:sp>
      <p:sp>
        <p:nvSpPr>
          <p:cNvPr id="24" name="object 24"/>
          <p:cNvSpPr/>
          <p:nvPr/>
        </p:nvSpPr>
        <p:spPr>
          <a:xfrm>
            <a:off x="4487290" y="2085632"/>
            <a:ext cx="2625090" cy="905510"/>
          </a:xfrm>
          <a:custGeom>
            <a:avLst/>
            <a:gdLst/>
            <a:ahLst/>
            <a:cxnLst/>
            <a:rect l="l" t="t" r="r" b="b"/>
            <a:pathLst>
              <a:path w="2625090" h="905510">
                <a:moveTo>
                  <a:pt x="0" y="905090"/>
                </a:moveTo>
                <a:lnTo>
                  <a:pt x="2624709" y="905090"/>
                </a:lnTo>
                <a:lnTo>
                  <a:pt x="2624709" y="0"/>
                </a:lnTo>
                <a:lnTo>
                  <a:pt x="0" y="0"/>
                </a:lnTo>
                <a:lnTo>
                  <a:pt x="0" y="905090"/>
                </a:lnTo>
                <a:close/>
              </a:path>
            </a:pathLst>
          </a:custGeom>
          <a:solidFill>
            <a:srgbClr val="8587A1"/>
          </a:solidFill>
        </p:spPr>
        <p:txBody>
          <a:bodyPr wrap="square" lIns="0" tIns="0" rIns="0" bIns="0" rtlCol="0"/>
          <a:lstStyle/>
          <a:p>
            <a:endParaRPr/>
          </a:p>
        </p:txBody>
      </p:sp>
      <p:sp>
        <p:nvSpPr>
          <p:cNvPr id="25" name="object 25"/>
          <p:cNvSpPr/>
          <p:nvPr/>
        </p:nvSpPr>
        <p:spPr>
          <a:xfrm>
            <a:off x="0" y="2990723"/>
            <a:ext cx="922655" cy="929640"/>
          </a:xfrm>
          <a:custGeom>
            <a:avLst/>
            <a:gdLst/>
            <a:ahLst/>
            <a:cxnLst/>
            <a:rect l="l" t="t" r="r" b="b"/>
            <a:pathLst>
              <a:path w="922655" h="929639">
                <a:moveTo>
                  <a:pt x="0" y="929258"/>
                </a:moveTo>
                <a:lnTo>
                  <a:pt x="922083" y="929258"/>
                </a:lnTo>
                <a:lnTo>
                  <a:pt x="922083" y="0"/>
                </a:lnTo>
                <a:lnTo>
                  <a:pt x="0" y="0"/>
                </a:lnTo>
                <a:lnTo>
                  <a:pt x="0" y="929258"/>
                </a:lnTo>
                <a:close/>
              </a:path>
            </a:pathLst>
          </a:custGeom>
          <a:solidFill>
            <a:srgbClr val="8587A1"/>
          </a:solidFill>
        </p:spPr>
        <p:txBody>
          <a:bodyPr wrap="square" lIns="0" tIns="0" rIns="0" bIns="0" rtlCol="0"/>
          <a:lstStyle/>
          <a:p>
            <a:endParaRPr/>
          </a:p>
        </p:txBody>
      </p:sp>
      <p:sp>
        <p:nvSpPr>
          <p:cNvPr id="26" name="object 26"/>
          <p:cNvSpPr/>
          <p:nvPr/>
        </p:nvSpPr>
        <p:spPr>
          <a:xfrm>
            <a:off x="922083" y="2990723"/>
            <a:ext cx="3565525" cy="929640"/>
          </a:xfrm>
          <a:custGeom>
            <a:avLst/>
            <a:gdLst/>
            <a:ahLst/>
            <a:cxnLst/>
            <a:rect l="l" t="t" r="r" b="b"/>
            <a:pathLst>
              <a:path w="3565525" h="929639">
                <a:moveTo>
                  <a:pt x="0" y="929258"/>
                </a:moveTo>
                <a:lnTo>
                  <a:pt x="3565271" y="929258"/>
                </a:lnTo>
                <a:lnTo>
                  <a:pt x="3565271" y="0"/>
                </a:lnTo>
                <a:lnTo>
                  <a:pt x="0" y="0"/>
                </a:lnTo>
                <a:lnTo>
                  <a:pt x="0" y="929258"/>
                </a:lnTo>
                <a:close/>
              </a:path>
            </a:pathLst>
          </a:custGeom>
          <a:solidFill>
            <a:srgbClr val="8587A1"/>
          </a:solidFill>
        </p:spPr>
        <p:txBody>
          <a:bodyPr wrap="square" lIns="0" tIns="0" rIns="0" bIns="0" rtlCol="0"/>
          <a:lstStyle/>
          <a:p>
            <a:endParaRPr/>
          </a:p>
        </p:txBody>
      </p:sp>
      <p:sp>
        <p:nvSpPr>
          <p:cNvPr id="27" name="object 27"/>
          <p:cNvSpPr/>
          <p:nvPr/>
        </p:nvSpPr>
        <p:spPr>
          <a:xfrm>
            <a:off x="4487290" y="2990723"/>
            <a:ext cx="2625090" cy="929640"/>
          </a:xfrm>
          <a:custGeom>
            <a:avLst/>
            <a:gdLst/>
            <a:ahLst/>
            <a:cxnLst/>
            <a:rect l="l" t="t" r="r" b="b"/>
            <a:pathLst>
              <a:path w="2625090" h="929639">
                <a:moveTo>
                  <a:pt x="0" y="929258"/>
                </a:moveTo>
                <a:lnTo>
                  <a:pt x="2624709" y="929258"/>
                </a:lnTo>
                <a:lnTo>
                  <a:pt x="2624709" y="0"/>
                </a:lnTo>
                <a:lnTo>
                  <a:pt x="0" y="0"/>
                </a:lnTo>
                <a:lnTo>
                  <a:pt x="0" y="929258"/>
                </a:lnTo>
                <a:close/>
              </a:path>
            </a:pathLst>
          </a:custGeom>
          <a:solidFill>
            <a:srgbClr val="8587A1"/>
          </a:solidFill>
        </p:spPr>
        <p:txBody>
          <a:bodyPr wrap="square" lIns="0" tIns="0" rIns="0" bIns="0" rtlCol="0"/>
          <a:lstStyle/>
          <a:p>
            <a:endParaRPr/>
          </a:p>
        </p:txBody>
      </p:sp>
      <p:sp>
        <p:nvSpPr>
          <p:cNvPr id="28" name="object 28"/>
          <p:cNvSpPr/>
          <p:nvPr/>
        </p:nvSpPr>
        <p:spPr>
          <a:xfrm>
            <a:off x="0" y="3920045"/>
            <a:ext cx="922655" cy="713105"/>
          </a:xfrm>
          <a:custGeom>
            <a:avLst/>
            <a:gdLst/>
            <a:ahLst/>
            <a:cxnLst/>
            <a:rect l="l" t="t" r="r" b="b"/>
            <a:pathLst>
              <a:path w="922655" h="713104">
                <a:moveTo>
                  <a:pt x="0" y="712914"/>
                </a:moveTo>
                <a:lnTo>
                  <a:pt x="922083" y="712914"/>
                </a:lnTo>
                <a:lnTo>
                  <a:pt x="922083" y="0"/>
                </a:lnTo>
                <a:lnTo>
                  <a:pt x="0" y="0"/>
                </a:lnTo>
                <a:lnTo>
                  <a:pt x="0" y="712914"/>
                </a:lnTo>
                <a:close/>
              </a:path>
            </a:pathLst>
          </a:custGeom>
          <a:solidFill>
            <a:srgbClr val="8587A1"/>
          </a:solidFill>
        </p:spPr>
        <p:txBody>
          <a:bodyPr wrap="square" lIns="0" tIns="0" rIns="0" bIns="0" rtlCol="0"/>
          <a:lstStyle/>
          <a:p>
            <a:endParaRPr/>
          </a:p>
        </p:txBody>
      </p:sp>
      <p:sp>
        <p:nvSpPr>
          <p:cNvPr id="29" name="object 29"/>
          <p:cNvSpPr/>
          <p:nvPr/>
        </p:nvSpPr>
        <p:spPr>
          <a:xfrm>
            <a:off x="922083" y="3920045"/>
            <a:ext cx="3565525" cy="713105"/>
          </a:xfrm>
          <a:custGeom>
            <a:avLst/>
            <a:gdLst/>
            <a:ahLst/>
            <a:cxnLst/>
            <a:rect l="l" t="t" r="r" b="b"/>
            <a:pathLst>
              <a:path w="3565525" h="713104">
                <a:moveTo>
                  <a:pt x="0" y="712914"/>
                </a:moveTo>
                <a:lnTo>
                  <a:pt x="3565271" y="712914"/>
                </a:lnTo>
                <a:lnTo>
                  <a:pt x="3565271" y="0"/>
                </a:lnTo>
                <a:lnTo>
                  <a:pt x="0" y="0"/>
                </a:lnTo>
                <a:lnTo>
                  <a:pt x="0" y="712914"/>
                </a:lnTo>
                <a:close/>
              </a:path>
            </a:pathLst>
          </a:custGeom>
          <a:solidFill>
            <a:srgbClr val="8587A1"/>
          </a:solidFill>
        </p:spPr>
        <p:txBody>
          <a:bodyPr wrap="square" lIns="0" tIns="0" rIns="0" bIns="0" rtlCol="0"/>
          <a:lstStyle/>
          <a:p>
            <a:endParaRPr/>
          </a:p>
        </p:txBody>
      </p:sp>
      <p:sp>
        <p:nvSpPr>
          <p:cNvPr id="30" name="object 30"/>
          <p:cNvSpPr/>
          <p:nvPr/>
        </p:nvSpPr>
        <p:spPr>
          <a:xfrm>
            <a:off x="4487290" y="3920045"/>
            <a:ext cx="2625090" cy="713105"/>
          </a:xfrm>
          <a:custGeom>
            <a:avLst/>
            <a:gdLst/>
            <a:ahLst/>
            <a:cxnLst/>
            <a:rect l="l" t="t" r="r" b="b"/>
            <a:pathLst>
              <a:path w="2625090" h="713104">
                <a:moveTo>
                  <a:pt x="0" y="712914"/>
                </a:moveTo>
                <a:lnTo>
                  <a:pt x="2624709" y="712914"/>
                </a:lnTo>
                <a:lnTo>
                  <a:pt x="2624709" y="0"/>
                </a:lnTo>
                <a:lnTo>
                  <a:pt x="0" y="0"/>
                </a:lnTo>
                <a:lnTo>
                  <a:pt x="0" y="712914"/>
                </a:lnTo>
                <a:close/>
              </a:path>
            </a:pathLst>
          </a:custGeom>
          <a:solidFill>
            <a:srgbClr val="8587A1"/>
          </a:solidFill>
        </p:spPr>
        <p:txBody>
          <a:bodyPr wrap="square" lIns="0" tIns="0" rIns="0" bIns="0" rtlCol="0"/>
          <a:lstStyle/>
          <a:p>
            <a:endParaRPr/>
          </a:p>
        </p:txBody>
      </p:sp>
      <p:sp>
        <p:nvSpPr>
          <p:cNvPr id="31" name="object 31"/>
          <p:cNvSpPr/>
          <p:nvPr/>
        </p:nvSpPr>
        <p:spPr>
          <a:xfrm>
            <a:off x="0" y="4632883"/>
            <a:ext cx="922655" cy="913130"/>
          </a:xfrm>
          <a:custGeom>
            <a:avLst/>
            <a:gdLst/>
            <a:ahLst/>
            <a:cxnLst/>
            <a:rect l="l" t="t" r="r" b="b"/>
            <a:pathLst>
              <a:path w="922655" h="913129">
                <a:moveTo>
                  <a:pt x="0" y="912571"/>
                </a:moveTo>
                <a:lnTo>
                  <a:pt x="922083" y="912571"/>
                </a:lnTo>
                <a:lnTo>
                  <a:pt x="922083" y="0"/>
                </a:lnTo>
                <a:lnTo>
                  <a:pt x="0" y="0"/>
                </a:lnTo>
                <a:lnTo>
                  <a:pt x="0" y="912571"/>
                </a:lnTo>
                <a:close/>
              </a:path>
            </a:pathLst>
          </a:custGeom>
          <a:solidFill>
            <a:srgbClr val="8587A1"/>
          </a:solidFill>
        </p:spPr>
        <p:txBody>
          <a:bodyPr wrap="square" lIns="0" tIns="0" rIns="0" bIns="0" rtlCol="0"/>
          <a:lstStyle/>
          <a:p>
            <a:endParaRPr/>
          </a:p>
        </p:txBody>
      </p:sp>
      <p:sp>
        <p:nvSpPr>
          <p:cNvPr id="32" name="object 32"/>
          <p:cNvSpPr/>
          <p:nvPr/>
        </p:nvSpPr>
        <p:spPr>
          <a:xfrm>
            <a:off x="922083" y="4632883"/>
            <a:ext cx="3565525" cy="913130"/>
          </a:xfrm>
          <a:custGeom>
            <a:avLst/>
            <a:gdLst/>
            <a:ahLst/>
            <a:cxnLst/>
            <a:rect l="l" t="t" r="r" b="b"/>
            <a:pathLst>
              <a:path w="3565525" h="913129">
                <a:moveTo>
                  <a:pt x="0" y="912571"/>
                </a:moveTo>
                <a:lnTo>
                  <a:pt x="3565271" y="912571"/>
                </a:lnTo>
                <a:lnTo>
                  <a:pt x="3565271" y="0"/>
                </a:lnTo>
                <a:lnTo>
                  <a:pt x="0" y="0"/>
                </a:lnTo>
                <a:lnTo>
                  <a:pt x="0" y="912571"/>
                </a:lnTo>
                <a:close/>
              </a:path>
            </a:pathLst>
          </a:custGeom>
          <a:solidFill>
            <a:srgbClr val="8587A1"/>
          </a:solidFill>
        </p:spPr>
        <p:txBody>
          <a:bodyPr wrap="square" lIns="0" tIns="0" rIns="0" bIns="0" rtlCol="0"/>
          <a:lstStyle/>
          <a:p>
            <a:endParaRPr/>
          </a:p>
        </p:txBody>
      </p:sp>
      <p:sp>
        <p:nvSpPr>
          <p:cNvPr id="33" name="object 33"/>
          <p:cNvSpPr/>
          <p:nvPr/>
        </p:nvSpPr>
        <p:spPr>
          <a:xfrm>
            <a:off x="4487290" y="4632883"/>
            <a:ext cx="2625090" cy="913130"/>
          </a:xfrm>
          <a:custGeom>
            <a:avLst/>
            <a:gdLst/>
            <a:ahLst/>
            <a:cxnLst/>
            <a:rect l="l" t="t" r="r" b="b"/>
            <a:pathLst>
              <a:path w="2625090" h="913129">
                <a:moveTo>
                  <a:pt x="0" y="912571"/>
                </a:moveTo>
                <a:lnTo>
                  <a:pt x="2624709" y="912571"/>
                </a:lnTo>
                <a:lnTo>
                  <a:pt x="2624709" y="0"/>
                </a:lnTo>
                <a:lnTo>
                  <a:pt x="0" y="0"/>
                </a:lnTo>
                <a:lnTo>
                  <a:pt x="0" y="912571"/>
                </a:lnTo>
                <a:close/>
              </a:path>
            </a:pathLst>
          </a:custGeom>
          <a:solidFill>
            <a:srgbClr val="8587A1"/>
          </a:solidFill>
        </p:spPr>
        <p:txBody>
          <a:bodyPr wrap="square" lIns="0" tIns="0" rIns="0" bIns="0" rtlCol="0"/>
          <a:lstStyle/>
          <a:p>
            <a:endParaRPr/>
          </a:p>
        </p:txBody>
      </p:sp>
      <p:sp>
        <p:nvSpPr>
          <p:cNvPr id="34" name="object 34"/>
          <p:cNvSpPr/>
          <p:nvPr/>
        </p:nvSpPr>
        <p:spPr>
          <a:xfrm>
            <a:off x="0" y="5545493"/>
            <a:ext cx="922655" cy="1160145"/>
          </a:xfrm>
          <a:custGeom>
            <a:avLst/>
            <a:gdLst/>
            <a:ahLst/>
            <a:cxnLst/>
            <a:rect l="l" t="t" r="r" b="b"/>
            <a:pathLst>
              <a:path w="922655" h="1160145">
                <a:moveTo>
                  <a:pt x="0" y="1160106"/>
                </a:moveTo>
                <a:lnTo>
                  <a:pt x="922083" y="1160106"/>
                </a:lnTo>
                <a:lnTo>
                  <a:pt x="922083" y="0"/>
                </a:lnTo>
                <a:lnTo>
                  <a:pt x="0" y="0"/>
                </a:lnTo>
                <a:lnTo>
                  <a:pt x="0" y="1160106"/>
                </a:lnTo>
                <a:close/>
              </a:path>
            </a:pathLst>
          </a:custGeom>
          <a:solidFill>
            <a:srgbClr val="8587A1"/>
          </a:solidFill>
        </p:spPr>
        <p:txBody>
          <a:bodyPr wrap="square" lIns="0" tIns="0" rIns="0" bIns="0" rtlCol="0"/>
          <a:lstStyle/>
          <a:p>
            <a:endParaRPr/>
          </a:p>
        </p:txBody>
      </p:sp>
      <p:sp>
        <p:nvSpPr>
          <p:cNvPr id="35" name="object 35"/>
          <p:cNvSpPr/>
          <p:nvPr/>
        </p:nvSpPr>
        <p:spPr>
          <a:xfrm>
            <a:off x="922083" y="5545493"/>
            <a:ext cx="3565525" cy="1160145"/>
          </a:xfrm>
          <a:custGeom>
            <a:avLst/>
            <a:gdLst/>
            <a:ahLst/>
            <a:cxnLst/>
            <a:rect l="l" t="t" r="r" b="b"/>
            <a:pathLst>
              <a:path w="3565525" h="1160145">
                <a:moveTo>
                  <a:pt x="0" y="1160106"/>
                </a:moveTo>
                <a:lnTo>
                  <a:pt x="3565271" y="1160106"/>
                </a:lnTo>
                <a:lnTo>
                  <a:pt x="3565271" y="0"/>
                </a:lnTo>
                <a:lnTo>
                  <a:pt x="0" y="0"/>
                </a:lnTo>
                <a:lnTo>
                  <a:pt x="0" y="1160106"/>
                </a:lnTo>
                <a:close/>
              </a:path>
            </a:pathLst>
          </a:custGeom>
          <a:solidFill>
            <a:srgbClr val="8587A1"/>
          </a:solidFill>
        </p:spPr>
        <p:txBody>
          <a:bodyPr wrap="square" lIns="0" tIns="0" rIns="0" bIns="0" rtlCol="0"/>
          <a:lstStyle/>
          <a:p>
            <a:endParaRPr/>
          </a:p>
        </p:txBody>
      </p:sp>
      <p:sp>
        <p:nvSpPr>
          <p:cNvPr id="36" name="object 36"/>
          <p:cNvSpPr/>
          <p:nvPr/>
        </p:nvSpPr>
        <p:spPr>
          <a:xfrm>
            <a:off x="4487290" y="5545493"/>
            <a:ext cx="2625090" cy="1160145"/>
          </a:xfrm>
          <a:custGeom>
            <a:avLst/>
            <a:gdLst/>
            <a:ahLst/>
            <a:cxnLst/>
            <a:rect l="l" t="t" r="r" b="b"/>
            <a:pathLst>
              <a:path w="2625090" h="1160145">
                <a:moveTo>
                  <a:pt x="0" y="1160106"/>
                </a:moveTo>
                <a:lnTo>
                  <a:pt x="2624709" y="1160106"/>
                </a:lnTo>
                <a:lnTo>
                  <a:pt x="2624709" y="0"/>
                </a:lnTo>
                <a:lnTo>
                  <a:pt x="0" y="0"/>
                </a:lnTo>
                <a:lnTo>
                  <a:pt x="0" y="1160106"/>
                </a:lnTo>
                <a:close/>
              </a:path>
            </a:pathLst>
          </a:custGeom>
          <a:solidFill>
            <a:srgbClr val="8587A1"/>
          </a:solidFill>
        </p:spPr>
        <p:txBody>
          <a:bodyPr wrap="square" lIns="0" tIns="0" rIns="0" bIns="0" rtlCol="0"/>
          <a:lstStyle/>
          <a:p>
            <a:endParaRPr/>
          </a:p>
        </p:txBody>
      </p:sp>
      <p:sp>
        <p:nvSpPr>
          <p:cNvPr id="37" name="object 37"/>
          <p:cNvSpPr/>
          <p:nvPr/>
        </p:nvSpPr>
        <p:spPr>
          <a:xfrm>
            <a:off x="922083" y="146050"/>
            <a:ext cx="0" cy="320675"/>
          </a:xfrm>
          <a:custGeom>
            <a:avLst/>
            <a:gdLst/>
            <a:ahLst/>
            <a:cxnLst/>
            <a:rect l="l" t="t" r="r" b="b"/>
            <a:pathLst>
              <a:path h="320675">
                <a:moveTo>
                  <a:pt x="0" y="0"/>
                </a:moveTo>
                <a:lnTo>
                  <a:pt x="0" y="320548"/>
                </a:lnTo>
              </a:path>
            </a:pathLst>
          </a:custGeom>
          <a:ln w="12700">
            <a:solidFill>
              <a:srgbClr val="FFFFFF"/>
            </a:solidFill>
          </a:ln>
        </p:spPr>
        <p:txBody>
          <a:bodyPr wrap="square" lIns="0" tIns="0" rIns="0" bIns="0" rtlCol="0"/>
          <a:lstStyle/>
          <a:p>
            <a:endParaRPr/>
          </a:p>
        </p:txBody>
      </p:sp>
      <p:sp>
        <p:nvSpPr>
          <p:cNvPr id="38" name="object 38"/>
          <p:cNvSpPr/>
          <p:nvPr/>
        </p:nvSpPr>
        <p:spPr>
          <a:xfrm>
            <a:off x="922083" y="504698"/>
            <a:ext cx="0" cy="6207760"/>
          </a:xfrm>
          <a:custGeom>
            <a:avLst/>
            <a:gdLst/>
            <a:ahLst/>
            <a:cxnLst/>
            <a:rect l="l" t="t" r="r" b="b"/>
            <a:pathLst>
              <a:path h="6207759">
                <a:moveTo>
                  <a:pt x="0" y="0"/>
                </a:moveTo>
                <a:lnTo>
                  <a:pt x="0" y="6207252"/>
                </a:lnTo>
              </a:path>
            </a:pathLst>
          </a:custGeom>
          <a:ln w="12700">
            <a:solidFill>
              <a:srgbClr val="FFFFFF"/>
            </a:solidFill>
          </a:ln>
        </p:spPr>
        <p:txBody>
          <a:bodyPr wrap="square" lIns="0" tIns="0" rIns="0" bIns="0" rtlCol="0"/>
          <a:lstStyle/>
          <a:p>
            <a:endParaRPr/>
          </a:p>
        </p:txBody>
      </p:sp>
      <p:sp>
        <p:nvSpPr>
          <p:cNvPr id="39" name="object 39"/>
          <p:cNvSpPr/>
          <p:nvPr/>
        </p:nvSpPr>
        <p:spPr>
          <a:xfrm>
            <a:off x="4487290" y="146050"/>
            <a:ext cx="0" cy="320675"/>
          </a:xfrm>
          <a:custGeom>
            <a:avLst/>
            <a:gdLst/>
            <a:ahLst/>
            <a:cxnLst/>
            <a:rect l="l" t="t" r="r" b="b"/>
            <a:pathLst>
              <a:path h="320675">
                <a:moveTo>
                  <a:pt x="0" y="0"/>
                </a:moveTo>
                <a:lnTo>
                  <a:pt x="0" y="320548"/>
                </a:lnTo>
              </a:path>
            </a:pathLst>
          </a:custGeom>
          <a:ln w="12700">
            <a:solidFill>
              <a:srgbClr val="FFFFFF"/>
            </a:solidFill>
          </a:ln>
        </p:spPr>
        <p:txBody>
          <a:bodyPr wrap="square" lIns="0" tIns="0" rIns="0" bIns="0" rtlCol="0"/>
          <a:lstStyle/>
          <a:p>
            <a:endParaRPr/>
          </a:p>
        </p:txBody>
      </p:sp>
      <p:sp>
        <p:nvSpPr>
          <p:cNvPr id="40" name="object 40"/>
          <p:cNvSpPr/>
          <p:nvPr/>
        </p:nvSpPr>
        <p:spPr>
          <a:xfrm>
            <a:off x="4487290" y="504698"/>
            <a:ext cx="0" cy="6207760"/>
          </a:xfrm>
          <a:custGeom>
            <a:avLst/>
            <a:gdLst/>
            <a:ahLst/>
            <a:cxnLst/>
            <a:rect l="l" t="t" r="r" b="b"/>
            <a:pathLst>
              <a:path h="6207759">
                <a:moveTo>
                  <a:pt x="0" y="0"/>
                </a:moveTo>
                <a:lnTo>
                  <a:pt x="0" y="6207252"/>
                </a:lnTo>
              </a:path>
            </a:pathLst>
          </a:custGeom>
          <a:ln w="12700">
            <a:solidFill>
              <a:srgbClr val="FFFFFF"/>
            </a:solidFill>
          </a:ln>
        </p:spPr>
        <p:txBody>
          <a:bodyPr wrap="square" lIns="0" tIns="0" rIns="0" bIns="0" rtlCol="0"/>
          <a:lstStyle/>
          <a:p>
            <a:endParaRPr/>
          </a:p>
        </p:txBody>
      </p:sp>
      <p:sp>
        <p:nvSpPr>
          <p:cNvPr id="41" name="object 41"/>
          <p:cNvSpPr/>
          <p:nvPr/>
        </p:nvSpPr>
        <p:spPr>
          <a:xfrm>
            <a:off x="7112000" y="146050"/>
            <a:ext cx="0" cy="320675"/>
          </a:xfrm>
          <a:custGeom>
            <a:avLst/>
            <a:gdLst/>
            <a:ahLst/>
            <a:cxnLst/>
            <a:rect l="l" t="t" r="r" b="b"/>
            <a:pathLst>
              <a:path h="320675">
                <a:moveTo>
                  <a:pt x="0" y="0"/>
                </a:moveTo>
                <a:lnTo>
                  <a:pt x="0" y="320548"/>
                </a:lnTo>
              </a:path>
            </a:pathLst>
          </a:custGeom>
          <a:ln w="12700">
            <a:solidFill>
              <a:srgbClr val="FFFFFF"/>
            </a:solidFill>
          </a:ln>
        </p:spPr>
        <p:txBody>
          <a:bodyPr wrap="square" lIns="0" tIns="0" rIns="0" bIns="0" rtlCol="0"/>
          <a:lstStyle/>
          <a:p>
            <a:endParaRPr/>
          </a:p>
        </p:txBody>
      </p:sp>
      <p:sp>
        <p:nvSpPr>
          <p:cNvPr id="42" name="object 42"/>
          <p:cNvSpPr/>
          <p:nvPr/>
        </p:nvSpPr>
        <p:spPr>
          <a:xfrm>
            <a:off x="7112000" y="504698"/>
            <a:ext cx="0" cy="6207760"/>
          </a:xfrm>
          <a:custGeom>
            <a:avLst/>
            <a:gdLst/>
            <a:ahLst/>
            <a:cxnLst/>
            <a:rect l="l" t="t" r="r" b="b"/>
            <a:pathLst>
              <a:path h="6207759">
                <a:moveTo>
                  <a:pt x="0" y="0"/>
                </a:moveTo>
                <a:lnTo>
                  <a:pt x="0" y="6207252"/>
                </a:lnTo>
              </a:path>
            </a:pathLst>
          </a:custGeom>
          <a:ln w="12700">
            <a:solidFill>
              <a:srgbClr val="FFFFFF"/>
            </a:solidFill>
          </a:ln>
        </p:spPr>
        <p:txBody>
          <a:bodyPr wrap="square" lIns="0" tIns="0" rIns="0" bIns="0" rtlCol="0"/>
          <a:lstStyle/>
          <a:p>
            <a:endParaRPr/>
          </a:p>
        </p:txBody>
      </p:sp>
      <p:sp>
        <p:nvSpPr>
          <p:cNvPr id="43" name="object 43"/>
          <p:cNvSpPr/>
          <p:nvPr/>
        </p:nvSpPr>
        <p:spPr>
          <a:xfrm>
            <a:off x="0" y="1335150"/>
            <a:ext cx="7118350" cy="0"/>
          </a:xfrm>
          <a:custGeom>
            <a:avLst/>
            <a:gdLst/>
            <a:ahLst/>
            <a:cxnLst/>
            <a:rect l="l" t="t" r="r" b="b"/>
            <a:pathLst>
              <a:path w="7118350">
                <a:moveTo>
                  <a:pt x="0" y="0"/>
                </a:moveTo>
                <a:lnTo>
                  <a:pt x="7118350" y="0"/>
                </a:lnTo>
              </a:path>
            </a:pathLst>
          </a:custGeom>
          <a:ln w="12700">
            <a:solidFill>
              <a:srgbClr val="FFFFFF"/>
            </a:solidFill>
          </a:ln>
        </p:spPr>
        <p:txBody>
          <a:bodyPr wrap="square" lIns="0" tIns="0" rIns="0" bIns="0" rtlCol="0"/>
          <a:lstStyle/>
          <a:p>
            <a:endParaRPr/>
          </a:p>
        </p:txBody>
      </p:sp>
      <p:sp>
        <p:nvSpPr>
          <p:cNvPr id="44" name="object 44"/>
          <p:cNvSpPr/>
          <p:nvPr/>
        </p:nvSpPr>
        <p:spPr>
          <a:xfrm>
            <a:off x="0" y="2085720"/>
            <a:ext cx="7118350" cy="0"/>
          </a:xfrm>
          <a:custGeom>
            <a:avLst/>
            <a:gdLst/>
            <a:ahLst/>
            <a:cxnLst/>
            <a:rect l="l" t="t" r="r" b="b"/>
            <a:pathLst>
              <a:path w="7118350">
                <a:moveTo>
                  <a:pt x="0" y="0"/>
                </a:moveTo>
                <a:lnTo>
                  <a:pt x="7118350" y="0"/>
                </a:lnTo>
              </a:path>
            </a:pathLst>
          </a:custGeom>
          <a:ln w="12700">
            <a:solidFill>
              <a:srgbClr val="FFFFFF"/>
            </a:solidFill>
          </a:ln>
        </p:spPr>
        <p:txBody>
          <a:bodyPr wrap="square" lIns="0" tIns="0" rIns="0" bIns="0" rtlCol="0"/>
          <a:lstStyle/>
          <a:p>
            <a:endParaRPr/>
          </a:p>
        </p:txBody>
      </p:sp>
      <p:sp>
        <p:nvSpPr>
          <p:cNvPr id="45" name="object 45"/>
          <p:cNvSpPr/>
          <p:nvPr/>
        </p:nvSpPr>
        <p:spPr>
          <a:xfrm>
            <a:off x="0" y="2990723"/>
            <a:ext cx="7118350" cy="0"/>
          </a:xfrm>
          <a:custGeom>
            <a:avLst/>
            <a:gdLst/>
            <a:ahLst/>
            <a:cxnLst/>
            <a:rect l="l" t="t" r="r" b="b"/>
            <a:pathLst>
              <a:path w="7118350">
                <a:moveTo>
                  <a:pt x="0" y="0"/>
                </a:moveTo>
                <a:lnTo>
                  <a:pt x="7118350" y="0"/>
                </a:lnTo>
              </a:path>
            </a:pathLst>
          </a:custGeom>
          <a:ln w="12700">
            <a:solidFill>
              <a:srgbClr val="FFFFFF"/>
            </a:solidFill>
          </a:ln>
        </p:spPr>
        <p:txBody>
          <a:bodyPr wrap="square" lIns="0" tIns="0" rIns="0" bIns="0" rtlCol="0"/>
          <a:lstStyle/>
          <a:p>
            <a:endParaRPr/>
          </a:p>
        </p:txBody>
      </p:sp>
      <p:sp>
        <p:nvSpPr>
          <p:cNvPr id="46" name="object 46"/>
          <p:cNvSpPr/>
          <p:nvPr/>
        </p:nvSpPr>
        <p:spPr>
          <a:xfrm>
            <a:off x="0" y="3919982"/>
            <a:ext cx="7118350" cy="0"/>
          </a:xfrm>
          <a:custGeom>
            <a:avLst/>
            <a:gdLst/>
            <a:ahLst/>
            <a:cxnLst/>
            <a:rect l="l" t="t" r="r" b="b"/>
            <a:pathLst>
              <a:path w="7118350">
                <a:moveTo>
                  <a:pt x="0" y="0"/>
                </a:moveTo>
                <a:lnTo>
                  <a:pt x="7118350" y="0"/>
                </a:lnTo>
              </a:path>
            </a:pathLst>
          </a:custGeom>
          <a:ln w="12700">
            <a:solidFill>
              <a:srgbClr val="FFFFFF"/>
            </a:solidFill>
          </a:ln>
        </p:spPr>
        <p:txBody>
          <a:bodyPr wrap="square" lIns="0" tIns="0" rIns="0" bIns="0" rtlCol="0"/>
          <a:lstStyle/>
          <a:p>
            <a:endParaRPr/>
          </a:p>
        </p:txBody>
      </p:sp>
      <p:sp>
        <p:nvSpPr>
          <p:cNvPr id="47" name="object 47"/>
          <p:cNvSpPr/>
          <p:nvPr/>
        </p:nvSpPr>
        <p:spPr>
          <a:xfrm>
            <a:off x="0" y="4632959"/>
            <a:ext cx="7118350" cy="0"/>
          </a:xfrm>
          <a:custGeom>
            <a:avLst/>
            <a:gdLst/>
            <a:ahLst/>
            <a:cxnLst/>
            <a:rect l="l" t="t" r="r" b="b"/>
            <a:pathLst>
              <a:path w="7118350">
                <a:moveTo>
                  <a:pt x="0" y="0"/>
                </a:moveTo>
                <a:lnTo>
                  <a:pt x="7118350" y="0"/>
                </a:lnTo>
              </a:path>
            </a:pathLst>
          </a:custGeom>
          <a:ln w="12700">
            <a:solidFill>
              <a:srgbClr val="FFFFFF"/>
            </a:solidFill>
          </a:ln>
        </p:spPr>
        <p:txBody>
          <a:bodyPr wrap="square" lIns="0" tIns="0" rIns="0" bIns="0" rtlCol="0"/>
          <a:lstStyle/>
          <a:p>
            <a:endParaRPr/>
          </a:p>
        </p:txBody>
      </p:sp>
      <p:sp>
        <p:nvSpPr>
          <p:cNvPr id="48" name="object 48"/>
          <p:cNvSpPr/>
          <p:nvPr/>
        </p:nvSpPr>
        <p:spPr>
          <a:xfrm>
            <a:off x="0" y="5545454"/>
            <a:ext cx="7118350" cy="0"/>
          </a:xfrm>
          <a:custGeom>
            <a:avLst/>
            <a:gdLst/>
            <a:ahLst/>
            <a:cxnLst/>
            <a:rect l="l" t="t" r="r" b="b"/>
            <a:pathLst>
              <a:path w="7118350">
                <a:moveTo>
                  <a:pt x="0" y="0"/>
                </a:moveTo>
                <a:lnTo>
                  <a:pt x="7118350" y="0"/>
                </a:lnTo>
              </a:path>
            </a:pathLst>
          </a:custGeom>
          <a:ln w="12700">
            <a:solidFill>
              <a:srgbClr val="FFFFFF"/>
            </a:solidFill>
          </a:ln>
        </p:spPr>
        <p:txBody>
          <a:bodyPr wrap="square" lIns="0" tIns="0" rIns="0" bIns="0" rtlCol="0"/>
          <a:lstStyle/>
          <a:p>
            <a:endParaRPr/>
          </a:p>
        </p:txBody>
      </p:sp>
      <p:sp>
        <p:nvSpPr>
          <p:cNvPr id="49" name="object 49"/>
          <p:cNvSpPr/>
          <p:nvPr/>
        </p:nvSpPr>
        <p:spPr>
          <a:xfrm>
            <a:off x="0" y="146050"/>
            <a:ext cx="0" cy="6565900"/>
          </a:xfrm>
          <a:custGeom>
            <a:avLst/>
            <a:gdLst/>
            <a:ahLst/>
            <a:cxnLst/>
            <a:rect l="l" t="t" r="r" b="b"/>
            <a:pathLst>
              <a:path h="6565900">
                <a:moveTo>
                  <a:pt x="0" y="0"/>
                </a:moveTo>
                <a:lnTo>
                  <a:pt x="0" y="6565900"/>
                </a:lnTo>
              </a:path>
            </a:pathLst>
          </a:custGeom>
          <a:ln w="12700">
            <a:solidFill>
              <a:srgbClr val="FFFFFF"/>
            </a:solidFill>
          </a:ln>
        </p:spPr>
        <p:txBody>
          <a:bodyPr wrap="square" lIns="0" tIns="0" rIns="0" bIns="0" rtlCol="0"/>
          <a:lstStyle/>
          <a:p>
            <a:endParaRPr/>
          </a:p>
        </p:txBody>
      </p:sp>
      <p:sp>
        <p:nvSpPr>
          <p:cNvPr id="50" name="object 50"/>
          <p:cNvSpPr/>
          <p:nvPr/>
        </p:nvSpPr>
        <p:spPr>
          <a:xfrm>
            <a:off x="9144000" y="146050"/>
            <a:ext cx="0" cy="6565900"/>
          </a:xfrm>
          <a:custGeom>
            <a:avLst/>
            <a:gdLst/>
            <a:ahLst/>
            <a:cxnLst/>
            <a:rect l="l" t="t" r="r" b="b"/>
            <a:pathLst>
              <a:path h="6565900">
                <a:moveTo>
                  <a:pt x="0" y="0"/>
                </a:moveTo>
                <a:lnTo>
                  <a:pt x="0" y="6565900"/>
                </a:lnTo>
              </a:path>
            </a:pathLst>
          </a:custGeom>
          <a:ln w="12700">
            <a:solidFill>
              <a:srgbClr val="FFFFFF"/>
            </a:solidFill>
          </a:ln>
        </p:spPr>
        <p:txBody>
          <a:bodyPr wrap="square" lIns="0" tIns="0" rIns="0" bIns="0" rtlCol="0"/>
          <a:lstStyle/>
          <a:p>
            <a:endParaRPr/>
          </a:p>
        </p:txBody>
      </p:sp>
      <p:sp>
        <p:nvSpPr>
          <p:cNvPr id="51" name="object 51"/>
          <p:cNvSpPr/>
          <p:nvPr/>
        </p:nvSpPr>
        <p:spPr>
          <a:xfrm>
            <a:off x="0" y="152400"/>
            <a:ext cx="9144000" cy="0"/>
          </a:xfrm>
          <a:custGeom>
            <a:avLst/>
            <a:gdLst/>
            <a:ahLst/>
            <a:cxnLst/>
            <a:rect l="l" t="t" r="r" b="b"/>
            <a:pathLst>
              <a:path w="9144000">
                <a:moveTo>
                  <a:pt x="0" y="0"/>
                </a:moveTo>
                <a:lnTo>
                  <a:pt x="9144000" y="0"/>
                </a:lnTo>
              </a:path>
            </a:pathLst>
          </a:custGeom>
          <a:ln w="12700">
            <a:solidFill>
              <a:srgbClr val="FFFFFF"/>
            </a:solidFill>
          </a:ln>
        </p:spPr>
        <p:txBody>
          <a:bodyPr wrap="square" lIns="0" tIns="0" rIns="0" bIns="0" rtlCol="0"/>
          <a:lstStyle/>
          <a:p>
            <a:endParaRPr/>
          </a:p>
        </p:txBody>
      </p:sp>
      <p:sp>
        <p:nvSpPr>
          <p:cNvPr id="52" name="object 52"/>
          <p:cNvSpPr/>
          <p:nvPr/>
        </p:nvSpPr>
        <p:spPr>
          <a:xfrm>
            <a:off x="0" y="6705600"/>
            <a:ext cx="9144000" cy="0"/>
          </a:xfrm>
          <a:custGeom>
            <a:avLst/>
            <a:gdLst/>
            <a:ahLst/>
            <a:cxnLst/>
            <a:rect l="l" t="t" r="r" b="b"/>
            <a:pathLst>
              <a:path w="9144000">
                <a:moveTo>
                  <a:pt x="0" y="0"/>
                </a:moveTo>
                <a:lnTo>
                  <a:pt x="9144000" y="0"/>
                </a:lnTo>
              </a:path>
            </a:pathLst>
          </a:custGeom>
          <a:ln w="12700">
            <a:solidFill>
              <a:srgbClr val="FFFFFF"/>
            </a:solidFill>
          </a:ln>
        </p:spPr>
        <p:txBody>
          <a:bodyPr wrap="square" lIns="0" tIns="0" rIns="0" bIns="0" rtlCol="0"/>
          <a:lstStyle/>
          <a:p>
            <a:endParaRPr/>
          </a:p>
        </p:txBody>
      </p:sp>
      <p:sp>
        <p:nvSpPr>
          <p:cNvPr id="53" name="object 53"/>
          <p:cNvSpPr txBox="1"/>
          <p:nvPr/>
        </p:nvSpPr>
        <p:spPr>
          <a:xfrm>
            <a:off x="101904" y="155905"/>
            <a:ext cx="718185" cy="300355"/>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Times New Roman"/>
                <a:cs typeface="Times New Roman"/>
              </a:rPr>
              <a:t>S</a:t>
            </a:r>
            <a:r>
              <a:rPr sz="1800" b="1" dirty="0">
                <a:solidFill>
                  <a:srgbClr val="FFFFFF"/>
                </a:solidFill>
                <a:latin typeface="Times New Roman"/>
                <a:cs typeface="Times New Roman"/>
              </a:rPr>
              <a:t>R.NO</a:t>
            </a:r>
            <a:endParaRPr sz="1800">
              <a:latin typeface="Times New Roman"/>
              <a:cs typeface="Times New Roman"/>
            </a:endParaRPr>
          </a:p>
        </p:txBody>
      </p:sp>
      <p:sp>
        <p:nvSpPr>
          <p:cNvPr id="54" name="object 54"/>
          <p:cNvSpPr txBox="1"/>
          <p:nvPr/>
        </p:nvSpPr>
        <p:spPr>
          <a:xfrm>
            <a:off x="1731391" y="155905"/>
            <a:ext cx="1946910" cy="300355"/>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FFFF"/>
                </a:solidFill>
                <a:latin typeface="Times New Roman"/>
                <a:cs typeface="Times New Roman"/>
              </a:rPr>
              <a:t>NAME </a:t>
            </a:r>
            <a:r>
              <a:rPr sz="1800" b="1" dirty="0">
                <a:solidFill>
                  <a:srgbClr val="FFFFFF"/>
                </a:solidFill>
                <a:latin typeface="Times New Roman"/>
                <a:cs typeface="Times New Roman"/>
              </a:rPr>
              <a:t>OF</a:t>
            </a:r>
            <a:r>
              <a:rPr sz="1800" b="1" spc="-130" dirty="0">
                <a:solidFill>
                  <a:srgbClr val="FFFFFF"/>
                </a:solidFill>
                <a:latin typeface="Times New Roman"/>
                <a:cs typeface="Times New Roman"/>
              </a:rPr>
              <a:t> </a:t>
            </a:r>
            <a:r>
              <a:rPr sz="1800" b="1" spc="-5" dirty="0">
                <a:solidFill>
                  <a:srgbClr val="FFFFFF"/>
                </a:solidFill>
                <a:latin typeface="Times New Roman"/>
                <a:cs typeface="Times New Roman"/>
              </a:rPr>
              <a:t>DRUGS</a:t>
            </a:r>
            <a:endParaRPr sz="1800">
              <a:latin typeface="Times New Roman"/>
              <a:cs typeface="Times New Roman"/>
            </a:endParaRPr>
          </a:p>
        </p:txBody>
      </p:sp>
      <p:sp>
        <p:nvSpPr>
          <p:cNvPr id="55" name="object 55"/>
          <p:cNvSpPr txBox="1"/>
          <p:nvPr/>
        </p:nvSpPr>
        <p:spPr>
          <a:xfrm>
            <a:off x="5475859" y="155905"/>
            <a:ext cx="647700" cy="30035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Times New Roman"/>
                <a:cs typeface="Times New Roman"/>
              </a:rPr>
              <a:t>DO</a:t>
            </a:r>
            <a:r>
              <a:rPr sz="1800" b="1" spc="-10" dirty="0">
                <a:solidFill>
                  <a:srgbClr val="FFFFFF"/>
                </a:solidFill>
                <a:latin typeface="Times New Roman"/>
                <a:cs typeface="Times New Roman"/>
              </a:rPr>
              <a:t>S</a:t>
            </a:r>
            <a:r>
              <a:rPr sz="1800" b="1" dirty="0">
                <a:solidFill>
                  <a:srgbClr val="FFFFFF"/>
                </a:solidFill>
                <a:latin typeface="Times New Roman"/>
                <a:cs typeface="Times New Roman"/>
              </a:rPr>
              <a:t>E</a:t>
            </a:r>
            <a:endParaRPr sz="1800">
              <a:latin typeface="Times New Roman"/>
              <a:cs typeface="Times New Roman"/>
            </a:endParaRPr>
          </a:p>
        </p:txBody>
      </p:sp>
      <p:sp>
        <p:nvSpPr>
          <p:cNvPr id="56" name="object 56"/>
          <p:cNvSpPr txBox="1"/>
          <p:nvPr/>
        </p:nvSpPr>
        <p:spPr>
          <a:xfrm>
            <a:off x="7370826" y="155905"/>
            <a:ext cx="1517650" cy="300355"/>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Times New Roman"/>
                <a:cs typeface="Times New Roman"/>
              </a:rPr>
              <a:t>SIDE</a:t>
            </a:r>
            <a:r>
              <a:rPr sz="1800" b="1" spc="-65" dirty="0">
                <a:solidFill>
                  <a:srgbClr val="FFFFFF"/>
                </a:solidFill>
                <a:latin typeface="Times New Roman"/>
                <a:cs typeface="Times New Roman"/>
              </a:rPr>
              <a:t> </a:t>
            </a:r>
            <a:r>
              <a:rPr sz="1800" b="1" dirty="0">
                <a:solidFill>
                  <a:srgbClr val="FFFFFF"/>
                </a:solidFill>
                <a:latin typeface="Times New Roman"/>
                <a:cs typeface="Times New Roman"/>
              </a:rPr>
              <a:t>EFFECT</a:t>
            </a:r>
            <a:endParaRPr sz="1800">
              <a:latin typeface="Times New Roman"/>
              <a:cs typeface="Times New Roman"/>
            </a:endParaRPr>
          </a:p>
        </p:txBody>
      </p:sp>
      <p:sp>
        <p:nvSpPr>
          <p:cNvPr id="57" name="object 57"/>
          <p:cNvSpPr txBox="1"/>
          <p:nvPr/>
        </p:nvSpPr>
        <p:spPr>
          <a:xfrm>
            <a:off x="409752" y="798703"/>
            <a:ext cx="10160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Times New Roman"/>
                <a:cs typeface="Times New Roman"/>
              </a:rPr>
              <a:t>1</a:t>
            </a:r>
            <a:endParaRPr sz="1200">
              <a:latin typeface="Times New Roman"/>
              <a:cs typeface="Times New Roman"/>
            </a:endParaRPr>
          </a:p>
        </p:txBody>
      </p:sp>
      <p:sp>
        <p:nvSpPr>
          <p:cNvPr id="58" name="object 58"/>
          <p:cNvSpPr txBox="1"/>
          <p:nvPr/>
        </p:nvSpPr>
        <p:spPr>
          <a:xfrm>
            <a:off x="978204" y="697814"/>
            <a:ext cx="1395095" cy="391795"/>
          </a:xfrm>
          <a:prstGeom prst="rect">
            <a:avLst/>
          </a:prstGeom>
        </p:spPr>
        <p:txBody>
          <a:bodyPr vert="horz" wrap="square" lIns="0" tIns="12700" rIns="0" bIns="0" rtlCol="0">
            <a:spAutoFit/>
          </a:bodyPr>
          <a:lstStyle/>
          <a:p>
            <a:pPr marL="195580" indent="-182880">
              <a:lnSpc>
                <a:spcPct val="100000"/>
              </a:lnSpc>
              <a:spcBef>
                <a:spcPts val="100"/>
              </a:spcBef>
              <a:buChar char="•"/>
              <a:tabLst>
                <a:tab pos="195580" algn="l"/>
              </a:tabLst>
            </a:pPr>
            <a:r>
              <a:rPr sz="2400" b="1" dirty="0">
                <a:solidFill>
                  <a:srgbClr val="FFFFFF"/>
                </a:solidFill>
                <a:latin typeface="Times New Roman"/>
                <a:cs typeface="Times New Roman"/>
              </a:rPr>
              <a:t>Cisplatin</a:t>
            </a:r>
            <a:endParaRPr sz="2400">
              <a:latin typeface="Times New Roman"/>
              <a:cs typeface="Times New Roman"/>
            </a:endParaRPr>
          </a:p>
        </p:txBody>
      </p:sp>
      <p:sp>
        <p:nvSpPr>
          <p:cNvPr id="59" name="object 59"/>
          <p:cNvSpPr txBox="1"/>
          <p:nvPr/>
        </p:nvSpPr>
        <p:spPr>
          <a:xfrm>
            <a:off x="4543805" y="764870"/>
            <a:ext cx="242316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Arial"/>
                <a:cs typeface="Arial"/>
              </a:rPr>
              <a:t>75-100 mg/m² </a:t>
            </a:r>
            <a:r>
              <a:rPr sz="1600" b="1" spc="-50" dirty="0">
                <a:solidFill>
                  <a:srgbClr val="FFFFFF"/>
                </a:solidFill>
                <a:latin typeface="Arial"/>
                <a:cs typeface="Arial"/>
              </a:rPr>
              <a:t>IV,</a:t>
            </a:r>
            <a:r>
              <a:rPr sz="1600" b="1" dirty="0">
                <a:solidFill>
                  <a:srgbClr val="FFFFFF"/>
                </a:solidFill>
                <a:latin typeface="Arial"/>
                <a:cs typeface="Arial"/>
              </a:rPr>
              <a:t> </a:t>
            </a:r>
            <a:r>
              <a:rPr sz="1600" b="1" spc="-10" dirty="0">
                <a:solidFill>
                  <a:srgbClr val="FFFFFF"/>
                </a:solidFill>
                <a:latin typeface="Arial"/>
                <a:cs typeface="Arial"/>
              </a:rPr>
              <a:t>4Weeks</a:t>
            </a:r>
            <a:endParaRPr sz="1600">
              <a:latin typeface="Arial"/>
              <a:cs typeface="Arial"/>
            </a:endParaRPr>
          </a:p>
        </p:txBody>
      </p:sp>
      <p:sp>
        <p:nvSpPr>
          <p:cNvPr id="60" name="object 60"/>
          <p:cNvSpPr txBox="1"/>
          <p:nvPr/>
        </p:nvSpPr>
        <p:spPr>
          <a:xfrm>
            <a:off x="7191882" y="509777"/>
            <a:ext cx="1205865" cy="330835"/>
          </a:xfrm>
          <a:prstGeom prst="rect">
            <a:avLst/>
          </a:prstGeom>
        </p:spPr>
        <p:txBody>
          <a:bodyPr vert="horz" wrap="square" lIns="0" tIns="13335" rIns="0" bIns="0" rtlCol="0">
            <a:spAutoFit/>
          </a:bodyPr>
          <a:lstStyle/>
          <a:p>
            <a:pPr marL="12700">
              <a:lnSpc>
                <a:spcPct val="100000"/>
              </a:lnSpc>
              <a:spcBef>
                <a:spcPts val="105"/>
              </a:spcBef>
            </a:pPr>
            <a:r>
              <a:rPr sz="2000" b="1" spc="-5" dirty="0">
                <a:solidFill>
                  <a:srgbClr val="FFFFFF"/>
                </a:solidFill>
                <a:latin typeface="Georgia"/>
                <a:cs typeface="Georgia"/>
              </a:rPr>
              <a:t>Hair</a:t>
            </a:r>
            <a:r>
              <a:rPr sz="2000" b="1" spc="-60" dirty="0">
                <a:solidFill>
                  <a:srgbClr val="FFFFFF"/>
                </a:solidFill>
                <a:latin typeface="Georgia"/>
                <a:cs typeface="Georgia"/>
              </a:rPr>
              <a:t> </a:t>
            </a:r>
            <a:r>
              <a:rPr sz="2000" b="1" spc="-5" dirty="0">
                <a:solidFill>
                  <a:srgbClr val="FFFFFF"/>
                </a:solidFill>
                <a:latin typeface="Georgia"/>
                <a:cs typeface="Georgia"/>
              </a:rPr>
              <a:t>loss</a:t>
            </a:r>
            <a:endParaRPr sz="2000">
              <a:latin typeface="Georgia"/>
              <a:cs typeface="Georgia"/>
            </a:endParaRPr>
          </a:p>
        </p:txBody>
      </p:sp>
      <p:sp>
        <p:nvSpPr>
          <p:cNvPr id="61" name="object 61"/>
          <p:cNvSpPr txBox="1"/>
          <p:nvPr/>
        </p:nvSpPr>
        <p:spPr>
          <a:xfrm>
            <a:off x="7191882" y="814577"/>
            <a:ext cx="1837055" cy="3989070"/>
          </a:xfrm>
          <a:prstGeom prst="rect">
            <a:avLst/>
          </a:prstGeom>
        </p:spPr>
        <p:txBody>
          <a:bodyPr vert="horz" wrap="square" lIns="0" tIns="13335" rIns="0" bIns="0" rtlCol="0">
            <a:spAutoFit/>
          </a:bodyPr>
          <a:lstStyle/>
          <a:p>
            <a:pPr marL="188595" indent="-176530">
              <a:lnSpc>
                <a:spcPct val="100000"/>
              </a:lnSpc>
              <a:spcBef>
                <a:spcPts val="105"/>
              </a:spcBef>
              <a:buChar char="•"/>
              <a:tabLst>
                <a:tab pos="189230" algn="l"/>
              </a:tabLst>
            </a:pPr>
            <a:r>
              <a:rPr sz="2000" b="1" dirty="0">
                <a:solidFill>
                  <a:srgbClr val="FFFFFF"/>
                </a:solidFill>
                <a:latin typeface="Georgia"/>
                <a:cs typeface="Georgia"/>
              </a:rPr>
              <a:t>Mouth</a:t>
            </a:r>
            <a:r>
              <a:rPr sz="2000" b="1" spc="-65" dirty="0">
                <a:solidFill>
                  <a:srgbClr val="FFFFFF"/>
                </a:solidFill>
                <a:latin typeface="Georgia"/>
                <a:cs typeface="Georgia"/>
              </a:rPr>
              <a:t> </a:t>
            </a:r>
            <a:r>
              <a:rPr sz="2000" b="1" dirty="0">
                <a:solidFill>
                  <a:srgbClr val="FFFFFF"/>
                </a:solidFill>
                <a:latin typeface="Georgia"/>
                <a:cs typeface="Georgia"/>
              </a:rPr>
              <a:t>sores</a:t>
            </a:r>
            <a:endParaRPr sz="2000">
              <a:latin typeface="Georgia"/>
              <a:cs typeface="Georgia"/>
            </a:endParaRPr>
          </a:p>
          <a:p>
            <a:pPr marL="12700" marR="715010">
              <a:lnSpc>
                <a:spcPct val="100000"/>
              </a:lnSpc>
              <a:buChar char="•"/>
              <a:tabLst>
                <a:tab pos="189230" algn="l"/>
              </a:tabLst>
            </a:pPr>
            <a:r>
              <a:rPr sz="2000" b="1" dirty="0">
                <a:solidFill>
                  <a:srgbClr val="FFFFFF"/>
                </a:solidFill>
                <a:latin typeface="Georgia"/>
                <a:cs typeface="Georgia"/>
              </a:rPr>
              <a:t>Loss</a:t>
            </a:r>
            <a:r>
              <a:rPr sz="2000" b="1" spc="-85" dirty="0">
                <a:solidFill>
                  <a:srgbClr val="FFFFFF"/>
                </a:solidFill>
                <a:latin typeface="Georgia"/>
                <a:cs typeface="Georgia"/>
              </a:rPr>
              <a:t> </a:t>
            </a:r>
            <a:r>
              <a:rPr sz="2000" b="1" dirty="0">
                <a:solidFill>
                  <a:srgbClr val="FFFFFF"/>
                </a:solidFill>
                <a:latin typeface="Georgia"/>
                <a:cs typeface="Georgia"/>
              </a:rPr>
              <a:t>of  </a:t>
            </a:r>
            <a:r>
              <a:rPr sz="2000" b="1" spc="-5" dirty="0">
                <a:solidFill>
                  <a:srgbClr val="FFFFFF"/>
                </a:solidFill>
                <a:latin typeface="Georgia"/>
                <a:cs typeface="Georgia"/>
              </a:rPr>
              <a:t>appetite</a:t>
            </a:r>
            <a:endParaRPr sz="2000">
              <a:latin typeface="Georgia"/>
              <a:cs typeface="Georgia"/>
            </a:endParaRPr>
          </a:p>
          <a:p>
            <a:pPr marL="12700" marR="53975" lvl="1" indent="65405">
              <a:lnSpc>
                <a:spcPct val="100000"/>
              </a:lnSpc>
              <a:buChar char="•"/>
              <a:tabLst>
                <a:tab pos="254000" algn="l"/>
              </a:tabLst>
            </a:pPr>
            <a:r>
              <a:rPr sz="2000" b="1" dirty="0">
                <a:solidFill>
                  <a:srgbClr val="FFFFFF"/>
                </a:solidFill>
                <a:latin typeface="Georgia"/>
                <a:cs typeface="Georgia"/>
              </a:rPr>
              <a:t>Nausea</a:t>
            </a:r>
            <a:r>
              <a:rPr sz="2000" b="1" spc="-110" dirty="0">
                <a:solidFill>
                  <a:srgbClr val="FFFFFF"/>
                </a:solidFill>
                <a:latin typeface="Georgia"/>
                <a:cs typeface="Georgia"/>
              </a:rPr>
              <a:t> </a:t>
            </a:r>
            <a:r>
              <a:rPr sz="2000" b="1" spc="-5" dirty="0">
                <a:solidFill>
                  <a:srgbClr val="FFFFFF"/>
                </a:solidFill>
                <a:latin typeface="Georgia"/>
                <a:cs typeface="Georgia"/>
              </a:rPr>
              <a:t>and  </a:t>
            </a:r>
            <a:r>
              <a:rPr sz="2000" b="1" dirty="0">
                <a:solidFill>
                  <a:srgbClr val="FFFFFF"/>
                </a:solidFill>
                <a:latin typeface="Georgia"/>
                <a:cs typeface="Georgia"/>
              </a:rPr>
              <a:t>vomiting</a:t>
            </a:r>
            <a:endParaRPr sz="2000">
              <a:latin typeface="Georgia"/>
              <a:cs typeface="Georgia"/>
            </a:endParaRPr>
          </a:p>
          <a:p>
            <a:pPr marL="12700" marR="40005">
              <a:lnSpc>
                <a:spcPct val="100000"/>
              </a:lnSpc>
            </a:pPr>
            <a:r>
              <a:rPr sz="2000" b="1" spc="-5" dirty="0">
                <a:solidFill>
                  <a:srgbClr val="FFFFFF"/>
                </a:solidFill>
                <a:latin typeface="Georgia"/>
                <a:cs typeface="Georgia"/>
              </a:rPr>
              <a:t>•Diarrhea/  constipatio  Easy</a:t>
            </a:r>
            <a:r>
              <a:rPr sz="2000" b="1" spc="-70" dirty="0">
                <a:solidFill>
                  <a:srgbClr val="FFFFFF"/>
                </a:solidFill>
                <a:latin typeface="Georgia"/>
                <a:cs typeface="Georgia"/>
              </a:rPr>
              <a:t> </a:t>
            </a:r>
            <a:r>
              <a:rPr sz="2000" b="1" dirty="0">
                <a:solidFill>
                  <a:srgbClr val="FFFFFF"/>
                </a:solidFill>
                <a:latin typeface="Georgia"/>
                <a:cs typeface="Georgia"/>
              </a:rPr>
              <a:t>bruising  or </a:t>
            </a:r>
            <a:r>
              <a:rPr sz="2000" b="1" spc="-5" dirty="0">
                <a:solidFill>
                  <a:srgbClr val="FFFFFF"/>
                </a:solidFill>
                <a:latin typeface="Georgia"/>
                <a:cs typeface="Georgia"/>
              </a:rPr>
              <a:t>bleeding  </a:t>
            </a:r>
            <a:r>
              <a:rPr sz="2000" b="1" dirty="0">
                <a:solidFill>
                  <a:srgbClr val="FFFFFF"/>
                </a:solidFill>
                <a:latin typeface="Georgia"/>
                <a:cs typeface="Georgia"/>
              </a:rPr>
              <a:t>(from having  </a:t>
            </a:r>
            <a:r>
              <a:rPr sz="2000" b="1" spc="-5" dirty="0">
                <a:solidFill>
                  <a:srgbClr val="FFFFFF"/>
                </a:solidFill>
                <a:latin typeface="Georgia"/>
                <a:cs typeface="Georgia"/>
              </a:rPr>
              <a:t>too few </a:t>
            </a:r>
            <a:r>
              <a:rPr sz="2000" b="1" dirty="0">
                <a:solidFill>
                  <a:srgbClr val="FFFFFF"/>
                </a:solidFill>
                <a:latin typeface="Georgia"/>
                <a:cs typeface="Georgia"/>
              </a:rPr>
              <a:t>blood  </a:t>
            </a:r>
            <a:r>
              <a:rPr sz="2000" b="1" spc="-5" dirty="0">
                <a:solidFill>
                  <a:srgbClr val="FFFFFF"/>
                </a:solidFill>
                <a:latin typeface="Georgia"/>
                <a:cs typeface="Georgia"/>
              </a:rPr>
              <a:t>platelets)</a:t>
            </a:r>
            <a:endParaRPr sz="2000">
              <a:latin typeface="Georgia"/>
              <a:cs typeface="Georgia"/>
            </a:endParaRPr>
          </a:p>
          <a:p>
            <a:pPr marL="188595" indent="-176530">
              <a:lnSpc>
                <a:spcPct val="100000"/>
              </a:lnSpc>
              <a:buChar char="•"/>
              <a:tabLst>
                <a:tab pos="189230" algn="l"/>
              </a:tabLst>
            </a:pPr>
            <a:r>
              <a:rPr sz="2000" b="1" spc="-5" dirty="0">
                <a:solidFill>
                  <a:srgbClr val="FFFFFF"/>
                </a:solidFill>
                <a:latin typeface="Georgia"/>
                <a:cs typeface="Georgia"/>
              </a:rPr>
              <a:t>Fatigue</a:t>
            </a:r>
            <a:endParaRPr sz="2000">
              <a:latin typeface="Georgia"/>
              <a:cs typeface="Georgia"/>
            </a:endParaRPr>
          </a:p>
        </p:txBody>
      </p:sp>
      <p:sp>
        <p:nvSpPr>
          <p:cNvPr id="62" name="object 62"/>
          <p:cNvSpPr txBox="1"/>
          <p:nvPr/>
        </p:nvSpPr>
        <p:spPr>
          <a:xfrm>
            <a:off x="409752" y="1599057"/>
            <a:ext cx="10160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Times New Roman"/>
                <a:cs typeface="Times New Roman"/>
              </a:rPr>
              <a:t>2</a:t>
            </a:r>
            <a:endParaRPr sz="1200">
              <a:latin typeface="Times New Roman"/>
              <a:cs typeface="Times New Roman"/>
            </a:endParaRPr>
          </a:p>
        </p:txBody>
      </p:sp>
      <p:sp>
        <p:nvSpPr>
          <p:cNvPr id="63" name="object 63"/>
          <p:cNvSpPr txBox="1"/>
          <p:nvPr/>
        </p:nvSpPr>
        <p:spPr>
          <a:xfrm>
            <a:off x="978204" y="1498472"/>
            <a:ext cx="1800225" cy="391160"/>
          </a:xfrm>
          <a:prstGeom prst="rect">
            <a:avLst/>
          </a:prstGeom>
        </p:spPr>
        <p:txBody>
          <a:bodyPr vert="horz" wrap="square" lIns="0" tIns="12700" rIns="0" bIns="0" rtlCol="0">
            <a:spAutoFit/>
          </a:bodyPr>
          <a:lstStyle/>
          <a:p>
            <a:pPr marL="195580" indent="-182880">
              <a:lnSpc>
                <a:spcPct val="100000"/>
              </a:lnSpc>
              <a:spcBef>
                <a:spcPts val="100"/>
              </a:spcBef>
              <a:buChar char="•"/>
              <a:tabLst>
                <a:tab pos="195580" algn="l"/>
              </a:tabLst>
            </a:pPr>
            <a:r>
              <a:rPr sz="2400" b="1" spc="-5" dirty="0">
                <a:solidFill>
                  <a:srgbClr val="FFFFFF"/>
                </a:solidFill>
                <a:latin typeface="Times New Roman"/>
                <a:cs typeface="Times New Roman"/>
              </a:rPr>
              <a:t>Carboplatin</a:t>
            </a:r>
            <a:endParaRPr sz="2400">
              <a:latin typeface="Times New Roman"/>
              <a:cs typeface="Times New Roman"/>
            </a:endParaRPr>
          </a:p>
        </p:txBody>
      </p:sp>
      <p:sp>
        <p:nvSpPr>
          <p:cNvPr id="64" name="object 64"/>
          <p:cNvSpPr txBox="1"/>
          <p:nvPr/>
        </p:nvSpPr>
        <p:spPr>
          <a:xfrm>
            <a:off x="4543805" y="1565529"/>
            <a:ext cx="2206625"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Arial"/>
                <a:cs typeface="Arial"/>
              </a:rPr>
              <a:t>200 mg/m2 IV on day 1</a:t>
            </a:r>
            <a:endParaRPr sz="1600">
              <a:latin typeface="Arial"/>
              <a:cs typeface="Arial"/>
            </a:endParaRPr>
          </a:p>
        </p:txBody>
      </p:sp>
      <p:sp>
        <p:nvSpPr>
          <p:cNvPr id="65" name="object 65"/>
          <p:cNvSpPr txBox="1"/>
          <p:nvPr/>
        </p:nvSpPr>
        <p:spPr>
          <a:xfrm>
            <a:off x="409752" y="2426970"/>
            <a:ext cx="10160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Times New Roman"/>
                <a:cs typeface="Times New Roman"/>
              </a:rPr>
              <a:t>3</a:t>
            </a:r>
            <a:endParaRPr sz="1200">
              <a:latin typeface="Times New Roman"/>
              <a:cs typeface="Times New Roman"/>
            </a:endParaRPr>
          </a:p>
        </p:txBody>
      </p:sp>
      <p:sp>
        <p:nvSpPr>
          <p:cNvPr id="66" name="object 66"/>
          <p:cNvSpPr txBox="1"/>
          <p:nvPr/>
        </p:nvSpPr>
        <p:spPr>
          <a:xfrm>
            <a:off x="978204" y="2326385"/>
            <a:ext cx="2471420" cy="391160"/>
          </a:xfrm>
          <a:prstGeom prst="rect">
            <a:avLst/>
          </a:prstGeom>
        </p:spPr>
        <p:txBody>
          <a:bodyPr vert="horz" wrap="square" lIns="0" tIns="12700" rIns="0" bIns="0" rtlCol="0">
            <a:spAutoFit/>
          </a:bodyPr>
          <a:lstStyle/>
          <a:p>
            <a:pPr marL="194945" indent="-182880">
              <a:lnSpc>
                <a:spcPct val="100000"/>
              </a:lnSpc>
              <a:spcBef>
                <a:spcPts val="100"/>
              </a:spcBef>
              <a:buChar char="•"/>
              <a:tabLst>
                <a:tab pos="195580" algn="l"/>
              </a:tabLst>
            </a:pPr>
            <a:r>
              <a:rPr sz="2400" b="1" dirty="0">
                <a:solidFill>
                  <a:srgbClr val="FFFFFF"/>
                </a:solidFill>
                <a:latin typeface="Times New Roman"/>
                <a:cs typeface="Times New Roman"/>
              </a:rPr>
              <a:t>Paclitaxel</a:t>
            </a:r>
            <a:r>
              <a:rPr sz="2400" b="1" spc="-105" dirty="0">
                <a:solidFill>
                  <a:srgbClr val="FFFFFF"/>
                </a:solidFill>
                <a:latin typeface="Times New Roman"/>
                <a:cs typeface="Times New Roman"/>
              </a:rPr>
              <a:t> </a:t>
            </a:r>
            <a:r>
              <a:rPr sz="2400" b="1" spc="-35" dirty="0">
                <a:solidFill>
                  <a:srgbClr val="FFFFFF"/>
                </a:solidFill>
                <a:latin typeface="Times New Roman"/>
                <a:cs typeface="Times New Roman"/>
              </a:rPr>
              <a:t>(Taxol)</a:t>
            </a:r>
            <a:endParaRPr sz="2400">
              <a:latin typeface="Times New Roman"/>
              <a:cs typeface="Times New Roman"/>
            </a:endParaRPr>
          </a:p>
        </p:txBody>
      </p:sp>
      <p:sp>
        <p:nvSpPr>
          <p:cNvPr id="67" name="object 67"/>
          <p:cNvSpPr txBox="1"/>
          <p:nvPr/>
        </p:nvSpPr>
        <p:spPr>
          <a:xfrm>
            <a:off x="4543805" y="2216048"/>
            <a:ext cx="2152015" cy="586740"/>
          </a:xfrm>
          <a:prstGeom prst="rect">
            <a:avLst/>
          </a:prstGeom>
        </p:spPr>
        <p:txBody>
          <a:bodyPr vert="horz" wrap="square" lIns="0" tIns="12700" rIns="0" bIns="0" rtlCol="0">
            <a:spAutoFit/>
          </a:bodyPr>
          <a:lstStyle/>
          <a:p>
            <a:pPr marL="12700" marR="5080">
              <a:lnSpc>
                <a:spcPct val="114999"/>
              </a:lnSpc>
              <a:spcBef>
                <a:spcPts val="100"/>
              </a:spcBef>
            </a:pPr>
            <a:r>
              <a:rPr sz="1600" b="1" spc="-5" dirty="0">
                <a:solidFill>
                  <a:srgbClr val="FFFFFF"/>
                </a:solidFill>
                <a:latin typeface="Arial"/>
                <a:cs typeface="Arial"/>
              </a:rPr>
              <a:t>135 mg/m2, IV </a:t>
            </a:r>
            <a:r>
              <a:rPr sz="1600" b="1" spc="-15" dirty="0">
                <a:solidFill>
                  <a:srgbClr val="FFFFFF"/>
                </a:solidFill>
                <a:latin typeface="Arial"/>
                <a:cs typeface="Arial"/>
              </a:rPr>
              <a:t>over </a:t>
            </a:r>
            <a:r>
              <a:rPr sz="1600" b="1" spc="-5" dirty="0">
                <a:solidFill>
                  <a:srgbClr val="FFFFFF"/>
                </a:solidFill>
                <a:latin typeface="Arial"/>
                <a:cs typeface="Arial"/>
              </a:rPr>
              <a:t>24  hours, </a:t>
            </a:r>
            <a:r>
              <a:rPr sz="1600" b="1" spc="-10" dirty="0">
                <a:solidFill>
                  <a:srgbClr val="FFFFFF"/>
                </a:solidFill>
                <a:latin typeface="Arial"/>
                <a:cs typeface="Arial"/>
              </a:rPr>
              <a:t>every </a:t>
            </a:r>
            <a:r>
              <a:rPr sz="1600" b="1" spc="-5" dirty="0">
                <a:solidFill>
                  <a:srgbClr val="FFFFFF"/>
                </a:solidFill>
                <a:latin typeface="Arial"/>
                <a:cs typeface="Arial"/>
              </a:rPr>
              <a:t>3 </a:t>
            </a:r>
            <a:r>
              <a:rPr sz="1600" b="1" spc="5" dirty="0">
                <a:solidFill>
                  <a:srgbClr val="FFFFFF"/>
                </a:solidFill>
                <a:latin typeface="Arial"/>
                <a:cs typeface="Arial"/>
              </a:rPr>
              <a:t>weeks</a:t>
            </a:r>
            <a:endParaRPr sz="1600">
              <a:latin typeface="Arial"/>
              <a:cs typeface="Arial"/>
            </a:endParaRPr>
          </a:p>
        </p:txBody>
      </p:sp>
      <p:sp>
        <p:nvSpPr>
          <p:cNvPr id="68" name="object 68"/>
          <p:cNvSpPr txBox="1"/>
          <p:nvPr/>
        </p:nvSpPr>
        <p:spPr>
          <a:xfrm>
            <a:off x="409752" y="3344417"/>
            <a:ext cx="10160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Times New Roman"/>
                <a:cs typeface="Times New Roman"/>
              </a:rPr>
              <a:t>4</a:t>
            </a:r>
            <a:endParaRPr sz="1200">
              <a:latin typeface="Times New Roman"/>
              <a:cs typeface="Times New Roman"/>
            </a:endParaRPr>
          </a:p>
        </p:txBody>
      </p:sp>
      <p:sp>
        <p:nvSpPr>
          <p:cNvPr id="69" name="object 69"/>
          <p:cNvSpPr txBox="1"/>
          <p:nvPr/>
        </p:nvSpPr>
        <p:spPr>
          <a:xfrm>
            <a:off x="978204" y="3243834"/>
            <a:ext cx="1615440" cy="391160"/>
          </a:xfrm>
          <a:prstGeom prst="rect">
            <a:avLst/>
          </a:prstGeom>
        </p:spPr>
        <p:txBody>
          <a:bodyPr vert="horz" wrap="square" lIns="0" tIns="12700" rIns="0" bIns="0" rtlCol="0">
            <a:spAutoFit/>
          </a:bodyPr>
          <a:lstStyle/>
          <a:p>
            <a:pPr marL="178435" indent="-166370">
              <a:lnSpc>
                <a:spcPct val="100000"/>
              </a:lnSpc>
              <a:spcBef>
                <a:spcPts val="100"/>
              </a:spcBef>
              <a:buChar char="•"/>
              <a:tabLst>
                <a:tab pos="179070" algn="l"/>
              </a:tabLst>
            </a:pPr>
            <a:r>
              <a:rPr sz="2400" b="1" spc="-5" dirty="0">
                <a:solidFill>
                  <a:srgbClr val="FFFFFF"/>
                </a:solidFill>
                <a:latin typeface="Times New Roman"/>
                <a:cs typeface="Times New Roman"/>
              </a:rPr>
              <a:t>Albumin-b</a:t>
            </a:r>
            <a:endParaRPr sz="2400">
              <a:latin typeface="Times New Roman"/>
              <a:cs typeface="Times New Roman"/>
            </a:endParaRPr>
          </a:p>
        </p:txBody>
      </p:sp>
      <p:sp>
        <p:nvSpPr>
          <p:cNvPr id="70" name="object 70"/>
          <p:cNvSpPr txBox="1"/>
          <p:nvPr/>
        </p:nvSpPr>
        <p:spPr>
          <a:xfrm>
            <a:off x="4543805" y="3133496"/>
            <a:ext cx="2486025" cy="586740"/>
          </a:xfrm>
          <a:prstGeom prst="rect">
            <a:avLst/>
          </a:prstGeom>
        </p:spPr>
        <p:txBody>
          <a:bodyPr vert="horz" wrap="square" lIns="0" tIns="12700" rIns="0" bIns="0" rtlCol="0">
            <a:spAutoFit/>
          </a:bodyPr>
          <a:lstStyle/>
          <a:p>
            <a:pPr marL="12700" marR="5080">
              <a:lnSpc>
                <a:spcPct val="114999"/>
              </a:lnSpc>
              <a:spcBef>
                <a:spcPts val="100"/>
              </a:spcBef>
            </a:pPr>
            <a:r>
              <a:rPr sz="1600" b="1" spc="-5" dirty="0">
                <a:solidFill>
                  <a:srgbClr val="FFFFFF"/>
                </a:solidFill>
                <a:latin typeface="Arial"/>
                <a:cs typeface="Arial"/>
              </a:rPr>
              <a:t>25 g (5% or 25% solution)  IV</a:t>
            </a:r>
            <a:r>
              <a:rPr sz="1600" b="1" spc="10" dirty="0">
                <a:solidFill>
                  <a:srgbClr val="FFFFFF"/>
                </a:solidFill>
                <a:latin typeface="Arial"/>
                <a:cs typeface="Arial"/>
              </a:rPr>
              <a:t> </a:t>
            </a:r>
            <a:r>
              <a:rPr sz="1600" b="1" spc="-5" dirty="0">
                <a:solidFill>
                  <a:srgbClr val="FFFFFF"/>
                </a:solidFill>
                <a:latin typeface="Arial"/>
                <a:cs typeface="Arial"/>
              </a:rPr>
              <a:t>infusion</a:t>
            </a:r>
            <a:endParaRPr sz="1600">
              <a:latin typeface="Arial"/>
              <a:cs typeface="Arial"/>
            </a:endParaRPr>
          </a:p>
        </p:txBody>
      </p:sp>
      <p:sp>
        <p:nvSpPr>
          <p:cNvPr id="71" name="object 71"/>
          <p:cNvSpPr txBox="1"/>
          <p:nvPr/>
        </p:nvSpPr>
        <p:spPr>
          <a:xfrm>
            <a:off x="409752" y="4165472"/>
            <a:ext cx="10160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Times New Roman"/>
                <a:cs typeface="Times New Roman"/>
              </a:rPr>
              <a:t>5</a:t>
            </a:r>
            <a:endParaRPr sz="1200">
              <a:latin typeface="Times New Roman"/>
              <a:cs typeface="Times New Roman"/>
            </a:endParaRPr>
          </a:p>
        </p:txBody>
      </p:sp>
      <p:sp>
        <p:nvSpPr>
          <p:cNvPr id="72" name="object 72"/>
          <p:cNvSpPr txBox="1"/>
          <p:nvPr/>
        </p:nvSpPr>
        <p:spPr>
          <a:xfrm>
            <a:off x="978204" y="4064889"/>
            <a:ext cx="2891790" cy="391160"/>
          </a:xfrm>
          <a:prstGeom prst="rect">
            <a:avLst/>
          </a:prstGeom>
        </p:spPr>
        <p:txBody>
          <a:bodyPr vert="horz" wrap="square" lIns="0" tIns="12700" rIns="0" bIns="0" rtlCol="0">
            <a:spAutoFit/>
          </a:bodyPr>
          <a:lstStyle/>
          <a:p>
            <a:pPr marL="195580" indent="-182880">
              <a:lnSpc>
                <a:spcPct val="100000"/>
              </a:lnSpc>
              <a:spcBef>
                <a:spcPts val="100"/>
              </a:spcBef>
              <a:buChar char="•"/>
              <a:tabLst>
                <a:tab pos="195580" algn="l"/>
              </a:tabLst>
            </a:pPr>
            <a:r>
              <a:rPr sz="2400" b="1" dirty="0">
                <a:solidFill>
                  <a:srgbClr val="FFFFFF"/>
                </a:solidFill>
                <a:latin typeface="Times New Roman"/>
                <a:cs typeface="Times New Roman"/>
              </a:rPr>
              <a:t>Docetaxel</a:t>
            </a:r>
            <a:r>
              <a:rPr sz="2400" b="1" spc="-70" dirty="0">
                <a:solidFill>
                  <a:srgbClr val="FFFFFF"/>
                </a:solidFill>
                <a:latin typeface="Times New Roman"/>
                <a:cs typeface="Times New Roman"/>
              </a:rPr>
              <a:t> </a:t>
            </a:r>
            <a:r>
              <a:rPr sz="2400" b="1" spc="-30" dirty="0">
                <a:solidFill>
                  <a:srgbClr val="FFFFFF"/>
                </a:solidFill>
                <a:latin typeface="Times New Roman"/>
                <a:cs typeface="Times New Roman"/>
              </a:rPr>
              <a:t>(Taxotere)</a:t>
            </a:r>
            <a:endParaRPr sz="2400">
              <a:latin typeface="Times New Roman"/>
              <a:cs typeface="Times New Roman"/>
            </a:endParaRPr>
          </a:p>
        </p:txBody>
      </p:sp>
      <p:sp>
        <p:nvSpPr>
          <p:cNvPr id="73" name="object 73"/>
          <p:cNvSpPr txBox="1"/>
          <p:nvPr/>
        </p:nvSpPr>
        <p:spPr>
          <a:xfrm>
            <a:off x="4543805" y="3954551"/>
            <a:ext cx="2331720" cy="586740"/>
          </a:xfrm>
          <a:prstGeom prst="rect">
            <a:avLst/>
          </a:prstGeom>
        </p:spPr>
        <p:txBody>
          <a:bodyPr vert="horz" wrap="square" lIns="0" tIns="12700" rIns="0" bIns="0" rtlCol="0">
            <a:spAutoFit/>
          </a:bodyPr>
          <a:lstStyle/>
          <a:p>
            <a:pPr marL="12700" marR="5080">
              <a:lnSpc>
                <a:spcPct val="114999"/>
              </a:lnSpc>
              <a:spcBef>
                <a:spcPts val="100"/>
              </a:spcBef>
            </a:pPr>
            <a:r>
              <a:rPr sz="1600" b="1" spc="-5" dirty="0">
                <a:solidFill>
                  <a:srgbClr val="FFFFFF"/>
                </a:solidFill>
                <a:latin typeface="Arial"/>
                <a:cs typeface="Arial"/>
              </a:rPr>
              <a:t>75 mg/m² IV </a:t>
            </a:r>
            <a:r>
              <a:rPr sz="1600" b="1" spc="-15" dirty="0">
                <a:solidFill>
                  <a:srgbClr val="FFFFFF"/>
                </a:solidFill>
                <a:latin typeface="Arial"/>
                <a:cs typeface="Arial"/>
              </a:rPr>
              <a:t>over </a:t>
            </a:r>
            <a:r>
              <a:rPr sz="1600" b="1" spc="-5" dirty="0">
                <a:solidFill>
                  <a:srgbClr val="FFFFFF"/>
                </a:solidFill>
                <a:latin typeface="Arial"/>
                <a:cs typeface="Arial"/>
              </a:rPr>
              <a:t>1 hour  </a:t>
            </a:r>
            <a:r>
              <a:rPr sz="1600" b="1" spc="-10" dirty="0">
                <a:solidFill>
                  <a:srgbClr val="FFFFFF"/>
                </a:solidFill>
                <a:latin typeface="Arial"/>
                <a:cs typeface="Arial"/>
              </a:rPr>
              <a:t>3Weeks</a:t>
            </a:r>
            <a:endParaRPr sz="1600">
              <a:latin typeface="Arial"/>
              <a:cs typeface="Arial"/>
            </a:endParaRPr>
          </a:p>
        </p:txBody>
      </p:sp>
      <p:sp>
        <p:nvSpPr>
          <p:cNvPr id="74" name="object 74"/>
          <p:cNvSpPr txBox="1"/>
          <p:nvPr/>
        </p:nvSpPr>
        <p:spPr>
          <a:xfrm>
            <a:off x="409752" y="4978400"/>
            <a:ext cx="10160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Times New Roman"/>
                <a:cs typeface="Times New Roman"/>
              </a:rPr>
              <a:t>7</a:t>
            </a:r>
            <a:endParaRPr sz="1200">
              <a:latin typeface="Times New Roman"/>
              <a:cs typeface="Times New Roman"/>
            </a:endParaRPr>
          </a:p>
        </p:txBody>
      </p:sp>
      <p:sp>
        <p:nvSpPr>
          <p:cNvPr id="75" name="object 75"/>
          <p:cNvSpPr txBox="1"/>
          <p:nvPr/>
        </p:nvSpPr>
        <p:spPr>
          <a:xfrm>
            <a:off x="978204" y="4877816"/>
            <a:ext cx="3310890" cy="391160"/>
          </a:xfrm>
          <a:prstGeom prst="rect">
            <a:avLst/>
          </a:prstGeom>
        </p:spPr>
        <p:txBody>
          <a:bodyPr vert="horz" wrap="square" lIns="0" tIns="12700" rIns="0" bIns="0" rtlCol="0">
            <a:spAutoFit/>
          </a:bodyPr>
          <a:lstStyle/>
          <a:p>
            <a:pPr marL="189230" indent="-177165">
              <a:lnSpc>
                <a:spcPct val="100000"/>
              </a:lnSpc>
              <a:spcBef>
                <a:spcPts val="100"/>
              </a:spcBef>
              <a:buChar char="•"/>
              <a:tabLst>
                <a:tab pos="189865" algn="l"/>
              </a:tabLst>
            </a:pPr>
            <a:r>
              <a:rPr sz="2400" b="1" spc="-15" dirty="0">
                <a:solidFill>
                  <a:srgbClr val="FFFFFF"/>
                </a:solidFill>
                <a:latin typeface="Times New Roman"/>
                <a:cs typeface="Times New Roman"/>
              </a:rPr>
              <a:t>Vinorelbine</a:t>
            </a:r>
            <a:r>
              <a:rPr sz="2400" b="1" spc="-65" dirty="0">
                <a:solidFill>
                  <a:srgbClr val="FFFFFF"/>
                </a:solidFill>
                <a:latin typeface="Times New Roman"/>
                <a:cs typeface="Times New Roman"/>
              </a:rPr>
              <a:t> </a:t>
            </a:r>
            <a:r>
              <a:rPr sz="2400" b="1" dirty="0">
                <a:solidFill>
                  <a:srgbClr val="FFFFFF"/>
                </a:solidFill>
                <a:latin typeface="Times New Roman"/>
                <a:cs typeface="Times New Roman"/>
              </a:rPr>
              <a:t>(Navelbine)</a:t>
            </a:r>
            <a:endParaRPr sz="2400">
              <a:latin typeface="Times New Roman"/>
              <a:cs typeface="Times New Roman"/>
            </a:endParaRPr>
          </a:p>
        </p:txBody>
      </p:sp>
      <p:sp>
        <p:nvSpPr>
          <p:cNvPr id="76" name="object 76"/>
          <p:cNvSpPr txBox="1"/>
          <p:nvPr/>
        </p:nvSpPr>
        <p:spPr>
          <a:xfrm>
            <a:off x="4543805" y="4627270"/>
            <a:ext cx="2351405" cy="866775"/>
          </a:xfrm>
          <a:prstGeom prst="rect">
            <a:avLst/>
          </a:prstGeom>
        </p:spPr>
        <p:txBody>
          <a:bodyPr vert="horz" wrap="square" lIns="0" tIns="12700" rIns="0" bIns="0" rtlCol="0">
            <a:spAutoFit/>
          </a:bodyPr>
          <a:lstStyle/>
          <a:p>
            <a:pPr marL="12700" marR="5080">
              <a:lnSpc>
                <a:spcPct val="114999"/>
              </a:lnSpc>
              <a:spcBef>
                <a:spcPts val="100"/>
              </a:spcBef>
            </a:pPr>
            <a:r>
              <a:rPr sz="1600" b="1" spc="-5" dirty="0">
                <a:solidFill>
                  <a:srgbClr val="FFFFFF"/>
                </a:solidFill>
                <a:latin typeface="Arial"/>
                <a:cs typeface="Arial"/>
              </a:rPr>
              <a:t>25 mg/sq.meter IV </a:t>
            </a:r>
            <a:r>
              <a:rPr sz="1600" b="1" spc="-10" dirty="0">
                <a:solidFill>
                  <a:srgbClr val="FFFFFF"/>
                </a:solidFill>
                <a:latin typeface="Arial"/>
                <a:cs typeface="Arial"/>
              </a:rPr>
              <a:t>Week  </a:t>
            </a:r>
            <a:r>
              <a:rPr sz="1600" b="1" spc="5" dirty="0">
                <a:solidFill>
                  <a:srgbClr val="FFFFFF"/>
                </a:solidFill>
                <a:latin typeface="Arial"/>
                <a:cs typeface="Arial"/>
              </a:rPr>
              <a:t>with </a:t>
            </a:r>
            <a:r>
              <a:rPr sz="1600" b="1" spc="-5" dirty="0">
                <a:solidFill>
                  <a:srgbClr val="FFFFFF"/>
                </a:solidFill>
                <a:latin typeface="Arial"/>
                <a:cs typeface="Arial"/>
              </a:rPr>
              <a:t>IV cisplatin 100  mg/sq.meter</a:t>
            </a:r>
            <a:r>
              <a:rPr sz="1600" b="1" spc="35" dirty="0">
                <a:solidFill>
                  <a:srgbClr val="FFFFFF"/>
                </a:solidFill>
                <a:latin typeface="Arial"/>
                <a:cs typeface="Arial"/>
              </a:rPr>
              <a:t> </a:t>
            </a:r>
            <a:r>
              <a:rPr sz="1600" b="1" spc="-10" dirty="0">
                <a:solidFill>
                  <a:srgbClr val="FFFFFF"/>
                </a:solidFill>
                <a:latin typeface="Arial"/>
                <a:cs typeface="Arial"/>
              </a:rPr>
              <a:t>4Weeks</a:t>
            </a:r>
            <a:endParaRPr sz="1600">
              <a:latin typeface="Arial"/>
              <a:cs typeface="Arial"/>
            </a:endParaRPr>
          </a:p>
        </p:txBody>
      </p:sp>
      <p:sp>
        <p:nvSpPr>
          <p:cNvPr id="77" name="object 77"/>
          <p:cNvSpPr txBox="1"/>
          <p:nvPr/>
        </p:nvSpPr>
        <p:spPr>
          <a:xfrm>
            <a:off x="409752" y="6015024"/>
            <a:ext cx="10160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Times New Roman"/>
                <a:cs typeface="Times New Roman"/>
              </a:rPr>
              <a:t>9</a:t>
            </a:r>
            <a:endParaRPr sz="1200">
              <a:latin typeface="Times New Roman"/>
              <a:cs typeface="Times New Roman"/>
            </a:endParaRPr>
          </a:p>
        </p:txBody>
      </p:sp>
      <p:sp>
        <p:nvSpPr>
          <p:cNvPr id="78" name="object 78"/>
          <p:cNvSpPr txBox="1"/>
          <p:nvPr/>
        </p:nvSpPr>
        <p:spPr>
          <a:xfrm>
            <a:off x="1060500" y="5882436"/>
            <a:ext cx="1750695" cy="452120"/>
          </a:xfrm>
          <a:prstGeom prst="rect">
            <a:avLst/>
          </a:prstGeom>
        </p:spPr>
        <p:txBody>
          <a:bodyPr vert="horz" wrap="square" lIns="0" tIns="12065" rIns="0" bIns="0" rtlCol="0">
            <a:spAutoFit/>
          </a:bodyPr>
          <a:lstStyle/>
          <a:p>
            <a:pPr marL="12700">
              <a:lnSpc>
                <a:spcPct val="100000"/>
              </a:lnSpc>
              <a:spcBef>
                <a:spcPts val="95"/>
              </a:spcBef>
            </a:pPr>
            <a:r>
              <a:rPr sz="2800" b="1" spc="-15" dirty="0">
                <a:solidFill>
                  <a:srgbClr val="FFFFFF"/>
                </a:solidFill>
                <a:latin typeface="Times New Roman"/>
                <a:cs typeface="Times New Roman"/>
              </a:rPr>
              <a:t>Vinblastine</a:t>
            </a:r>
            <a:endParaRPr sz="2800">
              <a:latin typeface="Times New Roman"/>
              <a:cs typeface="Times New Roman"/>
            </a:endParaRPr>
          </a:p>
        </p:txBody>
      </p:sp>
      <p:sp>
        <p:nvSpPr>
          <p:cNvPr id="79" name="object 79"/>
          <p:cNvSpPr txBox="1"/>
          <p:nvPr/>
        </p:nvSpPr>
        <p:spPr>
          <a:xfrm>
            <a:off x="4543805" y="5981496"/>
            <a:ext cx="2178685"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Arial"/>
                <a:cs typeface="Arial"/>
              </a:rPr>
              <a:t>4 mg/sq. </a:t>
            </a:r>
            <a:r>
              <a:rPr sz="1600" b="1" spc="-20" dirty="0">
                <a:solidFill>
                  <a:srgbClr val="FFFFFF"/>
                </a:solidFill>
                <a:latin typeface="Arial"/>
                <a:cs typeface="Arial"/>
              </a:rPr>
              <a:t>meter,</a:t>
            </a:r>
            <a:r>
              <a:rPr sz="1600" b="1" spc="-5" dirty="0">
                <a:solidFill>
                  <a:srgbClr val="FFFFFF"/>
                </a:solidFill>
                <a:latin typeface="Arial"/>
                <a:cs typeface="Arial"/>
              </a:rPr>
              <a:t> </a:t>
            </a:r>
            <a:r>
              <a:rPr sz="1600" b="1" spc="5" dirty="0">
                <a:solidFill>
                  <a:srgbClr val="FFFFFF"/>
                </a:solidFill>
                <a:latin typeface="Arial"/>
                <a:cs typeface="Arial"/>
              </a:rPr>
              <a:t>2week</a:t>
            </a:r>
            <a:endParaRPr sz="1600">
              <a:latin typeface="Arial"/>
              <a:cs typeface="Aria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3" name="object 3"/>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4" name="object 4"/>
          <p:cNvSpPr/>
          <p:nvPr/>
        </p:nvSpPr>
        <p:spPr>
          <a:xfrm>
            <a:off x="0" y="307847"/>
            <a:ext cx="9044940" cy="91440"/>
          </a:xfrm>
          <a:custGeom>
            <a:avLst/>
            <a:gdLst/>
            <a:ahLst/>
            <a:cxnLst/>
            <a:rect l="l" t="t" r="r" b="b"/>
            <a:pathLst>
              <a:path w="9044940" h="91439">
                <a:moveTo>
                  <a:pt x="0" y="91439"/>
                </a:moveTo>
                <a:lnTo>
                  <a:pt x="9044940" y="91439"/>
                </a:lnTo>
                <a:lnTo>
                  <a:pt x="9044940" y="0"/>
                </a:lnTo>
                <a:lnTo>
                  <a:pt x="0" y="0"/>
                </a:lnTo>
                <a:lnTo>
                  <a:pt x="0" y="91439"/>
                </a:lnTo>
                <a:close/>
              </a:path>
            </a:pathLst>
          </a:custGeom>
          <a:solidFill>
            <a:srgbClr val="438085"/>
          </a:solidFill>
        </p:spPr>
        <p:txBody>
          <a:bodyPr wrap="square" lIns="0" tIns="0" rIns="0" bIns="0" rtlCol="0"/>
          <a:lstStyle/>
          <a:p>
            <a:endParaRPr/>
          </a:p>
        </p:txBody>
      </p:sp>
      <p:sp>
        <p:nvSpPr>
          <p:cNvPr id="5" name="object 5"/>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6" name="object 6"/>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7" name="object 7"/>
          <p:cNvSpPr/>
          <p:nvPr/>
        </p:nvSpPr>
        <p:spPr>
          <a:xfrm>
            <a:off x="5410200" y="359663"/>
            <a:ext cx="3634740" cy="81280"/>
          </a:xfrm>
          <a:custGeom>
            <a:avLst/>
            <a:gdLst/>
            <a:ahLst/>
            <a:cxnLst/>
            <a:rect l="l" t="t" r="r" b="b"/>
            <a:pathLst>
              <a:path w="3634740" h="81279">
                <a:moveTo>
                  <a:pt x="0" y="80771"/>
                </a:moveTo>
                <a:lnTo>
                  <a:pt x="3634740" y="80771"/>
                </a:lnTo>
                <a:lnTo>
                  <a:pt x="3634740" y="0"/>
                </a:lnTo>
                <a:lnTo>
                  <a:pt x="0" y="0"/>
                </a:lnTo>
                <a:lnTo>
                  <a:pt x="0" y="80771"/>
                </a:lnTo>
                <a:close/>
              </a:path>
            </a:pathLst>
          </a:custGeom>
          <a:solidFill>
            <a:srgbClr val="438085"/>
          </a:solidFill>
        </p:spPr>
        <p:txBody>
          <a:bodyPr wrap="square" lIns="0" tIns="0" rIns="0" bIns="0" rtlCol="0"/>
          <a:lstStyle/>
          <a:p>
            <a:endParaRPr/>
          </a:p>
        </p:txBody>
      </p:sp>
      <p:sp>
        <p:nvSpPr>
          <p:cNvPr id="8" name="object 8"/>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9" name="object 9"/>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0" name="object 10"/>
          <p:cNvSpPr/>
          <p:nvPr/>
        </p:nvSpPr>
        <p:spPr>
          <a:xfrm>
            <a:off x="5410200" y="440436"/>
            <a:ext cx="3634740" cy="180340"/>
          </a:xfrm>
          <a:custGeom>
            <a:avLst/>
            <a:gdLst/>
            <a:ahLst/>
            <a:cxnLst/>
            <a:rect l="l" t="t" r="r" b="b"/>
            <a:pathLst>
              <a:path w="3634740" h="180340">
                <a:moveTo>
                  <a:pt x="0" y="179832"/>
                </a:moveTo>
                <a:lnTo>
                  <a:pt x="3634740" y="179832"/>
                </a:lnTo>
                <a:lnTo>
                  <a:pt x="3634740"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1" name="object 11"/>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12" name="object 12"/>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13" name="object 13"/>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14" name="object 14"/>
          <p:cNvSpPr/>
          <p:nvPr/>
        </p:nvSpPr>
        <p:spPr>
          <a:xfrm>
            <a:off x="8988552" y="0"/>
            <a:ext cx="0" cy="622300"/>
          </a:xfrm>
          <a:custGeom>
            <a:avLst/>
            <a:gdLst/>
            <a:ahLst/>
            <a:cxnLst/>
            <a:rect l="l" t="t" r="r" b="b"/>
            <a:pathLst>
              <a:path h="622300">
                <a:moveTo>
                  <a:pt x="0" y="0"/>
                </a:moveTo>
                <a:lnTo>
                  <a:pt x="0" y="621791"/>
                </a:lnTo>
              </a:path>
            </a:pathLst>
          </a:custGeom>
          <a:ln w="27431">
            <a:solidFill>
              <a:srgbClr val="FFFFFF"/>
            </a:solidFill>
          </a:ln>
        </p:spPr>
        <p:txBody>
          <a:bodyPr wrap="square" lIns="0" tIns="0" rIns="0" bIns="0" rtlCol="0"/>
          <a:lstStyle/>
          <a:p>
            <a:endParaRPr/>
          </a:p>
        </p:txBody>
      </p:sp>
      <p:sp>
        <p:nvSpPr>
          <p:cNvPr id="15" name="object 15"/>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16" name="object 16"/>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17" name="object 17"/>
          <p:cNvSpPr/>
          <p:nvPr/>
        </p:nvSpPr>
        <p:spPr>
          <a:xfrm>
            <a:off x="5715000" y="762000"/>
            <a:ext cx="3429000" cy="4038971"/>
          </a:xfrm>
          <a:prstGeom prst="rect">
            <a:avLst/>
          </a:prstGeom>
          <a:blipFill>
            <a:blip r:embed="rId2" cstate="print"/>
            <a:stretch>
              <a:fillRect/>
            </a:stretch>
          </a:blipFill>
        </p:spPr>
        <p:txBody>
          <a:bodyPr wrap="square" lIns="0" tIns="0" rIns="0" bIns="0" rtlCol="0"/>
          <a:lstStyle/>
          <a:p>
            <a:endParaRPr/>
          </a:p>
        </p:txBody>
      </p:sp>
      <p:sp>
        <p:nvSpPr>
          <p:cNvPr id="18" name="object 18"/>
          <p:cNvSpPr txBox="1"/>
          <p:nvPr/>
        </p:nvSpPr>
        <p:spPr>
          <a:xfrm>
            <a:off x="188468" y="1047075"/>
            <a:ext cx="5565775" cy="5503545"/>
          </a:xfrm>
          <a:prstGeom prst="rect">
            <a:avLst/>
          </a:prstGeom>
        </p:spPr>
        <p:txBody>
          <a:bodyPr vert="horz" wrap="square" lIns="0" tIns="55244" rIns="0" bIns="0" rtlCol="0">
            <a:spAutoFit/>
          </a:bodyPr>
          <a:lstStyle/>
          <a:p>
            <a:pPr marL="268605" indent="-256540">
              <a:lnSpc>
                <a:spcPct val="100000"/>
              </a:lnSpc>
              <a:spcBef>
                <a:spcPts val="434"/>
              </a:spcBef>
              <a:buClr>
                <a:srgbClr val="9F4DA2"/>
              </a:buClr>
              <a:buFont typeface="Georgia"/>
              <a:buChar char="•"/>
              <a:tabLst>
                <a:tab pos="269240" algn="l"/>
              </a:tabLst>
            </a:pPr>
            <a:r>
              <a:rPr sz="2600" b="1" dirty="0">
                <a:latin typeface="Georgia"/>
                <a:cs typeface="Georgia"/>
              </a:rPr>
              <a:t>•</a:t>
            </a:r>
            <a:r>
              <a:rPr sz="2600" b="1" spc="-5" dirty="0">
                <a:latin typeface="Georgia"/>
                <a:cs typeface="Georgia"/>
              </a:rPr>
              <a:t> </a:t>
            </a:r>
            <a:r>
              <a:rPr sz="2600" b="1" dirty="0">
                <a:latin typeface="Georgia"/>
                <a:cs typeface="Georgia"/>
              </a:rPr>
              <a:t>Lobectomy</a:t>
            </a:r>
            <a:r>
              <a:rPr sz="2600" dirty="0">
                <a:latin typeface="Georgia"/>
                <a:cs typeface="Georgia"/>
              </a:rPr>
              <a:t>:</a:t>
            </a:r>
            <a:endParaRPr sz="2600">
              <a:latin typeface="Georgia"/>
              <a:cs typeface="Georgia"/>
            </a:endParaRPr>
          </a:p>
          <a:p>
            <a:pPr marL="561340" marR="518795" indent="-247015">
              <a:lnSpc>
                <a:spcPct val="100000"/>
              </a:lnSpc>
              <a:spcBef>
                <a:spcPts val="310"/>
              </a:spcBef>
              <a:tabLst>
                <a:tab pos="560705" algn="l"/>
              </a:tabLst>
            </a:pPr>
            <a:r>
              <a:rPr sz="2400" dirty="0">
                <a:solidFill>
                  <a:srgbClr val="438085"/>
                </a:solidFill>
                <a:latin typeface="Georgia"/>
                <a:cs typeface="Georgia"/>
              </a:rPr>
              <a:t>▫	In </a:t>
            </a:r>
            <a:r>
              <a:rPr sz="2400" spc="-5" dirty="0">
                <a:solidFill>
                  <a:srgbClr val="438085"/>
                </a:solidFill>
                <a:latin typeface="Georgia"/>
                <a:cs typeface="Georgia"/>
              </a:rPr>
              <a:t>this surgery, the entire lobe  containing the tumor </a:t>
            </a:r>
            <a:r>
              <a:rPr sz="2400" dirty="0">
                <a:solidFill>
                  <a:srgbClr val="438085"/>
                </a:solidFill>
                <a:latin typeface="Georgia"/>
                <a:cs typeface="Georgia"/>
              </a:rPr>
              <a:t>is</a:t>
            </a:r>
            <a:r>
              <a:rPr sz="2400" spc="-95" dirty="0">
                <a:solidFill>
                  <a:srgbClr val="438085"/>
                </a:solidFill>
                <a:latin typeface="Georgia"/>
                <a:cs typeface="Georgia"/>
              </a:rPr>
              <a:t> </a:t>
            </a:r>
            <a:r>
              <a:rPr sz="2400" dirty="0">
                <a:solidFill>
                  <a:srgbClr val="438085"/>
                </a:solidFill>
                <a:latin typeface="Georgia"/>
                <a:cs typeface="Georgia"/>
              </a:rPr>
              <a:t>removed.</a:t>
            </a:r>
            <a:endParaRPr sz="2400">
              <a:latin typeface="Georgia"/>
              <a:cs typeface="Georgia"/>
            </a:endParaRPr>
          </a:p>
          <a:p>
            <a:pPr marL="268605" marR="732790" indent="-256540">
              <a:lnSpc>
                <a:spcPct val="100000"/>
              </a:lnSpc>
              <a:spcBef>
                <a:spcPts val="295"/>
              </a:spcBef>
              <a:buClr>
                <a:srgbClr val="9F4DA2"/>
              </a:buClr>
              <a:buFont typeface="Georgia"/>
              <a:buChar char="•"/>
              <a:tabLst>
                <a:tab pos="269240" algn="l"/>
              </a:tabLst>
            </a:pPr>
            <a:r>
              <a:rPr sz="2600" b="1" dirty="0">
                <a:latin typeface="Georgia"/>
                <a:cs typeface="Georgia"/>
              </a:rPr>
              <a:t>• Segmentectomy or</a:t>
            </a:r>
            <a:r>
              <a:rPr sz="2600" b="1" spc="-95" dirty="0">
                <a:latin typeface="Georgia"/>
                <a:cs typeface="Georgia"/>
              </a:rPr>
              <a:t> </a:t>
            </a:r>
            <a:r>
              <a:rPr sz="2600" b="1" spc="-5" dirty="0">
                <a:latin typeface="Georgia"/>
                <a:cs typeface="Georgia"/>
              </a:rPr>
              <a:t>wedge  resection</a:t>
            </a:r>
            <a:r>
              <a:rPr sz="2600" spc="-5" dirty="0">
                <a:latin typeface="Georgia"/>
                <a:cs typeface="Georgia"/>
              </a:rPr>
              <a:t>:</a:t>
            </a:r>
            <a:endParaRPr sz="2600">
              <a:latin typeface="Georgia"/>
              <a:cs typeface="Georgia"/>
            </a:endParaRPr>
          </a:p>
          <a:p>
            <a:pPr marL="561340" marR="5080" indent="-247015">
              <a:lnSpc>
                <a:spcPct val="100000"/>
              </a:lnSpc>
              <a:spcBef>
                <a:spcPts val="305"/>
              </a:spcBef>
              <a:tabLst>
                <a:tab pos="560705" algn="l"/>
              </a:tabLst>
            </a:pPr>
            <a:r>
              <a:rPr sz="2400" dirty="0">
                <a:solidFill>
                  <a:srgbClr val="438085"/>
                </a:solidFill>
                <a:latin typeface="Georgia"/>
                <a:cs typeface="Georgia"/>
              </a:rPr>
              <a:t>▫	In </a:t>
            </a:r>
            <a:r>
              <a:rPr sz="2400" spc="-10" dirty="0">
                <a:solidFill>
                  <a:srgbClr val="438085"/>
                </a:solidFill>
                <a:latin typeface="Georgia"/>
                <a:cs typeface="Georgia"/>
              </a:rPr>
              <a:t>these </a:t>
            </a:r>
            <a:r>
              <a:rPr sz="2400" spc="-5" dirty="0">
                <a:solidFill>
                  <a:srgbClr val="438085"/>
                </a:solidFill>
                <a:latin typeface="Georgia"/>
                <a:cs typeface="Georgia"/>
              </a:rPr>
              <a:t>surgeries, only part of </a:t>
            </a:r>
            <a:r>
              <a:rPr sz="2400" dirty="0">
                <a:solidFill>
                  <a:srgbClr val="438085"/>
                </a:solidFill>
                <a:latin typeface="Georgia"/>
                <a:cs typeface="Georgia"/>
              </a:rPr>
              <a:t>a </a:t>
            </a:r>
            <a:r>
              <a:rPr sz="2400" spc="-5" dirty="0">
                <a:solidFill>
                  <a:srgbClr val="438085"/>
                </a:solidFill>
                <a:latin typeface="Georgia"/>
                <a:cs typeface="Georgia"/>
              </a:rPr>
              <a:t>lobe  </a:t>
            </a:r>
            <a:r>
              <a:rPr sz="2400" dirty="0">
                <a:solidFill>
                  <a:srgbClr val="438085"/>
                </a:solidFill>
                <a:latin typeface="Georgia"/>
                <a:cs typeface="Georgia"/>
              </a:rPr>
              <a:t>is </a:t>
            </a:r>
            <a:r>
              <a:rPr sz="2400" spc="-5" dirty="0">
                <a:solidFill>
                  <a:srgbClr val="438085"/>
                </a:solidFill>
                <a:latin typeface="Georgia"/>
                <a:cs typeface="Georgia"/>
              </a:rPr>
              <a:t>removed. </a:t>
            </a:r>
            <a:r>
              <a:rPr sz="2400" dirty="0">
                <a:solidFill>
                  <a:srgbClr val="438085"/>
                </a:solidFill>
                <a:latin typeface="Georgia"/>
                <a:cs typeface="Georgia"/>
              </a:rPr>
              <a:t>This </a:t>
            </a:r>
            <a:r>
              <a:rPr sz="2400" spc="-5" dirty="0">
                <a:solidFill>
                  <a:srgbClr val="438085"/>
                </a:solidFill>
                <a:latin typeface="Georgia"/>
                <a:cs typeface="Georgia"/>
              </a:rPr>
              <a:t>approach </a:t>
            </a:r>
            <a:r>
              <a:rPr sz="2400" dirty="0">
                <a:solidFill>
                  <a:srgbClr val="438085"/>
                </a:solidFill>
                <a:latin typeface="Georgia"/>
                <a:cs typeface="Georgia"/>
              </a:rPr>
              <a:t>might </a:t>
            </a:r>
            <a:r>
              <a:rPr sz="2400" spc="-5" dirty="0">
                <a:solidFill>
                  <a:srgbClr val="438085"/>
                </a:solidFill>
                <a:latin typeface="Georgia"/>
                <a:cs typeface="Georgia"/>
              </a:rPr>
              <a:t>be  used, for example, </a:t>
            </a:r>
            <a:r>
              <a:rPr sz="2400" dirty="0">
                <a:solidFill>
                  <a:srgbClr val="438085"/>
                </a:solidFill>
                <a:latin typeface="Georgia"/>
                <a:cs typeface="Georgia"/>
              </a:rPr>
              <a:t>if a </a:t>
            </a:r>
            <a:r>
              <a:rPr sz="2400" spc="-5" dirty="0">
                <a:solidFill>
                  <a:srgbClr val="438085"/>
                </a:solidFill>
                <a:latin typeface="Georgia"/>
                <a:cs typeface="Georgia"/>
              </a:rPr>
              <a:t>person doesn’t  have enough lung function to  </a:t>
            </a:r>
            <a:r>
              <a:rPr sz="2400" spc="-10" dirty="0">
                <a:solidFill>
                  <a:srgbClr val="438085"/>
                </a:solidFill>
                <a:latin typeface="Georgia"/>
                <a:cs typeface="Georgia"/>
              </a:rPr>
              <a:t>withstand </a:t>
            </a:r>
            <a:r>
              <a:rPr sz="2400" dirty="0">
                <a:solidFill>
                  <a:srgbClr val="438085"/>
                </a:solidFill>
                <a:latin typeface="Georgia"/>
                <a:cs typeface="Georgia"/>
              </a:rPr>
              <a:t>removing </a:t>
            </a:r>
            <a:r>
              <a:rPr sz="2400" spc="-5" dirty="0">
                <a:solidFill>
                  <a:srgbClr val="438085"/>
                </a:solidFill>
                <a:latin typeface="Georgia"/>
                <a:cs typeface="Georgia"/>
              </a:rPr>
              <a:t>the whole</a:t>
            </a:r>
            <a:r>
              <a:rPr sz="2400" spc="-10" dirty="0">
                <a:solidFill>
                  <a:srgbClr val="438085"/>
                </a:solidFill>
                <a:latin typeface="Georgia"/>
                <a:cs typeface="Georgia"/>
              </a:rPr>
              <a:t> </a:t>
            </a:r>
            <a:r>
              <a:rPr sz="2400" spc="-5" dirty="0">
                <a:solidFill>
                  <a:srgbClr val="438085"/>
                </a:solidFill>
                <a:latin typeface="Georgia"/>
                <a:cs typeface="Georgia"/>
              </a:rPr>
              <a:t>lobe.</a:t>
            </a:r>
            <a:endParaRPr sz="2400">
              <a:latin typeface="Georgia"/>
              <a:cs typeface="Georgia"/>
            </a:endParaRPr>
          </a:p>
          <a:p>
            <a:pPr marL="268605" indent="-256540">
              <a:lnSpc>
                <a:spcPct val="100000"/>
              </a:lnSpc>
              <a:spcBef>
                <a:spcPts val="295"/>
              </a:spcBef>
              <a:buClr>
                <a:srgbClr val="9F4DA2"/>
              </a:buClr>
              <a:buFont typeface="Georgia"/>
              <a:buChar char="•"/>
              <a:tabLst>
                <a:tab pos="269240" algn="l"/>
              </a:tabLst>
            </a:pPr>
            <a:r>
              <a:rPr sz="2600" b="1" dirty="0">
                <a:latin typeface="Georgia"/>
                <a:cs typeface="Georgia"/>
              </a:rPr>
              <a:t>Pneumonectomy</a:t>
            </a:r>
            <a:r>
              <a:rPr sz="2600" dirty="0">
                <a:latin typeface="Georgia"/>
                <a:cs typeface="Georgia"/>
              </a:rPr>
              <a:t>:</a:t>
            </a:r>
            <a:endParaRPr sz="2600">
              <a:latin typeface="Georgia"/>
              <a:cs typeface="Georgia"/>
            </a:endParaRPr>
          </a:p>
          <a:p>
            <a:pPr marL="561340" marR="87630" indent="-247015" algn="just">
              <a:lnSpc>
                <a:spcPct val="100000"/>
              </a:lnSpc>
              <a:spcBef>
                <a:spcPts val="310"/>
              </a:spcBef>
            </a:pPr>
            <a:r>
              <a:rPr sz="2400" dirty="0">
                <a:solidFill>
                  <a:srgbClr val="438085"/>
                </a:solidFill>
                <a:latin typeface="Georgia"/>
                <a:cs typeface="Georgia"/>
              </a:rPr>
              <a:t>▫ This </a:t>
            </a:r>
            <a:r>
              <a:rPr sz="2400" spc="-5" dirty="0">
                <a:solidFill>
                  <a:srgbClr val="438085"/>
                </a:solidFill>
                <a:latin typeface="Georgia"/>
                <a:cs typeface="Georgia"/>
              </a:rPr>
              <a:t>surgery </a:t>
            </a:r>
            <a:r>
              <a:rPr sz="2400" dirty="0">
                <a:solidFill>
                  <a:srgbClr val="438085"/>
                </a:solidFill>
                <a:latin typeface="Georgia"/>
                <a:cs typeface="Georgia"/>
              </a:rPr>
              <a:t>removes an </a:t>
            </a:r>
            <a:r>
              <a:rPr sz="2400" spc="-5" dirty="0">
                <a:solidFill>
                  <a:srgbClr val="438085"/>
                </a:solidFill>
                <a:latin typeface="Georgia"/>
                <a:cs typeface="Georgia"/>
              </a:rPr>
              <a:t>entire lung.  </a:t>
            </a:r>
            <a:r>
              <a:rPr sz="2400" dirty="0">
                <a:solidFill>
                  <a:srgbClr val="438085"/>
                </a:solidFill>
                <a:latin typeface="Georgia"/>
                <a:cs typeface="Georgia"/>
              </a:rPr>
              <a:t>This might </a:t>
            </a:r>
            <a:r>
              <a:rPr sz="2400" spc="-5" dirty="0">
                <a:solidFill>
                  <a:srgbClr val="438085"/>
                </a:solidFill>
                <a:latin typeface="Georgia"/>
                <a:cs typeface="Georgia"/>
              </a:rPr>
              <a:t>be </a:t>
            </a:r>
            <a:r>
              <a:rPr sz="2400" dirty="0">
                <a:solidFill>
                  <a:srgbClr val="438085"/>
                </a:solidFill>
                <a:latin typeface="Georgia"/>
                <a:cs typeface="Georgia"/>
              </a:rPr>
              <a:t>needed if </a:t>
            </a:r>
            <a:r>
              <a:rPr sz="2400" spc="-5" dirty="0">
                <a:solidFill>
                  <a:srgbClr val="438085"/>
                </a:solidFill>
                <a:latin typeface="Georgia"/>
                <a:cs typeface="Georgia"/>
              </a:rPr>
              <a:t>the tumor </a:t>
            </a:r>
            <a:r>
              <a:rPr sz="2400" dirty="0">
                <a:solidFill>
                  <a:srgbClr val="438085"/>
                </a:solidFill>
                <a:latin typeface="Georgia"/>
                <a:cs typeface="Georgia"/>
              </a:rPr>
              <a:t>is  </a:t>
            </a:r>
            <a:r>
              <a:rPr sz="2400" spc="-5" dirty="0">
                <a:solidFill>
                  <a:srgbClr val="438085"/>
                </a:solidFill>
                <a:latin typeface="Georgia"/>
                <a:cs typeface="Georgia"/>
              </a:rPr>
              <a:t>close to the center of the</a:t>
            </a:r>
            <a:r>
              <a:rPr sz="2400" spc="-30" dirty="0">
                <a:solidFill>
                  <a:srgbClr val="438085"/>
                </a:solidFill>
                <a:latin typeface="Georgia"/>
                <a:cs typeface="Georgia"/>
              </a:rPr>
              <a:t> </a:t>
            </a:r>
            <a:r>
              <a:rPr sz="2400" spc="-5" dirty="0">
                <a:solidFill>
                  <a:srgbClr val="438085"/>
                </a:solidFill>
                <a:latin typeface="Georgia"/>
                <a:cs typeface="Georgia"/>
              </a:rPr>
              <a:t>chest.</a:t>
            </a:r>
            <a:endParaRPr sz="2400">
              <a:latin typeface="Georgia"/>
              <a:cs typeface="Georgia"/>
            </a:endParaRPr>
          </a:p>
        </p:txBody>
      </p:sp>
      <p:sp>
        <p:nvSpPr>
          <p:cNvPr id="19" name="object 19"/>
          <p:cNvSpPr txBox="1">
            <a:spLocks noGrp="1"/>
          </p:cNvSpPr>
          <p:nvPr>
            <p:ph type="title"/>
          </p:nvPr>
        </p:nvSpPr>
        <p:spPr>
          <a:xfrm>
            <a:off x="307340" y="423417"/>
            <a:ext cx="5264785" cy="574040"/>
          </a:xfrm>
          <a:prstGeom prst="rect">
            <a:avLst/>
          </a:prstGeom>
        </p:spPr>
        <p:txBody>
          <a:bodyPr vert="horz" wrap="square" lIns="0" tIns="12700" rIns="0" bIns="0" rtlCol="0">
            <a:spAutoFit/>
          </a:bodyPr>
          <a:lstStyle/>
          <a:p>
            <a:pPr marL="12700">
              <a:lnSpc>
                <a:spcPct val="100000"/>
              </a:lnSpc>
              <a:spcBef>
                <a:spcPts val="100"/>
              </a:spcBef>
            </a:pPr>
            <a:r>
              <a:rPr sz="3600" b="0" dirty="0">
                <a:latin typeface="Trebuchet MS"/>
                <a:cs typeface="Trebuchet MS"/>
              </a:rPr>
              <a:t>SURGICAL</a:t>
            </a:r>
            <a:r>
              <a:rPr sz="3600" b="0" spc="-155" dirty="0">
                <a:latin typeface="Trebuchet MS"/>
                <a:cs typeface="Trebuchet MS"/>
              </a:rPr>
              <a:t> </a:t>
            </a:r>
            <a:r>
              <a:rPr sz="3600" b="0" spc="-40" dirty="0">
                <a:latin typeface="Trebuchet MS"/>
                <a:cs typeface="Trebuchet MS"/>
              </a:rPr>
              <a:t>MANAGEMENT:-</a:t>
            </a:r>
            <a:endParaRPr sz="3600">
              <a:latin typeface="Trebuchet MS"/>
              <a:cs typeface="Trebuchet MS"/>
            </a:endParaRPr>
          </a:p>
        </p:txBody>
      </p:sp>
      <p:sp>
        <p:nvSpPr>
          <p:cNvPr id="20" name="object 20"/>
          <p:cNvSpPr/>
          <p:nvPr/>
        </p:nvSpPr>
        <p:spPr>
          <a:xfrm>
            <a:off x="5715000" y="5085587"/>
            <a:ext cx="3428999" cy="177241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3" name="object 3"/>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4" name="object 4"/>
          <p:cNvSpPr/>
          <p:nvPr/>
        </p:nvSpPr>
        <p:spPr>
          <a:xfrm>
            <a:off x="0" y="307847"/>
            <a:ext cx="9044940" cy="91440"/>
          </a:xfrm>
          <a:custGeom>
            <a:avLst/>
            <a:gdLst/>
            <a:ahLst/>
            <a:cxnLst/>
            <a:rect l="l" t="t" r="r" b="b"/>
            <a:pathLst>
              <a:path w="9044940" h="91439">
                <a:moveTo>
                  <a:pt x="0" y="91439"/>
                </a:moveTo>
                <a:lnTo>
                  <a:pt x="9044940" y="91439"/>
                </a:lnTo>
                <a:lnTo>
                  <a:pt x="9044940" y="0"/>
                </a:lnTo>
                <a:lnTo>
                  <a:pt x="0" y="0"/>
                </a:lnTo>
                <a:lnTo>
                  <a:pt x="0" y="91439"/>
                </a:lnTo>
                <a:close/>
              </a:path>
            </a:pathLst>
          </a:custGeom>
          <a:solidFill>
            <a:srgbClr val="438085"/>
          </a:solidFill>
        </p:spPr>
        <p:txBody>
          <a:bodyPr wrap="square" lIns="0" tIns="0" rIns="0" bIns="0" rtlCol="0"/>
          <a:lstStyle/>
          <a:p>
            <a:endParaRPr/>
          </a:p>
        </p:txBody>
      </p:sp>
      <p:sp>
        <p:nvSpPr>
          <p:cNvPr id="5" name="object 5"/>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6" name="object 6"/>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7" name="object 7"/>
          <p:cNvSpPr/>
          <p:nvPr/>
        </p:nvSpPr>
        <p:spPr>
          <a:xfrm>
            <a:off x="5410200" y="359663"/>
            <a:ext cx="3634740" cy="81280"/>
          </a:xfrm>
          <a:custGeom>
            <a:avLst/>
            <a:gdLst/>
            <a:ahLst/>
            <a:cxnLst/>
            <a:rect l="l" t="t" r="r" b="b"/>
            <a:pathLst>
              <a:path w="3634740" h="81279">
                <a:moveTo>
                  <a:pt x="0" y="80771"/>
                </a:moveTo>
                <a:lnTo>
                  <a:pt x="3634740" y="80771"/>
                </a:lnTo>
                <a:lnTo>
                  <a:pt x="3634740" y="0"/>
                </a:lnTo>
                <a:lnTo>
                  <a:pt x="0" y="0"/>
                </a:lnTo>
                <a:lnTo>
                  <a:pt x="0" y="80771"/>
                </a:lnTo>
                <a:close/>
              </a:path>
            </a:pathLst>
          </a:custGeom>
          <a:solidFill>
            <a:srgbClr val="438085"/>
          </a:solidFill>
        </p:spPr>
        <p:txBody>
          <a:bodyPr wrap="square" lIns="0" tIns="0" rIns="0" bIns="0" rtlCol="0"/>
          <a:lstStyle/>
          <a:p>
            <a:endParaRPr/>
          </a:p>
        </p:txBody>
      </p:sp>
      <p:sp>
        <p:nvSpPr>
          <p:cNvPr id="8" name="object 8"/>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9" name="object 9"/>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0" name="object 10"/>
          <p:cNvSpPr/>
          <p:nvPr/>
        </p:nvSpPr>
        <p:spPr>
          <a:xfrm>
            <a:off x="5410200" y="440436"/>
            <a:ext cx="3634740" cy="180340"/>
          </a:xfrm>
          <a:custGeom>
            <a:avLst/>
            <a:gdLst/>
            <a:ahLst/>
            <a:cxnLst/>
            <a:rect l="l" t="t" r="r" b="b"/>
            <a:pathLst>
              <a:path w="3634740" h="180340">
                <a:moveTo>
                  <a:pt x="0" y="179832"/>
                </a:moveTo>
                <a:lnTo>
                  <a:pt x="3634740" y="179832"/>
                </a:lnTo>
                <a:lnTo>
                  <a:pt x="3634740"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1" name="object 11"/>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12" name="object 12"/>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13" name="object 13"/>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14" name="object 14"/>
          <p:cNvSpPr/>
          <p:nvPr/>
        </p:nvSpPr>
        <p:spPr>
          <a:xfrm>
            <a:off x="8988552" y="0"/>
            <a:ext cx="0" cy="622300"/>
          </a:xfrm>
          <a:custGeom>
            <a:avLst/>
            <a:gdLst/>
            <a:ahLst/>
            <a:cxnLst/>
            <a:rect l="l" t="t" r="r" b="b"/>
            <a:pathLst>
              <a:path h="622300">
                <a:moveTo>
                  <a:pt x="0" y="0"/>
                </a:moveTo>
                <a:lnTo>
                  <a:pt x="0" y="621791"/>
                </a:lnTo>
              </a:path>
            </a:pathLst>
          </a:custGeom>
          <a:ln w="27431">
            <a:solidFill>
              <a:srgbClr val="FFFFFF"/>
            </a:solidFill>
          </a:ln>
        </p:spPr>
        <p:txBody>
          <a:bodyPr wrap="square" lIns="0" tIns="0" rIns="0" bIns="0" rtlCol="0"/>
          <a:lstStyle/>
          <a:p>
            <a:endParaRPr/>
          </a:p>
        </p:txBody>
      </p:sp>
      <p:sp>
        <p:nvSpPr>
          <p:cNvPr id="15" name="object 15"/>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16" name="object 16"/>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17" name="object 17"/>
          <p:cNvSpPr txBox="1">
            <a:spLocks noGrp="1"/>
          </p:cNvSpPr>
          <p:nvPr>
            <p:ph type="title"/>
          </p:nvPr>
        </p:nvSpPr>
        <p:spPr>
          <a:prstGeom prst="rect">
            <a:avLst/>
          </a:prstGeom>
        </p:spPr>
        <p:txBody>
          <a:bodyPr vert="horz" wrap="square" lIns="0" tIns="12065" rIns="0" bIns="0" rtlCol="0">
            <a:spAutoFit/>
          </a:bodyPr>
          <a:lstStyle/>
          <a:p>
            <a:pPr marL="12700" marR="5080">
              <a:lnSpc>
                <a:spcPct val="100000"/>
              </a:lnSpc>
              <a:spcBef>
                <a:spcPts val="95"/>
              </a:spcBef>
            </a:pPr>
            <a:r>
              <a:rPr spc="-5" dirty="0"/>
              <a:t>VIDEO-ASSISTED THORACIC</a:t>
            </a:r>
            <a:r>
              <a:rPr spc="-40" dirty="0"/>
              <a:t> </a:t>
            </a:r>
            <a:r>
              <a:rPr spc="-20" dirty="0"/>
              <a:t>SURGERY  </a:t>
            </a:r>
            <a:r>
              <a:rPr spc="-100" dirty="0"/>
              <a:t>(VATS)</a:t>
            </a:r>
          </a:p>
        </p:txBody>
      </p:sp>
      <p:sp>
        <p:nvSpPr>
          <p:cNvPr id="18" name="object 18"/>
          <p:cNvSpPr txBox="1"/>
          <p:nvPr/>
        </p:nvSpPr>
        <p:spPr>
          <a:xfrm>
            <a:off x="645668" y="1241806"/>
            <a:ext cx="7897495" cy="5254625"/>
          </a:xfrm>
          <a:prstGeom prst="rect">
            <a:avLst/>
          </a:prstGeom>
        </p:spPr>
        <p:txBody>
          <a:bodyPr vert="horz" wrap="square" lIns="0" tIns="13335" rIns="0" bIns="0" rtlCol="0">
            <a:spAutoFit/>
          </a:bodyPr>
          <a:lstStyle/>
          <a:p>
            <a:pPr marL="268605" marR="389255" indent="-256540">
              <a:lnSpc>
                <a:spcPct val="100000"/>
              </a:lnSpc>
              <a:spcBef>
                <a:spcPts val="105"/>
              </a:spcBef>
              <a:buClr>
                <a:srgbClr val="9F4DA2"/>
              </a:buClr>
              <a:buChar char="•"/>
              <a:tabLst>
                <a:tab pos="269240" algn="l"/>
                <a:tab pos="2314575" algn="l"/>
              </a:tabLst>
            </a:pPr>
            <a:r>
              <a:rPr sz="2600" dirty="0">
                <a:latin typeface="Georgia"/>
                <a:cs typeface="Georgia"/>
              </a:rPr>
              <a:t>Increasingly,	</a:t>
            </a:r>
            <a:r>
              <a:rPr sz="2600" spc="-5" dirty="0">
                <a:latin typeface="Georgia"/>
                <a:cs typeface="Georgia"/>
              </a:rPr>
              <a:t>treat early-stage lung cancers </a:t>
            </a:r>
            <a:r>
              <a:rPr sz="2600" dirty="0">
                <a:latin typeface="Georgia"/>
                <a:cs typeface="Georgia"/>
              </a:rPr>
              <a:t>in </a:t>
            </a:r>
            <a:r>
              <a:rPr sz="2600" spc="-5" dirty="0">
                <a:latin typeface="Georgia"/>
                <a:cs typeface="Georgia"/>
              </a:rPr>
              <a:t>the  outer parts of the lung with </a:t>
            </a:r>
            <a:r>
              <a:rPr sz="2600" dirty="0">
                <a:latin typeface="Georgia"/>
                <a:cs typeface="Georgia"/>
              </a:rPr>
              <a:t>a procedure called  video-assisted </a:t>
            </a:r>
            <a:r>
              <a:rPr sz="2600" spc="-5" dirty="0">
                <a:latin typeface="Georgia"/>
                <a:cs typeface="Georgia"/>
              </a:rPr>
              <a:t>thoracic surgery </a:t>
            </a:r>
            <a:r>
              <a:rPr sz="2600" dirty="0">
                <a:latin typeface="Georgia"/>
                <a:cs typeface="Georgia"/>
              </a:rPr>
              <a:t>(VATS), </a:t>
            </a:r>
            <a:r>
              <a:rPr sz="2600" spc="-5" dirty="0">
                <a:latin typeface="Georgia"/>
                <a:cs typeface="Georgia"/>
              </a:rPr>
              <a:t>which  </a:t>
            </a:r>
            <a:r>
              <a:rPr sz="2600" dirty="0">
                <a:latin typeface="Georgia"/>
                <a:cs typeface="Georgia"/>
              </a:rPr>
              <a:t>requires </a:t>
            </a:r>
            <a:r>
              <a:rPr sz="2600" spc="-5" dirty="0">
                <a:latin typeface="Georgia"/>
                <a:cs typeface="Georgia"/>
              </a:rPr>
              <a:t>smaller </a:t>
            </a:r>
            <a:r>
              <a:rPr sz="2600" dirty="0">
                <a:latin typeface="Georgia"/>
                <a:cs typeface="Georgia"/>
              </a:rPr>
              <a:t>incisions </a:t>
            </a:r>
            <a:r>
              <a:rPr sz="2600" spc="-5" dirty="0">
                <a:latin typeface="Georgia"/>
                <a:cs typeface="Georgia"/>
              </a:rPr>
              <a:t>than </a:t>
            </a:r>
            <a:r>
              <a:rPr sz="2600" dirty="0">
                <a:latin typeface="Georgia"/>
                <a:cs typeface="Georgia"/>
              </a:rPr>
              <a:t>a</a:t>
            </a:r>
            <a:r>
              <a:rPr sz="2600" spc="-20" dirty="0">
                <a:latin typeface="Georgia"/>
                <a:cs typeface="Georgia"/>
              </a:rPr>
              <a:t> </a:t>
            </a:r>
            <a:r>
              <a:rPr sz="2600" spc="-5" dirty="0">
                <a:latin typeface="Georgia"/>
                <a:cs typeface="Georgia"/>
              </a:rPr>
              <a:t>thoracotomy.</a:t>
            </a:r>
            <a:endParaRPr sz="2600">
              <a:latin typeface="Georgia"/>
              <a:cs typeface="Georgia"/>
            </a:endParaRPr>
          </a:p>
          <a:p>
            <a:pPr marL="268605" marR="249554" indent="-256540">
              <a:lnSpc>
                <a:spcPct val="100000"/>
              </a:lnSpc>
              <a:spcBef>
                <a:spcPts val="300"/>
              </a:spcBef>
              <a:buClr>
                <a:srgbClr val="9F4DA2"/>
              </a:buClr>
              <a:buChar char="•"/>
              <a:tabLst>
                <a:tab pos="269240" algn="l"/>
              </a:tabLst>
            </a:pPr>
            <a:r>
              <a:rPr sz="2600" dirty="0">
                <a:latin typeface="Georgia"/>
                <a:cs typeface="Georgia"/>
              </a:rPr>
              <a:t>During </a:t>
            </a:r>
            <a:r>
              <a:rPr sz="2600" spc="-5" dirty="0">
                <a:latin typeface="Georgia"/>
                <a:cs typeface="Georgia"/>
              </a:rPr>
              <a:t>this </a:t>
            </a:r>
            <a:r>
              <a:rPr sz="2600" dirty="0">
                <a:latin typeface="Georgia"/>
                <a:cs typeface="Georgia"/>
              </a:rPr>
              <a:t>operation, a </a:t>
            </a:r>
            <a:r>
              <a:rPr sz="2600" spc="-5" dirty="0">
                <a:latin typeface="Georgia"/>
                <a:cs typeface="Georgia"/>
              </a:rPr>
              <a:t>thin, </a:t>
            </a:r>
            <a:r>
              <a:rPr sz="2600" dirty="0">
                <a:latin typeface="Georgia"/>
                <a:cs typeface="Georgia"/>
              </a:rPr>
              <a:t>rigid tube </a:t>
            </a:r>
            <a:r>
              <a:rPr sz="2600" spc="-5" dirty="0">
                <a:latin typeface="Georgia"/>
                <a:cs typeface="Georgia"/>
              </a:rPr>
              <a:t>with </a:t>
            </a:r>
            <a:r>
              <a:rPr sz="2600" dirty="0">
                <a:latin typeface="Georgia"/>
                <a:cs typeface="Georgia"/>
              </a:rPr>
              <a:t>a </a:t>
            </a:r>
            <a:r>
              <a:rPr sz="2600" spc="-5" dirty="0">
                <a:latin typeface="Georgia"/>
                <a:cs typeface="Georgia"/>
              </a:rPr>
              <a:t>tiny  </a:t>
            </a:r>
            <a:r>
              <a:rPr sz="2600" dirty="0">
                <a:latin typeface="Georgia"/>
                <a:cs typeface="Georgia"/>
              </a:rPr>
              <a:t>video </a:t>
            </a:r>
            <a:r>
              <a:rPr sz="2600" spc="-5" dirty="0">
                <a:latin typeface="Georgia"/>
                <a:cs typeface="Georgia"/>
              </a:rPr>
              <a:t>camera </a:t>
            </a:r>
            <a:r>
              <a:rPr sz="2600" dirty="0">
                <a:latin typeface="Georgia"/>
                <a:cs typeface="Georgia"/>
              </a:rPr>
              <a:t>on </a:t>
            </a:r>
            <a:r>
              <a:rPr sz="2600" spc="-5" dirty="0">
                <a:latin typeface="Georgia"/>
                <a:cs typeface="Georgia"/>
              </a:rPr>
              <a:t>the </a:t>
            </a:r>
            <a:r>
              <a:rPr sz="2600" dirty="0">
                <a:latin typeface="Georgia"/>
                <a:cs typeface="Georgia"/>
              </a:rPr>
              <a:t>end is </a:t>
            </a:r>
            <a:r>
              <a:rPr sz="2600" spc="-5" dirty="0">
                <a:latin typeface="Georgia"/>
                <a:cs typeface="Georgia"/>
              </a:rPr>
              <a:t>placed </a:t>
            </a:r>
            <a:r>
              <a:rPr sz="2600" dirty="0">
                <a:latin typeface="Georgia"/>
                <a:cs typeface="Georgia"/>
              </a:rPr>
              <a:t>through a </a:t>
            </a:r>
            <a:r>
              <a:rPr sz="2600" spc="-5" dirty="0">
                <a:latin typeface="Georgia"/>
                <a:cs typeface="Georgia"/>
              </a:rPr>
              <a:t>small  </a:t>
            </a:r>
            <a:r>
              <a:rPr sz="2600" dirty="0">
                <a:latin typeface="Georgia"/>
                <a:cs typeface="Georgia"/>
              </a:rPr>
              <a:t>cut in </a:t>
            </a:r>
            <a:r>
              <a:rPr sz="2600" spc="-5" dirty="0">
                <a:latin typeface="Georgia"/>
                <a:cs typeface="Georgia"/>
              </a:rPr>
              <a:t>the </a:t>
            </a:r>
            <a:r>
              <a:rPr sz="2600" dirty="0">
                <a:latin typeface="Georgia"/>
                <a:cs typeface="Georgia"/>
              </a:rPr>
              <a:t>side </a:t>
            </a:r>
            <a:r>
              <a:rPr sz="2600" spc="-5" dirty="0">
                <a:latin typeface="Georgia"/>
                <a:cs typeface="Georgia"/>
              </a:rPr>
              <a:t>of the </a:t>
            </a:r>
            <a:r>
              <a:rPr sz="2600" dirty="0">
                <a:latin typeface="Georgia"/>
                <a:cs typeface="Georgia"/>
              </a:rPr>
              <a:t>chest </a:t>
            </a:r>
            <a:r>
              <a:rPr sz="2600" spc="-5" dirty="0">
                <a:latin typeface="Georgia"/>
                <a:cs typeface="Georgia"/>
              </a:rPr>
              <a:t>to help the </a:t>
            </a:r>
            <a:r>
              <a:rPr sz="2600" dirty="0">
                <a:latin typeface="Georgia"/>
                <a:cs typeface="Georgia"/>
              </a:rPr>
              <a:t>surgeon see  inside </a:t>
            </a:r>
            <a:r>
              <a:rPr sz="2600" spc="-5" dirty="0">
                <a:latin typeface="Georgia"/>
                <a:cs typeface="Georgia"/>
              </a:rPr>
              <a:t>the </a:t>
            </a:r>
            <a:r>
              <a:rPr sz="2600" dirty="0">
                <a:latin typeface="Georgia"/>
                <a:cs typeface="Georgia"/>
              </a:rPr>
              <a:t>chest </a:t>
            </a:r>
            <a:r>
              <a:rPr sz="2600" spc="-5" dirty="0">
                <a:latin typeface="Georgia"/>
                <a:cs typeface="Georgia"/>
              </a:rPr>
              <a:t>on </a:t>
            </a:r>
            <a:r>
              <a:rPr sz="2600" dirty="0">
                <a:latin typeface="Georgia"/>
                <a:cs typeface="Georgia"/>
              </a:rPr>
              <a:t>a TV</a:t>
            </a:r>
            <a:r>
              <a:rPr sz="2600" spc="-45" dirty="0">
                <a:latin typeface="Georgia"/>
                <a:cs typeface="Georgia"/>
              </a:rPr>
              <a:t> </a:t>
            </a:r>
            <a:r>
              <a:rPr sz="2600" dirty="0">
                <a:latin typeface="Georgia"/>
                <a:cs typeface="Georgia"/>
              </a:rPr>
              <a:t>monitor.</a:t>
            </a:r>
            <a:endParaRPr sz="2600">
              <a:latin typeface="Georgia"/>
              <a:cs typeface="Georgia"/>
            </a:endParaRPr>
          </a:p>
          <a:p>
            <a:pPr marL="268605" marR="5080" indent="-256540">
              <a:lnSpc>
                <a:spcPct val="100000"/>
              </a:lnSpc>
              <a:spcBef>
                <a:spcPts val="300"/>
              </a:spcBef>
              <a:buClr>
                <a:srgbClr val="9F4DA2"/>
              </a:buClr>
              <a:buChar char="•"/>
              <a:tabLst>
                <a:tab pos="269240" algn="l"/>
              </a:tabLst>
            </a:pPr>
            <a:r>
              <a:rPr sz="2600" spc="-5" dirty="0">
                <a:latin typeface="Georgia"/>
                <a:cs typeface="Georgia"/>
              </a:rPr>
              <a:t>One of the </a:t>
            </a:r>
            <a:r>
              <a:rPr sz="2600" dirty="0">
                <a:latin typeface="Georgia"/>
                <a:cs typeface="Georgia"/>
              </a:rPr>
              <a:t>incisions is </a:t>
            </a:r>
            <a:r>
              <a:rPr sz="2600" spc="-5" dirty="0">
                <a:latin typeface="Georgia"/>
                <a:cs typeface="Georgia"/>
              </a:rPr>
              <a:t>enlarged </a:t>
            </a:r>
            <a:r>
              <a:rPr sz="2600" dirty="0">
                <a:latin typeface="Georgia"/>
                <a:cs typeface="Georgia"/>
              </a:rPr>
              <a:t>if a </a:t>
            </a:r>
            <a:r>
              <a:rPr sz="2600" spc="-5" dirty="0">
                <a:latin typeface="Georgia"/>
                <a:cs typeface="Georgia"/>
              </a:rPr>
              <a:t>lobectomy </a:t>
            </a:r>
            <a:r>
              <a:rPr sz="2600" dirty="0">
                <a:latin typeface="Georgia"/>
                <a:cs typeface="Georgia"/>
              </a:rPr>
              <a:t>or  </a:t>
            </a:r>
            <a:r>
              <a:rPr sz="2600" spc="-5" dirty="0">
                <a:latin typeface="Georgia"/>
                <a:cs typeface="Georgia"/>
              </a:rPr>
              <a:t>pneumonectomy </a:t>
            </a:r>
            <a:r>
              <a:rPr sz="2600" dirty="0">
                <a:latin typeface="Georgia"/>
                <a:cs typeface="Georgia"/>
              </a:rPr>
              <a:t>is </a:t>
            </a:r>
            <a:r>
              <a:rPr sz="2600" spc="-5" dirty="0">
                <a:latin typeface="Georgia"/>
                <a:cs typeface="Georgia"/>
              </a:rPr>
              <a:t>done </a:t>
            </a:r>
            <a:r>
              <a:rPr sz="2600" dirty="0">
                <a:latin typeface="Georgia"/>
                <a:cs typeface="Georgia"/>
              </a:rPr>
              <a:t>to allow </a:t>
            </a:r>
            <a:r>
              <a:rPr sz="2600" spc="-5" dirty="0">
                <a:latin typeface="Georgia"/>
                <a:cs typeface="Georgia"/>
              </a:rPr>
              <a:t>the </a:t>
            </a:r>
            <a:r>
              <a:rPr sz="2600" dirty="0">
                <a:latin typeface="Georgia"/>
                <a:cs typeface="Georgia"/>
              </a:rPr>
              <a:t>specimen to </a:t>
            </a:r>
            <a:r>
              <a:rPr sz="2600" spc="-5" dirty="0">
                <a:latin typeface="Georgia"/>
                <a:cs typeface="Georgia"/>
              </a:rPr>
              <a:t>be  </a:t>
            </a:r>
            <a:r>
              <a:rPr sz="2600" dirty="0">
                <a:latin typeface="Georgia"/>
                <a:cs typeface="Georgia"/>
              </a:rPr>
              <a:t>removed. Because </a:t>
            </a:r>
            <a:r>
              <a:rPr sz="2600" spc="-5" dirty="0">
                <a:latin typeface="Georgia"/>
                <a:cs typeface="Georgia"/>
              </a:rPr>
              <a:t>only </a:t>
            </a:r>
            <a:r>
              <a:rPr sz="2600" dirty="0">
                <a:latin typeface="Georgia"/>
                <a:cs typeface="Georgia"/>
              </a:rPr>
              <a:t>small incisions are needed,  </a:t>
            </a:r>
            <a:r>
              <a:rPr sz="2600" spc="-5" dirty="0">
                <a:latin typeface="Georgia"/>
                <a:cs typeface="Georgia"/>
              </a:rPr>
              <a:t>there </a:t>
            </a:r>
            <a:r>
              <a:rPr sz="2600" dirty="0">
                <a:latin typeface="Georgia"/>
                <a:cs typeface="Georgia"/>
              </a:rPr>
              <a:t>is </a:t>
            </a:r>
            <a:r>
              <a:rPr sz="2600" spc="-5" dirty="0">
                <a:latin typeface="Georgia"/>
                <a:cs typeface="Georgia"/>
              </a:rPr>
              <a:t>usually </a:t>
            </a:r>
            <a:r>
              <a:rPr sz="2600" dirty="0">
                <a:latin typeface="Georgia"/>
                <a:cs typeface="Georgia"/>
              </a:rPr>
              <a:t>less </a:t>
            </a:r>
            <a:r>
              <a:rPr sz="2600" spc="-5" dirty="0">
                <a:latin typeface="Georgia"/>
                <a:cs typeface="Georgia"/>
              </a:rPr>
              <a:t>pain </a:t>
            </a:r>
            <a:r>
              <a:rPr sz="2600" dirty="0">
                <a:latin typeface="Georgia"/>
                <a:cs typeface="Georgia"/>
              </a:rPr>
              <a:t>after </a:t>
            </a:r>
            <a:r>
              <a:rPr sz="2600" spc="-5" dirty="0">
                <a:latin typeface="Georgia"/>
                <a:cs typeface="Georgia"/>
              </a:rPr>
              <a:t>the </a:t>
            </a:r>
            <a:r>
              <a:rPr sz="2600" dirty="0">
                <a:latin typeface="Georgia"/>
                <a:cs typeface="Georgia"/>
              </a:rPr>
              <a:t>surgery and a  </a:t>
            </a:r>
            <a:r>
              <a:rPr sz="2600" spc="-5" dirty="0">
                <a:latin typeface="Georgia"/>
                <a:cs typeface="Georgia"/>
              </a:rPr>
              <a:t>shorter </a:t>
            </a:r>
            <a:r>
              <a:rPr sz="2600" dirty="0">
                <a:latin typeface="Georgia"/>
                <a:cs typeface="Georgia"/>
              </a:rPr>
              <a:t>hospital </a:t>
            </a:r>
            <a:r>
              <a:rPr sz="2600" spc="-5" dirty="0">
                <a:latin typeface="Georgia"/>
                <a:cs typeface="Georgia"/>
              </a:rPr>
              <a:t>stay </a:t>
            </a:r>
            <a:r>
              <a:rPr sz="2600" dirty="0">
                <a:latin typeface="Georgia"/>
                <a:cs typeface="Georgia"/>
              </a:rPr>
              <a:t>– </a:t>
            </a:r>
            <a:r>
              <a:rPr sz="2600" spc="-5" dirty="0">
                <a:latin typeface="Georgia"/>
                <a:cs typeface="Georgia"/>
              </a:rPr>
              <a:t>typically </a:t>
            </a:r>
            <a:r>
              <a:rPr sz="2600" dirty="0">
                <a:latin typeface="Georgia"/>
                <a:cs typeface="Georgia"/>
              </a:rPr>
              <a:t>4 </a:t>
            </a:r>
            <a:r>
              <a:rPr sz="2600" spc="-5" dirty="0">
                <a:latin typeface="Georgia"/>
                <a:cs typeface="Georgia"/>
              </a:rPr>
              <a:t>to </a:t>
            </a:r>
            <a:r>
              <a:rPr sz="2600" dirty="0">
                <a:latin typeface="Georgia"/>
                <a:cs typeface="Georgia"/>
              </a:rPr>
              <a:t>5</a:t>
            </a:r>
            <a:r>
              <a:rPr sz="2600" spc="-60" dirty="0">
                <a:latin typeface="Georgia"/>
                <a:cs typeface="Georgia"/>
              </a:rPr>
              <a:t> </a:t>
            </a:r>
            <a:r>
              <a:rPr sz="2600" spc="-5" dirty="0">
                <a:latin typeface="Georgia"/>
                <a:cs typeface="Georgia"/>
              </a:rPr>
              <a:t>days.</a:t>
            </a:r>
            <a:endParaRPr sz="2600">
              <a:latin typeface="Georgia"/>
              <a:cs typeface="Georgia"/>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3" name="object 3"/>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4" name="object 4"/>
          <p:cNvSpPr/>
          <p:nvPr/>
        </p:nvSpPr>
        <p:spPr>
          <a:xfrm>
            <a:off x="0" y="307847"/>
            <a:ext cx="9044940" cy="91440"/>
          </a:xfrm>
          <a:custGeom>
            <a:avLst/>
            <a:gdLst/>
            <a:ahLst/>
            <a:cxnLst/>
            <a:rect l="l" t="t" r="r" b="b"/>
            <a:pathLst>
              <a:path w="9044940" h="91439">
                <a:moveTo>
                  <a:pt x="0" y="91439"/>
                </a:moveTo>
                <a:lnTo>
                  <a:pt x="9044940" y="91439"/>
                </a:lnTo>
                <a:lnTo>
                  <a:pt x="9044940" y="0"/>
                </a:lnTo>
                <a:lnTo>
                  <a:pt x="0" y="0"/>
                </a:lnTo>
                <a:lnTo>
                  <a:pt x="0" y="91439"/>
                </a:lnTo>
                <a:close/>
              </a:path>
            </a:pathLst>
          </a:custGeom>
          <a:solidFill>
            <a:srgbClr val="438085"/>
          </a:solidFill>
        </p:spPr>
        <p:txBody>
          <a:bodyPr wrap="square" lIns="0" tIns="0" rIns="0" bIns="0" rtlCol="0"/>
          <a:lstStyle/>
          <a:p>
            <a:endParaRPr/>
          </a:p>
        </p:txBody>
      </p:sp>
      <p:sp>
        <p:nvSpPr>
          <p:cNvPr id="5" name="object 5"/>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6" name="object 6"/>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7" name="object 7"/>
          <p:cNvSpPr/>
          <p:nvPr/>
        </p:nvSpPr>
        <p:spPr>
          <a:xfrm>
            <a:off x="5410200" y="359663"/>
            <a:ext cx="3634740" cy="81280"/>
          </a:xfrm>
          <a:custGeom>
            <a:avLst/>
            <a:gdLst/>
            <a:ahLst/>
            <a:cxnLst/>
            <a:rect l="l" t="t" r="r" b="b"/>
            <a:pathLst>
              <a:path w="3634740" h="81279">
                <a:moveTo>
                  <a:pt x="0" y="80771"/>
                </a:moveTo>
                <a:lnTo>
                  <a:pt x="3634740" y="80771"/>
                </a:lnTo>
                <a:lnTo>
                  <a:pt x="3634740" y="0"/>
                </a:lnTo>
                <a:lnTo>
                  <a:pt x="0" y="0"/>
                </a:lnTo>
                <a:lnTo>
                  <a:pt x="0" y="80771"/>
                </a:lnTo>
                <a:close/>
              </a:path>
            </a:pathLst>
          </a:custGeom>
          <a:solidFill>
            <a:srgbClr val="438085"/>
          </a:solidFill>
        </p:spPr>
        <p:txBody>
          <a:bodyPr wrap="square" lIns="0" tIns="0" rIns="0" bIns="0" rtlCol="0"/>
          <a:lstStyle/>
          <a:p>
            <a:endParaRPr/>
          </a:p>
        </p:txBody>
      </p:sp>
      <p:sp>
        <p:nvSpPr>
          <p:cNvPr id="8" name="object 8"/>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9" name="object 9"/>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0" name="object 10"/>
          <p:cNvSpPr/>
          <p:nvPr/>
        </p:nvSpPr>
        <p:spPr>
          <a:xfrm>
            <a:off x="5410200" y="440436"/>
            <a:ext cx="3634740" cy="180340"/>
          </a:xfrm>
          <a:custGeom>
            <a:avLst/>
            <a:gdLst/>
            <a:ahLst/>
            <a:cxnLst/>
            <a:rect l="l" t="t" r="r" b="b"/>
            <a:pathLst>
              <a:path w="3634740" h="180340">
                <a:moveTo>
                  <a:pt x="0" y="179832"/>
                </a:moveTo>
                <a:lnTo>
                  <a:pt x="3634740" y="179832"/>
                </a:lnTo>
                <a:lnTo>
                  <a:pt x="3634740"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1" name="object 11"/>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12" name="object 12"/>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13" name="object 13"/>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14" name="object 14"/>
          <p:cNvSpPr/>
          <p:nvPr/>
        </p:nvSpPr>
        <p:spPr>
          <a:xfrm>
            <a:off x="8988552" y="0"/>
            <a:ext cx="0" cy="622300"/>
          </a:xfrm>
          <a:custGeom>
            <a:avLst/>
            <a:gdLst/>
            <a:ahLst/>
            <a:cxnLst/>
            <a:rect l="l" t="t" r="r" b="b"/>
            <a:pathLst>
              <a:path h="622300">
                <a:moveTo>
                  <a:pt x="0" y="0"/>
                </a:moveTo>
                <a:lnTo>
                  <a:pt x="0" y="621791"/>
                </a:lnTo>
              </a:path>
            </a:pathLst>
          </a:custGeom>
          <a:ln w="27431">
            <a:solidFill>
              <a:srgbClr val="FFFFFF"/>
            </a:solidFill>
          </a:ln>
        </p:spPr>
        <p:txBody>
          <a:bodyPr wrap="square" lIns="0" tIns="0" rIns="0" bIns="0" rtlCol="0"/>
          <a:lstStyle/>
          <a:p>
            <a:endParaRPr/>
          </a:p>
        </p:txBody>
      </p:sp>
      <p:sp>
        <p:nvSpPr>
          <p:cNvPr id="15" name="object 15"/>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16" name="object 16"/>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17" name="object 17"/>
          <p:cNvSpPr txBox="1">
            <a:spLocks noGrp="1"/>
          </p:cNvSpPr>
          <p:nvPr>
            <p:ph type="title"/>
          </p:nvPr>
        </p:nvSpPr>
        <p:spPr>
          <a:xfrm>
            <a:off x="78739" y="575817"/>
            <a:ext cx="7383780"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Trebuchet MS"/>
                <a:cs typeface="Trebuchet MS"/>
              </a:rPr>
              <a:t>RADIOFREQUENCY </a:t>
            </a:r>
            <a:r>
              <a:rPr sz="3600" spc="-45" dirty="0">
                <a:latin typeface="Trebuchet MS"/>
                <a:cs typeface="Trebuchet MS"/>
              </a:rPr>
              <a:t>ABLATION</a:t>
            </a:r>
            <a:r>
              <a:rPr sz="3600" spc="-350" dirty="0">
                <a:latin typeface="Trebuchet MS"/>
                <a:cs typeface="Trebuchet MS"/>
              </a:rPr>
              <a:t> </a:t>
            </a:r>
            <a:r>
              <a:rPr sz="3600" spc="-50" dirty="0">
                <a:latin typeface="Trebuchet MS"/>
                <a:cs typeface="Trebuchet MS"/>
              </a:rPr>
              <a:t>(RFA)</a:t>
            </a:r>
            <a:endParaRPr sz="3600">
              <a:latin typeface="Trebuchet MS"/>
              <a:cs typeface="Trebuchet MS"/>
            </a:endParaRPr>
          </a:p>
        </p:txBody>
      </p:sp>
      <p:sp>
        <p:nvSpPr>
          <p:cNvPr id="18" name="object 18"/>
          <p:cNvSpPr txBox="1">
            <a:spLocks noGrp="1"/>
          </p:cNvSpPr>
          <p:nvPr>
            <p:ph type="body" idx="1"/>
          </p:nvPr>
        </p:nvSpPr>
        <p:spPr>
          <a:prstGeom prst="rect">
            <a:avLst/>
          </a:prstGeom>
        </p:spPr>
        <p:txBody>
          <a:bodyPr vert="horz" wrap="square" lIns="0" tIns="54610" rIns="0" bIns="0" rtlCol="0">
            <a:spAutoFit/>
          </a:bodyPr>
          <a:lstStyle/>
          <a:p>
            <a:pPr marL="288290" marR="5080" indent="-256540">
              <a:lnSpc>
                <a:spcPct val="90000"/>
              </a:lnSpc>
              <a:spcBef>
                <a:spcPts val="430"/>
              </a:spcBef>
              <a:buClr>
                <a:srgbClr val="9F4DA2"/>
              </a:buClr>
              <a:buFont typeface="Georgia"/>
              <a:buChar char="•"/>
              <a:tabLst>
                <a:tab pos="374015" algn="l"/>
                <a:tab pos="374650" algn="l"/>
              </a:tabLst>
            </a:pPr>
            <a:r>
              <a:rPr dirty="0"/>
              <a:t>	</a:t>
            </a:r>
            <a:r>
              <a:rPr spc="-5" dirty="0"/>
              <a:t>RFA uses high-energy radio </a:t>
            </a:r>
            <a:r>
              <a:rPr spc="-10" dirty="0"/>
              <a:t>waves </a:t>
            </a:r>
            <a:r>
              <a:rPr spc="-5" dirty="0"/>
              <a:t>to </a:t>
            </a:r>
            <a:r>
              <a:rPr spc="-10" dirty="0"/>
              <a:t>heat the  tumor. </a:t>
            </a:r>
            <a:r>
              <a:rPr spc="-5" dirty="0"/>
              <a:t>A thin, needle-like </a:t>
            </a:r>
            <a:r>
              <a:rPr spc="-10" dirty="0"/>
              <a:t>probe </a:t>
            </a:r>
            <a:r>
              <a:rPr spc="-5" dirty="0"/>
              <a:t>is put </a:t>
            </a:r>
            <a:r>
              <a:rPr spc="-10" dirty="0"/>
              <a:t>through the  skin </a:t>
            </a:r>
            <a:r>
              <a:rPr spc="-5" dirty="0"/>
              <a:t>and moved in </a:t>
            </a:r>
            <a:r>
              <a:rPr spc="-10" dirty="0"/>
              <a:t>until the tip </a:t>
            </a:r>
            <a:r>
              <a:rPr spc="-5" dirty="0"/>
              <a:t>is in </a:t>
            </a:r>
            <a:r>
              <a:rPr spc="-10" dirty="0"/>
              <a:t>the tumor.  </a:t>
            </a:r>
            <a:r>
              <a:rPr spc="-5" dirty="0"/>
              <a:t>Placement </a:t>
            </a:r>
            <a:r>
              <a:rPr dirty="0"/>
              <a:t>of </a:t>
            </a:r>
            <a:r>
              <a:rPr spc="-10" dirty="0"/>
              <a:t>the probe </a:t>
            </a:r>
            <a:r>
              <a:rPr spc="-5" dirty="0"/>
              <a:t>is guided by CT scans. </a:t>
            </a:r>
            <a:r>
              <a:rPr spc="-10" dirty="0"/>
              <a:t>Once  the tip </a:t>
            </a:r>
            <a:r>
              <a:rPr spc="-5" dirty="0"/>
              <a:t>is in </a:t>
            </a:r>
            <a:r>
              <a:rPr spc="-10" dirty="0"/>
              <a:t>place, </a:t>
            </a:r>
            <a:r>
              <a:rPr spc="-5" dirty="0"/>
              <a:t>an </a:t>
            </a:r>
            <a:r>
              <a:rPr spc="-10" dirty="0"/>
              <a:t>electric current </a:t>
            </a:r>
            <a:r>
              <a:rPr spc="-5" dirty="0"/>
              <a:t>is </a:t>
            </a:r>
            <a:r>
              <a:rPr spc="-10" dirty="0"/>
              <a:t>passed  through </a:t>
            </a:r>
            <a:r>
              <a:rPr spc="-5" dirty="0"/>
              <a:t>the </a:t>
            </a:r>
            <a:r>
              <a:rPr spc="-10" dirty="0"/>
              <a:t>probe, </a:t>
            </a:r>
            <a:r>
              <a:rPr spc="-5" dirty="0"/>
              <a:t>which heats the </a:t>
            </a:r>
            <a:r>
              <a:rPr spc="-10" dirty="0"/>
              <a:t>tumor </a:t>
            </a:r>
            <a:r>
              <a:rPr spc="-5" dirty="0"/>
              <a:t>and  destroys </a:t>
            </a:r>
            <a:r>
              <a:rPr spc="-10" dirty="0"/>
              <a:t>the </a:t>
            </a:r>
            <a:r>
              <a:rPr spc="-5" dirty="0"/>
              <a:t>cancer</a:t>
            </a:r>
            <a:r>
              <a:rPr spc="25" dirty="0"/>
              <a:t> </a:t>
            </a:r>
            <a:r>
              <a:rPr spc="-5" dirty="0"/>
              <a:t>cells.</a:t>
            </a:r>
          </a:p>
          <a:p>
            <a:pPr marL="288290" marR="45720" indent="-256540">
              <a:lnSpc>
                <a:spcPct val="90000"/>
              </a:lnSpc>
              <a:spcBef>
                <a:spcPts val="300"/>
              </a:spcBef>
              <a:buClr>
                <a:srgbClr val="9F4DA2"/>
              </a:buClr>
              <a:buFont typeface="Georgia"/>
              <a:buChar char="•"/>
              <a:tabLst>
                <a:tab pos="374015" algn="l"/>
                <a:tab pos="374650" algn="l"/>
              </a:tabLst>
            </a:pPr>
            <a:r>
              <a:rPr dirty="0"/>
              <a:t>	</a:t>
            </a:r>
            <a:r>
              <a:rPr spc="-5" dirty="0"/>
              <a:t>might </a:t>
            </a:r>
            <a:r>
              <a:rPr spc="-10" dirty="0"/>
              <a:t>have some pain </a:t>
            </a:r>
            <a:r>
              <a:rPr spc="-5" dirty="0"/>
              <a:t>where </a:t>
            </a:r>
            <a:r>
              <a:rPr spc="-10" dirty="0"/>
              <a:t>the </a:t>
            </a:r>
            <a:r>
              <a:rPr spc="-5" dirty="0"/>
              <a:t>needle </a:t>
            </a:r>
            <a:r>
              <a:rPr spc="-10" dirty="0"/>
              <a:t>was  </a:t>
            </a:r>
            <a:r>
              <a:rPr spc="-5" dirty="0"/>
              <a:t>inserted for a few </a:t>
            </a:r>
            <a:r>
              <a:rPr spc="-10" dirty="0"/>
              <a:t>days </a:t>
            </a:r>
            <a:r>
              <a:rPr spc="-5" dirty="0"/>
              <a:t>after </a:t>
            </a:r>
            <a:r>
              <a:rPr spc="-10" dirty="0"/>
              <a:t>the procedure. Major  </a:t>
            </a:r>
            <a:r>
              <a:rPr spc="-5" dirty="0"/>
              <a:t>complications </a:t>
            </a:r>
            <a:r>
              <a:rPr spc="-10" dirty="0"/>
              <a:t>are uncommon, but </a:t>
            </a:r>
            <a:r>
              <a:rPr spc="-5" dirty="0"/>
              <a:t>they can include  </a:t>
            </a:r>
            <a:r>
              <a:rPr spc="-10" dirty="0"/>
              <a:t>the partial </a:t>
            </a:r>
            <a:r>
              <a:rPr spc="-5" dirty="0"/>
              <a:t>collapse </a:t>
            </a:r>
            <a:r>
              <a:rPr dirty="0"/>
              <a:t>of </a:t>
            </a:r>
            <a:r>
              <a:rPr spc="-5" dirty="0"/>
              <a:t>a lung or bleeding into </a:t>
            </a:r>
            <a:r>
              <a:rPr spc="-10" dirty="0"/>
              <a:t>the  </a:t>
            </a:r>
            <a:r>
              <a:rPr spc="-5" dirty="0"/>
              <a:t>lung.</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3" name="object 3"/>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4" name="object 4"/>
          <p:cNvSpPr/>
          <p:nvPr/>
        </p:nvSpPr>
        <p:spPr>
          <a:xfrm>
            <a:off x="0" y="307847"/>
            <a:ext cx="9044940" cy="91440"/>
          </a:xfrm>
          <a:custGeom>
            <a:avLst/>
            <a:gdLst/>
            <a:ahLst/>
            <a:cxnLst/>
            <a:rect l="l" t="t" r="r" b="b"/>
            <a:pathLst>
              <a:path w="9044940" h="91439">
                <a:moveTo>
                  <a:pt x="0" y="91439"/>
                </a:moveTo>
                <a:lnTo>
                  <a:pt x="9044940" y="91439"/>
                </a:lnTo>
                <a:lnTo>
                  <a:pt x="9044940" y="0"/>
                </a:lnTo>
                <a:lnTo>
                  <a:pt x="0" y="0"/>
                </a:lnTo>
                <a:lnTo>
                  <a:pt x="0" y="91439"/>
                </a:lnTo>
                <a:close/>
              </a:path>
            </a:pathLst>
          </a:custGeom>
          <a:solidFill>
            <a:srgbClr val="438085"/>
          </a:solidFill>
        </p:spPr>
        <p:txBody>
          <a:bodyPr wrap="square" lIns="0" tIns="0" rIns="0" bIns="0" rtlCol="0"/>
          <a:lstStyle/>
          <a:p>
            <a:endParaRPr/>
          </a:p>
        </p:txBody>
      </p:sp>
      <p:sp>
        <p:nvSpPr>
          <p:cNvPr id="5" name="object 5"/>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6" name="object 6"/>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7" name="object 7"/>
          <p:cNvSpPr/>
          <p:nvPr/>
        </p:nvSpPr>
        <p:spPr>
          <a:xfrm>
            <a:off x="5410200" y="359663"/>
            <a:ext cx="3634740" cy="81280"/>
          </a:xfrm>
          <a:custGeom>
            <a:avLst/>
            <a:gdLst/>
            <a:ahLst/>
            <a:cxnLst/>
            <a:rect l="l" t="t" r="r" b="b"/>
            <a:pathLst>
              <a:path w="3634740" h="81279">
                <a:moveTo>
                  <a:pt x="0" y="80771"/>
                </a:moveTo>
                <a:lnTo>
                  <a:pt x="3634740" y="80771"/>
                </a:lnTo>
                <a:lnTo>
                  <a:pt x="3634740" y="0"/>
                </a:lnTo>
                <a:lnTo>
                  <a:pt x="0" y="0"/>
                </a:lnTo>
                <a:lnTo>
                  <a:pt x="0" y="80771"/>
                </a:lnTo>
                <a:close/>
              </a:path>
            </a:pathLst>
          </a:custGeom>
          <a:solidFill>
            <a:srgbClr val="438085"/>
          </a:solidFill>
        </p:spPr>
        <p:txBody>
          <a:bodyPr wrap="square" lIns="0" tIns="0" rIns="0" bIns="0" rtlCol="0"/>
          <a:lstStyle/>
          <a:p>
            <a:endParaRPr/>
          </a:p>
        </p:txBody>
      </p:sp>
      <p:sp>
        <p:nvSpPr>
          <p:cNvPr id="8" name="object 8"/>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9" name="object 9"/>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0" name="object 10"/>
          <p:cNvSpPr/>
          <p:nvPr/>
        </p:nvSpPr>
        <p:spPr>
          <a:xfrm>
            <a:off x="5410200" y="440436"/>
            <a:ext cx="3634740" cy="180340"/>
          </a:xfrm>
          <a:custGeom>
            <a:avLst/>
            <a:gdLst/>
            <a:ahLst/>
            <a:cxnLst/>
            <a:rect l="l" t="t" r="r" b="b"/>
            <a:pathLst>
              <a:path w="3634740" h="180340">
                <a:moveTo>
                  <a:pt x="0" y="179832"/>
                </a:moveTo>
                <a:lnTo>
                  <a:pt x="3634740" y="179832"/>
                </a:lnTo>
                <a:lnTo>
                  <a:pt x="3634740"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1" name="object 11"/>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12" name="object 12"/>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13" name="object 13"/>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14" name="object 14"/>
          <p:cNvSpPr/>
          <p:nvPr/>
        </p:nvSpPr>
        <p:spPr>
          <a:xfrm>
            <a:off x="8988552" y="0"/>
            <a:ext cx="0" cy="622300"/>
          </a:xfrm>
          <a:custGeom>
            <a:avLst/>
            <a:gdLst/>
            <a:ahLst/>
            <a:cxnLst/>
            <a:rect l="l" t="t" r="r" b="b"/>
            <a:pathLst>
              <a:path h="622300">
                <a:moveTo>
                  <a:pt x="0" y="0"/>
                </a:moveTo>
                <a:lnTo>
                  <a:pt x="0" y="621791"/>
                </a:lnTo>
              </a:path>
            </a:pathLst>
          </a:custGeom>
          <a:ln w="27431">
            <a:solidFill>
              <a:srgbClr val="FFFFFF"/>
            </a:solidFill>
          </a:ln>
        </p:spPr>
        <p:txBody>
          <a:bodyPr wrap="square" lIns="0" tIns="0" rIns="0" bIns="0" rtlCol="0"/>
          <a:lstStyle/>
          <a:p>
            <a:endParaRPr/>
          </a:p>
        </p:txBody>
      </p:sp>
      <p:sp>
        <p:nvSpPr>
          <p:cNvPr id="15" name="object 15"/>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16" name="object 16"/>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17" name="object 17"/>
          <p:cNvSpPr txBox="1">
            <a:spLocks noGrp="1"/>
          </p:cNvSpPr>
          <p:nvPr>
            <p:ph type="title"/>
          </p:nvPr>
        </p:nvSpPr>
        <p:spPr>
          <a:xfrm>
            <a:off x="307340" y="491997"/>
            <a:ext cx="7620634" cy="1122680"/>
          </a:xfrm>
          <a:prstGeom prst="rect">
            <a:avLst/>
          </a:prstGeom>
        </p:spPr>
        <p:txBody>
          <a:bodyPr vert="horz" wrap="square" lIns="0" tIns="12700" rIns="0" bIns="0" rtlCol="0">
            <a:spAutoFit/>
          </a:bodyPr>
          <a:lstStyle/>
          <a:p>
            <a:pPr marL="12700" marR="5080">
              <a:lnSpc>
                <a:spcPct val="100000"/>
              </a:lnSpc>
              <a:spcBef>
                <a:spcPts val="100"/>
              </a:spcBef>
            </a:pPr>
            <a:r>
              <a:rPr sz="3600" spc="-65" dirty="0">
                <a:latin typeface="Trebuchet MS"/>
                <a:cs typeface="Trebuchet MS"/>
              </a:rPr>
              <a:t>PALLIATIVE </a:t>
            </a:r>
            <a:r>
              <a:rPr sz="3600" dirty="0">
                <a:latin typeface="Trebuchet MS"/>
                <a:cs typeface="Trebuchet MS"/>
              </a:rPr>
              <a:t>PROCEDURES </a:t>
            </a:r>
            <a:r>
              <a:rPr sz="3600" spc="-5" dirty="0">
                <a:latin typeface="Trebuchet MS"/>
                <a:cs typeface="Trebuchet MS"/>
              </a:rPr>
              <a:t>FOR </a:t>
            </a:r>
            <a:r>
              <a:rPr sz="3600" dirty="0">
                <a:latin typeface="Trebuchet MS"/>
                <a:cs typeface="Trebuchet MS"/>
              </a:rPr>
              <a:t>LUNG  CANCER</a:t>
            </a:r>
            <a:endParaRPr sz="3600">
              <a:latin typeface="Trebuchet MS"/>
              <a:cs typeface="Trebuchet MS"/>
            </a:endParaRPr>
          </a:p>
        </p:txBody>
      </p:sp>
      <p:sp>
        <p:nvSpPr>
          <p:cNvPr id="18" name="object 18"/>
          <p:cNvSpPr txBox="1"/>
          <p:nvPr/>
        </p:nvSpPr>
        <p:spPr>
          <a:xfrm>
            <a:off x="645668" y="1698701"/>
            <a:ext cx="7423150" cy="3935729"/>
          </a:xfrm>
          <a:prstGeom prst="rect">
            <a:avLst/>
          </a:prstGeom>
        </p:spPr>
        <p:txBody>
          <a:bodyPr vert="horz" wrap="square" lIns="0" tIns="12065" rIns="0" bIns="0" rtlCol="0">
            <a:spAutoFit/>
          </a:bodyPr>
          <a:lstStyle/>
          <a:p>
            <a:pPr marL="268605" indent="-256540">
              <a:lnSpc>
                <a:spcPct val="100000"/>
              </a:lnSpc>
              <a:spcBef>
                <a:spcPts val="95"/>
              </a:spcBef>
              <a:buClr>
                <a:srgbClr val="9F4DA2"/>
              </a:buClr>
              <a:buChar char="•"/>
              <a:tabLst>
                <a:tab pos="269240" algn="l"/>
              </a:tabLst>
            </a:pPr>
            <a:r>
              <a:rPr sz="2800" spc="-5" dirty="0">
                <a:latin typeface="Georgia"/>
                <a:cs typeface="Georgia"/>
              </a:rPr>
              <a:t>Palliative, or supportive care, is aimed</a:t>
            </a:r>
            <a:r>
              <a:rPr sz="2800" spc="85" dirty="0">
                <a:latin typeface="Georgia"/>
                <a:cs typeface="Georgia"/>
              </a:rPr>
              <a:t> </a:t>
            </a:r>
            <a:r>
              <a:rPr sz="2800" spc="-5" dirty="0">
                <a:latin typeface="Georgia"/>
                <a:cs typeface="Georgia"/>
              </a:rPr>
              <a:t>at</a:t>
            </a:r>
            <a:endParaRPr sz="2800">
              <a:latin typeface="Georgia"/>
              <a:cs typeface="Georgia"/>
            </a:endParaRPr>
          </a:p>
          <a:p>
            <a:pPr marL="268605" marR="5080">
              <a:lnSpc>
                <a:spcPct val="100000"/>
              </a:lnSpc>
              <a:spcBef>
                <a:spcPts val="5"/>
              </a:spcBef>
            </a:pPr>
            <a:r>
              <a:rPr sz="2800" spc="-5" dirty="0">
                <a:latin typeface="Georgia"/>
                <a:cs typeface="Georgia"/>
              </a:rPr>
              <a:t>relieving symptoms and improving a person’s  quality of</a:t>
            </a:r>
            <a:r>
              <a:rPr sz="2800" spc="25" dirty="0">
                <a:latin typeface="Georgia"/>
                <a:cs typeface="Georgia"/>
              </a:rPr>
              <a:t> </a:t>
            </a:r>
            <a:r>
              <a:rPr sz="2800" spc="-5" dirty="0">
                <a:latin typeface="Georgia"/>
                <a:cs typeface="Georgia"/>
              </a:rPr>
              <a:t>life.</a:t>
            </a:r>
            <a:endParaRPr sz="2800">
              <a:latin typeface="Georgia"/>
              <a:cs typeface="Georgia"/>
            </a:endParaRPr>
          </a:p>
          <a:p>
            <a:pPr>
              <a:lnSpc>
                <a:spcPct val="100000"/>
              </a:lnSpc>
              <a:spcBef>
                <a:spcPts val="10"/>
              </a:spcBef>
            </a:pPr>
            <a:endParaRPr sz="3450">
              <a:latin typeface="Times New Roman"/>
              <a:cs typeface="Times New Roman"/>
            </a:endParaRPr>
          </a:p>
          <a:p>
            <a:pPr marL="268605" indent="-256540">
              <a:lnSpc>
                <a:spcPct val="100000"/>
              </a:lnSpc>
              <a:buClr>
                <a:srgbClr val="9F4DA2"/>
              </a:buClr>
              <a:buFont typeface="Georgia"/>
              <a:buChar char="•"/>
              <a:tabLst>
                <a:tab pos="268605" algn="l"/>
                <a:tab pos="269240" algn="l"/>
              </a:tabLst>
            </a:pPr>
            <a:r>
              <a:rPr sz="2400" b="1" dirty="0">
                <a:latin typeface="Georgia"/>
                <a:cs typeface="Georgia"/>
              </a:rPr>
              <a:t>ISSUES </a:t>
            </a:r>
            <a:r>
              <a:rPr sz="2400" b="1" spc="-5" dirty="0">
                <a:latin typeface="Georgia"/>
                <a:cs typeface="Georgia"/>
              </a:rPr>
              <a:t>ARE </a:t>
            </a:r>
            <a:r>
              <a:rPr sz="2400" b="1" dirty="0">
                <a:latin typeface="Georgia"/>
                <a:cs typeface="Georgia"/>
              </a:rPr>
              <a:t>ADDRESSED IN</a:t>
            </a:r>
            <a:r>
              <a:rPr sz="2400" b="1" spc="5" dirty="0">
                <a:latin typeface="Georgia"/>
                <a:cs typeface="Georgia"/>
              </a:rPr>
              <a:t> </a:t>
            </a:r>
            <a:r>
              <a:rPr sz="2400" b="1" spc="-5" dirty="0">
                <a:latin typeface="Georgia"/>
                <a:cs typeface="Georgia"/>
              </a:rPr>
              <a:t>PALLIATIVE</a:t>
            </a:r>
            <a:endParaRPr sz="2400">
              <a:latin typeface="Georgia"/>
              <a:cs typeface="Georgia"/>
            </a:endParaRPr>
          </a:p>
          <a:p>
            <a:pPr marL="268605">
              <a:lnSpc>
                <a:spcPct val="100000"/>
              </a:lnSpc>
            </a:pPr>
            <a:r>
              <a:rPr sz="2400" b="1" spc="-5" dirty="0">
                <a:latin typeface="Georgia"/>
                <a:cs typeface="Georgia"/>
              </a:rPr>
              <a:t>CARE:-</a:t>
            </a:r>
            <a:endParaRPr sz="2400">
              <a:latin typeface="Georgia"/>
              <a:cs typeface="Georgia"/>
            </a:endParaRPr>
          </a:p>
          <a:p>
            <a:pPr marL="1082675" lvl="1" indent="-201930">
              <a:lnSpc>
                <a:spcPct val="100000"/>
              </a:lnSpc>
              <a:spcBef>
                <a:spcPts val="285"/>
              </a:spcBef>
              <a:buFont typeface="Wingdings 2"/>
              <a:buChar char=""/>
              <a:tabLst>
                <a:tab pos="1083310" algn="l"/>
              </a:tabLst>
            </a:pPr>
            <a:r>
              <a:rPr sz="2800" b="1" spc="-10" dirty="0">
                <a:solidFill>
                  <a:srgbClr val="525389"/>
                </a:solidFill>
                <a:latin typeface="Georgia"/>
                <a:cs typeface="Georgia"/>
              </a:rPr>
              <a:t>Physical.</a:t>
            </a:r>
            <a:endParaRPr sz="2800">
              <a:latin typeface="Georgia"/>
              <a:cs typeface="Georgia"/>
            </a:endParaRPr>
          </a:p>
          <a:p>
            <a:pPr marL="1082675" lvl="1" indent="-201930">
              <a:lnSpc>
                <a:spcPct val="100000"/>
              </a:lnSpc>
              <a:spcBef>
                <a:spcPts val="300"/>
              </a:spcBef>
              <a:buFont typeface="Wingdings 2"/>
              <a:buChar char=""/>
              <a:tabLst>
                <a:tab pos="1083310" algn="l"/>
              </a:tabLst>
            </a:pPr>
            <a:r>
              <a:rPr sz="2800" b="1" spc="-10" dirty="0">
                <a:solidFill>
                  <a:srgbClr val="525389"/>
                </a:solidFill>
                <a:latin typeface="Georgia"/>
                <a:cs typeface="Georgia"/>
              </a:rPr>
              <a:t>Emotional </a:t>
            </a:r>
            <a:r>
              <a:rPr sz="2800" b="1" spc="-5" dirty="0">
                <a:solidFill>
                  <a:srgbClr val="525389"/>
                </a:solidFill>
                <a:latin typeface="Georgia"/>
                <a:cs typeface="Georgia"/>
              </a:rPr>
              <a:t>and</a:t>
            </a:r>
            <a:r>
              <a:rPr sz="2800" b="1" spc="25" dirty="0">
                <a:solidFill>
                  <a:srgbClr val="525389"/>
                </a:solidFill>
                <a:latin typeface="Georgia"/>
                <a:cs typeface="Georgia"/>
              </a:rPr>
              <a:t> </a:t>
            </a:r>
            <a:r>
              <a:rPr sz="2800" b="1" spc="-10" dirty="0">
                <a:solidFill>
                  <a:srgbClr val="525389"/>
                </a:solidFill>
                <a:latin typeface="Georgia"/>
                <a:cs typeface="Georgia"/>
              </a:rPr>
              <a:t>coping.</a:t>
            </a:r>
            <a:endParaRPr sz="2800">
              <a:latin typeface="Georgia"/>
              <a:cs typeface="Georgia"/>
            </a:endParaRPr>
          </a:p>
          <a:p>
            <a:pPr marL="1082675" lvl="1" indent="-201930">
              <a:lnSpc>
                <a:spcPct val="100000"/>
              </a:lnSpc>
              <a:spcBef>
                <a:spcPts val="305"/>
              </a:spcBef>
              <a:buFont typeface="Wingdings 2"/>
              <a:buChar char=""/>
              <a:tabLst>
                <a:tab pos="1083310" algn="l"/>
              </a:tabLst>
            </a:pPr>
            <a:r>
              <a:rPr sz="2800" b="1" spc="-10" dirty="0">
                <a:solidFill>
                  <a:srgbClr val="525389"/>
                </a:solidFill>
                <a:latin typeface="Georgia"/>
                <a:cs typeface="Georgia"/>
              </a:rPr>
              <a:t>Spiritual.</a:t>
            </a:r>
            <a:endParaRPr sz="2800">
              <a:latin typeface="Georgia"/>
              <a:cs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381000"/>
            <a:ext cx="7772400" cy="5638800"/>
          </a:xfrm>
        </p:spPr>
        <p:txBody>
          <a:bodyPr>
            <a:normAutofit/>
          </a:bodyPr>
          <a:lstStyle/>
          <a:p>
            <a:pPr marL="355600" indent="-342900">
              <a:lnSpc>
                <a:spcPct val="100000"/>
              </a:lnSpc>
              <a:spcBef>
                <a:spcPts val="675"/>
              </a:spcBef>
              <a:buFont typeface="Wingdings" pitchFamily="2" charset="2"/>
              <a:buChar char="Ø"/>
              <a:tabLst>
                <a:tab pos="354965" algn="l"/>
                <a:tab pos="355600" algn="l"/>
                <a:tab pos="4168775" algn="l"/>
              </a:tabLst>
            </a:pPr>
            <a:r>
              <a:rPr lang="en-US" sz="2400" spc="-15" dirty="0" smtClean="0">
                <a:latin typeface="Calibri"/>
                <a:cs typeface="Calibri"/>
              </a:rPr>
              <a:t>Involvement</a:t>
            </a:r>
            <a:r>
              <a:rPr lang="en-US" sz="2400" spc="20" dirty="0" smtClean="0">
                <a:latin typeface="Calibri"/>
                <a:cs typeface="Calibri"/>
              </a:rPr>
              <a:t> </a:t>
            </a:r>
            <a:r>
              <a:rPr lang="en-US" sz="2400" spc="-5" dirty="0" smtClean="0">
                <a:latin typeface="Calibri"/>
                <a:cs typeface="Calibri"/>
              </a:rPr>
              <a:t>of</a:t>
            </a:r>
            <a:r>
              <a:rPr lang="en-US" sz="2400" spc="15" dirty="0" smtClean="0">
                <a:latin typeface="Calibri"/>
                <a:cs typeface="Calibri"/>
              </a:rPr>
              <a:t> </a:t>
            </a:r>
            <a:r>
              <a:rPr lang="en-US" sz="2400" spc="-10" dirty="0" smtClean="0">
                <a:latin typeface="Calibri"/>
                <a:cs typeface="Calibri"/>
              </a:rPr>
              <a:t>neurovascular	</a:t>
            </a:r>
            <a:r>
              <a:rPr lang="en-US" sz="2400" spc="-5" dirty="0" smtClean="0">
                <a:latin typeface="Calibri"/>
                <a:cs typeface="Calibri"/>
              </a:rPr>
              <a:t>bundles/</a:t>
            </a:r>
            <a:r>
              <a:rPr lang="en-US" sz="2400" spc="-15" dirty="0" smtClean="0">
                <a:latin typeface="Calibri"/>
                <a:cs typeface="Calibri"/>
              </a:rPr>
              <a:t> </a:t>
            </a:r>
            <a:r>
              <a:rPr lang="en-US" sz="2400" dirty="0" smtClean="0">
                <a:latin typeface="Calibri"/>
                <a:cs typeface="Calibri"/>
              </a:rPr>
              <a:t>GUD:</a:t>
            </a:r>
          </a:p>
          <a:p>
            <a:pPr marL="12700">
              <a:spcBef>
                <a:spcPts val="575"/>
              </a:spcBef>
              <a:buNone/>
            </a:pPr>
            <a:r>
              <a:rPr lang="en-US" sz="2400" spc="-5" dirty="0" smtClean="0">
                <a:latin typeface="Calibri"/>
                <a:cs typeface="Calibri"/>
              </a:rPr>
              <a:t>------- Impotence/ pelvic pain/</a:t>
            </a:r>
            <a:r>
              <a:rPr lang="en-US" sz="2400" spc="20" dirty="0" smtClean="0">
                <a:latin typeface="Calibri"/>
                <a:cs typeface="Calibri"/>
              </a:rPr>
              <a:t> </a:t>
            </a:r>
            <a:r>
              <a:rPr lang="en-US" sz="2400" spc="-5" dirty="0" err="1" smtClean="0">
                <a:latin typeface="Calibri"/>
                <a:cs typeface="Calibri"/>
              </a:rPr>
              <a:t>priapism</a:t>
            </a:r>
            <a:endParaRPr lang="en-US" sz="2400" dirty="0" smtClean="0">
              <a:latin typeface="Calibri"/>
              <a:cs typeface="Calibri"/>
            </a:endParaRPr>
          </a:p>
          <a:p>
            <a:pPr>
              <a:lnSpc>
                <a:spcPct val="100000"/>
              </a:lnSpc>
              <a:spcBef>
                <a:spcPts val="5"/>
              </a:spcBef>
            </a:pPr>
            <a:endParaRPr lang="en-US" sz="3300" dirty="0" smtClean="0">
              <a:latin typeface="Calibri"/>
              <a:cs typeface="Calibri"/>
            </a:endParaRPr>
          </a:p>
          <a:p>
            <a:pPr marL="355600" indent="-342900">
              <a:lnSpc>
                <a:spcPct val="100000"/>
              </a:lnSpc>
              <a:buFont typeface="Arial"/>
              <a:buChar char="•"/>
              <a:tabLst>
                <a:tab pos="354965" algn="l"/>
                <a:tab pos="355600" algn="l"/>
              </a:tabLst>
            </a:pPr>
            <a:r>
              <a:rPr lang="en-US" sz="2400" b="1" u="heavy" spc="-5" dirty="0" smtClean="0">
                <a:uFill>
                  <a:solidFill>
                    <a:srgbClr val="000000"/>
                  </a:solidFill>
                </a:uFill>
                <a:latin typeface="Calibri"/>
                <a:cs typeface="Calibri"/>
              </a:rPr>
              <a:t>Advanced disease- </a:t>
            </a:r>
            <a:r>
              <a:rPr lang="en-US" sz="2400" b="1" u="heavy" spc="-15" dirty="0" smtClean="0">
                <a:uFill>
                  <a:solidFill>
                    <a:srgbClr val="000000"/>
                  </a:solidFill>
                </a:uFill>
                <a:latin typeface="Calibri"/>
                <a:cs typeface="Calibri"/>
              </a:rPr>
              <a:t>metastatic</a:t>
            </a:r>
            <a:r>
              <a:rPr lang="en-US" sz="2400" b="1" u="heavy" spc="5" dirty="0" smtClean="0">
                <a:uFill>
                  <a:solidFill>
                    <a:srgbClr val="000000"/>
                  </a:solidFill>
                </a:uFill>
                <a:latin typeface="Calibri"/>
                <a:cs typeface="Calibri"/>
              </a:rPr>
              <a:t> </a:t>
            </a:r>
            <a:r>
              <a:rPr lang="en-US" sz="2400" b="1" u="heavy" spc="-10" dirty="0" smtClean="0">
                <a:uFill>
                  <a:solidFill>
                    <a:srgbClr val="000000"/>
                  </a:solidFill>
                </a:uFill>
                <a:latin typeface="Calibri"/>
                <a:cs typeface="Calibri"/>
              </a:rPr>
              <a:t>symptoms</a:t>
            </a:r>
            <a:endParaRPr lang="en-US" sz="2400" dirty="0" smtClean="0">
              <a:latin typeface="Calibri"/>
              <a:cs typeface="Calibri"/>
            </a:endParaRPr>
          </a:p>
          <a:p>
            <a:pPr marL="756285" lvl="1" indent="-287020">
              <a:lnSpc>
                <a:spcPct val="100000"/>
              </a:lnSpc>
              <a:spcBef>
                <a:spcPts val="580"/>
              </a:spcBef>
              <a:buFont typeface="Arial"/>
              <a:buChar char="–"/>
              <a:tabLst>
                <a:tab pos="756920" algn="l"/>
              </a:tabLst>
            </a:pPr>
            <a:r>
              <a:rPr lang="en-US" spc="-15" dirty="0" smtClean="0">
                <a:latin typeface="Calibri"/>
                <a:cs typeface="Calibri"/>
              </a:rPr>
              <a:t>Bony- </a:t>
            </a:r>
            <a:r>
              <a:rPr lang="en-US" spc="-5" dirty="0" smtClean="0">
                <a:latin typeface="Calibri"/>
                <a:cs typeface="Calibri"/>
              </a:rPr>
              <a:t>pain </a:t>
            </a:r>
            <a:r>
              <a:rPr lang="en-US" dirty="0" smtClean="0">
                <a:latin typeface="Calibri"/>
                <a:cs typeface="Calibri"/>
              </a:rPr>
              <a:t>/ </a:t>
            </a:r>
            <a:r>
              <a:rPr lang="en-US" spc="-10" dirty="0" smtClean="0">
                <a:latin typeface="Calibri"/>
                <a:cs typeface="Calibri"/>
              </a:rPr>
              <a:t>pathological </a:t>
            </a:r>
            <a:r>
              <a:rPr lang="en-US" spc="-15" dirty="0" smtClean="0">
                <a:latin typeface="Calibri"/>
                <a:cs typeface="Calibri"/>
              </a:rPr>
              <a:t>fracture/ </a:t>
            </a:r>
            <a:r>
              <a:rPr lang="en-US" spc="-5" dirty="0" smtClean="0">
                <a:latin typeface="Calibri"/>
                <a:cs typeface="Calibri"/>
              </a:rPr>
              <a:t>Spinal</a:t>
            </a:r>
            <a:r>
              <a:rPr lang="en-US" dirty="0" smtClean="0">
                <a:latin typeface="Calibri"/>
                <a:cs typeface="Calibri"/>
              </a:rPr>
              <a:t> </a:t>
            </a:r>
            <a:r>
              <a:rPr lang="en-US" spc="-5" dirty="0" smtClean="0">
                <a:latin typeface="Calibri"/>
                <a:cs typeface="Calibri"/>
              </a:rPr>
              <a:t>tenderness</a:t>
            </a:r>
            <a:endParaRPr lang="en-US" dirty="0" smtClean="0">
              <a:latin typeface="Calibri"/>
              <a:cs typeface="Calibri"/>
            </a:endParaRPr>
          </a:p>
          <a:p>
            <a:pPr marL="756285" marR="5080" lvl="1" indent="-287020">
              <a:lnSpc>
                <a:spcPct val="100000"/>
              </a:lnSpc>
              <a:spcBef>
                <a:spcPts val="575"/>
              </a:spcBef>
              <a:buFont typeface="Arial"/>
              <a:buChar char="–"/>
              <a:tabLst>
                <a:tab pos="756920" algn="l"/>
              </a:tabLst>
            </a:pPr>
            <a:r>
              <a:rPr lang="en-US" spc="-5" dirty="0" smtClean="0">
                <a:latin typeface="Calibri"/>
                <a:cs typeface="Calibri"/>
              </a:rPr>
              <a:t>Spinal </a:t>
            </a:r>
            <a:r>
              <a:rPr lang="en-US" spc="-20" dirty="0" smtClean="0">
                <a:latin typeface="Calibri"/>
                <a:cs typeface="Calibri"/>
              </a:rPr>
              <a:t>cord </a:t>
            </a:r>
            <a:r>
              <a:rPr lang="en-US" spc="-10" dirty="0" smtClean="0">
                <a:latin typeface="Calibri"/>
                <a:cs typeface="Calibri"/>
              </a:rPr>
              <a:t>compression- neurological deficits/ </a:t>
            </a:r>
            <a:r>
              <a:rPr lang="en-US" dirty="0" smtClean="0">
                <a:latin typeface="Calibri"/>
                <a:cs typeface="Calibri"/>
              </a:rPr>
              <a:t>sensory-  </a:t>
            </a:r>
            <a:r>
              <a:rPr lang="en-US" spc="-10" dirty="0" smtClean="0">
                <a:latin typeface="Calibri"/>
                <a:cs typeface="Calibri"/>
              </a:rPr>
              <a:t>motor </a:t>
            </a:r>
            <a:r>
              <a:rPr lang="en-US" spc="-5" dirty="0" smtClean="0">
                <a:latin typeface="Calibri"/>
                <a:cs typeface="Calibri"/>
              </a:rPr>
              <a:t>changes/ </a:t>
            </a:r>
            <a:r>
              <a:rPr lang="en-US" spc="-10" dirty="0" smtClean="0">
                <a:latin typeface="Calibri"/>
                <a:cs typeface="Calibri"/>
              </a:rPr>
              <a:t>bladder-bowel</a:t>
            </a:r>
            <a:r>
              <a:rPr lang="en-US" dirty="0" smtClean="0">
                <a:latin typeface="Calibri"/>
                <a:cs typeface="Calibri"/>
              </a:rPr>
              <a:t> </a:t>
            </a:r>
            <a:r>
              <a:rPr lang="en-US" spc="-10" dirty="0" smtClean="0">
                <a:latin typeface="Calibri"/>
                <a:cs typeface="Calibri"/>
              </a:rPr>
              <a:t>dysfunction</a:t>
            </a:r>
            <a:endParaRPr lang="en-US" dirty="0" smtClean="0">
              <a:latin typeface="Calibri"/>
              <a:cs typeface="Calibri"/>
            </a:endParaRPr>
          </a:p>
          <a:p>
            <a:pPr marL="756285" marR="702945" lvl="1" indent="-287020">
              <a:lnSpc>
                <a:spcPct val="100000"/>
              </a:lnSpc>
              <a:spcBef>
                <a:spcPts val="575"/>
              </a:spcBef>
              <a:buFont typeface="Arial"/>
              <a:buChar char="–"/>
              <a:tabLst>
                <a:tab pos="756920" algn="l"/>
              </a:tabLst>
            </a:pPr>
            <a:r>
              <a:rPr lang="en-US" spc="-10" dirty="0" smtClean="0">
                <a:latin typeface="Calibri"/>
                <a:cs typeface="Calibri"/>
              </a:rPr>
              <a:t>Pelvic </a:t>
            </a:r>
            <a:r>
              <a:rPr lang="en-US" dirty="0" smtClean="0">
                <a:latin typeface="Calibri"/>
                <a:cs typeface="Calibri"/>
              </a:rPr>
              <a:t>/ </a:t>
            </a:r>
            <a:r>
              <a:rPr lang="en-US" spc="-25" dirty="0" smtClean="0">
                <a:latin typeface="Calibri"/>
                <a:cs typeface="Calibri"/>
              </a:rPr>
              <a:t>Para </a:t>
            </a:r>
            <a:r>
              <a:rPr lang="en-US" dirty="0" smtClean="0">
                <a:latin typeface="Calibri"/>
                <a:cs typeface="Calibri"/>
              </a:rPr>
              <a:t>aortic </a:t>
            </a:r>
            <a:r>
              <a:rPr lang="en-US" spc="-5" dirty="0" smtClean="0">
                <a:latin typeface="Calibri"/>
                <a:cs typeface="Calibri"/>
              </a:rPr>
              <a:t>LAP- </a:t>
            </a:r>
            <a:r>
              <a:rPr lang="en-US" dirty="0" smtClean="0">
                <a:latin typeface="Calibri"/>
                <a:cs typeface="Calibri"/>
              </a:rPr>
              <a:t>edema </a:t>
            </a:r>
            <a:r>
              <a:rPr lang="en-US" spc="-5" dirty="0" smtClean="0">
                <a:latin typeface="Calibri"/>
                <a:cs typeface="Calibri"/>
              </a:rPr>
              <a:t>of </a:t>
            </a:r>
            <a:r>
              <a:rPr lang="en-US" dirty="0" smtClean="0">
                <a:latin typeface="Calibri"/>
                <a:cs typeface="Calibri"/>
              </a:rPr>
              <a:t>abdominal</a:t>
            </a:r>
            <a:r>
              <a:rPr lang="en-US" spc="-110" dirty="0" smtClean="0">
                <a:latin typeface="Calibri"/>
                <a:cs typeface="Calibri"/>
              </a:rPr>
              <a:t> </a:t>
            </a:r>
            <a:r>
              <a:rPr lang="en-US" spc="-5" dirty="0" smtClean="0">
                <a:latin typeface="Calibri"/>
                <a:cs typeface="Calibri"/>
              </a:rPr>
              <a:t>wall,  </a:t>
            </a:r>
            <a:r>
              <a:rPr lang="en-US" spc="-10" dirty="0" smtClean="0">
                <a:latin typeface="Calibri"/>
                <a:cs typeface="Calibri"/>
              </a:rPr>
              <a:t>genitalia </a:t>
            </a:r>
            <a:r>
              <a:rPr lang="en-US" spc="-5" dirty="0" smtClean="0">
                <a:latin typeface="Calibri"/>
                <a:cs typeface="Calibri"/>
              </a:rPr>
              <a:t>or </a:t>
            </a:r>
            <a:r>
              <a:rPr lang="en-US" spc="-10" dirty="0" smtClean="0">
                <a:latin typeface="Calibri"/>
                <a:cs typeface="Calibri"/>
              </a:rPr>
              <a:t>lower </a:t>
            </a:r>
            <a:r>
              <a:rPr lang="en-US" spc="-5" dirty="0" smtClean="0">
                <a:latin typeface="Calibri"/>
                <a:cs typeface="Calibri"/>
              </a:rPr>
              <a:t>extremities/ </a:t>
            </a:r>
            <a:r>
              <a:rPr lang="en-US" dirty="0" smtClean="0">
                <a:latin typeface="Calibri"/>
                <a:cs typeface="Calibri"/>
              </a:rPr>
              <a:t>mass</a:t>
            </a:r>
            <a:r>
              <a:rPr lang="en-US" spc="-55" dirty="0" smtClean="0">
                <a:latin typeface="Calibri"/>
                <a:cs typeface="Calibri"/>
              </a:rPr>
              <a:t> </a:t>
            </a:r>
            <a:r>
              <a:rPr lang="en-US" dirty="0" smtClean="0">
                <a:latin typeface="Calibri"/>
                <a:cs typeface="Calibri"/>
              </a:rPr>
              <a:t>abdomen</a:t>
            </a:r>
          </a:p>
          <a:p>
            <a:pPr marL="756285" lvl="1" indent="-287020">
              <a:lnSpc>
                <a:spcPct val="100000"/>
              </a:lnSpc>
              <a:spcBef>
                <a:spcPts val="580"/>
              </a:spcBef>
              <a:buFont typeface="Arial"/>
              <a:buChar char="–"/>
              <a:tabLst>
                <a:tab pos="756920" algn="l"/>
              </a:tabLst>
            </a:pPr>
            <a:r>
              <a:rPr lang="en-US" spc="-5" dirty="0" smtClean="0">
                <a:latin typeface="Calibri"/>
                <a:cs typeface="Calibri"/>
              </a:rPr>
              <a:t>Adrenal/ </a:t>
            </a:r>
            <a:r>
              <a:rPr lang="en-US" spc="15" dirty="0" smtClean="0">
                <a:latin typeface="Calibri"/>
                <a:cs typeface="Calibri"/>
              </a:rPr>
              <a:t>lung/ </a:t>
            </a:r>
            <a:r>
              <a:rPr lang="en-US" spc="-5" dirty="0" smtClean="0">
                <a:latin typeface="Calibri"/>
                <a:cs typeface="Calibri"/>
              </a:rPr>
              <a:t>skin</a:t>
            </a:r>
            <a:r>
              <a:rPr lang="en-US" spc="-35" dirty="0" smtClean="0">
                <a:latin typeface="Calibri"/>
                <a:cs typeface="Calibri"/>
              </a:rPr>
              <a:t> </a:t>
            </a:r>
            <a:r>
              <a:rPr lang="en-US" spc="-10" dirty="0" smtClean="0">
                <a:latin typeface="Calibri"/>
                <a:cs typeface="Calibri"/>
              </a:rPr>
              <a:t>metastasis.</a:t>
            </a:r>
            <a:endParaRPr lang="en-US" dirty="0" smtClean="0">
              <a:latin typeface="Calibri"/>
              <a:cs typeface="Calibri"/>
            </a:endParaRPr>
          </a:p>
          <a:p>
            <a:pPr marL="756285" lvl="1" indent="-287020">
              <a:lnSpc>
                <a:spcPct val="100000"/>
              </a:lnSpc>
              <a:spcBef>
                <a:spcPts val="575"/>
              </a:spcBef>
              <a:buFont typeface="Arial"/>
              <a:buChar char="–"/>
              <a:tabLst>
                <a:tab pos="756920" algn="l"/>
              </a:tabLst>
            </a:pPr>
            <a:r>
              <a:rPr lang="en-US" spc="-5" dirty="0" smtClean="0">
                <a:latin typeface="Calibri"/>
                <a:cs typeface="Calibri"/>
              </a:rPr>
              <a:t>PNS- SIADH/ Cushing</a:t>
            </a:r>
            <a:r>
              <a:rPr lang="en-US" spc="-25" dirty="0" smtClean="0">
                <a:latin typeface="Calibri"/>
                <a:cs typeface="Calibri"/>
              </a:rPr>
              <a:t> </a:t>
            </a:r>
            <a:r>
              <a:rPr lang="en-US" spc="-15" dirty="0" smtClean="0">
                <a:latin typeface="Calibri"/>
                <a:cs typeface="Calibri"/>
              </a:rPr>
              <a:t>syndrome.</a:t>
            </a:r>
            <a:endParaRPr lang="en-US" dirty="0" smtClean="0">
              <a:latin typeface="Calibri"/>
              <a:cs typeface="Calibri"/>
            </a:endParaRP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181</TotalTime>
  <Words>3653</Words>
  <Application>Microsoft Office PowerPoint</Application>
  <PresentationFormat>On-screen Show (4:3)</PresentationFormat>
  <Paragraphs>720</Paragraphs>
  <Slides>89</Slides>
  <Notes>0</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Equity</vt:lpstr>
      <vt:lpstr>2.PROSTATE CANCER </vt:lpstr>
      <vt:lpstr>INTRODUCTION  </vt:lpstr>
      <vt:lpstr>Slide 3</vt:lpstr>
      <vt:lpstr>Etiology</vt:lpstr>
      <vt:lpstr>Etiology</vt:lpstr>
      <vt:lpstr>Pathology</vt:lpstr>
      <vt:lpstr>CLINICAL MANIFESTATIONS</vt:lpstr>
      <vt:lpstr>Slide 8</vt:lpstr>
      <vt:lpstr>Slide 9</vt:lpstr>
      <vt:lpstr>STAGING OF PROSTATE CANCER</vt:lpstr>
      <vt:lpstr>Slide 11</vt:lpstr>
      <vt:lpstr>LABORATORY INVESTIGATIONS</vt:lpstr>
      <vt:lpstr>Slide 13</vt:lpstr>
      <vt:lpstr>2. Digital Rectal Examination</vt:lpstr>
      <vt:lpstr>Prostate Anatomy on DRE</vt:lpstr>
      <vt:lpstr>3.TRANRECTAL ULTRASONOGRAPHY(trus)</vt:lpstr>
      <vt:lpstr>Slide 17</vt:lpstr>
      <vt:lpstr>Slide 18</vt:lpstr>
      <vt:lpstr>4. Gleason’s Score</vt:lpstr>
      <vt:lpstr>Slide 20</vt:lpstr>
      <vt:lpstr> Gleason’s Score</vt:lpstr>
      <vt:lpstr>Grades</vt:lpstr>
      <vt:lpstr>Slide 23</vt:lpstr>
      <vt:lpstr>Slide 24</vt:lpstr>
      <vt:lpstr>5. IMAGING</vt:lpstr>
      <vt:lpstr>a)CT SCAN</vt:lpstr>
      <vt:lpstr>Slide 27</vt:lpstr>
      <vt:lpstr>b) MRI</vt:lpstr>
      <vt:lpstr>Slide 29</vt:lpstr>
      <vt:lpstr>c) MRSI (Magnetic Resonance Spectroscopic Imaging)</vt:lpstr>
      <vt:lpstr>d)   99Tc BONE SCAN</vt:lpstr>
      <vt:lpstr>What is a Prostate-Specific  Membrane Antigen (PSMA) study?</vt:lpstr>
      <vt:lpstr>Slide 33</vt:lpstr>
      <vt:lpstr>Advantages/ Indications:</vt:lpstr>
      <vt:lpstr>Treatment</vt:lpstr>
      <vt:lpstr>SURGERY</vt:lpstr>
      <vt:lpstr>RADICAL PROSTATECTOMY</vt:lpstr>
      <vt:lpstr>Patient selection for pelvic lymph node dissection:</vt:lpstr>
      <vt:lpstr>Slide 39</vt:lpstr>
      <vt:lpstr>RADIOTHERAPY</vt:lpstr>
      <vt:lpstr>Adjuvant RT</vt:lpstr>
      <vt:lpstr>Localization, Immobilization, and  Simulation</vt:lpstr>
      <vt:lpstr>Conventonal</vt:lpstr>
      <vt:lpstr>Slide 44</vt:lpstr>
      <vt:lpstr>Slide 45</vt:lpstr>
      <vt:lpstr>Slide 46</vt:lpstr>
      <vt:lpstr>CHEMOTHERAPY</vt:lpstr>
      <vt:lpstr>Slide 48</vt:lpstr>
      <vt:lpstr>SWOG 9916</vt:lpstr>
      <vt:lpstr>Salvage treatment after first-line docetaxel</vt:lpstr>
      <vt:lpstr>Phase 2 trials of docetaxel + atrasentan/  bevacizumab/bortezomid/capecitabine/calcitriol/thalidomide  have been completed.</vt:lpstr>
      <vt:lpstr>HORMONAL THERAPY </vt:lpstr>
      <vt:lpstr>Slide 53</vt:lpstr>
      <vt:lpstr>Slide 54</vt:lpstr>
      <vt:lpstr>Side-effects of hormonal therapy</vt:lpstr>
      <vt:lpstr>Enzalutamide :</vt:lpstr>
      <vt:lpstr>Abiraterone Acetate</vt:lpstr>
      <vt:lpstr>Slide 58</vt:lpstr>
      <vt:lpstr>Follow Up</vt:lpstr>
      <vt:lpstr>Slide 60</vt:lpstr>
      <vt:lpstr>3.LUNGS CANCER </vt:lpstr>
      <vt:lpstr>REVIEW:</vt:lpstr>
      <vt:lpstr>DEFINITION:-</vt:lpstr>
      <vt:lpstr>INCIDENCE OF LUNG CANCER:-</vt:lpstr>
      <vt:lpstr>TYPES OF LUNG CANCER:-</vt:lpstr>
      <vt:lpstr>Non-small cell lung cancer (NSCLC) :</vt:lpstr>
      <vt:lpstr>Slide 67</vt:lpstr>
      <vt:lpstr>Small cell carcinoma :</vt:lpstr>
      <vt:lpstr>ETIOLOGY:-</vt:lpstr>
      <vt:lpstr>Slide 70</vt:lpstr>
      <vt:lpstr>PATHOPHYSIOLOGY:-</vt:lpstr>
      <vt:lpstr>SIGN AND SYMPTOMS:</vt:lpstr>
      <vt:lpstr>Slide 73</vt:lpstr>
      <vt:lpstr>HORNER SYNDROME</vt:lpstr>
      <vt:lpstr>Slide 75</vt:lpstr>
      <vt:lpstr>STAGES OF CANCER</vt:lpstr>
      <vt:lpstr>Slide 77</vt:lpstr>
      <vt:lpstr>Slide 78</vt:lpstr>
      <vt:lpstr>DIGNOSTIC EVALUATION:-</vt:lpstr>
      <vt:lpstr>IMAGING TESTS:-</vt:lpstr>
      <vt:lpstr>Slide 81</vt:lpstr>
      <vt:lpstr>Slide 82</vt:lpstr>
      <vt:lpstr>MANAGEMENT:-</vt:lpstr>
      <vt:lpstr>Slide 84</vt:lpstr>
      <vt:lpstr>Slide 85</vt:lpstr>
      <vt:lpstr>SURGICAL MANAGEMENT:-</vt:lpstr>
      <vt:lpstr>VIDEO-ASSISTED THORACIC SURGERY  (VATS)</vt:lpstr>
      <vt:lpstr>RADIOFREQUENCY ABLATION (RFA)</vt:lpstr>
      <vt:lpstr>PALLIATIVE PROCEDURES FOR LUNG  CANCER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2.PROSTATE CANCER </dc:title>
  <dc:creator>Rashid</dc:creator>
  <cp:lastModifiedBy>Rashid</cp:lastModifiedBy>
  <cp:revision>38</cp:revision>
  <dcterms:created xsi:type="dcterms:W3CDTF">2020-09-22T07:56:48Z</dcterms:created>
  <dcterms:modified xsi:type="dcterms:W3CDTF">2020-09-30T09:04:16Z</dcterms:modified>
</cp:coreProperties>
</file>