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79"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428"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A03D93B-1A4C-43B9-8B40-747952324875}" type="datetimeFigureOut">
              <a:rPr lang="en-US" smtClean="0"/>
              <a:pPr/>
              <a:t>03-May-20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EFFA1B-253D-4177-8624-CB60474A70A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03D93B-1A4C-43B9-8B40-747952324875}" type="datetimeFigureOut">
              <a:rPr lang="en-US" smtClean="0"/>
              <a:pPr/>
              <a:t>03-May-20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EFFA1B-253D-4177-8624-CB60474A70A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03D93B-1A4C-43B9-8B40-747952324875}" type="datetimeFigureOut">
              <a:rPr lang="en-US" smtClean="0"/>
              <a:pPr/>
              <a:t>03-May-20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EFFA1B-253D-4177-8624-CB60474A70A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03D93B-1A4C-43B9-8B40-747952324875}" type="datetimeFigureOut">
              <a:rPr lang="en-US" smtClean="0"/>
              <a:pPr/>
              <a:t>03-May-20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EFFA1B-253D-4177-8624-CB60474A70A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03D93B-1A4C-43B9-8B40-747952324875}" type="datetimeFigureOut">
              <a:rPr lang="en-US" smtClean="0"/>
              <a:pPr/>
              <a:t>03-May-20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EFFA1B-253D-4177-8624-CB60474A70A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A03D93B-1A4C-43B9-8B40-747952324875}" type="datetimeFigureOut">
              <a:rPr lang="en-US" smtClean="0"/>
              <a:pPr/>
              <a:t>03-May-20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EFFA1B-253D-4177-8624-CB60474A70A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A03D93B-1A4C-43B9-8B40-747952324875}" type="datetimeFigureOut">
              <a:rPr lang="en-US" smtClean="0"/>
              <a:pPr/>
              <a:t>03-May-20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AEFFA1B-253D-4177-8624-CB60474A70A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03D93B-1A4C-43B9-8B40-747952324875}" type="datetimeFigureOut">
              <a:rPr lang="en-US" smtClean="0"/>
              <a:pPr/>
              <a:t>03-May-20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AEFFA1B-253D-4177-8624-CB60474A70A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03D93B-1A4C-43B9-8B40-747952324875}" type="datetimeFigureOut">
              <a:rPr lang="en-US" smtClean="0"/>
              <a:pPr/>
              <a:t>03-May-20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AEFFA1B-253D-4177-8624-CB60474A70A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03D93B-1A4C-43B9-8B40-747952324875}" type="datetimeFigureOut">
              <a:rPr lang="en-US" smtClean="0"/>
              <a:pPr/>
              <a:t>03-May-20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EFFA1B-253D-4177-8624-CB60474A70A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03D93B-1A4C-43B9-8B40-747952324875}" type="datetimeFigureOut">
              <a:rPr lang="en-US" smtClean="0"/>
              <a:pPr/>
              <a:t>03-May-20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EFFA1B-253D-4177-8624-CB60474A70A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03D93B-1A4C-43B9-8B40-747952324875}" type="datetimeFigureOut">
              <a:rPr lang="en-US" smtClean="0"/>
              <a:pPr/>
              <a:t>03-May-20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EFFA1B-253D-4177-8624-CB60474A70A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534400" cy="6019800"/>
          </a:xfrm>
        </p:spPr>
        <p:txBody>
          <a:bodyPr>
            <a:normAutofit lnSpcReduction="10000"/>
          </a:bodyPr>
          <a:lstStyle/>
          <a:p>
            <a:pPr algn="ctr">
              <a:buNone/>
            </a:pPr>
            <a:r>
              <a:rPr lang="en-US" dirty="0" smtClean="0">
                <a:latin typeface="Times New Roman" pitchFamily="18" charset="0"/>
                <a:cs typeface="Times New Roman" pitchFamily="18" charset="0"/>
              </a:rPr>
              <a:t>Ent-302   </a:t>
            </a:r>
            <a:r>
              <a:rPr lang="en-US" dirty="0" smtClean="0">
                <a:latin typeface="Times New Roman" pitchFamily="18" charset="0"/>
                <a:cs typeface="Times New Roman" pitchFamily="18" charset="0"/>
              </a:rPr>
              <a:t>3(2-1)</a:t>
            </a:r>
          </a:p>
          <a:p>
            <a:pPr algn="ctr">
              <a:buNone/>
            </a:pPr>
            <a:r>
              <a:rPr lang="en-US" sz="2200" dirty="0" smtClean="0">
                <a:latin typeface="Times New Roman" pitchFamily="18" charset="0"/>
                <a:cs typeface="Times New Roman" pitchFamily="18" charset="0"/>
              </a:rPr>
              <a:t>Insect Physiology</a:t>
            </a:r>
          </a:p>
          <a:p>
            <a:pPr algn="ctr">
              <a:buNone/>
            </a:pPr>
            <a:endParaRPr lang="en-US" sz="4000" dirty="0" smtClean="0">
              <a:latin typeface="Arial Rounded MT Bold" pitchFamily="34" charset="0"/>
            </a:endParaRPr>
          </a:p>
          <a:p>
            <a:pPr algn="ctr">
              <a:buNone/>
            </a:pPr>
            <a:r>
              <a:rPr lang="en-US" sz="4000" dirty="0" smtClean="0">
                <a:latin typeface="Arial Rounded MT Bold" pitchFamily="34" charset="0"/>
              </a:rPr>
              <a:t> PRODUCTION OF LIGHT IN INSECT</a:t>
            </a:r>
          </a:p>
          <a:p>
            <a:pPr algn="ctr">
              <a:buNone/>
            </a:pPr>
            <a:endParaRPr lang="en-US" dirty="0" smtClean="0"/>
          </a:p>
          <a:p>
            <a:pPr algn="ctr">
              <a:buNone/>
            </a:pPr>
            <a:endParaRPr lang="en-US" dirty="0" smtClean="0"/>
          </a:p>
          <a:p>
            <a:pPr>
              <a:buNone/>
            </a:pPr>
            <a:r>
              <a:rPr lang="en-US" sz="2400" dirty="0" smtClean="0">
                <a:latin typeface="Times New Roman" pitchFamily="18" charset="0"/>
                <a:cs typeface="Times New Roman" pitchFamily="18" charset="0"/>
              </a:rPr>
              <a:t>     By:</a:t>
            </a:r>
          </a:p>
          <a:p>
            <a:pPr>
              <a:buNone/>
            </a:pPr>
            <a:endParaRPr lang="en-US" sz="2000" dirty="0" smtClean="0"/>
          </a:p>
          <a:p>
            <a:pPr>
              <a:buNone/>
            </a:pPr>
            <a:r>
              <a:rPr lang="en-US" sz="2000" dirty="0" smtClean="0"/>
              <a:t>           </a:t>
            </a:r>
            <a:r>
              <a:rPr lang="en-US" sz="2400" dirty="0" smtClean="0">
                <a:latin typeface="Times New Roman" pitchFamily="18" charset="0"/>
                <a:cs typeface="Times New Roman" pitchFamily="18" charset="0"/>
              </a:rPr>
              <a:t>Dr. M. Asam Riaz</a:t>
            </a:r>
          </a:p>
          <a:p>
            <a:pPr>
              <a:buNone/>
            </a:pPr>
            <a:r>
              <a:rPr lang="en-US" sz="2400" dirty="0" smtClean="0">
                <a:latin typeface="Times New Roman" pitchFamily="18" charset="0"/>
                <a:cs typeface="Times New Roman" pitchFamily="18" charset="0"/>
              </a:rPr>
              <a:t>Assistant Professor</a:t>
            </a:r>
          </a:p>
          <a:p>
            <a:pPr>
              <a:buNone/>
            </a:pPr>
            <a:r>
              <a:rPr lang="en-US" sz="2400" dirty="0" smtClean="0">
                <a:latin typeface="Times New Roman" pitchFamily="18" charset="0"/>
                <a:cs typeface="Times New Roman" pitchFamily="18" charset="0"/>
              </a:rPr>
              <a:t>Entomology, College </a:t>
            </a:r>
            <a:r>
              <a:rPr lang="en-US" sz="2400" smtClean="0">
                <a:latin typeface="Times New Roman" pitchFamily="18" charset="0"/>
                <a:cs typeface="Times New Roman" pitchFamily="18" charset="0"/>
              </a:rPr>
              <a:t>of Agriculture, UOS</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Continue…</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Ø"/>
            </a:pPr>
            <a:r>
              <a:rPr lang="en-US" sz="2400" dirty="0" smtClean="0">
                <a:latin typeface="Times New Roman" pitchFamily="18" charset="0"/>
                <a:cs typeface="Times New Roman" pitchFamily="18" charset="0"/>
              </a:rPr>
              <a:t>This hypothesis given by some people but this hypothesis gives proper answer by a scientist Steven Haddock said  that this hypothesis are totally wrong because firefly does not require energy for light production but production of light its behavior when want to mating both male and female produced light not produced light for moving or flying.</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Continue…</a:t>
            </a:r>
            <a:endParaRPr lang="en-US" dirty="0"/>
          </a:p>
        </p:txBody>
      </p:sp>
      <p:sp>
        <p:nvSpPr>
          <p:cNvPr id="3" name="Content Placeholder 2"/>
          <p:cNvSpPr>
            <a:spLocks noGrp="1"/>
          </p:cNvSpPr>
          <p:nvPr>
            <p:ph idx="1"/>
          </p:nvPr>
        </p:nvSpPr>
        <p:spPr>
          <a:xfrm>
            <a:off x="938758" y="1524000"/>
            <a:ext cx="7633742" cy="4953000"/>
          </a:xfrm>
        </p:spPr>
        <p:txBody>
          <a:bodyPr>
            <a:normAutofit/>
          </a:bodyPr>
          <a:lstStyle/>
          <a:p>
            <a:pPr>
              <a:buFont typeface="Wingdings" pitchFamily="2" charset="2"/>
              <a:buChar char="Ø"/>
            </a:pPr>
            <a:r>
              <a:rPr lang="en-US" sz="2400" dirty="0" smtClean="0">
                <a:latin typeface="Times New Roman" pitchFamily="18" charset="0"/>
                <a:cs typeface="Times New Roman" pitchFamily="18" charset="0"/>
              </a:rPr>
              <a:t>Most common species in the world which produced light e.g. photinini, cratomorphini, phausis, pletomini etc.</a:t>
            </a:r>
          </a:p>
          <a:p>
            <a:pPr marL="514350" lvl="0" indent="-514350">
              <a:buAutoNum type="arabicPeriod"/>
            </a:pPr>
            <a:r>
              <a:rPr lang="en-US" sz="2800" b="1" dirty="0" smtClean="0">
                <a:solidFill>
                  <a:schemeClr val="tx1"/>
                </a:solidFill>
                <a:latin typeface="Times New Roman" pitchFamily="18" charset="0"/>
                <a:cs typeface="Times New Roman" pitchFamily="18" charset="0"/>
              </a:rPr>
              <a:t>PHOTININI:</a:t>
            </a:r>
            <a:endParaRPr lang="en-US" sz="2800" dirty="0" smtClean="0">
              <a:solidFill>
                <a:srgbClr val="FF0000"/>
              </a:solidFill>
              <a:latin typeface="Times New Roman" pitchFamily="18" charset="0"/>
              <a:cs typeface="Times New Roman" pitchFamily="18" charset="0"/>
            </a:endParaRPr>
          </a:p>
          <a:p>
            <a:pPr marL="514350" indent="-514350">
              <a:buFont typeface="Wingdings" pitchFamily="2" charset="2"/>
              <a:buChar char="Ø"/>
            </a:pPr>
            <a:r>
              <a:rPr lang="en-US" sz="2400" dirty="0" smtClean="0">
                <a:latin typeface="Times New Roman" pitchFamily="18" charset="0"/>
                <a:cs typeface="Times New Roman" pitchFamily="18" charset="0"/>
              </a:rPr>
              <a:t>Found in North America, these fireflies belonging to this species were not all fireflies produced light and divided into two categories but only discuss which are produced light.</a:t>
            </a:r>
            <a:endParaRPr lang="en-US" dirty="0" smtClean="0"/>
          </a:p>
          <a:p>
            <a:pPr>
              <a:buNone/>
            </a:pPr>
            <a:endParaRPr lang="en-US" dirty="0"/>
          </a:p>
        </p:txBody>
      </p:sp>
      <p:pic>
        <p:nvPicPr>
          <p:cNvPr id="15362" name="Picture 2" descr="https://upload.wikimedia.org/wikipedia/commons/thumb/d/db/Hough_Photinus_sp.JPG/218px-Hough_Photinus_sp.JPG"/>
          <p:cNvPicPr>
            <a:picLocks noChangeAspect="1" noChangeArrowheads="1"/>
          </p:cNvPicPr>
          <p:nvPr/>
        </p:nvPicPr>
        <p:blipFill>
          <a:blip r:embed="rId2" cstate="print"/>
          <a:srcRect/>
          <a:stretch>
            <a:fillRect/>
          </a:stretch>
        </p:blipFill>
        <p:spPr bwMode="auto">
          <a:xfrm>
            <a:off x="2590800" y="4419600"/>
            <a:ext cx="3886200" cy="198120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8758" y="382385"/>
            <a:ext cx="7633742" cy="989215"/>
          </a:xfrm>
        </p:spPr>
        <p:txBody>
          <a:bodyPr>
            <a:normAutofit fontScale="90000"/>
          </a:bodyPr>
          <a:lstStyle/>
          <a:p>
            <a:pPr lvl="0" algn="l"/>
            <a:r>
              <a:rPr lang="en-US" dirty="0" smtClean="0"/>
              <a:t>Photinus:</a:t>
            </a:r>
            <a:br>
              <a:rPr lang="en-US" dirty="0" smtClean="0"/>
            </a:br>
            <a:endParaRPr lang="en-US" dirty="0"/>
          </a:p>
        </p:txBody>
      </p:sp>
      <p:sp>
        <p:nvSpPr>
          <p:cNvPr id="3" name="Content Placeholder 2"/>
          <p:cNvSpPr>
            <a:spLocks noGrp="1"/>
          </p:cNvSpPr>
          <p:nvPr>
            <p:ph idx="1"/>
          </p:nvPr>
        </p:nvSpPr>
        <p:spPr>
          <a:xfrm>
            <a:off x="685800" y="1371600"/>
            <a:ext cx="8001000" cy="4754563"/>
          </a:xfrm>
        </p:spPr>
        <p:txBody>
          <a:bodyPr>
            <a:normAutofit/>
          </a:bodyPr>
          <a:lstStyle/>
          <a:p>
            <a:pPr>
              <a:buFont typeface="Wingdings" pitchFamily="2" charset="2"/>
              <a:buChar char="Ø"/>
            </a:pPr>
            <a:r>
              <a:rPr lang="en-US" sz="2400" dirty="0" smtClean="0">
                <a:latin typeface="Times New Roman" pitchFamily="18" charset="0"/>
                <a:cs typeface="Times New Roman" pitchFamily="18" charset="0"/>
              </a:rPr>
              <a:t>This species are closely related to photinini .</a:t>
            </a:r>
          </a:p>
          <a:p>
            <a:pPr>
              <a:buNone/>
            </a:pPr>
            <a:r>
              <a:rPr lang="en-US" sz="2800" dirty="0" smtClean="0">
                <a:solidFill>
                  <a:srgbClr val="FF0000"/>
                </a:solidFill>
                <a:latin typeface="Times New Roman" pitchFamily="18" charset="0"/>
                <a:cs typeface="Times New Roman" pitchFamily="18" charset="0"/>
              </a:rPr>
              <a:t>Identification:</a:t>
            </a:r>
          </a:p>
          <a:p>
            <a:pPr>
              <a:buFont typeface="Wingdings" pitchFamily="2" charset="2"/>
              <a:buChar char="Ø"/>
            </a:pPr>
            <a:r>
              <a:rPr lang="en-US" sz="2400" dirty="0" smtClean="0">
                <a:latin typeface="Times New Roman" pitchFamily="18" charset="0"/>
                <a:cs typeface="Times New Roman" pitchFamily="18" charset="0"/>
              </a:rPr>
              <a:t>its body size about is 1.7 inch.</a:t>
            </a:r>
          </a:p>
          <a:p>
            <a:pPr>
              <a:buFont typeface="Wingdings" pitchFamily="2" charset="2"/>
              <a:buChar char="Ø"/>
            </a:pPr>
            <a:r>
              <a:rPr lang="en-US" sz="2400" dirty="0" smtClean="0">
                <a:latin typeface="Times New Roman" pitchFamily="18" charset="0"/>
                <a:cs typeface="Times New Roman" pitchFamily="18" charset="0"/>
              </a:rPr>
              <a:t>Produced green light but appear yellowish color.</a:t>
            </a:r>
          </a:p>
          <a:p>
            <a:pPr>
              <a:buFont typeface="Wingdings" pitchFamily="2" charset="2"/>
              <a:buChar char="Ø"/>
            </a:pPr>
            <a:r>
              <a:rPr lang="en-US" sz="2400" dirty="0" smtClean="0">
                <a:latin typeface="Times New Roman" pitchFamily="18" charset="0"/>
                <a:cs typeface="Times New Roman" pitchFamily="18" charset="0"/>
              </a:rPr>
              <a:t>Active in the mid night. </a:t>
            </a:r>
            <a:endParaRPr lang="en-US" sz="2400" dirty="0">
              <a:latin typeface="Times New Roman" pitchFamily="18" charset="0"/>
              <a:cs typeface="Times New Roman" pitchFamily="18" charset="0"/>
            </a:endParaRPr>
          </a:p>
        </p:txBody>
      </p:sp>
      <p:pic>
        <p:nvPicPr>
          <p:cNvPr id="4" name="Picture 3" descr="C:\Users\iTech\Desktop\photinus-firefly (1).jpg"/>
          <p:cNvPicPr/>
          <p:nvPr/>
        </p:nvPicPr>
        <p:blipFill>
          <a:blip r:embed="rId2" cstate="print"/>
          <a:srcRect/>
          <a:stretch>
            <a:fillRect/>
          </a:stretch>
        </p:blipFill>
        <p:spPr bwMode="auto">
          <a:xfrm>
            <a:off x="4876800" y="3733800"/>
            <a:ext cx="3429000" cy="2590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lgn="l"/>
            <a:r>
              <a:rPr lang="en-US" dirty="0" smtClean="0"/>
              <a:t>2. Cratomorphini:</a:t>
            </a:r>
            <a:endParaRPr lang="en-US" dirty="0"/>
          </a:p>
        </p:txBody>
      </p:sp>
      <p:sp>
        <p:nvSpPr>
          <p:cNvPr id="3" name="Content Placeholder 2"/>
          <p:cNvSpPr>
            <a:spLocks noGrp="1"/>
          </p:cNvSpPr>
          <p:nvPr>
            <p:ph idx="1"/>
          </p:nvPr>
        </p:nvSpPr>
        <p:spPr>
          <a:xfrm>
            <a:off x="938758" y="1676400"/>
            <a:ext cx="7633742" cy="4724400"/>
          </a:xfrm>
        </p:spPr>
        <p:txBody>
          <a:bodyPr/>
          <a:lstStyle/>
          <a:p>
            <a:pPr>
              <a:buFont typeface="Wingdings" pitchFamily="2" charset="2"/>
              <a:buChar char="Ø"/>
            </a:pPr>
            <a:r>
              <a:rPr lang="en-US" sz="2400" dirty="0" smtClean="0">
                <a:latin typeface="Times New Roman" pitchFamily="18" charset="0"/>
                <a:cs typeface="Times New Roman" pitchFamily="18" charset="0"/>
              </a:rPr>
              <a:t>Produced yellow color light.</a:t>
            </a:r>
          </a:p>
          <a:p>
            <a:pPr>
              <a:buFont typeface="Wingdings" pitchFamily="2" charset="2"/>
              <a:buChar char="Ø"/>
            </a:pPr>
            <a:r>
              <a:rPr lang="en-US" sz="2400" dirty="0" smtClean="0">
                <a:latin typeface="Times New Roman" pitchFamily="18" charset="0"/>
                <a:cs typeface="Times New Roman" pitchFamily="18" charset="0"/>
              </a:rPr>
              <a:t>Body is rounded and elongated.</a:t>
            </a:r>
          </a:p>
          <a:p>
            <a:pPr>
              <a:buFont typeface="Wingdings" pitchFamily="2" charset="2"/>
              <a:buChar char="Ø"/>
            </a:pPr>
            <a:r>
              <a:rPr lang="en-US" sz="2400" dirty="0" smtClean="0">
                <a:latin typeface="Times New Roman" pitchFamily="18" charset="0"/>
                <a:cs typeface="Times New Roman" pitchFamily="18" charset="0"/>
              </a:rPr>
              <a:t>Yellow color light produced in black strips.</a:t>
            </a:r>
          </a:p>
          <a:p>
            <a:pPr>
              <a:buNone/>
            </a:pPr>
            <a:endParaRPr lang="en-US" dirty="0" smtClean="0"/>
          </a:p>
          <a:p>
            <a:pPr>
              <a:buNone/>
            </a:pPr>
            <a:endParaRPr lang="en-US" dirty="0"/>
          </a:p>
        </p:txBody>
      </p:sp>
      <p:pic>
        <p:nvPicPr>
          <p:cNvPr id="4" name="Picture 3" descr="C:\Users\iTech\Desktop\pyractomena_angulata-2.JPG"/>
          <p:cNvPicPr/>
          <p:nvPr/>
        </p:nvPicPr>
        <p:blipFill>
          <a:blip r:embed="rId2" cstate="print"/>
          <a:srcRect/>
          <a:stretch>
            <a:fillRect/>
          </a:stretch>
        </p:blipFill>
        <p:spPr bwMode="auto">
          <a:xfrm>
            <a:off x="1828800" y="3505200"/>
            <a:ext cx="4876800" cy="2514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3.Phausis:</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sz="2400" dirty="0" smtClean="0">
                <a:latin typeface="Times New Roman" pitchFamily="18" charset="0"/>
                <a:cs typeface="Times New Roman" pitchFamily="18" charset="0"/>
              </a:rPr>
              <a:t>Commonly known as blue ghost.</a:t>
            </a:r>
          </a:p>
          <a:p>
            <a:pPr>
              <a:buNone/>
            </a:pPr>
            <a:r>
              <a:rPr lang="en-US" sz="2800" dirty="0" smtClean="0">
                <a:solidFill>
                  <a:srgbClr val="FF0000"/>
                </a:solidFill>
                <a:latin typeface="Times New Roman" pitchFamily="18" charset="0"/>
                <a:cs typeface="Times New Roman" pitchFamily="18" charset="0"/>
              </a:rPr>
              <a:t>Why is it called blue ghost?</a:t>
            </a:r>
          </a:p>
          <a:p>
            <a:pPr>
              <a:buFont typeface="Wingdings" pitchFamily="2" charset="2"/>
              <a:buChar char="Ø"/>
            </a:pPr>
            <a:r>
              <a:rPr lang="en-US" sz="2400" dirty="0" smtClean="0">
                <a:latin typeface="Times New Roman" pitchFamily="18" charset="0"/>
                <a:cs typeface="Times New Roman" pitchFamily="18" charset="0"/>
              </a:rPr>
              <a:t>Because phausis do not produce light or flash but light produce in specific time when danger so produced specific color light and color are blue and green.</a:t>
            </a:r>
          </a:p>
          <a:p>
            <a:pPr>
              <a:buFont typeface="Wingdings" pitchFamily="2" charset="2"/>
              <a:buChar char="Ø"/>
            </a:pPr>
            <a:r>
              <a:rPr lang="en-US" sz="2400" dirty="0" smtClean="0">
                <a:latin typeface="Times New Roman" pitchFamily="18" charset="0"/>
                <a:cs typeface="Times New Roman" pitchFamily="18" charset="0"/>
              </a:rPr>
              <a:t> Female of blue ghost are different in color.</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Identification:</a:t>
            </a:r>
            <a:endParaRPr lang="en-US" dirty="0"/>
          </a:p>
        </p:txBody>
      </p:sp>
      <p:sp>
        <p:nvSpPr>
          <p:cNvPr id="3" name="Content Placeholder 2"/>
          <p:cNvSpPr>
            <a:spLocks noGrp="1"/>
          </p:cNvSpPr>
          <p:nvPr>
            <p:ph idx="1"/>
          </p:nvPr>
        </p:nvSpPr>
        <p:spPr>
          <a:xfrm>
            <a:off x="938758" y="1600200"/>
            <a:ext cx="7633742" cy="4724400"/>
          </a:xfrm>
        </p:spPr>
        <p:txBody>
          <a:bodyPr/>
          <a:lstStyle/>
          <a:p>
            <a:pPr>
              <a:buFont typeface="Wingdings" pitchFamily="2" charset="2"/>
              <a:buChar char="Ø"/>
            </a:pPr>
            <a:r>
              <a:rPr lang="en-US" sz="2400" dirty="0" smtClean="0">
                <a:latin typeface="Times New Roman" pitchFamily="18" charset="0"/>
                <a:cs typeface="Times New Roman" pitchFamily="18" charset="0"/>
              </a:rPr>
              <a:t>Pale yellow and white and less number of wings and cannot fly .</a:t>
            </a:r>
          </a:p>
          <a:p>
            <a:pPr>
              <a:buFont typeface="Wingdings" pitchFamily="2" charset="2"/>
              <a:buChar char="Ø"/>
            </a:pPr>
            <a:r>
              <a:rPr lang="en-US" sz="2400" dirty="0" smtClean="0">
                <a:latin typeface="Times New Roman" pitchFamily="18" charset="0"/>
                <a:cs typeface="Times New Roman" pitchFamily="18" charset="0"/>
              </a:rPr>
              <a:t>Male has present wings and easily fly.</a:t>
            </a:r>
          </a:p>
          <a:p>
            <a:pPr>
              <a:buFont typeface="Wingdings" pitchFamily="2" charset="2"/>
              <a:buChar char="Ø"/>
            </a:pPr>
            <a:r>
              <a:rPr lang="en-US" sz="2400" dirty="0" smtClean="0">
                <a:latin typeface="Times New Roman" pitchFamily="18" charset="0"/>
                <a:cs typeface="Times New Roman" pitchFamily="18" charset="0"/>
              </a:rPr>
              <a:t>Size is very small and found in different areas southeastern and US.</a:t>
            </a:r>
          </a:p>
          <a:p>
            <a:pPr>
              <a:buNone/>
            </a:pPr>
            <a:endParaRPr lang="en-US" dirty="0"/>
          </a:p>
        </p:txBody>
      </p:sp>
      <p:pic>
        <p:nvPicPr>
          <p:cNvPr id="4" name="Picture 3" descr="C:\Users\iTech\Desktop\blue-ghost-firefly.jpg"/>
          <p:cNvPicPr/>
          <p:nvPr/>
        </p:nvPicPr>
        <p:blipFill>
          <a:blip r:embed="rId2" cstate="print"/>
          <a:srcRect/>
          <a:stretch>
            <a:fillRect/>
          </a:stretch>
        </p:blipFill>
        <p:spPr bwMode="auto">
          <a:xfrm>
            <a:off x="4343400" y="3886200"/>
            <a:ext cx="3800475" cy="230960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4. Pletomini:</a:t>
            </a:r>
            <a:endParaRPr lang="en-US" dirty="0"/>
          </a:p>
        </p:txBody>
      </p:sp>
      <p:sp>
        <p:nvSpPr>
          <p:cNvPr id="3" name="Content Placeholder 2"/>
          <p:cNvSpPr>
            <a:spLocks noGrp="1"/>
          </p:cNvSpPr>
          <p:nvPr>
            <p:ph idx="1"/>
          </p:nvPr>
        </p:nvSpPr>
        <p:spPr>
          <a:xfrm>
            <a:off x="938758" y="1905000"/>
            <a:ext cx="7633742" cy="3974593"/>
          </a:xfrm>
        </p:spPr>
        <p:txBody>
          <a:bodyPr>
            <a:normAutofit/>
          </a:bodyPr>
          <a:lstStyle/>
          <a:p>
            <a:pPr>
              <a:buFont typeface="Wingdings" pitchFamily="2" charset="2"/>
              <a:buChar char="Ø"/>
            </a:pPr>
            <a:r>
              <a:rPr lang="en-US" sz="2400" dirty="0" smtClean="0">
                <a:latin typeface="Times New Roman" pitchFamily="18" charset="0"/>
                <a:cs typeface="Times New Roman" pitchFamily="18" charset="0"/>
              </a:rPr>
              <a:t> The species of pletomini is pleotomus are not common but found very rare. </a:t>
            </a:r>
          </a:p>
          <a:p>
            <a:pPr>
              <a:buFont typeface="Wingdings" pitchFamily="2" charset="2"/>
              <a:buChar char="Ø"/>
            </a:pPr>
            <a:r>
              <a:rPr lang="en-US" sz="2400" dirty="0" smtClean="0">
                <a:latin typeface="Times New Roman" pitchFamily="18" charset="0"/>
                <a:cs typeface="Times New Roman" pitchFamily="18" charset="0"/>
              </a:rPr>
              <a:t>Furthur 2 types:</a:t>
            </a:r>
          </a:p>
          <a:p>
            <a:pPr marL="571500" lvl="0" indent="-571500">
              <a:buFont typeface="+mj-lt"/>
              <a:buAutoNum type="romanLcPeriod"/>
            </a:pPr>
            <a:r>
              <a:rPr lang="en-US" sz="2400" dirty="0" smtClean="0">
                <a:latin typeface="Times New Roman" pitchFamily="18" charset="0"/>
                <a:cs typeface="Times New Roman" pitchFamily="18" charset="0"/>
              </a:rPr>
              <a:t>Pleotomus pallens.</a:t>
            </a:r>
          </a:p>
          <a:p>
            <a:pPr marL="571500" lvl="0" indent="-571500">
              <a:buFont typeface="+mj-lt"/>
              <a:buAutoNum type="romanLcPeriod"/>
            </a:pPr>
            <a:r>
              <a:rPr lang="en-US" sz="2400" dirty="0" smtClean="0">
                <a:latin typeface="Times New Roman" pitchFamily="18" charset="0"/>
                <a:cs typeface="Times New Roman" pitchFamily="18" charset="0"/>
              </a:rPr>
              <a:t>Pleotomus nigricans</a:t>
            </a:r>
            <a:r>
              <a:rPr lang="en-US" dirty="0" smtClean="0"/>
              <a: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Continue…..</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Ø"/>
            </a:pPr>
            <a:r>
              <a:rPr lang="en-US" sz="2400" dirty="0" smtClean="0">
                <a:latin typeface="Times New Roman" pitchFamily="18" charset="0"/>
                <a:cs typeface="Times New Roman" pitchFamily="18" charset="0"/>
              </a:rPr>
              <a:t>These are found in south west but scientists are totally confused not properly decision that these are one species or 2 species these are similar or distinct and sometimes they were present in Mexico and some different areas.</a:t>
            </a:r>
          </a:p>
          <a:p>
            <a:pPr>
              <a:buFont typeface="Wingdings" pitchFamily="2" charset="2"/>
              <a:buChar char="Ø"/>
            </a:pPr>
            <a:r>
              <a:rPr lang="en-US" sz="2400" dirty="0" smtClean="0">
                <a:latin typeface="Times New Roman" pitchFamily="18" charset="0"/>
                <a:cs typeface="Times New Roman" pitchFamily="18" charset="0"/>
              </a:rPr>
              <a:t>Adult does not produce light but this species produces the light of larvae.</a:t>
            </a:r>
          </a:p>
          <a:p>
            <a:pPr>
              <a:buFont typeface="Wingdings" pitchFamily="2" charset="2"/>
              <a:buChar char="Ø"/>
            </a:pPr>
            <a:r>
              <a:rPr lang="en-US" sz="2400" dirty="0" smtClean="0">
                <a:latin typeface="Times New Roman" pitchFamily="18" charset="0"/>
                <a:cs typeface="Times New Roman" pitchFamily="18" charset="0"/>
              </a:rPr>
              <a:t>Larvae produces light a sequence throughout the night. </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Continue:</a:t>
            </a:r>
            <a:endParaRPr lang="en-US" dirty="0"/>
          </a:p>
        </p:txBody>
      </p:sp>
      <p:sp>
        <p:nvSpPr>
          <p:cNvPr id="3" name="Content Placeholder 2"/>
          <p:cNvSpPr>
            <a:spLocks noGrp="1"/>
          </p:cNvSpPr>
          <p:nvPr>
            <p:ph idx="1"/>
          </p:nvPr>
        </p:nvSpPr>
        <p:spPr>
          <a:xfrm>
            <a:off x="938758" y="2209800"/>
            <a:ext cx="7633742" cy="3962400"/>
          </a:xfrm>
        </p:spPr>
        <p:txBody>
          <a:bodyPr/>
          <a:lstStyle/>
          <a:p>
            <a:pPr>
              <a:buFont typeface="Wingdings" pitchFamily="2" charset="2"/>
              <a:buChar char="Ø"/>
            </a:pPr>
            <a:r>
              <a:rPr lang="en-US" sz="2400" dirty="0" smtClean="0">
                <a:latin typeface="Times New Roman" pitchFamily="18" charset="0"/>
                <a:cs typeface="Times New Roman" pitchFamily="18" charset="0"/>
              </a:rPr>
              <a:t>This larva is </a:t>
            </a:r>
            <a:r>
              <a:rPr lang="en-US" sz="2400" dirty="0" err="1" smtClean="0">
                <a:latin typeface="Times New Roman" pitchFamily="18" charset="0"/>
                <a:cs typeface="Times New Roman" pitchFamily="18" charset="0"/>
              </a:rPr>
              <a:t>podus</a:t>
            </a:r>
            <a:r>
              <a:rPr lang="en-US" sz="2400" dirty="0" smtClean="0">
                <a:latin typeface="Times New Roman" pitchFamily="18" charset="0"/>
                <a:cs typeface="Times New Roman" pitchFamily="18" charset="0"/>
              </a:rPr>
              <a:t> and crawling on leaf for food</a:t>
            </a:r>
            <a:r>
              <a:rPr lang="en-US" dirty="0" smtClean="0"/>
              <a:t>.</a:t>
            </a:r>
          </a:p>
        </p:txBody>
      </p:sp>
      <p:pic>
        <p:nvPicPr>
          <p:cNvPr id="4" name="Picture 3" descr="C:\Users\iTech\Desktop\pleotomus-larvae.jpg"/>
          <p:cNvPicPr/>
          <p:nvPr/>
        </p:nvPicPr>
        <p:blipFill>
          <a:blip r:embed="rId2" cstate="print"/>
          <a:srcRect/>
          <a:stretch>
            <a:fillRect/>
          </a:stretch>
        </p:blipFill>
        <p:spPr bwMode="auto">
          <a:xfrm>
            <a:off x="1828800" y="3200401"/>
            <a:ext cx="2333625" cy="2743200"/>
          </a:xfrm>
          <a:prstGeom prst="rect">
            <a:avLst/>
          </a:prstGeom>
          <a:noFill/>
          <a:ln w="9525">
            <a:noFill/>
            <a:miter lim="800000"/>
            <a:headEnd/>
            <a:tailEnd/>
          </a:ln>
        </p:spPr>
      </p:pic>
      <p:pic>
        <p:nvPicPr>
          <p:cNvPr id="5" name="Picture 4" descr="C:\Users\iTech\Desktop\pleotomus-larvae-underside (1).jpg"/>
          <p:cNvPicPr/>
          <p:nvPr/>
        </p:nvPicPr>
        <p:blipFill>
          <a:blip r:embed="rId3" cstate="print"/>
          <a:srcRect/>
          <a:stretch>
            <a:fillRect/>
          </a:stretch>
        </p:blipFill>
        <p:spPr bwMode="auto">
          <a:xfrm>
            <a:off x="4114800" y="3276601"/>
            <a:ext cx="2409825" cy="2667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5. Lampyrini:</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Ø"/>
            </a:pPr>
            <a:r>
              <a:rPr lang="en-US" dirty="0" smtClean="0"/>
              <a:t> </a:t>
            </a:r>
            <a:r>
              <a:rPr lang="en-US" sz="2400" dirty="0" smtClean="0">
                <a:latin typeface="Times New Roman" pitchFamily="18" charset="0"/>
                <a:cs typeface="Times New Roman" pitchFamily="18" charset="0"/>
              </a:rPr>
              <a:t>This insect has small sized and active in night and found in UK and Mexico, southwestern.</a:t>
            </a:r>
          </a:p>
          <a:p>
            <a:pPr>
              <a:buFont typeface="Wingdings" pitchFamily="2" charset="2"/>
              <a:buChar char="Ø"/>
            </a:pPr>
            <a:r>
              <a:rPr lang="en-US" sz="2400" dirty="0" smtClean="0">
                <a:latin typeface="Times New Roman" pitchFamily="18" charset="0"/>
                <a:cs typeface="Times New Roman" pitchFamily="18" charset="0"/>
              </a:rPr>
              <a:t>Female have no wings present on the body and male and female have both glowing organs present on the terminal portion of the body.</a:t>
            </a:r>
          </a:p>
          <a:p>
            <a:pPr>
              <a:buFont typeface="Wingdings" pitchFamily="2" charset="2"/>
              <a:buChar char="Ø"/>
            </a:pPr>
            <a:r>
              <a:rPr lang="en-US" sz="2400" dirty="0" smtClean="0">
                <a:latin typeface="Times New Roman" pitchFamily="18" charset="0"/>
                <a:cs typeface="Times New Roman" pitchFamily="18" charset="0"/>
              </a:rPr>
              <a:t>In every insect male attract female by some different methods but in this species female emit light to attract the male.</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381001"/>
            <a:ext cx="7848600" cy="1295399"/>
          </a:xfrm>
        </p:spPr>
        <p:txBody>
          <a:bodyPr/>
          <a:lstStyle/>
          <a:p>
            <a:r>
              <a:rPr lang="en-US" sz="4400" b="1" cap="none" dirty="0" smtClean="0">
                <a:latin typeface="Times New Roman" pitchFamily="18" charset="0"/>
                <a:cs typeface="Times New Roman" pitchFamily="18" charset="0"/>
              </a:rPr>
              <a:t> Production of Light In Insect </a:t>
            </a:r>
            <a:endParaRPr lang="en-US" sz="4400" b="1" cap="none" dirty="0">
              <a:latin typeface="Times New Roman" pitchFamily="18" charset="0"/>
              <a:cs typeface="Times New Roman" pitchFamily="18" charset="0"/>
            </a:endParaRPr>
          </a:p>
        </p:txBody>
      </p:sp>
      <p:sp>
        <p:nvSpPr>
          <p:cNvPr id="3" name="Subtitle 2"/>
          <p:cNvSpPr>
            <a:spLocks noGrp="1"/>
          </p:cNvSpPr>
          <p:nvPr>
            <p:ph type="subTitle" idx="1"/>
          </p:nvPr>
        </p:nvSpPr>
        <p:spPr>
          <a:xfrm>
            <a:off x="457200" y="2286000"/>
            <a:ext cx="8305800" cy="4191000"/>
          </a:xfrm>
        </p:spPr>
        <p:txBody>
          <a:bodyPr>
            <a:noAutofit/>
          </a:bodyPr>
          <a:lstStyle/>
          <a:p>
            <a:pPr algn="l"/>
            <a:r>
              <a:rPr lang="en-US" sz="2800" b="0" cap="none" dirty="0" smtClean="0">
                <a:solidFill>
                  <a:schemeClr val="tx1"/>
                </a:solidFill>
                <a:latin typeface="Times New Roman" pitchFamily="18" charset="0"/>
                <a:cs typeface="Times New Roman" pitchFamily="18" charset="0"/>
              </a:rPr>
              <a:t>Light:</a:t>
            </a:r>
          </a:p>
          <a:p>
            <a:pPr algn="just">
              <a:buFont typeface="Wingdings" pitchFamily="2" charset="2"/>
              <a:buChar char="Ø"/>
            </a:pPr>
            <a:r>
              <a:rPr lang="en-US" sz="2800" b="0" cap="none" dirty="0" smtClean="0">
                <a:latin typeface="Times New Roman" pitchFamily="18" charset="0"/>
                <a:cs typeface="Times New Roman" pitchFamily="18" charset="0"/>
              </a:rPr>
              <a:t>Light is a form of radiation.</a:t>
            </a:r>
          </a:p>
          <a:p>
            <a:pPr algn="just">
              <a:buFont typeface="Wingdings" pitchFamily="2" charset="2"/>
              <a:buChar char="Ø"/>
            </a:pPr>
            <a:r>
              <a:rPr lang="en-US" sz="2800" b="0" cap="none" dirty="0" smtClean="0">
                <a:latin typeface="Times New Roman" pitchFamily="18" charset="0"/>
                <a:cs typeface="Times New Roman" pitchFamily="18" charset="0"/>
              </a:rPr>
              <a:t>But a part of radiation which is electromagnetic spectrum.</a:t>
            </a:r>
          </a:p>
          <a:p>
            <a:pPr algn="just">
              <a:buFont typeface="Wingdings" pitchFamily="2" charset="2"/>
              <a:buChar char="Ø"/>
            </a:pPr>
            <a:r>
              <a:rPr lang="en-US" sz="2800" b="0" cap="none" dirty="0" smtClean="0">
                <a:latin typeface="Times New Roman" pitchFamily="18" charset="0"/>
                <a:cs typeface="Times New Roman" pitchFamily="18" charset="0"/>
              </a:rPr>
              <a:t>This spectrum is visible by naked eye.</a:t>
            </a:r>
          </a:p>
          <a:p>
            <a:pPr algn="just">
              <a:buFont typeface="Wingdings" pitchFamily="2" charset="2"/>
              <a:buChar char="Ø"/>
            </a:pPr>
            <a:r>
              <a:rPr lang="en-US" sz="2800" b="0" cap="none" dirty="0" smtClean="0">
                <a:latin typeface="Times New Roman" pitchFamily="18" charset="0"/>
                <a:cs typeface="Times New Roman" pitchFamily="18" charset="0"/>
              </a:rPr>
              <a:t>Eye can detect only specific wavelength.</a:t>
            </a:r>
          </a:p>
          <a:p>
            <a:pPr algn="just">
              <a:buFont typeface="Wingdings" pitchFamily="2" charset="2"/>
              <a:buChar char="Ø"/>
            </a:pPr>
            <a:r>
              <a:rPr lang="en-US" sz="2800" b="0" cap="none" dirty="0" smtClean="0">
                <a:latin typeface="Times New Roman" pitchFamily="18" charset="0"/>
                <a:cs typeface="Times New Roman" pitchFamily="18" charset="0"/>
              </a:rPr>
              <a:t>Ranges of wavelength is 400-700 nm.</a:t>
            </a:r>
          </a:p>
          <a:p>
            <a:pPr algn="just">
              <a:buFont typeface="Wingdings" pitchFamily="2" charset="2"/>
              <a:buChar char="Ø"/>
            </a:pPr>
            <a:r>
              <a:rPr lang="en-US" sz="2800" b="0" cap="none" dirty="0" smtClean="0">
                <a:latin typeface="Times New Roman" pitchFamily="18" charset="0"/>
                <a:cs typeface="Times New Roman" pitchFamily="18" charset="0"/>
              </a:rPr>
              <a:t>Greater wavelength is called infrared.</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Continue…</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sz="2400" dirty="0" smtClean="0">
                <a:latin typeface="Times New Roman" pitchFamily="18" charset="0"/>
                <a:cs typeface="Times New Roman" pitchFamily="18" charset="0"/>
              </a:rPr>
              <a:t> An interesting point in this species is that male has ability to emit the light but this cannot do so. </a:t>
            </a:r>
          </a:p>
          <a:p>
            <a:pPr>
              <a:buNone/>
            </a:pPr>
            <a:r>
              <a:rPr lang="en-US" dirty="0" smtClean="0"/>
              <a:t>    </a:t>
            </a:r>
          </a:p>
          <a:p>
            <a:pPr>
              <a:buNone/>
            </a:pP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6. Lamprocerini:</a:t>
            </a:r>
            <a:endParaRPr lang="en-US" dirty="0"/>
          </a:p>
        </p:txBody>
      </p:sp>
      <p:sp>
        <p:nvSpPr>
          <p:cNvPr id="3" name="Content Placeholder 2"/>
          <p:cNvSpPr>
            <a:spLocks noGrp="1"/>
          </p:cNvSpPr>
          <p:nvPr>
            <p:ph idx="1"/>
          </p:nvPr>
        </p:nvSpPr>
        <p:spPr>
          <a:xfrm>
            <a:off x="938758" y="1752600"/>
            <a:ext cx="7633742" cy="4572000"/>
          </a:xfrm>
        </p:spPr>
        <p:txBody>
          <a:bodyPr/>
          <a:lstStyle/>
          <a:p>
            <a:pPr>
              <a:buFont typeface="Wingdings" pitchFamily="2" charset="2"/>
              <a:buChar char="Ø"/>
            </a:pPr>
            <a:r>
              <a:rPr lang="en-US" dirty="0" smtClean="0"/>
              <a:t> </a:t>
            </a:r>
            <a:r>
              <a:rPr lang="en-US" sz="2400" dirty="0" smtClean="0">
                <a:latin typeface="Times New Roman" pitchFamily="18" charset="0"/>
                <a:cs typeface="Times New Roman" pitchFamily="18" charset="0"/>
              </a:rPr>
              <a:t>Lamprocerini are medium sized and body is flat and these species are found in Gulf states and US.</a:t>
            </a:r>
          </a:p>
          <a:p>
            <a:pPr>
              <a:buFont typeface="Wingdings" pitchFamily="2" charset="2"/>
              <a:buChar char="Ø"/>
            </a:pPr>
            <a:r>
              <a:rPr lang="en-US" sz="2400" dirty="0" smtClean="0">
                <a:latin typeface="Times New Roman" pitchFamily="18" charset="0"/>
                <a:cs typeface="Times New Roman" pitchFamily="18" charset="0"/>
              </a:rPr>
              <a:t>2 spots are present on the head and antennae setae like and club shape.</a:t>
            </a:r>
          </a:p>
          <a:p>
            <a:pPr>
              <a:buNone/>
            </a:pPr>
            <a:endParaRPr lang="en-US" dirty="0"/>
          </a:p>
        </p:txBody>
      </p:sp>
      <p:pic>
        <p:nvPicPr>
          <p:cNvPr id="4" name="Picture 3" descr="C:\Users\iTech\Desktop\tenaspis-angularis.jpg"/>
          <p:cNvPicPr/>
          <p:nvPr/>
        </p:nvPicPr>
        <p:blipFill>
          <a:blip r:embed="rId2" cstate="print"/>
          <a:srcRect/>
          <a:stretch>
            <a:fillRect/>
          </a:stretch>
        </p:blipFill>
        <p:spPr bwMode="auto">
          <a:xfrm>
            <a:off x="1143000" y="3810001"/>
            <a:ext cx="5686425" cy="2514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7. Photurinae:</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Ø"/>
            </a:pPr>
            <a:r>
              <a:rPr lang="en-US" sz="2400" dirty="0" smtClean="0">
                <a:latin typeface="Times New Roman" pitchFamily="18" charset="0"/>
                <a:cs typeface="Times New Roman" pitchFamily="18" charset="0"/>
              </a:rPr>
              <a:t> Females has greater size as compared to male and produce dark color light and size  is about 1 inch.</a:t>
            </a:r>
          </a:p>
          <a:p>
            <a:pPr>
              <a:buFont typeface="Wingdings" pitchFamily="2" charset="2"/>
              <a:buChar char="Ø"/>
            </a:pPr>
            <a:r>
              <a:rPr lang="en-US" sz="2400" dirty="0" smtClean="0">
                <a:latin typeface="Times New Roman" pitchFamily="18" charset="0"/>
                <a:cs typeface="Times New Roman" pitchFamily="18" charset="0"/>
              </a:rPr>
              <a:t>The produced light which is dark colored which are not difference to the other flies because its light looks like to other fireflies.</a:t>
            </a:r>
          </a:p>
          <a:p>
            <a:pPr>
              <a:buFont typeface="Wingdings" pitchFamily="2" charset="2"/>
              <a:buChar char="Ø"/>
            </a:pPr>
            <a:r>
              <a:rPr lang="en-US" sz="2400" dirty="0" smtClean="0">
                <a:latin typeface="Times New Roman" pitchFamily="18" charset="0"/>
                <a:cs typeface="Times New Roman" pitchFamily="18" charset="0"/>
              </a:rPr>
              <a:t>Female emit light for mating and attract photinus male  fireflies for eating purpose.</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Continue…</a:t>
            </a:r>
            <a:endParaRPr lang="en-US" dirty="0"/>
          </a:p>
        </p:txBody>
      </p:sp>
      <p:sp>
        <p:nvSpPr>
          <p:cNvPr id="3" name="Content Placeholder 2"/>
          <p:cNvSpPr>
            <a:spLocks noGrp="1"/>
          </p:cNvSpPr>
          <p:nvPr>
            <p:ph idx="1"/>
          </p:nvPr>
        </p:nvSpPr>
        <p:spPr>
          <a:xfrm>
            <a:off x="938758" y="1905000"/>
            <a:ext cx="7633742" cy="3974593"/>
          </a:xfrm>
        </p:spPr>
        <p:txBody>
          <a:bodyPr/>
          <a:lstStyle/>
          <a:p>
            <a:pPr>
              <a:buFont typeface="Wingdings" pitchFamily="2" charset="2"/>
              <a:buChar char="Ø"/>
            </a:pPr>
            <a:r>
              <a:rPr lang="en-US" sz="2400" dirty="0" smtClean="0">
                <a:latin typeface="Times New Roman" pitchFamily="18" charset="0"/>
                <a:cs typeface="Times New Roman" pitchFamily="18" charset="0"/>
              </a:rPr>
              <a:t>Sometimes photrius species are also called femme fatale.</a:t>
            </a:r>
          </a:p>
          <a:p>
            <a:pPr>
              <a:buNone/>
            </a:pPr>
            <a:endParaRPr lang="en-US" dirty="0"/>
          </a:p>
        </p:txBody>
      </p:sp>
      <p:pic>
        <p:nvPicPr>
          <p:cNvPr id="4" name="Picture 3" descr="C:\Users\iTech\Desktop\photuris-firefly.jpg"/>
          <p:cNvPicPr/>
          <p:nvPr/>
        </p:nvPicPr>
        <p:blipFill>
          <a:blip r:embed="rId2" cstate="print"/>
          <a:srcRect/>
          <a:stretch>
            <a:fillRect/>
          </a:stretch>
        </p:blipFill>
        <p:spPr bwMode="auto">
          <a:xfrm>
            <a:off x="1981200" y="2667001"/>
            <a:ext cx="4648200" cy="2895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Continue…….</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sz="2400" dirty="0" smtClean="0">
                <a:latin typeface="Times New Roman" pitchFamily="18" charset="0"/>
                <a:cs typeface="Times New Roman" pitchFamily="18" charset="0"/>
              </a:rPr>
              <a:t>Shorter wavelength is called ultraviolet.</a:t>
            </a:r>
          </a:p>
          <a:p>
            <a:pPr>
              <a:buFont typeface="Wingdings" pitchFamily="2" charset="2"/>
              <a:buChar char="Ø"/>
            </a:pPr>
            <a:r>
              <a:rPr lang="en-US" sz="2400" dirty="0" smtClean="0">
                <a:latin typeface="Times New Roman" pitchFamily="18" charset="0"/>
                <a:cs typeface="Times New Roman" pitchFamily="18" charset="0"/>
              </a:rPr>
              <a:t>So insect produces light which is visible.</a:t>
            </a:r>
          </a:p>
          <a:p>
            <a:pPr>
              <a:buFont typeface="Wingdings" pitchFamily="2" charset="2"/>
              <a:buChar char="Ø"/>
            </a:pPr>
            <a:r>
              <a:rPr lang="en-US" sz="2400" dirty="0" smtClean="0">
                <a:latin typeface="Times New Roman" pitchFamily="18" charset="0"/>
                <a:cs typeface="Times New Roman" pitchFamily="18" charset="0"/>
              </a:rPr>
              <a:t>And ranges between 400-700nm</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Chemical Mechanism of light production in insect</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Ø"/>
            </a:pPr>
            <a:r>
              <a:rPr lang="en-US" sz="2400" dirty="0" smtClean="0">
                <a:latin typeface="Times New Roman" pitchFamily="18" charset="0"/>
                <a:cs typeface="Times New Roman" pitchFamily="18" charset="0"/>
              </a:rPr>
              <a:t>Mixture of two things(oxygen + pigment).</a:t>
            </a:r>
          </a:p>
          <a:p>
            <a:pPr>
              <a:buFont typeface="Wingdings" pitchFamily="2" charset="2"/>
              <a:buChar char="Ø"/>
            </a:pPr>
            <a:r>
              <a:rPr lang="en-US" sz="2400" dirty="0" smtClean="0">
                <a:latin typeface="Times New Roman" pitchFamily="18" charset="0"/>
                <a:cs typeface="Times New Roman" pitchFamily="18" charset="0"/>
              </a:rPr>
              <a:t>Combination of these two things are called luciferin.</a:t>
            </a:r>
          </a:p>
          <a:p>
            <a:pPr>
              <a:buFont typeface="Wingdings" pitchFamily="2" charset="2"/>
              <a:buChar char="Ø"/>
            </a:pPr>
            <a:r>
              <a:rPr lang="en-US" sz="2400" dirty="0" smtClean="0">
                <a:latin typeface="Times New Roman" pitchFamily="18" charset="0"/>
                <a:cs typeface="Times New Roman" pitchFamily="18" charset="0"/>
              </a:rPr>
              <a:t>Enzyme of this chemical are called luciferase.</a:t>
            </a:r>
          </a:p>
          <a:p>
            <a:pPr>
              <a:buFont typeface="Wingdings" pitchFamily="2" charset="2"/>
              <a:buChar char="Ø"/>
            </a:pPr>
            <a:r>
              <a:rPr lang="en-US" sz="2400" dirty="0" smtClean="0">
                <a:latin typeface="Times New Roman" pitchFamily="18" charset="0"/>
                <a:cs typeface="Times New Roman" pitchFamily="18" charset="0"/>
              </a:rPr>
              <a:t>According to </a:t>
            </a:r>
            <a:r>
              <a:rPr lang="en-US" sz="2400" dirty="0">
                <a:latin typeface="Times New Roman" pitchFamily="18" charset="0"/>
                <a:cs typeface="Times New Roman" pitchFamily="18" charset="0"/>
              </a:rPr>
              <a:t>HARVARD MEDICAL SCHOOL </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REASEARCHERS </a:t>
            </a:r>
            <a:r>
              <a:rPr lang="en-US" sz="2400" dirty="0" smtClean="0">
                <a:latin typeface="Times New Roman" pitchFamily="18" charset="0"/>
                <a:cs typeface="Times New Roman" pitchFamily="18" charset="0"/>
              </a:rPr>
              <a:t> the adenosine triphosphate  gives energy to cells.</a:t>
            </a:r>
          </a:p>
          <a:p>
            <a:pPr>
              <a:buFont typeface="Wingdings" pitchFamily="2" charset="2"/>
              <a:buChar char="Ø"/>
            </a:pPr>
            <a:r>
              <a:rPr lang="en-US" sz="2400" dirty="0" smtClean="0">
                <a:latin typeface="Times New Roman" pitchFamily="18" charset="0"/>
                <a:cs typeface="Times New Roman" pitchFamily="18" charset="0"/>
              </a:rPr>
              <a:t>Crystals of uric acid are present on cell. </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Continue……</a:t>
            </a:r>
            <a:endParaRPr lang="en-US" dirty="0"/>
          </a:p>
        </p:txBody>
      </p:sp>
      <p:sp>
        <p:nvSpPr>
          <p:cNvPr id="3" name="Content Placeholder 2"/>
          <p:cNvSpPr>
            <a:spLocks noGrp="1"/>
          </p:cNvSpPr>
          <p:nvPr>
            <p:ph idx="1"/>
          </p:nvPr>
        </p:nvSpPr>
        <p:spPr>
          <a:xfrm>
            <a:off x="938758" y="1905000"/>
            <a:ext cx="7633742" cy="4191000"/>
          </a:xfrm>
        </p:spPr>
        <p:txBody>
          <a:bodyPr>
            <a:normAutofit/>
          </a:bodyPr>
          <a:lstStyle/>
          <a:p>
            <a:pPr>
              <a:buFont typeface="Wingdings" pitchFamily="2" charset="2"/>
              <a:buChar char="Ø"/>
            </a:pPr>
            <a:r>
              <a:rPr lang="en-US" sz="2400" dirty="0" smtClean="0">
                <a:latin typeface="Times New Roman" pitchFamily="18" charset="0"/>
                <a:cs typeface="Times New Roman" pitchFamily="18" charset="0"/>
              </a:rPr>
              <a:t>When they are activated to make light and strike to the reflective layer they produce light visible to the bugs body.</a:t>
            </a:r>
          </a:p>
          <a:p>
            <a:pPr>
              <a:buFont typeface="Wingdings" pitchFamily="2" charset="2"/>
              <a:buChar char="Ø"/>
            </a:pPr>
            <a:r>
              <a:rPr lang="en-US" sz="2400" dirty="0" smtClean="0">
                <a:latin typeface="Times New Roman" pitchFamily="18" charset="0"/>
                <a:cs typeface="Times New Roman" pitchFamily="18" charset="0"/>
              </a:rPr>
              <a:t>The mechanism of production of light conduct in abdomen but scientists does not sure the pattern or mechanism is conducted through insect’s  nerve cells or oxygen supply.</a:t>
            </a:r>
          </a:p>
          <a:p>
            <a:pPr>
              <a:buFont typeface="Wingdings" pitchFamily="2" charset="2"/>
              <a:buChar char="Ø"/>
            </a:pPr>
            <a:r>
              <a:rPr lang="en-US" sz="2400" dirty="0" smtClean="0">
                <a:latin typeface="Times New Roman" pitchFamily="18" charset="0"/>
                <a:cs typeface="Times New Roman" pitchFamily="18" charset="0"/>
              </a:rPr>
              <a:t>But scientist have confirmed that insects emit light for different purposes…..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Purpose of light production:</a:t>
            </a:r>
            <a:endParaRPr lang="en-US" dirty="0"/>
          </a:p>
        </p:txBody>
      </p:sp>
      <p:sp>
        <p:nvSpPr>
          <p:cNvPr id="3" name="Content Placeholder 2"/>
          <p:cNvSpPr>
            <a:spLocks noGrp="1"/>
          </p:cNvSpPr>
          <p:nvPr>
            <p:ph idx="1"/>
          </p:nvPr>
        </p:nvSpPr>
        <p:spPr>
          <a:xfrm>
            <a:off x="938758" y="2286000"/>
            <a:ext cx="7633742" cy="3733800"/>
          </a:xfrm>
        </p:spPr>
        <p:txBody>
          <a:bodyPr/>
          <a:lstStyle/>
          <a:p>
            <a:pPr lvl="0">
              <a:buFont typeface="Wingdings" pitchFamily="2" charset="2"/>
              <a:buChar char="Ø"/>
            </a:pPr>
            <a:r>
              <a:rPr lang="en-US" sz="2400" dirty="0" smtClean="0">
                <a:latin typeface="Times New Roman" pitchFamily="18" charset="0"/>
                <a:cs typeface="Times New Roman" pitchFamily="18" charset="0"/>
              </a:rPr>
              <a:t>Food purpose.</a:t>
            </a:r>
          </a:p>
          <a:p>
            <a:pPr lvl="0">
              <a:buFont typeface="Wingdings" pitchFamily="2" charset="2"/>
              <a:buChar char="Ø"/>
            </a:pPr>
            <a:r>
              <a:rPr lang="en-US" sz="2400" dirty="0" smtClean="0">
                <a:latin typeface="Times New Roman" pitchFamily="18" charset="0"/>
                <a:cs typeface="Times New Roman" pitchFamily="18" charset="0"/>
              </a:rPr>
              <a:t>Mating purpose.</a:t>
            </a:r>
          </a:p>
          <a:p>
            <a:pPr lvl="0">
              <a:buFont typeface="Wingdings" pitchFamily="2" charset="2"/>
              <a:buChar char="Ø"/>
            </a:pPr>
            <a:r>
              <a:rPr lang="en-US" sz="2400" dirty="0" smtClean="0">
                <a:latin typeface="Times New Roman" pitchFamily="18" charset="0"/>
                <a:cs typeface="Times New Roman" pitchFamily="18" charset="0"/>
              </a:rPr>
              <a:t>Information about predators.</a:t>
            </a:r>
          </a:p>
          <a:p>
            <a:pPr lvl="0">
              <a:buFont typeface="Wingdings" pitchFamily="2" charset="2"/>
              <a:buChar char="Ø"/>
            </a:pPr>
            <a:r>
              <a:rPr lang="en-US" sz="2400" dirty="0" smtClean="0">
                <a:latin typeface="Times New Roman" pitchFamily="18" charset="0"/>
                <a:cs typeface="Times New Roman" pitchFamily="18" charset="0"/>
              </a:rPr>
              <a:t>Informed about prey.</a:t>
            </a:r>
          </a:p>
          <a:p>
            <a:pPr lvl="0">
              <a:buNone/>
            </a:pPr>
            <a:r>
              <a:rPr lang="en-US" sz="2400" dirty="0" smtClean="0">
                <a:latin typeface="Times New Roman" pitchFamily="18" charset="0"/>
                <a:cs typeface="Times New Roman" pitchFamily="18" charset="0"/>
              </a:rPr>
              <a:t>   A number of insect produces  light but now we explain only firefly.</a:t>
            </a:r>
          </a:p>
          <a:p>
            <a:pPr>
              <a:buFont typeface="Wingdings" pitchFamily="2" charset="2"/>
              <a:buChar char="Ø"/>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FIREFLY:</a:t>
            </a:r>
            <a:endParaRPr lang="en-US" dirty="0"/>
          </a:p>
        </p:txBody>
      </p:sp>
      <p:sp>
        <p:nvSpPr>
          <p:cNvPr id="3" name="Content Placeholder 2"/>
          <p:cNvSpPr>
            <a:spLocks noGrp="1"/>
          </p:cNvSpPr>
          <p:nvPr>
            <p:ph idx="1"/>
          </p:nvPr>
        </p:nvSpPr>
        <p:spPr>
          <a:xfrm>
            <a:off x="938758" y="1447800"/>
            <a:ext cx="7633742" cy="4495800"/>
          </a:xfrm>
        </p:spPr>
        <p:txBody>
          <a:bodyPr/>
          <a:lstStyle/>
          <a:p>
            <a:pPr>
              <a:buNone/>
            </a:pPr>
            <a:r>
              <a:rPr lang="en-US" sz="2400" dirty="0" smtClean="0">
                <a:latin typeface="Times New Roman" pitchFamily="18" charset="0"/>
                <a:cs typeface="Times New Roman" pitchFamily="18" charset="0"/>
              </a:rPr>
              <a:t>     Family: Lampyridea</a:t>
            </a:r>
          </a:p>
          <a:p>
            <a:pPr>
              <a:buNone/>
            </a:pPr>
            <a:r>
              <a:rPr lang="en-US" sz="2400" dirty="0" smtClean="0">
                <a:latin typeface="Times New Roman" pitchFamily="18" charset="0"/>
                <a:cs typeface="Times New Roman" pitchFamily="18" charset="0"/>
              </a:rPr>
              <a:t>     Order: Coleoptera</a:t>
            </a:r>
          </a:p>
          <a:p>
            <a:pPr>
              <a:buFont typeface="Wingdings" pitchFamily="2" charset="2"/>
              <a:buChar char="Ø"/>
            </a:pPr>
            <a:r>
              <a:rPr lang="en-US" sz="2400" dirty="0" smtClean="0">
                <a:latin typeface="Times New Roman" pitchFamily="18" charset="0"/>
                <a:cs typeface="Times New Roman" pitchFamily="18" charset="0"/>
              </a:rPr>
              <a:t>  Fireflies are characterized by light production but some families of firefly which do not produce light but use pheromones which are attract for mating or some other different purposes.</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Continue…</a:t>
            </a:r>
            <a:endParaRPr lang="en-US" dirty="0"/>
          </a:p>
        </p:txBody>
      </p:sp>
      <p:sp>
        <p:nvSpPr>
          <p:cNvPr id="3" name="Content Placeholder 2"/>
          <p:cNvSpPr>
            <a:spLocks noGrp="1"/>
          </p:cNvSpPr>
          <p:nvPr>
            <p:ph idx="1"/>
          </p:nvPr>
        </p:nvSpPr>
        <p:spPr>
          <a:xfrm>
            <a:off x="938758" y="2133600"/>
            <a:ext cx="7633742" cy="3745993"/>
          </a:xfrm>
        </p:spPr>
        <p:txBody>
          <a:bodyPr>
            <a:normAutofit/>
          </a:bodyPr>
          <a:lstStyle/>
          <a:p>
            <a:pPr>
              <a:buFont typeface="Wingdings" pitchFamily="2" charset="2"/>
              <a:buChar char="Ø"/>
            </a:pPr>
            <a:r>
              <a:rPr lang="en-US" sz="2400" dirty="0" smtClean="0">
                <a:latin typeface="Times New Roman" pitchFamily="18" charset="0"/>
                <a:cs typeface="Times New Roman" pitchFamily="18" charset="0"/>
              </a:rPr>
              <a:t>Fireflies are most important insects in summer night.</a:t>
            </a:r>
          </a:p>
          <a:p>
            <a:pPr>
              <a:buFont typeface="Wingdings" pitchFamily="2" charset="2"/>
              <a:buChar char="Ø"/>
            </a:pPr>
            <a:r>
              <a:rPr lang="en-US" sz="2400" dirty="0" smtClean="0">
                <a:latin typeface="Times New Roman" pitchFamily="18" charset="0"/>
                <a:cs typeface="Times New Roman" pitchFamily="18" charset="0"/>
              </a:rPr>
              <a:t>Active in summer night.</a:t>
            </a:r>
          </a:p>
          <a:p>
            <a:pPr>
              <a:buFont typeface="Wingdings" pitchFamily="2" charset="2"/>
              <a:buChar char="Ø"/>
            </a:pPr>
            <a:r>
              <a:rPr lang="en-US" sz="2400" dirty="0" smtClean="0">
                <a:latin typeface="Times New Roman" pitchFamily="18" charset="0"/>
                <a:cs typeface="Times New Roman" pitchFamily="18" charset="0"/>
              </a:rPr>
              <a:t>Produced light looks very beautiful and enhance aesthetic value.</a:t>
            </a:r>
          </a:p>
          <a:p>
            <a:pPr>
              <a:buFont typeface="Wingdings" pitchFamily="2" charset="2"/>
              <a:buChar char="Ø"/>
            </a:pPr>
            <a:r>
              <a:rPr lang="en-US" sz="2400" dirty="0" smtClean="0">
                <a:latin typeface="Times New Roman" pitchFamily="18" charset="0"/>
                <a:cs typeface="Times New Roman" pitchFamily="18" charset="0"/>
              </a:rPr>
              <a:t>In latest report round about 2100 species.</a:t>
            </a:r>
          </a:p>
          <a:p>
            <a:pPr>
              <a:buFont typeface="Wingdings" pitchFamily="2" charset="2"/>
              <a:buChar char="Ø"/>
            </a:pPr>
            <a:r>
              <a:rPr lang="en-US" sz="2400" dirty="0" smtClean="0">
                <a:latin typeface="Times New Roman" pitchFamily="18" charset="0"/>
                <a:cs typeface="Times New Roman" pitchFamily="18" charset="0"/>
              </a:rPr>
              <a:t>Fireflies mostly found in tropical region.</a:t>
            </a:r>
          </a:p>
          <a:p>
            <a:pPr>
              <a:buFont typeface="Wingdings" pitchFamily="2" charset="2"/>
              <a:buChar char="Ø"/>
            </a:pPr>
            <a:r>
              <a:rPr lang="en-US" sz="2400" dirty="0" smtClean="0">
                <a:latin typeface="Times New Roman" pitchFamily="18" charset="0"/>
                <a:cs typeface="Times New Roman" pitchFamily="18" charset="0"/>
              </a:rPr>
              <a:t>Fireflies produced light when they are larvae.</a:t>
            </a:r>
          </a:p>
          <a:p>
            <a:pPr>
              <a:buFont typeface="Wingdings" pitchFamily="2" charset="2"/>
              <a:buChar char="Ø"/>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Continue….</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Ø"/>
            </a:pPr>
            <a:r>
              <a:rPr lang="en-US" sz="2400" dirty="0" smtClean="0">
                <a:latin typeface="Times New Roman" pitchFamily="18" charset="0"/>
                <a:cs typeface="Times New Roman" pitchFamily="18" charset="0"/>
              </a:rPr>
              <a:t>Pattern and purpose vary for every species of firefly.</a:t>
            </a:r>
          </a:p>
          <a:p>
            <a:pPr>
              <a:buFont typeface="Wingdings" pitchFamily="2" charset="2"/>
              <a:buChar char="Ø"/>
            </a:pPr>
            <a:r>
              <a:rPr lang="en-US" sz="2400" dirty="0" smtClean="0">
                <a:latin typeface="Times New Roman" pitchFamily="18" charset="0"/>
                <a:cs typeface="Times New Roman" pitchFamily="18" charset="0"/>
              </a:rPr>
              <a:t>Different lights are produced for different purpose.</a:t>
            </a:r>
          </a:p>
          <a:p>
            <a:pPr>
              <a:buNone/>
            </a:pPr>
            <a:r>
              <a:rPr lang="en-US" sz="2400" dirty="0" smtClean="0">
                <a:latin typeface="Times New Roman" pitchFamily="18" charset="0"/>
                <a:cs typeface="Times New Roman" pitchFamily="18" charset="0"/>
              </a:rPr>
              <a:t>    e.g. firefly produced green light for male and female mating purpose.</a:t>
            </a:r>
          </a:p>
          <a:p>
            <a:pPr>
              <a:buFont typeface="Wingdings" pitchFamily="2" charset="2"/>
              <a:buChar char="Ø"/>
            </a:pPr>
            <a:r>
              <a:rPr lang="en-US" sz="2400" dirty="0" smtClean="0">
                <a:latin typeface="Times New Roman" pitchFamily="18" charset="0"/>
                <a:cs typeface="Times New Roman" pitchFamily="18" charset="0"/>
              </a:rPr>
              <a:t>Sometimes it is said that fireflies when move they stop production of light because they require energy for moving</a:t>
            </a:r>
            <a:r>
              <a:rPr lang="en-US" dirty="0" smtClean="0"/>
              <a: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834</TotalTime>
  <Words>972</Words>
  <Application>Microsoft Office PowerPoint</Application>
  <PresentationFormat>On-screen Show (4:3)</PresentationFormat>
  <Paragraphs>107</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Slide 1</vt:lpstr>
      <vt:lpstr> Production of Light In Insect </vt:lpstr>
      <vt:lpstr>Continue…….</vt:lpstr>
      <vt:lpstr>Chemical Mechanism of light production in insect</vt:lpstr>
      <vt:lpstr>Continue……</vt:lpstr>
      <vt:lpstr>Purpose of light production:</vt:lpstr>
      <vt:lpstr>FIREFLY:</vt:lpstr>
      <vt:lpstr>Continue…</vt:lpstr>
      <vt:lpstr>Continue….</vt:lpstr>
      <vt:lpstr>Continue…</vt:lpstr>
      <vt:lpstr>Continue…</vt:lpstr>
      <vt:lpstr>Photinus: </vt:lpstr>
      <vt:lpstr>2. Cratomorphini:</vt:lpstr>
      <vt:lpstr>3.Phausis:</vt:lpstr>
      <vt:lpstr>Identification:</vt:lpstr>
      <vt:lpstr>4. Pletomini:</vt:lpstr>
      <vt:lpstr>Continue…..</vt:lpstr>
      <vt:lpstr>Continue:</vt:lpstr>
      <vt:lpstr>5. Lampyrini:</vt:lpstr>
      <vt:lpstr>Continue…</vt:lpstr>
      <vt:lpstr>6. Lamprocerini:</vt:lpstr>
      <vt:lpstr>7. Photurinae:</vt:lpstr>
      <vt:lpstr>Continue…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Production Light In Insect</dc:title>
  <dc:creator>iTech</dc:creator>
  <cp:lastModifiedBy>Asam Riaz</cp:lastModifiedBy>
  <cp:revision>43</cp:revision>
  <dcterms:created xsi:type="dcterms:W3CDTF">2016-05-13T09:35:41Z</dcterms:created>
  <dcterms:modified xsi:type="dcterms:W3CDTF">2020-05-02T19:35:08Z</dcterms:modified>
</cp:coreProperties>
</file>