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11/21/2020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11/21/2020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11/21/2020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11/21/2020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11/21/2020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11/21/2020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11/21/2020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11/21/2020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11/21/2020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11/21/2020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11/21/2020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2.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image" Target="../media/image3.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11/21/2020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E3E26-082A-8749-8D92-41651BEC0A80}"/>
              </a:ext>
            </a:extLst>
          </p:cNvPr>
          <p:cNvSpPr>
            <a:spLocks noGrp="1"/>
          </p:cNvSpPr>
          <p:nvPr>
            <p:ph type="title"/>
          </p:nvPr>
        </p:nvSpPr>
        <p:spPr/>
        <p:txBody>
          <a:bodyPr/>
          <a:lstStyle/>
          <a:p>
            <a:pPr algn="l" rtl="1"/>
            <a:r>
              <a:rPr lang="en-US"/>
              <a:t>Antibiotics </a:t>
            </a:r>
          </a:p>
        </p:txBody>
      </p:sp>
      <p:sp>
        <p:nvSpPr>
          <p:cNvPr id="3" name="Content Placeholder 2">
            <a:extLst>
              <a:ext uri="{FF2B5EF4-FFF2-40B4-BE49-F238E27FC236}">
                <a16:creationId xmlns:a16="http://schemas.microsoft.com/office/drawing/2014/main" id="{F77E1D6C-6DCD-6546-A248-7A89F8629C7D}"/>
              </a:ext>
            </a:extLst>
          </p:cNvPr>
          <p:cNvSpPr>
            <a:spLocks noGrp="1"/>
          </p:cNvSpPr>
          <p:nvPr>
            <p:ph idx="1"/>
          </p:nvPr>
        </p:nvSpPr>
        <p:spPr>
          <a:xfrm>
            <a:off x="2701105" y="1357312"/>
            <a:ext cx="7796540" cy="4125516"/>
          </a:xfrm>
        </p:spPr>
        <p:txBody>
          <a:bodyPr/>
          <a:lstStyle/>
          <a:p>
            <a:r>
              <a:rPr lang="en-US"/>
              <a:t>Compound that kill or inhibit the growth ofother organisms.</a:t>
            </a:r>
          </a:p>
          <a:p>
            <a:r>
              <a:rPr lang="en-US"/>
              <a:t>Most Antibiotics are produced by filamentousfungi or Actinomycetes.</a:t>
            </a:r>
          </a:p>
          <a:p>
            <a:r>
              <a:rPr lang="en-US"/>
              <a:t>They are derived from special microorganismsor other living systems, and are produced onan industrial scale using a fermentationprocess.</a:t>
            </a:r>
          </a:p>
          <a:p>
            <a:r>
              <a:rPr lang="en-US"/>
              <a:t>Today, over 10,000 antibiotic substances havebeen reported.</a:t>
            </a:r>
          </a:p>
        </p:txBody>
      </p:sp>
    </p:spTree>
    <p:extLst>
      <p:ext uri="{BB962C8B-B14F-4D97-AF65-F5344CB8AC3E}">
        <p14:creationId xmlns:p14="http://schemas.microsoft.com/office/powerpoint/2010/main" val="2628945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FFDE7-6C35-5B4C-8655-AE93C54B0D0E}"/>
              </a:ext>
            </a:extLst>
          </p:cNvPr>
          <p:cNvSpPr>
            <a:spLocks noGrp="1"/>
          </p:cNvSpPr>
          <p:nvPr>
            <p:ph type="title"/>
          </p:nvPr>
        </p:nvSpPr>
        <p:spPr>
          <a:xfrm>
            <a:off x="2611808" y="808056"/>
            <a:ext cx="7958331" cy="1077229"/>
          </a:xfrm>
        </p:spPr>
        <p:txBody>
          <a:bodyPr/>
          <a:lstStyle/>
          <a:p>
            <a:pPr algn="l" rtl="1"/>
            <a:r>
              <a:rPr lang="en-US" b="1"/>
              <a:t>A) Starting a culture</a:t>
            </a:r>
          </a:p>
        </p:txBody>
      </p:sp>
      <p:sp>
        <p:nvSpPr>
          <p:cNvPr id="3" name="Content Placeholder 2">
            <a:extLst>
              <a:ext uri="{FF2B5EF4-FFF2-40B4-BE49-F238E27FC236}">
                <a16:creationId xmlns:a16="http://schemas.microsoft.com/office/drawing/2014/main" id="{3C8AFCD1-69B6-8A4B-8BDA-0752C1AF895B}"/>
              </a:ext>
            </a:extLst>
          </p:cNvPr>
          <p:cNvSpPr>
            <a:spLocks noGrp="1"/>
          </p:cNvSpPr>
          <p:nvPr>
            <p:ph idx="1"/>
          </p:nvPr>
        </p:nvSpPr>
        <p:spPr/>
        <p:txBody>
          <a:bodyPr>
            <a:normAutofit fontScale="92500" lnSpcReduction="10000"/>
          </a:bodyPr>
          <a:lstStyle/>
          <a:p>
            <a:r>
              <a:rPr lang="en-US"/>
              <a:t>Before the fermentation process the desired microbe must be isolated and its number must be increased by many times.</a:t>
            </a:r>
          </a:p>
          <a:p>
            <a:r>
              <a:rPr lang="en-US"/>
              <a:t>A </a:t>
            </a:r>
            <a:r>
              <a:rPr lang="en-US" b="1"/>
              <a:t>starter culture </a:t>
            </a:r>
            <a:r>
              <a:rPr lang="en-US"/>
              <a:t>from a sample of previously isolatedorganisms is created in the lab.</a:t>
            </a:r>
          </a:p>
          <a:p>
            <a:r>
              <a:rPr lang="en-US"/>
              <a:t>A sample of the organism is transferred to an agar-containing plate.</a:t>
            </a:r>
          </a:p>
          <a:p>
            <a:r>
              <a:rPr lang="en-US"/>
              <a:t>The initial culture is then transferred to shake flask containing nutrients necessary for growth.</a:t>
            </a:r>
          </a:p>
          <a:p>
            <a:r>
              <a:rPr lang="en-US"/>
              <a:t>A suspension is formed which is then transferred to seedtanks for further growth.</a:t>
            </a:r>
          </a:p>
        </p:txBody>
      </p:sp>
    </p:spTree>
    <p:extLst>
      <p:ext uri="{BB962C8B-B14F-4D97-AF65-F5344CB8AC3E}">
        <p14:creationId xmlns:p14="http://schemas.microsoft.com/office/powerpoint/2010/main" val="887749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5B96F-B7DC-AA48-97A1-EE99A2FFF2AC}"/>
              </a:ext>
            </a:extLst>
          </p:cNvPr>
          <p:cNvSpPr>
            <a:spLocks noGrp="1"/>
          </p:cNvSpPr>
          <p:nvPr>
            <p:ph type="title"/>
          </p:nvPr>
        </p:nvSpPr>
        <p:spPr/>
        <p:txBody>
          <a:bodyPr/>
          <a:lstStyle/>
          <a:p>
            <a:pPr algn="l" rtl="1"/>
            <a:endParaRPr lang="en-US"/>
          </a:p>
        </p:txBody>
      </p:sp>
      <p:pic>
        <p:nvPicPr>
          <p:cNvPr id="4" name="Picture 4">
            <a:extLst>
              <a:ext uri="{FF2B5EF4-FFF2-40B4-BE49-F238E27FC236}">
                <a16:creationId xmlns:a16="http://schemas.microsoft.com/office/drawing/2014/main" id="{94B53D32-D6B5-7442-9FBF-FAAB33C51DC9}"/>
              </a:ext>
            </a:extLst>
          </p:cNvPr>
          <p:cNvPicPr>
            <a:picLocks noGrp="1" noChangeAspect="1"/>
          </p:cNvPicPr>
          <p:nvPr>
            <p:ph idx="1"/>
          </p:nvPr>
        </p:nvPicPr>
        <p:blipFill>
          <a:blip r:embed="rId2"/>
          <a:stretch>
            <a:fillRect/>
          </a:stretch>
        </p:blipFill>
        <p:spPr>
          <a:xfrm>
            <a:off x="3001071" y="2004747"/>
            <a:ext cx="6095627" cy="3997325"/>
          </a:xfrm>
        </p:spPr>
      </p:pic>
    </p:spTree>
    <p:extLst>
      <p:ext uri="{BB962C8B-B14F-4D97-AF65-F5344CB8AC3E}">
        <p14:creationId xmlns:p14="http://schemas.microsoft.com/office/powerpoint/2010/main" val="1136166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8E84-6468-304D-968C-E765FACB61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0C58526-5924-DD49-A4B9-F81A43C7DEB0}"/>
              </a:ext>
            </a:extLst>
          </p:cNvPr>
          <p:cNvSpPr>
            <a:spLocks noGrp="1"/>
          </p:cNvSpPr>
          <p:nvPr>
            <p:ph idx="1"/>
          </p:nvPr>
        </p:nvSpPr>
        <p:spPr>
          <a:xfrm>
            <a:off x="2773599" y="-171450"/>
            <a:ext cx="7796540" cy="6221394"/>
          </a:xfrm>
        </p:spPr>
        <p:txBody>
          <a:bodyPr/>
          <a:lstStyle/>
          <a:p>
            <a:r>
              <a:rPr lang="en-US"/>
              <a:t>The seed tanks are steel tanks designed toprovide an ideal environment for growing microorganisms.</a:t>
            </a:r>
          </a:p>
          <a:p>
            <a:r>
              <a:rPr lang="en-US"/>
              <a:t>The seed tanks are equipped with mixers, which mix the growth medium with microbes, and a pump to deliver sterilized, filtered air.</a:t>
            </a:r>
          </a:p>
          <a:p>
            <a:r>
              <a:rPr lang="en-US"/>
              <a:t>After about 24-28 hours, the material in the seedtanks is transferred to the primary fermentationtank.</a:t>
            </a:r>
          </a:p>
        </p:txBody>
      </p:sp>
    </p:spTree>
    <p:extLst>
      <p:ext uri="{BB962C8B-B14F-4D97-AF65-F5344CB8AC3E}">
        <p14:creationId xmlns:p14="http://schemas.microsoft.com/office/powerpoint/2010/main" val="4200044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865F3-EC7C-2243-B65F-02BA92787EFE}"/>
              </a:ext>
            </a:extLst>
          </p:cNvPr>
          <p:cNvSpPr>
            <a:spLocks noGrp="1"/>
          </p:cNvSpPr>
          <p:nvPr>
            <p:ph type="title"/>
          </p:nvPr>
        </p:nvSpPr>
        <p:spPr>
          <a:xfrm>
            <a:off x="2773599" y="1169789"/>
            <a:ext cx="7796540" cy="715496"/>
          </a:xfrm>
        </p:spPr>
        <p:txBody>
          <a:bodyPr/>
          <a:lstStyle/>
          <a:p>
            <a:pPr algn="l" rtl="1"/>
            <a:r>
              <a:rPr lang="en-US" b="1"/>
              <a:t>B) Fermentation:</a:t>
            </a:r>
          </a:p>
        </p:txBody>
      </p:sp>
      <p:sp>
        <p:nvSpPr>
          <p:cNvPr id="3" name="Content Placeholder 2">
            <a:extLst>
              <a:ext uri="{FF2B5EF4-FFF2-40B4-BE49-F238E27FC236}">
                <a16:creationId xmlns:a16="http://schemas.microsoft.com/office/drawing/2014/main" id="{40412790-2FC6-6943-AAC7-17196A36074B}"/>
              </a:ext>
            </a:extLst>
          </p:cNvPr>
          <p:cNvSpPr>
            <a:spLocks noGrp="1"/>
          </p:cNvSpPr>
          <p:nvPr>
            <p:ph idx="1"/>
          </p:nvPr>
        </p:nvSpPr>
        <p:spPr>
          <a:xfrm>
            <a:off x="2773599" y="1690383"/>
            <a:ext cx="7796540" cy="3997828"/>
          </a:xfrm>
        </p:spPr>
        <p:txBody>
          <a:bodyPr>
            <a:normAutofit fontScale="77500" lnSpcReduction="20000"/>
          </a:bodyPr>
          <a:lstStyle/>
          <a:p>
            <a:r>
              <a:rPr lang="en-US"/>
              <a:t>The fermentation tank is a larger version of the seed tank, which able to hold about 30,000 gallons.
Microorganisms are allowed to grow and multiply.
During this process, they excrete large quantities of the desired antibioticC.
The tanks are cooled to keep the temperature between 73-81°F (23-27.2 C).
It is constantly agitated, and a continuous stream of sterilized air is pumped into it.
Anti- foaming agents are periodically added.
Since pH control is vital for optimal growth, acids or bases are added to the tank as necessary.</a:t>
            </a:r>
          </a:p>
        </p:txBody>
      </p:sp>
    </p:spTree>
    <p:extLst>
      <p:ext uri="{BB962C8B-B14F-4D97-AF65-F5344CB8AC3E}">
        <p14:creationId xmlns:p14="http://schemas.microsoft.com/office/powerpoint/2010/main" val="3784046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1D328-F002-0A48-A85A-18FF4336CC58}"/>
              </a:ext>
            </a:extLst>
          </p:cNvPr>
          <p:cNvSpPr>
            <a:spLocks noGrp="1"/>
          </p:cNvSpPr>
          <p:nvPr>
            <p:ph type="title"/>
          </p:nvPr>
        </p:nvSpPr>
        <p:spPr/>
        <p:txBody>
          <a:bodyPr/>
          <a:lstStyle/>
          <a:p>
            <a:pPr algn="l" rtl="1"/>
            <a:r>
              <a:rPr lang="en-US" b="1"/>
              <a:t>C) Isolation &amp; purification:</a:t>
            </a:r>
          </a:p>
        </p:txBody>
      </p:sp>
      <p:sp>
        <p:nvSpPr>
          <p:cNvPr id="3" name="Content Placeholder 2">
            <a:extLst>
              <a:ext uri="{FF2B5EF4-FFF2-40B4-BE49-F238E27FC236}">
                <a16:creationId xmlns:a16="http://schemas.microsoft.com/office/drawing/2014/main" id="{D0416CC3-8619-E84B-93FB-12DD8B2676D4}"/>
              </a:ext>
            </a:extLst>
          </p:cNvPr>
          <p:cNvSpPr>
            <a:spLocks noGrp="1"/>
          </p:cNvSpPr>
          <p:nvPr>
            <p:ph idx="1"/>
          </p:nvPr>
        </p:nvSpPr>
        <p:spPr>
          <a:xfrm>
            <a:off x="2468933" y="280084"/>
            <a:ext cx="7796540" cy="4692632"/>
          </a:xfrm>
        </p:spPr>
        <p:txBody>
          <a:bodyPr/>
          <a:lstStyle/>
          <a:p>
            <a:r>
              <a:rPr lang="en-US"/>
              <a:t>After 3-5days, the maximum amount ofantibiotic will have been produced.</a:t>
            </a:r>
          </a:p>
          <a:p>
            <a:r>
              <a:rPr lang="en-US"/>
              <a:t>The isolation process can begin.</a:t>
            </a:r>
          </a:p>
          <a:p>
            <a:r>
              <a:rPr lang="en-US"/>
              <a:t>The isolation depend on the specific antibiotic produced, the fermentation broth is processed by various purification methods.</a:t>
            </a:r>
          </a:p>
        </p:txBody>
      </p:sp>
    </p:spTree>
    <p:extLst>
      <p:ext uri="{BB962C8B-B14F-4D97-AF65-F5344CB8AC3E}">
        <p14:creationId xmlns:p14="http://schemas.microsoft.com/office/powerpoint/2010/main" val="598906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9E4EA-2BF1-0E48-B630-F1F9D89F820C}"/>
              </a:ext>
            </a:extLst>
          </p:cNvPr>
          <p:cNvSpPr>
            <a:spLocks noGrp="1"/>
          </p:cNvSpPr>
          <p:nvPr>
            <p:ph type="title"/>
          </p:nvPr>
        </p:nvSpPr>
        <p:spPr/>
        <p:txBody>
          <a:bodyPr/>
          <a:lstStyle/>
          <a:p>
            <a:endParaRPr lang="en-US"/>
          </a:p>
        </p:txBody>
      </p:sp>
      <p:pic>
        <p:nvPicPr>
          <p:cNvPr id="4" name="Picture 4">
            <a:extLst>
              <a:ext uri="{FF2B5EF4-FFF2-40B4-BE49-F238E27FC236}">
                <a16:creationId xmlns:a16="http://schemas.microsoft.com/office/drawing/2014/main" id="{4D5B76B4-F99C-CA4D-A961-70E8C5DC102A}"/>
              </a:ext>
            </a:extLst>
          </p:cNvPr>
          <p:cNvPicPr>
            <a:picLocks noGrp="1" noChangeAspect="1"/>
          </p:cNvPicPr>
          <p:nvPr>
            <p:ph idx="1"/>
          </p:nvPr>
        </p:nvPicPr>
        <p:blipFill>
          <a:blip r:embed="rId2"/>
          <a:stretch>
            <a:fillRect/>
          </a:stretch>
        </p:blipFill>
        <p:spPr>
          <a:xfrm>
            <a:off x="2783086" y="1033561"/>
            <a:ext cx="6625828" cy="4790877"/>
          </a:xfrm>
        </p:spPr>
      </p:pic>
    </p:spTree>
    <p:extLst>
      <p:ext uri="{BB962C8B-B14F-4D97-AF65-F5344CB8AC3E}">
        <p14:creationId xmlns:p14="http://schemas.microsoft.com/office/powerpoint/2010/main" val="3723871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24588-88AC-0A41-A161-9E50F56F615B}"/>
              </a:ext>
            </a:extLst>
          </p:cNvPr>
          <p:cNvSpPr>
            <a:spLocks noGrp="1"/>
          </p:cNvSpPr>
          <p:nvPr>
            <p:ph type="title"/>
          </p:nvPr>
        </p:nvSpPr>
        <p:spPr/>
        <p:txBody>
          <a:bodyPr/>
          <a:lstStyle/>
          <a:p>
            <a:pPr algn="l" rtl="1"/>
            <a:r>
              <a:rPr lang="en-US" b="1"/>
              <a:t>Water soluble antibiotics:</a:t>
            </a:r>
          </a:p>
        </p:txBody>
      </p:sp>
      <p:sp>
        <p:nvSpPr>
          <p:cNvPr id="3" name="Content Placeholder 2">
            <a:extLst>
              <a:ext uri="{FF2B5EF4-FFF2-40B4-BE49-F238E27FC236}">
                <a16:creationId xmlns:a16="http://schemas.microsoft.com/office/drawing/2014/main" id="{7C2D7378-4CA3-604E-AF10-BB56485FEE36}"/>
              </a:ext>
            </a:extLst>
          </p:cNvPr>
          <p:cNvSpPr>
            <a:spLocks noGrp="1"/>
          </p:cNvSpPr>
          <p:nvPr>
            <p:ph idx="1"/>
          </p:nvPr>
        </p:nvSpPr>
        <p:spPr/>
        <p:txBody>
          <a:bodyPr/>
          <a:lstStyle/>
          <a:p>
            <a:r>
              <a:rPr lang="en-US"/>
              <a:t>Antibiotic compounds that are water solublean ion-exchange method is used for purification.</a:t>
            </a:r>
          </a:p>
          <a:p>
            <a:r>
              <a:rPr lang="en-US"/>
              <a:t>The compound is first separated from thewaste organic materials in the broth.</a:t>
            </a:r>
          </a:p>
          <a:p>
            <a:r>
              <a:rPr lang="en-US"/>
              <a:t>Then sent through equipment, which separatesthe other water-soluble compounds from thedesired one.</a:t>
            </a:r>
          </a:p>
        </p:txBody>
      </p:sp>
    </p:spTree>
    <p:extLst>
      <p:ext uri="{BB962C8B-B14F-4D97-AF65-F5344CB8AC3E}">
        <p14:creationId xmlns:p14="http://schemas.microsoft.com/office/powerpoint/2010/main" val="2261730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A8AAA-7BDB-CF4A-BF66-22056928495F}"/>
              </a:ext>
            </a:extLst>
          </p:cNvPr>
          <p:cNvSpPr>
            <a:spLocks noGrp="1"/>
          </p:cNvSpPr>
          <p:nvPr>
            <p:ph type="title"/>
          </p:nvPr>
        </p:nvSpPr>
        <p:spPr/>
        <p:txBody>
          <a:bodyPr/>
          <a:lstStyle/>
          <a:p>
            <a:pPr algn="l" rtl="1"/>
            <a:r>
              <a:rPr lang="en-US" b="1"/>
              <a:t>Oil soluble Antibiotics:</a:t>
            </a:r>
          </a:p>
        </p:txBody>
      </p:sp>
      <p:sp>
        <p:nvSpPr>
          <p:cNvPr id="3" name="Content Placeholder 2">
            <a:extLst>
              <a:ext uri="{FF2B5EF4-FFF2-40B4-BE49-F238E27FC236}">
                <a16:creationId xmlns:a16="http://schemas.microsoft.com/office/drawing/2014/main" id="{53E5BA55-2BDC-2245-937C-57362EAB1A38}"/>
              </a:ext>
            </a:extLst>
          </p:cNvPr>
          <p:cNvSpPr>
            <a:spLocks noGrp="1"/>
          </p:cNvSpPr>
          <p:nvPr>
            <p:ph idx="1"/>
          </p:nvPr>
        </p:nvSpPr>
        <p:spPr/>
        <p:txBody>
          <a:bodyPr/>
          <a:lstStyle/>
          <a:p>
            <a:r>
              <a:rPr lang="en-US"/>
              <a:t>Solvent extraction method is used for the isolation of oil soluble or organic antibiotics.</a:t>
            </a:r>
          </a:p>
          <a:p>
            <a:r>
              <a:rPr lang="en-US"/>
              <a:t>The broth is treated with organic solvents such as buty!acetate or methyl sobutyl ketone, which can dissolve the antibiotic.</a:t>
            </a:r>
          </a:p>
          <a:p>
            <a:r>
              <a:rPr lang="en-US"/>
              <a:t>The dissolved antibiotic is then recovered using various organic chemical means.</a:t>
            </a:r>
          </a:p>
          <a:p>
            <a:r>
              <a:rPr lang="en-US"/>
              <a:t>At the end of this step a purified powdered form of the antibiotic is obtained which can be further refined into different product types.</a:t>
            </a:r>
          </a:p>
        </p:txBody>
      </p:sp>
    </p:spTree>
    <p:extLst>
      <p:ext uri="{BB962C8B-B14F-4D97-AF65-F5344CB8AC3E}">
        <p14:creationId xmlns:p14="http://schemas.microsoft.com/office/powerpoint/2010/main" val="3336803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FA838-4E4D-E048-96A0-1EE63132033D}"/>
              </a:ext>
            </a:extLst>
          </p:cNvPr>
          <p:cNvSpPr>
            <a:spLocks noGrp="1"/>
          </p:cNvSpPr>
          <p:nvPr>
            <p:ph type="title"/>
          </p:nvPr>
        </p:nvSpPr>
        <p:spPr>
          <a:xfrm>
            <a:off x="2611808" y="808057"/>
            <a:ext cx="7958331" cy="1076108"/>
          </a:xfrm>
        </p:spPr>
        <p:txBody>
          <a:bodyPr/>
          <a:lstStyle/>
          <a:p>
            <a:pPr algn="l" rtl="1"/>
            <a:r>
              <a:rPr lang="en-US" b="1"/>
              <a:t>Refining/packaging</a:t>
            </a:r>
          </a:p>
        </p:txBody>
      </p:sp>
      <p:sp>
        <p:nvSpPr>
          <p:cNvPr id="3" name="Content Placeholder 2">
            <a:extLst>
              <a:ext uri="{FF2B5EF4-FFF2-40B4-BE49-F238E27FC236}">
                <a16:creationId xmlns:a16="http://schemas.microsoft.com/office/drawing/2014/main" id="{F776EC5F-079D-9643-AC19-AB712ACBDB7B}"/>
              </a:ext>
            </a:extLst>
          </p:cNvPr>
          <p:cNvSpPr>
            <a:spLocks noGrp="1"/>
          </p:cNvSpPr>
          <p:nvPr>
            <p:ph idx="1"/>
          </p:nvPr>
        </p:nvSpPr>
        <p:spPr>
          <a:xfrm>
            <a:off x="2611808" y="404028"/>
            <a:ext cx="7796540" cy="6049944"/>
          </a:xfrm>
        </p:spPr>
        <p:txBody>
          <a:bodyPr>
            <a:normAutofit/>
          </a:bodyPr>
          <a:lstStyle/>
          <a:p>
            <a:r>
              <a:rPr lang="en-US"/>
              <a:t>Antibiotic products can take on many different forms.</a:t>
            </a:r>
          </a:p>
          <a:p>
            <a:r>
              <a:rPr lang="en-US"/>
              <a:t>They can be sold in solutions for intravenous bags or syringes, in Pill or gel capsule form, or powders, which are incorporated into topical ointments.</a:t>
            </a:r>
          </a:p>
          <a:p>
            <a:r>
              <a:rPr lang="en-US"/>
              <a:t>Various refining steps may be taken after the initial isolation.</a:t>
            </a:r>
          </a:p>
          <a:p>
            <a:r>
              <a:rPr lang="en-US"/>
              <a:t>For </a:t>
            </a:r>
            <a:r>
              <a:rPr lang="en-US" b="1"/>
              <a:t>intravenous bags,</a:t>
            </a:r>
            <a:r>
              <a:rPr lang="en-US"/>
              <a:t> the crystaline antibiotic can be dissolved in a solution, put in the bag, which is then hermetically sealed.</a:t>
            </a:r>
          </a:p>
          <a:p>
            <a:r>
              <a:rPr lang="en-US"/>
              <a:t>For </a:t>
            </a:r>
            <a:r>
              <a:rPr lang="en-US" b="1"/>
              <a:t>gel capsules</a:t>
            </a:r>
            <a:r>
              <a:rPr lang="en-US"/>
              <a:t>, the powdered antibiotic is physically filled into the bottom half of a capsule then the top half is mechanically put in place.</a:t>
            </a:r>
          </a:p>
          <a:p>
            <a:r>
              <a:rPr lang="en-US"/>
              <a:t>When used in </a:t>
            </a:r>
            <a:r>
              <a:rPr lang="en-US" b="1"/>
              <a:t>topical ointments</a:t>
            </a:r>
            <a:r>
              <a:rPr lang="en-US"/>
              <a:t>, the antibiotic is mixed into the ointment</a:t>
            </a:r>
          </a:p>
        </p:txBody>
      </p:sp>
    </p:spTree>
    <p:extLst>
      <p:ext uri="{BB962C8B-B14F-4D97-AF65-F5344CB8AC3E}">
        <p14:creationId xmlns:p14="http://schemas.microsoft.com/office/powerpoint/2010/main" val="2535714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DF25F-42EA-7444-98BC-16289DFB77A9}"/>
              </a:ext>
            </a:extLst>
          </p:cNvPr>
          <p:cNvSpPr>
            <a:spLocks noGrp="1"/>
          </p:cNvSpPr>
          <p:nvPr>
            <p:ph type="title"/>
          </p:nvPr>
        </p:nvSpPr>
        <p:spPr/>
        <p:txBody>
          <a:bodyPr/>
          <a:lstStyle/>
          <a:p>
            <a:endParaRPr lang="en-US"/>
          </a:p>
        </p:txBody>
      </p:sp>
      <p:graphicFrame>
        <p:nvGraphicFramePr>
          <p:cNvPr id="4" name="Table 4">
            <a:extLst>
              <a:ext uri="{FF2B5EF4-FFF2-40B4-BE49-F238E27FC236}">
                <a16:creationId xmlns:a16="http://schemas.microsoft.com/office/drawing/2014/main" id="{07E7CAC5-DE95-ED45-8CFA-B6686EDA4EB5}"/>
              </a:ext>
            </a:extLst>
          </p:cNvPr>
          <p:cNvGraphicFramePr>
            <a:graphicFrameLocks noGrp="1"/>
          </p:cNvGraphicFramePr>
          <p:nvPr>
            <p:ph idx="1"/>
            <p:extLst>
              <p:ext uri="{D42A27DB-BD31-4B8C-83A1-F6EECF244321}">
                <p14:modId xmlns:p14="http://schemas.microsoft.com/office/powerpoint/2010/main" val="2203672828"/>
              </p:ext>
            </p:extLst>
          </p:nvPr>
        </p:nvGraphicFramePr>
        <p:xfrm>
          <a:off x="2773363" y="2052638"/>
          <a:ext cx="7796211" cy="1112520"/>
        </p:xfrm>
        <a:graphic>
          <a:graphicData uri="http://schemas.openxmlformats.org/drawingml/2006/table">
            <a:tbl>
              <a:tblPr firstRow="1" bandRow="1">
                <a:tableStyleId>{5C22544A-7EE6-4342-B048-85BDC9FD1C3A}</a:tableStyleId>
              </a:tblPr>
              <a:tblGrid>
                <a:gridCol w="2598737">
                  <a:extLst>
                    <a:ext uri="{9D8B030D-6E8A-4147-A177-3AD203B41FA5}">
                      <a16:colId xmlns:a16="http://schemas.microsoft.com/office/drawing/2014/main" val="2447723379"/>
                    </a:ext>
                  </a:extLst>
                </a:gridCol>
                <a:gridCol w="2598737">
                  <a:extLst>
                    <a:ext uri="{9D8B030D-6E8A-4147-A177-3AD203B41FA5}">
                      <a16:colId xmlns:a16="http://schemas.microsoft.com/office/drawing/2014/main" val="4065427320"/>
                    </a:ext>
                  </a:extLst>
                </a:gridCol>
                <a:gridCol w="2598737">
                  <a:extLst>
                    <a:ext uri="{9D8B030D-6E8A-4147-A177-3AD203B41FA5}">
                      <a16:colId xmlns:a16="http://schemas.microsoft.com/office/drawing/2014/main" val="4281274672"/>
                    </a:ext>
                  </a:extLst>
                </a:gridCol>
              </a:tblGrid>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260379981"/>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663294672"/>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775602442"/>
                  </a:ext>
                </a:extLst>
              </a:tr>
            </a:tbl>
          </a:graphicData>
        </a:graphic>
      </p:graphicFrame>
      <p:pic>
        <p:nvPicPr>
          <p:cNvPr id="5" name="Picture 5">
            <a:extLst>
              <a:ext uri="{FF2B5EF4-FFF2-40B4-BE49-F238E27FC236}">
                <a16:creationId xmlns:a16="http://schemas.microsoft.com/office/drawing/2014/main" id="{EC4A9DA7-B20F-F449-97AF-2A3AB0588C9D}"/>
              </a:ext>
            </a:extLst>
          </p:cNvPr>
          <p:cNvPicPr>
            <a:picLocks noChangeAspect="1"/>
          </p:cNvPicPr>
          <p:nvPr/>
        </p:nvPicPr>
        <p:blipFill>
          <a:blip r:embed="rId2"/>
          <a:stretch>
            <a:fillRect/>
          </a:stretch>
        </p:blipFill>
        <p:spPr>
          <a:xfrm>
            <a:off x="2773363" y="1147762"/>
            <a:ext cx="7031434" cy="5085160"/>
          </a:xfrm>
          <a:prstGeom prst="rect">
            <a:avLst/>
          </a:prstGeom>
        </p:spPr>
      </p:pic>
    </p:spTree>
    <p:extLst>
      <p:ext uri="{BB962C8B-B14F-4D97-AF65-F5344CB8AC3E}">
        <p14:creationId xmlns:p14="http://schemas.microsoft.com/office/powerpoint/2010/main" val="1501901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81E21-4D23-8F47-9C0D-F0112088768B}"/>
              </a:ext>
            </a:extLst>
          </p:cNvPr>
          <p:cNvSpPr>
            <a:spLocks noGrp="1"/>
          </p:cNvSpPr>
          <p:nvPr>
            <p:ph type="title"/>
          </p:nvPr>
        </p:nvSpPr>
        <p:spPr/>
        <p:txBody>
          <a:bodyPr/>
          <a:lstStyle/>
          <a:p>
            <a:pPr algn="l" rtl="1"/>
            <a:r>
              <a:rPr lang="en-US" b="1"/>
              <a:t>Production of antibiotics</a:t>
            </a:r>
            <a:r>
              <a:rPr lang="en-US"/>
              <a:t> </a:t>
            </a:r>
          </a:p>
        </p:txBody>
      </p:sp>
      <p:sp>
        <p:nvSpPr>
          <p:cNvPr id="3" name="Content Placeholder 2">
            <a:extLst>
              <a:ext uri="{FF2B5EF4-FFF2-40B4-BE49-F238E27FC236}">
                <a16:creationId xmlns:a16="http://schemas.microsoft.com/office/drawing/2014/main" id="{B94B94E9-4444-BC4B-A9B4-4234E797A019}"/>
              </a:ext>
            </a:extLst>
          </p:cNvPr>
          <p:cNvSpPr>
            <a:spLocks noGrp="1"/>
          </p:cNvSpPr>
          <p:nvPr>
            <p:ph idx="1"/>
          </p:nvPr>
        </p:nvSpPr>
        <p:spPr>
          <a:xfrm>
            <a:off x="2961123" y="1885285"/>
            <a:ext cx="7796540" cy="3997828"/>
          </a:xfrm>
        </p:spPr>
        <p:txBody>
          <a:bodyPr/>
          <a:lstStyle/>
          <a:p>
            <a:r>
              <a:rPr lang="en-US"/>
              <a:t>The mass production of antibiotics began During world War II. </a:t>
            </a:r>
          </a:p>
          <a:p>
            <a:r>
              <a:rPr lang="en-US"/>
              <a:t>Now most antibiotics areproduced by staged fermentation in which strains of microorganism producing high yields are grown under optimum conditions</a:t>
            </a:r>
          </a:p>
          <a:p>
            <a:endParaRPr lang="en-US"/>
          </a:p>
        </p:txBody>
      </p:sp>
    </p:spTree>
    <p:extLst>
      <p:ext uri="{BB962C8B-B14F-4D97-AF65-F5344CB8AC3E}">
        <p14:creationId xmlns:p14="http://schemas.microsoft.com/office/powerpoint/2010/main" val="32068693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0A66C-EC5A-1B42-9033-26DEE6B603F1}"/>
              </a:ext>
            </a:extLst>
          </p:cNvPr>
          <p:cNvSpPr>
            <a:spLocks noGrp="1"/>
          </p:cNvSpPr>
          <p:nvPr>
            <p:ph type="title"/>
          </p:nvPr>
        </p:nvSpPr>
        <p:spPr/>
        <p:txBody>
          <a:bodyPr/>
          <a:lstStyle/>
          <a:p>
            <a:pPr algn="l" rtl="1"/>
            <a:r>
              <a:rPr lang="en-US" b="1"/>
              <a:t>Quality Control:</a:t>
            </a:r>
          </a:p>
        </p:txBody>
      </p:sp>
      <p:sp>
        <p:nvSpPr>
          <p:cNvPr id="3" name="Content Placeholder 2">
            <a:extLst>
              <a:ext uri="{FF2B5EF4-FFF2-40B4-BE49-F238E27FC236}">
                <a16:creationId xmlns:a16="http://schemas.microsoft.com/office/drawing/2014/main" id="{6BF1F72E-29C4-3B4D-BE43-D93277A5EEF5}"/>
              </a:ext>
            </a:extLst>
          </p:cNvPr>
          <p:cNvSpPr>
            <a:spLocks noGrp="1"/>
          </p:cNvSpPr>
          <p:nvPr>
            <p:ph idx="1"/>
          </p:nvPr>
        </p:nvSpPr>
        <p:spPr/>
        <p:txBody>
          <a:bodyPr>
            <a:normAutofit fontScale="92500" lnSpcReduction="20000"/>
          </a:bodyPr>
          <a:lstStyle/>
          <a:p>
            <a:r>
              <a:rPr lang="en-US"/>
              <a:t>Quality control is of great importance in the production of antibiotics.</a:t>
            </a:r>
          </a:p>
          <a:p>
            <a:r>
              <a:rPr lang="en-US"/>
              <a:t>Since it involves a fermentation process, steps must be taken to ensure that absolutely no contamination is introduced at any point during antibiotic production.</a:t>
            </a:r>
          </a:p>
          <a:p>
            <a:r>
              <a:rPr lang="en-US"/>
              <a:t>During manufacturing, the quality of all the compounds is checked on a regular basis.</a:t>
            </a:r>
          </a:p>
          <a:p>
            <a:r>
              <a:rPr lang="en-US"/>
              <a:t>Frequent checks of the condition of the microorganism culture during fermentation.Variouse physical and chemical properties of the finished product are checked such as pH, melting point, and moisture content.</a:t>
            </a:r>
          </a:p>
        </p:txBody>
      </p:sp>
    </p:spTree>
    <p:extLst>
      <p:ext uri="{BB962C8B-B14F-4D97-AF65-F5344CB8AC3E}">
        <p14:creationId xmlns:p14="http://schemas.microsoft.com/office/powerpoint/2010/main" val="3398710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28884-4068-C34A-B262-EF2FA1C3ACE9}"/>
              </a:ext>
            </a:extLst>
          </p:cNvPr>
          <p:cNvSpPr>
            <a:spLocks noGrp="1"/>
          </p:cNvSpPr>
          <p:nvPr>
            <p:ph type="title"/>
          </p:nvPr>
        </p:nvSpPr>
        <p:spPr/>
        <p:txBody>
          <a:bodyPr/>
          <a:lstStyle/>
          <a:p>
            <a:pPr algn="l" rtl="1"/>
            <a:r>
              <a:rPr lang="en-US" b="1"/>
              <a:t>Methods</a:t>
            </a:r>
          </a:p>
        </p:txBody>
      </p:sp>
      <p:sp>
        <p:nvSpPr>
          <p:cNvPr id="3" name="Content Placeholder 2">
            <a:extLst>
              <a:ext uri="{FF2B5EF4-FFF2-40B4-BE49-F238E27FC236}">
                <a16:creationId xmlns:a16="http://schemas.microsoft.com/office/drawing/2014/main" id="{E5EF928B-B860-5344-85D9-C70EF6EED7FB}"/>
              </a:ext>
            </a:extLst>
          </p:cNvPr>
          <p:cNvSpPr>
            <a:spLocks noGrp="1"/>
          </p:cNvSpPr>
          <p:nvPr>
            <p:ph idx="1"/>
          </p:nvPr>
        </p:nvSpPr>
        <p:spPr/>
        <p:txBody>
          <a:bodyPr>
            <a:normAutofit fontScale="92500" lnSpcReduction="10000"/>
          </a:bodyPr>
          <a:lstStyle/>
          <a:p>
            <a:pPr marL="0" indent="0">
              <a:buNone/>
            </a:pPr>
            <a:r>
              <a:rPr lang="en-US"/>
              <a:t>Production of antibiotics can be done by 3methods.</a:t>
            </a:r>
          </a:p>
          <a:p>
            <a:pPr marL="0" indent="0">
              <a:buNone/>
            </a:pPr>
            <a:r>
              <a:rPr lang="en-US" b="1"/>
              <a:t>1.   Natural microbial production</a:t>
            </a:r>
            <a:r>
              <a:rPr lang="en-US"/>
              <a:t> using Fermentation technology.</a:t>
            </a:r>
          </a:p>
          <a:p>
            <a:pPr marL="0" indent="0">
              <a:buNone/>
            </a:pPr>
            <a:r>
              <a:rPr lang="en-US" b="1"/>
              <a:t>     Example</a:t>
            </a:r>
            <a:r>
              <a:rPr lang="en-US"/>
              <a:t>: Penicillin.</a:t>
            </a:r>
          </a:p>
          <a:p>
            <a:pPr marL="457200" indent="-457200">
              <a:buAutoNum type="arabicPeriod" startAt="2"/>
            </a:pPr>
            <a:r>
              <a:rPr lang="en-US" b="1"/>
              <a:t>Semi synthetic production </a:t>
            </a:r>
            <a:r>
              <a:rPr lang="en-US"/>
              <a:t>(post production modification of natural antibiotics)</a:t>
            </a:r>
          </a:p>
          <a:p>
            <a:pPr marL="0" indent="0">
              <a:buNone/>
            </a:pPr>
            <a:r>
              <a:rPr lang="en-US"/>
              <a:t>     </a:t>
            </a:r>
            <a:r>
              <a:rPr lang="en-US" b="1"/>
              <a:t>Example</a:t>
            </a:r>
            <a:r>
              <a:rPr lang="en-US"/>
              <a:t>: Ampicillin</a:t>
            </a:r>
          </a:p>
          <a:p>
            <a:pPr marL="457200" indent="-457200">
              <a:buAutoNum type="arabicPeriod" startAt="3"/>
            </a:pPr>
            <a:r>
              <a:rPr lang="en-US" b="1"/>
              <a:t>Synthetic production</a:t>
            </a:r>
            <a:r>
              <a:rPr lang="en-US"/>
              <a:t> of antibiotics madesynthetically in the lab.</a:t>
            </a:r>
          </a:p>
          <a:p>
            <a:pPr marL="0" indent="0">
              <a:buNone/>
            </a:pPr>
            <a:r>
              <a:rPr lang="en-US"/>
              <a:t>     </a:t>
            </a:r>
            <a:r>
              <a:rPr lang="en-US" b="1"/>
              <a:t>Example</a:t>
            </a:r>
            <a:r>
              <a:rPr lang="en-US"/>
              <a:t>: Quinoline</a:t>
            </a:r>
          </a:p>
        </p:txBody>
      </p:sp>
    </p:spTree>
    <p:extLst>
      <p:ext uri="{BB962C8B-B14F-4D97-AF65-F5344CB8AC3E}">
        <p14:creationId xmlns:p14="http://schemas.microsoft.com/office/powerpoint/2010/main" val="534752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9A9E3-DFCD-9844-A775-630120AE8CAC}"/>
              </a:ext>
            </a:extLst>
          </p:cNvPr>
          <p:cNvSpPr>
            <a:spLocks noGrp="1"/>
          </p:cNvSpPr>
          <p:nvPr>
            <p:ph type="title"/>
          </p:nvPr>
        </p:nvSpPr>
        <p:spPr/>
        <p:txBody>
          <a:bodyPr/>
          <a:lstStyle/>
          <a:p>
            <a:pPr algn="l" rtl="1"/>
            <a:r>
              <a:rPr lang="en-US" b="1"/>
              <a:t>Fermentation technology:</a:t>
            </a:r>
          </a:p>
        </p:txBody>
      </p:sp>
      <p:sp>
        <p:nvSpPr>
          <p:cNvPr id="3" name="Content Placeholder 2">
            <a:extLst>
              <a:ext uri="{FF2B5EF4-FFF2-40B4-BE49-F238E27FC236}">
                <a16:creationId xmlns:a16="http://schemas.microsoft.com/office/drawing/2014/main" id="{D9694118-C83F-1D4E-BA40-59604B94E576}"/>
              </a:ext>
            </a:extLst>
          </p:cNvPr>
          <p:cNvSpPr>
            <a:spLocks noGrp="1"/>
          </p:cNvSpPr>
          <p:nvPr>
            <p:ph idx="1"/>
          </p:nvPr>
        </p:nvSpPr>
        <p:spPr/>
        <p:txBody>
          <a:bodyPr/>
          <a:lstStyle/>
          <a:p>
            <a:r>
              <a:rPr lang="en-US"/>
              <a:t>The source microorganism is grown in largecontainers (100,000-150,000 liters or more)containing a liquid growth medium.</a:t>
            </a:r>
          </a:p>
          <a:p>
            <a:r>
              <a:rPr lang="en-US"/>
              <a:t>Oxygen concentration,temperature, pH and nutrient levels must beoptimum.</a:t>
            </a:r>
          </a:p>
          <a:p>
            <a:r>
              <a:rPr lang="en-US"/>
              <a:t>As antibiotics are secondary metabolites, thepopulation size must be controlled very carefully to ensure that maximum yield isobtained before the cells die.</a:t>
            </a:r>
          </a:p>
        </p:txBody>
      </p:sp>
    </p:spTree>
    <p:extLst>
      <p:ext uri="{BB962C8B-B14F-4D97-AF65-F5344CB8AC3E}">
        <p14:creationId xmlns:p14="http://schemas.microsoft.com/office/powerpoint/2010/main" val="845805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37DC0-512B-FF4C-9519-6CD6114BFA12}"/>
              </a:ext>
            </a:extLst>
          </p:cNvPr>
          <p:cNvSpPr>
            <a:spLocks noGrp="1"/>
          </p:cNvSpPr>
          <p:nvPr>
            <p:ph type="title"/>
          </p:nvPr>
        </p:nvSpPr>
        <p:spPr/>
        <p:txBody>
          <a:bodyPr/>
          <a:lstStyle/>
          <a:p>
            <a:pPr algn="l" rtl="1"/>
            <a:r>
              <a:rPr lang="en-US" b="1"/>
              <a:t>Fermentation process requires the following:</a:t>
            </a:r>
          </a:p>
        </p:txBody>
      </p:sp>
      <p:sp>
        <p:nvSpPr>
          <p:cNvPr id="3" name="Content Placeholder 2">
            <a:extLst>
              <a:ext uri="{FF2B5EF4-FFF2-40B4-BE49-F238E27FC236}">
                <a16:creationId xmlns:a16="http://schemas.microsoft.com/office/drawing/2014/main" id="{B7DBF8E3-D5A8-AC4B-955E-425CA69FC2E1}"/>
              </a:ext>
            </a:extLst>
          </p:cNvPr>
          <p:cNvSpPr>
            <a:spLocks noGrp="1"/>
          </p:cNvSpPr>
          <p:nvPr>
            <p:ph idx="1"/>
          </p:nvPr>
        </p:nvSpPr>
        <p:spPr/>
        <p:txBody>
          <a:bodyPr>
            <a:normAutofit fontScale="55000" lnSpcReduction="20000"/>
          </a:bodyPr>
          <a:lstStyle/>
          <a:p>
            <a:pPr marL="457200" indent="-457200">
              <a:buFont typeface="+mj-lt"/>
              <a:buAutoNum type="arabicPeriod"/>
            </a:pPr>
            <a:r>
              <a:rPr lang="en-US"/>
              <a:t>A pure culture of the chosen organism, in sufficient quantity.</a:t>
            </a:r>
          </a:p>
          <a:p>
            <a:pPr marL="457200" indent="-457200">
              <a:buFont typeface="+mj-lt"/>
              <a:buAutoNum type="arabicPeriod"/>
            </a:pPr>
            <a:r>
              <a:rPr lang="en-US"/>
              <a:t>Sterilized, carefully composed medium for growth of theorganism</a:t>
            </a:r>
          </a:p>
          <a:p>
            <a:pPr marL="457200" indent="-457200">
              <a:buFont typeface="+mj-lt"/>
              <a:buAutoNum type="arabicPeriod"/>
            </a:pPr>
            <a:r>
              <a:rPr lang="en-US"/>
              <a:t>A seed fermenter, a mini-model of production fermenterto develop inoculums to initiate the process in the mainfermenter.</a:t>
            </a:r>
          </a:p>
          <a:p>
            <a:pPr marL="457200" indent="-457200">
              <a:buFont typeface="+mj-lt"/>
              <a:buAutoNum type="arabicPeriod"/>
            </a:pPr>
            <a:r>
              <a:rPr lang="en-US"/>
              <a:t>A production fermenter, the functional large model and</a:t>
            </a:r>
          </a:p>
          <a:p>
            <a:pPr marL="457200" indent="-457200">
              <a:buFont typeface="+mj-lt"/>
              <a:buAutoNum type="arabicPeriod"/>
            </a:pPr>
            <a:r>
              <a:rPr lang="en-US"/>
              <a:t>Equipment for:</a:t>
            </a:r>
          </a:p>
          <a:p>
            <a:r>
              <a:rPr lang="en-US"/>
              <a:t>Drawing the culture medium in steady state</a:t>
            </a:r>
          </a:p>
          <a:p>
            <a:r>
              <a:rPr lang="en-US"/>
              <a:t>Cell separation</a:t>
            </a:r>
          </a:p>
          <a:p>
            <a:r>
              <a:rPr lang="en-US"/>
              <a:t>Collection of cell free supernatant</a:t>
            </a:r>
          </a:p>
          <a:p>
            <a:r>
              <a:rPr lang="en-US"/>
              <a:t>Product purification and Effluent treatment.</a:t>
            </a:r>
          </a:p>
          <a:p>
            <a:pPr marL="0" indent="0">
              <a:buNone/>
            </a:pPr>
            <a:r>
              <a:rPr lang="en-US"/>
              <a:t>steps1 to 3 constitutes the upstream and step 5 constitutes thedownstream of the fermentation process.</a:t>
            </a:r>
          </a:p>
        </p:txBody>
      </p:sp>
    </p:spTree>
    <p:extLst>
      <p:ext uri="{BB962C8B-B14F-4D97-AF65-F5344CB8AC3E}">
        <p14:creationId xmlns:p14="http://schemas.microsoft.com/office/powerpoint/2010/main" val="3376691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1D611-0839-6441-998B-B8C555D501BB}"/>
              </a:ext>
            </a:extLst>
          </p:cNvPr>
          <p:cNvSpPr>
            <a:spLocks noGrp="1"/>
          </p:cNvSpPr>
          <p:nvPr>
            <p:ph type="title"/>
          </p:nvPr>
        </p:nvSpPr>
        <p:spPr/>
        <p:txBody>
          <a:bodyPr/>
          <a:lstStyle/>
          <a:p>
            <a:pPr algn="l" rtl="1"/>
            <a:r>
              <a:rPr lang="en-US" b="1"/>
              <a:t>Strains used for production</a:t>
            </a:r>
            <a:r>
              <a:rPr lang="en-US"/>
              <a:t>:</a:t>
            </a:r>
          </a:p>
        </p:txBody>
      </p:sp>
      <p:sp>
        <p:nvSpPr>
          <p:cNvPr id="3" name="Content Placeholder 2">
            <a:extLst>
              <a:ext uri="{FF2B5EF4-FFF2-40B4-BE49-F238E27FC236}">
                <a16:creationId xmlns:a16="http://schemas.microsoft.com/office/drawing/2014/main" id="{E19B776E-58C3-6D4C-A416-2EBD8C6CD474}"/>
              </a:ext>
            </a:extLst>
          </p:cNvPr>
          <p:cNvSpPr>
            <a:spLocks noGrp="1"/>
          </p:cNvSpPr>
          <p:nvPr>
            <p:ph idx="1"/>
          </p:nvPr>
        </p:nvSpPr>
        <p:spPr/>
        <p:txBody>
          <a:bodyPr>
            <a:normAutofit fontScale="92500" lnSpcReduction="10000"/>
          </a:bodyPr>
          <a:lstStyle/>
          <a:p>
            <a:r>
              <a:rPr lang="en-US"/>
              <a:t>Species are often genetically modified to yield maximum amounts of antibiotics.</a:t>
            </a:r>
          </a:p>
          <a:p>
            <a:r>
              <a:rPr lang="en-US" b="1"/>
              <a:t>Mutation</a:t>
            </a:r>
            <a:r>
              <a:rPr lang="en-US"/>
              <a:t> is often used -introducing mutagens such as ultraviolet radiation, x-rays</a:t>
            </a:r>
          </a:p>
          <a:p>
            <a:r>
              <a:rPr lang="en-US"/>
              <a:t>Selection and further reproduction of the higheryielding strains can raise yields by 20-fold or more.</a:t>
            </a:r>
          </a:p>
          <a:p>
            <a:r>
              <a:rPr lang="en-US"/>
              <a:t>Another technique used to increase yields is </a:t>
            </a:r>
            <a:r>
              <a:rPr lang="en-US" b="1"/>
              <a:t>gene amplification,</a:t>
            </a:r>
            <a:r>
              <a:rPr lang="en-US"/>
              <a:t> where copies of genes coding for enzymes involved in the antibioticproduction can be inserted back into a cell, viavectors such as plasmids.</a:t>
            </a:r>
          </a:p>
        </p:txBody>
      </p:sp>
    </p:spTree>
    <p:extLst>
      <p:ext uri="{BB962C8B-B14F-4D97-AF65-F5344CB8AC3E}">
        <p14:creationId xmlns:p14="http://schemas.microsoft.com/office/powerpoint/2010/main" val="641075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71428-70BE-4F4E-8CAE-D0DC319AA4A2}"/>
              </a:ext>
            </a:extLst>
          </p:cNvPr>
          <p:cNvSpPr>
            <a:spLocks noGrp="1"/>
          </p:cNvSpPr>
          <p:nvPr>
            <p:ph type="title"/>
          </p:nvPr>
        </p:nvSpPr>
        <p:spPr/>
        <p:txBody>
          <a:bodyPr/>
          <a:lstStyle/>
          <a:p>
            <a:pPr algn="l" rtl="1"/>
            <a:r>
              <a:rPr lang="en-US" b="1"/>
              <a:t>Raw materials:</a:t>
            </a:r>
          </a:p>
        </p:txBody>
      </p:sp>
      <p:sp>
        <p:nvSpPr>
          <p:cNvPr id="3" name="Content Placeholder 2">
            <a:extLst>
              <a:ext uri="{FF2B5EF4-FFF2-40B4-BE49-F238E27FC236}">
                <a16:creationId xmlns:a16="http://schemas.microsoft.com/office/drawing/2014/main" id="{2AA7DBDB-AF57-C14B-8344-1FE250F4BCEF}"/>
              </a:ext>
            </a:extLst>
          </p:cNvPr>
          <p:cNvSpPr>
            <a:spLocks noGrp="1"/>
          </p:cNvSpPr>
          <p:nvPr>
            <p:ph idx="1"/>
          </p:nvPr>
        </p:nvSpPr>
        <p:spPr>
          <a:xfrm>
            <a:off x="2773599" y="2052116"/>
            <a:ext cx="7796540" cy="3997828"/>
          </a:xfrm>
        </p:spPr>
        <p:txBody>
          <a:bodyPr>
            <a:normAutofit fontScale="92500" lnSpcReduction="20000"/>
          </a:bodyPr>
          <a:lstStyle/>
          <a:p>
            <a:r>
              <a:rPr lang="en-US"/>
              <a:t>The compounds that make the fermentation broth are the primary raw materials required for antibiotic production</a:t>
            </a:r>
          </a:p>
          <a:p>
            <a:r>
              <a:rPr lang="en-US"/>
              <a:t>The broth is an aqueous solution made up of all of the ingredients necessary for the proliferation of themicroorganisms.Typically, it contains;</a:t>
            </a:r>
          </a:p>
          <a:p>
            <a:r>
              <a:rPr lang="en-US" b="1"/>
              <a:t>Carbon source</a:t>
            </a:r>
            <a:r>
              <a:rPr lang="en-US"/>
              <a:t>: molasses, or soy meal,acetic acid,alcohols, or hydrocarbons</a:t>
            </a:r>
          </a:p>
          <a:p>
            <a:r>
              <a:rPr lang="en-US"/>
              <a:t>These  materials are needed as a food source for theorganisms.</a:t>
            </a:r>
          </a:p>
          <a:p>
            <a:r>
              <a:rPr lang="en-US" b="1"/>
              <a:t>Nitrogen Source :</a:t>
            </a:r>
            <a:r>
              <a:rPr lang="en-US"/>
              <a:t> Nitrogen is another necessary compoundin the metabolic cycles of the organisms.ammonia salt is typically used.</a:t>
            </a:r>
          </a:p>
        </p:txBody>
      </p:sp>
    </p:spTree>
    <p:extLst>
      <p:ext uri="{BB962C8B-B14F-4D97-AF65-F5344CB8AC3E}">
        <p14:creationId xmlns:p14="http://schemas.microsoft.com/office/powerpoint/2010/main" val="1876034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E652B-B9CC-3045-B4E5-96CE85AEEFC6}"/>
              </a:ext>
            </a:extLst>
          </p:cNvPr>
          <p:cNvSpPr>
            <a:spLocks noGrp="1"/>
          </p:cNvSpPr>
          <p:nvPr>
            <p:ph type="title"/>
          </p:nvPr>
        </p:nvSpPr>
        <p:spPr/>
        <p:txBody>
          <a:bodyPr/>
          <a:lstStyle/>
          <a:p>
            <a:pPr algn="l" rtl="1"/>
            <a:r>
              <a:rPr lang="en-US" b="1"/>
              <a:t>Other elements</a:t>
            </a:r>
            <a:r>
              <a:rPr lang="en-US"/>
              <a:t>:</a:t>
            </a:r>
          </a:p>
        </p:txBody>
      </p:sp>
      <p:sp>
        <p:nvSpPr>
          <p:cNvPr id="3" name="Content Placeholder 2">
            <a:extLst>
              <a:ext uri="{FF2B5EF4-FFF2-40B4-BE49-F238E27FC236}">
                <a16:creationId xmlns:a16="http://schemas.microsoft.com/office/drawing/2014/main" id="{D0DA54ED-FF79-D842-BE8E-8B4087329AD8}"/>
              </a:ext>
            </a:extLst>
          </p:cNvPr>
          <p:cNvSpPr>
            <a:spLocks noGrp="1"/>
          </p:cNvSpPr>
          <p:nvPr>
            <p:ph idx="1"/>
          </p:nvPr>
        </p:nvSpPr>
        <p:spPr>
          <a:xfrm>
            <a:off x="2477421" y="1885285"/>
            <a:ext cx="7796540" cy="3997828"/>
          </a:xfrm>
        </p:spPr>
        <p:txBody>
          <a:bodyPr>
            <a:normAutofit fontScale="85000" lnSpcReduction="20000"/>
          </a:bodyPr>
          <a:lstStyle/>
          <a:p>
            <a:r>
              <a:rPr lang="en-US"/>
              <a:t>Trace elements needed for proper growth of antibiotic producing microorganisms such as:</a:t>
            </a:r>
          </a:p>
          <a:p>
            <a:r>
              <a:rPr lang="en-US"/>
              <a:t>Phosphorus</a:t>
            </a:r>
          </a:p>
          <a:p>
            <a:r>
              <a:rPr lang="en-US"/>
              <a:t>Sulfur</a:t>
            </a:r>
          </a:p>
          <a:p>
            <a:r>
              <a:rPr lang="en-US"/>
              <a:t>Magnesium</a:t>
            </a:r>
          </a:p>
          <a:p>
            <a:r>
              <a:rPr lang="en-US"/>
              <a:t>Zinc.</a:t>
            </a:r>
          </a:p>
          <a:p>
            <a:r>
              <a:rPr lang="en-US"/>
              <a:t>Anti foaming agents to prevent foaming duringfermentation such as:</a:t>
            </a:r>
          </a:p>
          <a:p>
            <a:r>
              <a:rPr lang="en-US"/>
              <a:t>Lard oil</a:t>
            </a:r>
          </a:p>
          <a:p>
            <a:r>
              <a:rPr lang="en-US"/>
              <a:t>Octadecanol</a:t>
            </a:r>
          </a:p>
        </p:txBody>
      </p:sp>
    </p:spTree>
    <p:extLst>
      <p:ext uri="{BB962C8B-B14F-4D97-AF65-F5344CB8AC3E}">
        <p14:creationId xmlns:p14="http://schemas.microsoft.com/office/powerpoint/2010/main" val="4232748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F9DE5-D991-5E47-AB05-DCBCD3085C56}"/>
              </a:ext>
            </a:extLst>
          </p:cNvPr>
          <p:cNvSpPr>
            <a:spLocks noGrp="1"/>
          </p:cNvSpPr>
          <p:nvPr>
            <p:ph type="title"/>
          </p:nvPr>
        </p:nvSpPr>
        <p:spPr/>
        <p:txBody>
          <a:bodyPr/>
          <a:lstStyle/>
          <a:p>
            <a:pPr algn="l" rtl="1"/>
            <a:r>
              <a:rPr lang="en-US" b="1"/>
              <a:t>Steps In production:</a:t>
            </a:r>
          </a:p>
        </p:txBody>
      </p:sp>
      <p:sp>
        <p:nvSpPr>
          <p:cNvPr id="3" name="Content Placeholder 2">
            <a:extLst>
              <a:ext uri="{FF2B5EF4-FFF2-40B4-BE49-F238E27FC236}">
                <a16:creationId xmlns:a16="http://schemas.microsoft.com/office/drawing/2014/main" id="{F76632B5-08DB-BD45-98C2-7F4CFC702FDD}"/>
              </a:ext>
            </a:extLst>
          </p:cNvPr>
          <p:cNvSpPr>
            <a:spLocks noGrp="1"/>
          </p:cNvSpPr>
          <p:nvPr>
            <p:ph idx="1"/>
          </p:nvPr>
        </p:nvSpPr>
        <p:spPr/>
        <p:txBody>
          <a:bodyPr/>
          <a:lstStyle/>
          <a:p>
            <a:r>
              <a:rPr lang="en-US"/>
              <a:t>First the organism that makes the antibiotic must be identified.</a:t>
            </a:r>
          </a:p>
          <a:p>
            <a:r>
              <a:rPr lang="en-US"/>
              <a:t>Desired microorganism must then be isolated.</a:t>
            </a:r>
          </a:p>
          <a:p>
            <a:r>
              <a:rPr lang="en-US"/>
              <a:t>Then the organism must be grown on a scale large enough to allow the purification and chemical analysis of the antibiotic.</a:t>
            </a:r>
          </a:p>
          <a:p>
            <a:r>
              <a:rPr lang="en-US"/>
              <a:t>The antibiotic tested against a wide variety ofbacterial species.</a:t>
            </a:r>
          </a:p>
          <a:p>
            <a:r>
              <a:rPr lang="en-US"/>
              <a:t>It is important that sterile conditions bemaintained throughout the manufacturing process,because contamination by foreign microbes will ruin the fermentation.</a:t>
            </a:r>
          </a:p>
        </p:txBody>
      </p:sp>
    </p:spTree>
    <p:extLst>
      <p:ext uri="{BB962C8B-B14F-4D97-AF65-F5344CB8AC3E}">
        <p14:creationId xmlns:p14="http://schemas.microsoft.com/office/powerpoint/2010/main" val="24556235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20</Slides>
  <Notes>0</Notes>
  <HiddenSlides>0</HiddenSlide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Madison</vt:lpstr>
      <vt:lpstr>Antibiotics </vt:lpstr>
      <vt:lpstr>Production of antibiotics </vt:lpstr>
      <vt:lpstr>Methods</vt:lpstr>
      <vt:lpstr>Fermentation technology:</vt:lpstr>
      <vt:lpstr>Fermentation process requires the following:</vt:lpstr>
      <vt:lpstr>Strains used for production:</vt:lpstr>
      <vt:lpstr>Raw materials:</vt:lpstr>
      <vt:lpstr>Other elements:</vt:lpstr>
      <vt:lpstr>Steps In production:</vt:lpstr>
      <vt:lpstr>A) Starting a culture</vt:lpstr>
      <vt:lpstr>PowerPoint Presentation</vt:lpstr>
      <vt:lpstr>PowerPoint Presentation</vt:lpstr>
      <vt:lpstr>B) Fermentation:</vt:lpstr>
      <vt:lpstr>C) Isolation &amp; purification:</vt:lpstr>
      <vt:lpstr>PowerPoint Presentation</vt:lpstr>
      <vt:lpstr>Water soluble antibiotics:</vt:lpstr>
      <vt:lpstr>Oil soluble Antibiotics:</vt:lpstr>
      <vt:lpstr>Refining/packaging</vt:lpstr>
      <vt:lpstr>PowerPoint Presentation</vt:lpstr>
      <vt:lpstr>Quality Control: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Hammad Masood Roll no: BBOF18MO38 </dc:title>
  <dc:creator>ranahammad7242@gmail.com</dc:creator>
  <cp:lastModifiedBy>ranahammad7242@gmail.com</cp:lastModifiedBy>
  <cp:revision>5</cp:revision>
  <dcterms:created xsi:type="dcterms:W3CDTF">2020-11-14T11:39:07Z</dcterms:created>
  <dcterms:modified xsi:type="dcterms:W3CDTF">2020-11-21T10:13:15Z</dcterms:modified>
</cp:coreProperties>
</file>