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61" r:id="rId5"/>
    <p:sldId id="284" r:id="rId6"/>
    <p:sldId id="271" r:id="rId7"/>
    <p:sldId id="272" r:id="rId8"/>
    <p:sldId id="273" r:id="rId9"/>
    <p:sldId id="274" r:id="rId10"/>
    <p:sldId id="275" r:id="rId11"/>
    <p:sldId id="276" r:id="rId12"/>
    <p:sldId id="258" r:id="rId13"/>
    <p:sldId id="260" r:id="rId14"/>
    <p:sldId id="262" r:id="rId15"/>
    <p:sldId id="263" r:id="rId16"/>
    <p:sldId id="264" r:id="rId17"/>
    <p:sldId id="277" r:id="rId18"/>
    <p:sldId id="278" r:id="rId19"/>
    <p:sldId id="279" r:id="rId20"/>
    <p:sldId id="265" r:id="rId21"/>
    <p:sldId id="266" r:id="rId22"/>
    <p:sldId id="267" r:id="rId23"/>
    <p:sldId id="268" r:id="rId24"/>
    <p:sldId id="269" r:id="rId25"/>
    <p:sldId id="270" r:id="rId26"/>
    <p:sldId id="281" r:id="rId27"/>
    <p:sldId id="282" r:id="rId28"/>
    <p:sldId id="280" r:id="rId29"/>
    <p:sldId id="28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Still Life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Oil Paint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31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Analogous </a:t>
            </a:r>
            <a:r>
              <a:rPr lang="en-US" dirty="0" err="1" smtClean="0"/>
              <a:t>Colours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84" y="1834166"/>
            <a:ext cx="8691101" cy="465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Hue, Tint, Shade and Tone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94" b="5916"/>
          <a:stretch/>
        </p:blipFill>
        <p:spPr>
          <a:xfrm>
            <a:off x="1524000" y="2537138"/>
            <a:ext cx="9144000" cy="391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4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98" y="2305319"/>
            <a:ext cx="9613861" cy="3438659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Paint</a:t>
            </a:r>
            <a:r>
              <a:rPr lang="en-US" sz="2000" dirty="0"/>
              <a:t> from Dark to Light.</a:t>
            </a:r>
            <a:br>
              <a:rPr lang="en-US" sz="2000" dirty="0"/>
            </a:br>
            <a:r>
              <a:rPr lang="en-US" sz="2000" dirty="0"/>
              <a:t>Never Use Black.</a:t>
            </a:r>
            <a:br>
              <a:rPr lang="en-US" sz="2000" dirty="0"/>
            </a:br>
            <a:r>
              <a:rPr lang="en-US" sz="2000" dirty="0"/>
              <a:t>Warm Light, Cool </a:t>
            </a:r>
            <a:r>
              <a:rPr lang="en-US" sz="2000" dirty="0" smtClean="0"/>
              <a:t>Shadows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Warm </a:t>
            </a:r>
            <a:r>
              <a:rPr lang="en-US" sz="2000" dirty="0" err="1"/>
              <a:t>Colours</a:t>
            </a:r>
            <a:r>
              <a:rPr lang="en-US" sz="2000" dirty="0"/>
              <a:t> Advance, Cool </a:t>
            </a:r>
            <a:r>
              <a:rPr lang="en-US" sz="2000" dirty="0" err="1"/>
              <a:t>Colours</a:t>
            </a:r>
            <a:r>
              <a:rPr lang="en-US" sz="2000" dirty="0"/>
              <a:t> Recede.</a:t>
            </a:r>
            <a:br>
              <a:rPr lang="en-US" sz="2000" dirty="0"/>
            </a:br>
            <a:r>
              <a:rPr lang="en-US" sz="2000" dirty="0"/>
              <a:t>Always have a good sketch to </a:t>
            </a:r>
            <a:r>
              <a:rPr lang="en-US" sz="2000" b="1" dirty="0"/>
              <a:t>paint</a:t>
            </a:r>
            <a:r>
              <a:rPr lang="en-US" sz="2000" dirty="0"/>
              <a:t> from.</a:t>
            </a:r>
            <a:br>
              <a:rPr lang="en-US" sz="2000" dirty="0"/>
            </a:br>
            <a:r>
              <a:rPr lang="en-US" sz="2000" dirty="0"/>
              <a:t>Only </a:t>
            </a:r>
            <a:r>
              <a:rPr lang="en-US" sz="2000" b="1" dirty="0"/>
              <a:t>paint</a:t>
            </a:r>
            <a:r>
              <a:rPr lang="en-US" sz="2000" dirty="0"/>
              <a:t> in good light.</a:t>
            </a:r>
            <a:br>
              <a:rPr lang="en-US" sz="2000" dirty="0"/>
            </a:br>
            <a:r>
              <a:rPr lang="en-US" sz="2000" dirty="0"/>
              <a:t> Paint relationships — not isolated things or people.</a:t>
            </a:r>
            <a:br>
              <a:rPr lang="en-US" sz="2000" dirty="0"/>
            </a:br>
            <a:r>
              <a:rPr lang="en-US" sz="2000" dirty="0" smtClean="0"/>
              <a:t>Everything </a:t>
            </a:r>
            <a:r>
              <a:rPr lang="en-US" sz="2000" dirty="0"/>
              <a:t>is either light against dark, dark against 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r>
              <a:rPr lang="en-US" sz="2000" dirty="0"/>
              <a:t>Light turns gently into shadow and emerges crisply from the </a:t>
            </a:r>
            <a:r>
              <a:rPr lang="en-US" sz="2000" dirty="0" smtClean="0"/>
              <a:t>shadow. Every </a:t>
            </a:r>
            <a:r>
              <a:rPr lang="en-US" sz="2000" dirty="0"/>
              <a:t>object needs a form shadow 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Shadows are dark versions of local </a:t>
            </a:r>
            <a:r>
              <a:rPr lang="en-US" sz="2000" dirty="0" smtClean="0"/>
              <a:t>color.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Highlights </a:t>
            </a:r>
            <a:r>
              <a:rPr lang="en-US" sz="2000" dirty="0"/>
              <a:t>are never on the starting </a:t>
            </a:r>
            <a:r>
              <a:rPr lang="en-US" sz="2000" dirty="0" smtClean="0"/>
              <a:t>edge.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6203" y="1214722"/>
            <a:ext cx="2477149" cy="523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Some Rules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20" y="1093296"/>
            <a:ext cx="3762039" cy="283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4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Some of the Famous Still life paintings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M</a:t>
            </a:r>
            <a:r>
              <a:rPr lang="en-US" dirty="0" smtClean="0"/>
              <a:t>ost </a:t>
            </a:r>
            <a:r>
              <a:rPr lang="en-US" dirty="0"/>
              <a:t>famous still life paintings by renowned artists of the genre including </a:t>
            </a:r>
            <a:r>
              <a:rPr lang="en-US" dirty="0" err="1"/>
              <a:t>Chardin</a:t>
            </a:r>
            <a:r>
              <a:rPr lang="en-US" dirty="0"/>
              <a:t>, Paul Cezanne, Van Gogh and Giorgio </a:t>
            </a:r>
            <a:r>
              <a:rPr lang="en-US" dirty="0" err="1"/>
              <a:t>Morandi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216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Life with Lemons, Oranges and a Rose (1633) – Francisco de Zurbaran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0320" y="3004884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96" y="2400299"/>
            <a:ext cx="7089104" cy="398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2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Ray (1728) – Jean-Baptiste-Simeon </a:t>
            </a:r>
            <a:r>
              <a:rPr lang="en-US" dirty="0" err="1"/>
              <a:t>Chardin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0320" y="3004884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51" y="2134028"/>
            <a:ext cx="6185867" cy="472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Basket of Apples is a still life oil painting by French artist Paul Cézanne.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0320" y="3004884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301" y="2032906"/>
            <a:ext cx="6112871" cy="482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5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Rideau, </a:t>
            </a:r>
            <a:r>
              <a:rPr lang="en-US" dirty="0" err="1"/>
              <a:t>Cruchon</a:t>
            </a:r>
            <a:r>
              <a:rPr lang="en-US" dirty="0"/>
              <a:t> et </a:t>
            </a:r>
            <a:r>
              <a:rPr lang="en-US" dirty="0" err="1"/>
              <a:t>Compotier</a:t>
            </a:r>
            <a:r>
              <a:rPr lang="en-US" dirty="0"/>
              <a:t> (Jug, Curtain and Fruit Bowl) (1894) – Paul Cezanne. 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" t="19525" r="4648" b="19630"/>
          <a:stretch/>
        </p:blipFill>
        <p:spPr>
          <a:xfrm>
            <a:off x="3658251" y="1834166"/>
            <a:ext cx="7413641" cy="502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3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33" y="766107"/>
            <a:ext cx="6377302" cy="1080938"/>
          </a:xfrm>
        </p:spPr>
        <p:txBody>
          <a:bodyPr/>
          <a:lstStyle/>
          <a:p>
            <a:r>
              <a:rPr lang="en-US" dirty="0"/>
              <a:t>Violin and Candlestick (1910) – Georges Braque4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35" y="260730"/>
            <a:ext cx="5067098" cy="630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 Gogh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339" y="362705"/>
            <a:ext cx="5013091" cy="626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1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0016" y="2047741"/>
            <a:ext cx="9613861" cy="3145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Still Life is a genre which gained prominence in Western Art by the late 16th century and has remained an important genre since then. Still </a:t>
            </a:r>
            <a:r>
              <a:rPr lang="en-US" dirty="0" err="1" smtClean="0"/>
              <a:t>Lifes</a:t>
            </a:r>
            <a:r>
              <a:rPr lang="en-US" dirty="0" smtClean="0"/>
              <a:t> are categorized by the depiction of ordinary objects which may be natural, like flowers, fruits etc. or man-made, like glasses, musical instruments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6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Enjoy some more and discuss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2107104"/>
            <a:ext cx="4244930" cy="42629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44" y="1977032"/>
            <a:ext cx="4542307" cy="45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3" y="753228"/>
            <a:ext cx="4587473" cy="5504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36" y="440836"/>
            <a:ext cx="4790136" cy="612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8" y="706971"/>
            <a:ext cx="5592756" cy="56165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472" y="914285"/>
            <a:ext cx="5268903" cy="520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1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Brush work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096" y="103910"/>
            <a:ext cx="4761247" cy="661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 Realistic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402" y="365959"/>
            <a:ext cx="4790941" cy="637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4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Against the dark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814" y="1592915"/>
            <a:ext cx="7147775" cy="516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1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192" y="317625"/>
            <a:ext cx="4533990" cy="618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2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 painting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258" y="228600"/>
            <a:ext cx="714375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2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26" y="169330"/>
            <a:ext cx="6588693" cy="657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3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229" y="2105053"/>
            <a:ext cx="6570484" cy="4321505"/>
          </a:xfrm>
        </p:spPr>
        <p:txBody>
          <a:bodyPr>
            <a:normAutofit/>
          </a:bodyPr>
          <a:lstStyle/>
          <a:p>
            <a:r>
              <a:rPr lang="en-US" dirty="0"/>
              <a:t>Still life painting gives the artist full control over </a:t>
            </a:r>
            <a:r>
              <a:rPr lang="en-US" dirty="0" smtClean="0"/>
              <a:t>his/her </a:t>
            </a:r>
            <a:r>
              <a:rPr lang="en-US" dirty="0"/>
              <a:t>subject. Provided the still life compositions have been set up properly with a steady light source — </a:t>
            </a:r>
            <a:r>
              <a:rPr lang="en-US" dirty="0" smtClean="0"/>
              <a:t>facing </a:t>
            </a:r>
            <a:r>
              <a:rPr lang="en-US" dirty="0"/>
              <a:t>window, or artificial </a:t>
            </a:r>
            <a:r>
              <a:rPr lang="en-US" dirty="0" smtClean="0"/>
              <a:t>lights </a:t>
            </a:r>
            <a:r>
              <a:rPr lang="en-US" dirty="0"/>
              <a:t>— then the artist is free to concentrate on rendering what </a:t>
            </a:r>
            <a:r>
              <a:rPr lang="en-US" dirty="0" smtClean="0"/>
              <a:t>he/she see.</a:t>
            </a:r>
            <a:endParaRPr lang="en-US" dirty="0"/>
          </a:p>
          <a:p>
            <a:r>
              <a:rPr lang="en-US" dirty="0"/>
              <a:t>The first thing to ensure is that the composition is indeed how you want </a:t>
            </a:r>
            <a:r>
              <a:rPr lang="en-US" dirty="0" smtClean="0"/>
              <a:t>it.</a:t>
            </a:r>
            <a:r>
              <a:rPr lang="en-US" dirty="0"/>
              <a:t> Then you will probably want to analyze the tonal </a:t>
            </a:r>
            <a:r>
              <a:rPr lang="en-US" dirty="0" smtClean="0"/>
              <a:t>values.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56" y="836491"/>
            <a:ext cx="4232050" cy="579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349" y="940007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What are the 7 elements of art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0320" y="3004884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6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0321" y="753227"/>
            <a:ext cx="9613861" cy="5840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</a:t>
            </a:r>
            <a:r>
              <a:rPr lang="en-US" dirty="0" smtClean="0"/>
              <a:t>seven elements are line, </a:t>
            </a:r>
            <a:r>
              <a:rPr lang="en-US" b="1" dirty="0" smtClean="0"/>
              <a:t>color</a:t>
            </a:r>
            <a:r>
              <a:rPr lang="en-US" dirty="0" smtClean="0"/>
              <a:t>, </a:t>
            </a:r>
            <a:r>
              <a:rPr lang="en-US" b="1" dirty="0" smtClean="0"/>
              <a:t>value</a:t>
            </a:r>
            <a:r>
              <a:rPr lang="en-US" dirty="0" smtClean="0"/>
              <a:t>, </a:t>
            </a:r>
            <a:r>
              <a:rPr lang="en-US" b="1" dirty="0" smtClean="0"/>
              <a:t>shape</a:t>
            </a:r>
            <a:r>
              <a:rPr lang="en-US" dirty="0" smtClean="0"/>
              <a:t>, form, </a:t>
            </a:r>
            <a:r>
              <a:rPr lang="en-US" b="1" dirty="0" smtClean="0"/>
              <a:t>space</a:t>
            </a:r>
            <a:r>
              <a:rPr lang="en-US" dirty="0" smtClean="0"/>
              <a:t>, and </a:t>
            </a:r>
            <a:r>
              <a:rPr lang="en-US" b="1" dirty="0" smtClean="0"/>
              <a:t>texture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are the 7 elements of art?</a:t>
            </a:r>
            <a:br>
              <a:rPr lang="en-US" dirty="0" smtClean="0"/>
            </a:br>
            <a:r>
              <a:rPr lang="en-US" dirty="0" smtClean="0"/>
              <a:t>The seven elements are line, </a:t>
            </a:r>
            <a:r>
              <a:rPr lang="en-US" b="1" dirty="0" smtClean="0"/>
              <a:t>color</a:t>
            </a:r>
            <a:r>
              <a:rPr lang="en-US" dirty="0" smtClean="0"/>
              <a:t>, </a:t>
            </a:r>
            <a:r>
              <a:rPr lang="en-US" b="1" dirty="0" smtClean="0"/>
              <a:t>value</a:t>
            </a:r>
            <a:r>
              <a:rPr lang="en-US" dirty="0" smtClean="0"/>
              <a:t>, </a:t>
            </a:r>
            <a:r>
              <a:rPr lang="en-US" b="1" dirty="0" smtClean="0"/>
              <a:t>shape</a:t>
            </a:r>
            <a:r>
              <a:rPr lang="en-US" dirty="0" smtClean="0"/>
              <a:t>, form, </a:t>
            </a:r>
            <a:r>
              <a:rPr lang="en-US" b="1" dirty="0" smtClean="0"/>
              <a:t>space</a:t>
            </a:r>
            <a:r>
              <a:rPr lang="en-US" dirty="0" smtClean="0"/>
              <a:t>, and </a:t>
            </a:r>
            <a:r>
              <a:rPr lang="en-US" b="1" dirty="0" smtClean="0"/>
              <a:t>texture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3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684" y="1345656"/>
            <a:ext cx="9613861" cy="1080938"/>
          </a:xfrm>
        </p:spPr>
        <p:txBody>
          <a:bodyPr/>
          <a:lstStyle/>
          <a:p>
            <a:r>
              <a:rPr lang="en-US" dirty="0" smtClean="0"/>
              <a:t>Elements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09" y="2640169"/>
            <a:ext cx="3035584" cy="3957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750" y="1646916"/>
            <a:ext cx="4884566" cy="488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</a:t>
            </a:r>
            <a:r>
              <a:rPr lang="en-US" dirty="0" err="1" smtClean="0"/>
              <a:t>Colours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7" y="1834166"/>
            <a:ext cx="8731876" cy="49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8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</a:t>
            </a:r>
            <a:r>
              <a:rPr lang="en-US" dirty="0" err="1" smtClean="0"/>
              <a:t>Colours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924" y="888643"/>
            <a:ext cx="4653566" cy="523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5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complimentary </a:t>
            </a:r>
            <a:r>
              <a:rPr lang="en-US" dirty="0" err="1" smtClean="0"/>
              <a:t>Colours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512" y="1533678"/>
            <a:ext cx="5778753" cy="510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206</TotalTime>
  <Words>292</Words>
  <Application>Microsoft Office PowerPoint</Application>
  <PresentationFormat>Widescreen</PresentationFormat>
  <Paragraphs>33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Trebuchet MS</vt:lpstr>
      <vt:lpstr>Berlin</vt:lpstr>
      <vt:lpstr>Still Life</vt:lpstr>
      <vt:lpstr>History</vt:lpstr>
      <vt:lpstr>Some tips</vt:lpstr>
      <vt:lpstr>What are the 7 elements of art?</vt:lpstr>
      <vt:lpstr>The seven elements are line, color, value, shape, form, space, and texture What are the 7 elements of art? The seven elements are line, color, value, shape, form, space, and texture </vt:lpstr>
      <vt:lpstr>Elements</vt:lpstr>
      <vt:lpstr>Basic Colours</vt:lpstr>
      <vt:lpstr>Secondary Colours</vt:lpstr>
      <vt:lpstr>Find complimentary Colours</vt:lpstr>
      <vt:lpstr>Analogous Colours</vt:lpstr>
      <vt:lpstr>Hue, Tint, Shade and Tone</vt:lpstr>
      <vt:lpstr>Paint from Dark to Light. Never Use Black. Warm Light, Cool Shadows Warm Colours Advance, Cool Colours Recede. Always have a good sketch to paint from. Only paint in good light.  Paint relationships — not isolated things or people. Everything is either light against dark, dark against . Light turns gently into shadow and emerges crisply from the shadow. Every object needs a form shadow  Shadows are dark versions of local color. Highlights are never on the starting edge. </vt:lpstr>
      <vt:lpstr>Some of the Famous Still life paintings</vt:lpstr>
      <vt:lpstr>Still Life with Lemons, Oranges and a Rose (1633) – Francisco de Zurbaran</vt:lpstr>
      <vt:lpstr>The Ray (1728) – Jean-Baptiste-Simeon Chardin</vt:lpstr>
      <vt:lpstr>The Basket of Apples is a still life oil painting by French artist Paul Cézanne.</vt:lpstr>
      <vt:lpstr>Rideau, Cruchon et Compotier (Jug, Curtain and Fruit Bowl) (1894) – Paul Cezanne. 5</vt:lpstr>
      <vt:lpstr>Violin and Candlestick (1910) – Georges Braque4</vt:lpstr>
      <vt:lpstr>Van Gogh</vt:lpstr>
      <vt:lpstr>Enjoy some more and discuss</vt:lpstr>
      <vt:lpstr>PowerPoint Presentation</vt:lpstr>
      <vt:lpstr>PowerPoint Presentation</vt:lpstr>
      <vt:lpstr>Brush work</vt:lpstr>
      <vt:lpstr>Super Realistic</vt:lpstr>
      <vt:lpstr>Against the dark</vt:lpstr>
      <vt:lpstr>Floral</vt:lpstr>
      <vt:lpstr>Under painting</vt:lpstr>
      <vt:lpstr>Stages</vt:lpstr>
      <vt:lpstr>Your turn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andy</dc:creator>
  <cp:lastModifiedBy>Muhammad andy</cp:lastModifiedBy>
  <cp:revision>25</cp:revision>
  <dcterms:created xsi:type="dcterms:W3CDTF">2020-10-11T18:34:33Z</dcterms:created>
  <dcterms:modified xsi:type="dcterms:W3CDTF">2020-10-12T06:38:17Z</dcterms:modified>
</cp:coreProperties>
</file>