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451" r:id="rId2"/>
    <p:sldId id="452" r:id="rId3"/>
    <p:sldId id="379" r:id="rId4"/>
    <p:sldId id="380" r:id="rId5"/>
    <p:sldId id="381" r:id="rId6"/>
    <p:sldId id="402" r:id="rId7"/>
    <p:sldId id="407" r:id="rId8"/>
    <p:sldId id="408" r:id="rId9"/>
    <p:sldId id="464" r:id="rId10"/>
    <p:sldId id="465" r:id="rId11"/>
    <p:sldId id="448" r:id="rId12"/>
    <p:sldId id="382" r:id="rId13"/>
    <p:sldId id="462" r:id="rId14"/>
    <p:sldId id="463" r:id="rId15"/>
    <p:sldId id="404" r:id="rId16"/>
    <p:sldId id="405" r:id="rId17"/>
    <p:sldId id="449" r:id="rId18"/>
    <p:sldId id="410" r:id="rId19"/>
    <p:sldId id="466" r:id="rId20"/>
    <p:sldId id="383" r:id="rId21"/>
    <p:sldId id="406" r:id="rId22"/>
    <p:sldId id="384" r:id="rId23"/>
    <p:sldId id="468" r:id="rId24"/>
    <p:sldId id="453" r:id="rId25"/>
    <p:sldId id="467" r:id="rId26"/>
    <p:sldId id="454" r:id="rId27"/>
    <p:sldId id="455" r:id="rId28"/>
    <p:sldId id="470" r:id="rId29"/>
    <p:sldId id="396" r:id="rId30"/>
    <p:sldId id="397" r:id="rId31"/>
    <p:sldId id="398" r:id="rId32"/>
    <p:sldId id="386" r:id="rId33"/>
    <p:sldId id="478" r:id="rId34"/>
    <p:sldId id="479" r:id="rId35"/>
    <p:sldId id="489" r:id="rId36"/>
    <p:sldId id="490" r:id="rId37"/>
    <p:sldId id="491" r:id="rId38"/>
    <p:sldId id="493" r:id="rId39"/>
    <p:sldId id="494" r:id="rId40"/>
    <p:sldId id="484" r:id="rId41"/>
    <p:sldId id="487" r:id="rId42"/>
    <p:sldId id="488" r:id="rId43"/>
    <p:sldId id="485" r:id="rId44"/>
    <p:sldId id="476" r:id="rId45"/>
    <p:sldId id="477" r:id="rId46"/>
    <p:sldId id="486" r:id="rId47"/>
    <p:sldId id="483" r:id="rId48"/>
    <p:sldId id="441" r:id="rId49"/>
    <p:sldId id="442" r:id="rId50"/>
    <p:sldId id="443" r:id="rId51"/>
    <p:sldId id="444" r:id="rId52"/>
    <p:sldId id="445" r:id="rId53"/>
    <p:sldId id="446" r:id="rId54"/>
    <p:sldId id="447" r:id="rId55"/>
    <p:sldId id="387" r:id="rId56"/>
    <p:sldId id="390" r:id="rId57"/>
    <p:sldId id="391" r:id="rId58"/>
    <p:sldId id="450" r:id="rId59"/>
    <p:sldId id="392" r:id="rId60"/>
    <p:sldId id="412" r:id="rId61"/>
    <p:sldId id="481" r:id="rId62"/>
    <p:sldId id="473" r:id="rId63"/>
    <p:sldId id="474" r:id="rId64"/>
    <p:sldId id="475" r:id="rId65"/>
    <p:sldId id="395" r:id="rId66"/>
    <p:sldId id="439" r:id="rId67"/>
    <p:sldId id="440" r:id="rId68"/>
    <p:sldId id="393" r:id="rId69"/>
    <p:sldId id="457" r:id="rId70"/>
    <p:sldId id="459" r:id="rId71"/>
    <p:sldId id="460" r:id="rId72"/>
    <p:sldId id="461" r:id="rId73"/>
    <p:sldId id="458" r:id="rId74"/>
    <p:sldId id="456" r:id="rId75"/>
    <p:sldId id="414" r:id="rId76"/>
    <p:sldId id="48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DF755-9B85-4F60-B4F2-8800FA84F4CC}" type="datetimeFigureOut">
              <a:rPr lang="en-US" smtClean="0"/>
              <a:pPr/>
              <a:t>4/21/2020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5DE34-B81A-4490-B0F4-CB27222B79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Tumor immunology </a:t>
            </a:r>
          </a:p>
          <a:p>
            <a:r>
              <a:rPr lang="en-US" dirty="0" smtClean="0"/>
              <a:t>Tumor Antigen</a:t>
            </a:r>
            <a:endParaRPr lang="en-US" dirty="0"/>
          </a:p>
        </p:txBody>
      </p:sp>
      <p:sp>
        <p:nvSpPr>
          <p:cNvPr id="4" name="Slide Number Placeholder 3"/>
          <p:cNvSpPr>
            <a:spLocks noGrp="1"/>
          </p:cNvSpPr>
          <p:nvPr>
            <p:ph type="sldNum" sz="quarter" idx="10"/>
          </p:nvPr>
        </p:nvSpPr>
        <p:spPr/>
        <p:txBody>
          <a:bodyPr/>
          <a:lstStyle/>
          <a:p>
            <a:fld id="{A965DE34-B81A-4490-B0F4-CB27222B791E}"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65DE34-B81A-4490-B0F4-CB27222B791E}"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520260F7-03F7-4C06-B418-D68915CEFD74}"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260F7-03F7-4C06-B418-D68915CEFD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260F7-03F7-4C06-B418-D68915CEFD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260F7-03F7-4C06-B418-D68915CEFD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260F7-03F7-4C06-B418-D68915CEFD7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0260F7-03F7-4C06-B418-D68915CEFD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0260F7-03F7-4C06-B418-D68915CEFD74}"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0260F7-03F7-4C06-B418-D68915CEFD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0260F7-03F7-4C06-B418-D68915CEFD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D18EC2-E9F6-4F69-98A8-05714B89AE8C}" type="datetimeFigureOut">
              <a:rPr lang="en-US" smtClean="0"/>
              <a:pPr/>
              <a:t>4/21/2020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0260F7-03F7-4C06-B418-D68915CEFD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8D18EC2-E9F6-4F69-98A8-05714B89AE8C}" type="datetimeFigureOut">
              <a:rPr lang="en-US" smtClean="0"/>
              <a:pPr/>
              <a:t>4/21/2020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520260F7-03F7-4C06-B418-D68915CEFD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8D18EC2-E9F6-4F69-98A8-05714B89AE8C}" type="datetimeFigureOut">
              <a:rPr lang="en-US" smtClean="0"/>
              <a:pPr/>
              <a:t>4/21/2020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20260F7-03F7-4C06-B418-D68915CEFD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line.com/health/chronic-lymphocytic-leukemia-cll" TargetMode="External"/><Relationship Id="rId2" Type="http://schemas.openxmlformats.org/officeDocument/2006/relationships/hyperlink" Target="https://www.healthline.com/health/lymphoma" TargetMode="External"/><Relationship Id="rId1" Type="http://schemas.openxmlformats.org/officeDocument/2006/relationships/slideLayout" Target="../slideLayouts/slideLayout2.xml"/><Relationship Id="rId4" Type="http://schemas.openxmlformats.org/officeDocument/2006/relationships/hyperlink" Target="https://www.healthline.com/health/amyloidosi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americanpregnancy.org/while-pregnant/hcg-levels/" TargetMode="External"/><Relationship Id="rId2" Type="http://schemas.openxmlformats.org/officeDocument/2006/relationships/hyperlink" Target="https://americanpregnancy.org/getting-pregnant/pregnancy-test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Immunoassay </a:t>
            </a:r>
          </a:p>
          <a:p>
            <a:pPr>
              <a:buNone/>
            </a:pPr>
            <a:r>
              <a:rPr lang="en-US" dirty="0" smtClean="0"/>
              <a:t>    A biochemical technique that </a:t>
            </a:r>
            <a:r>
              <a:rPr lang="en-US" dirty="0" smtClean="0">
                <a:solidFill>
                  <a:srgbClr val="FF0000"/>
                </a:solidFill>
              </a:rPr>
              <a:t>measures</a:t>
            </a:r>
            <a:r>
              <a:rPr lang="en-US" dirty="0" smtClean="0"/>
              <a:t> the concentration of a substance in a biological fluid (especially in serum and urine)</a:t>
            </a:r>
          </a:p>
          <a:p>
            <a:r>
              <a:rPr lang="en-US" dirty="0" smtClean="0"/>
              <a:t>Radioimmunoassay</a:t>
            </a:r>
          </a:p>
          <a:p>
            <a:pPr>
              <a:buNone/>
            </a:pPr>
            <a:r>
              <a:rPr lang="en-US" dirty="0" smtClean="0"/>
              <a:t>    A technique for </a:t>
            </a:r>
            <a:r>
              <a:rPr lang="en-US" dirty="0" smtClean="0">
                <a:solidFill>
                  <a:srgbClr val="FF0000"/>
                </a:solidFill>
              </a:rPr>
              <a:t>detecting</a:t>
            </a:r>
            <a:r>
              <a:rPr lang="en-US" dirty="0" smtClean="0"/>
              <a:t> antigen or antibody</a:t>
            </a:r>
          </a:p>
          <a:p>
            <a:r>
              <a:rPr lang="en-US" dirty="0" smtClean="0"/>
              <a:t>ELISA</a:t>
            </a:r>
          </a:p>
          <a:p>
            <a:pPr>
              <a:buNone/>
            </a:pPr>
            <a:r>
              <a:rPr lang="en-US" dirty="0" smtClean="0"/>
              <a:t>   A technique used for both </a:t>
            </a:r>
            <a:r>
              <a:rPr lang="en-US" dirty="0" smtClean="0">
                <a:solidFill>
                  <a:srgbClr val="FF0000"/>
                </a:solidFill>
              </a:rPr>
              <a:t>determining</a:t>
            </a:r>
            <a:r>
              <a:rPr lang="en-US" dirty="0" smtClean="0"/>
              <a:t> serum antibody concentrations and </a:t>
            </a:r>
            <a:r>
              <a:rPr lang="en-US" dirty="0" smtClean="0">
                <a:solidFill>
                  <a:srgbClr val="FF0000"/>
                </a:solidFill>
              </a:rPr>
              <a:t>detecting</a:t>
            </a:r>
            <a:r>
              <a:rPr lang="en-US" dirty="0" smtClean="0"/>
              <a:t> the presence of antigen or antibody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5ml of urine is taken in a test tube and made acidic by adding a few drops of 5% acetic acid and then keep it in water bath with a thermometer inside the TT . At a temperature between 40</a:t>
            </a:r>
            <a:r>
              <a:rPr lang="en-US" dirty="0" smtClean="0">
                <a:latin typeface="Lucida Sans Unicode"/>
                <a:cs typeface="Lucida Sans Unicode"/>
              </a:rPr>
              <a:t>℃ clouding will start appearing and at </a:t>
            </a:r>
            <a:r>
              <a:rPr lang="en-US" dirty="0" smtClean="0"/>
              <a:t>60</a:t>
            </a:r>
            <a:r>
              <a:rPr lang="en-US" dirty="0" smtClean="0">
                <a:latin typeface="Lucida Sans Unicode"/>
                <a:cs typeface="Lucida Sans Unicode"/>
              </a:rPr>
              <a:t>℃ precipitates will appear</a:t>
            </a:r>
          </a:p>
          <a:p>
            <a:r>
              <a:rPr lang="en-US" dirty="0" smtClean="0">
                <a:latin typeface="Lucida Sans Unicode"/>
                <a:cs typeface="Lucida Sans Unicode"/>
              </a:rPr>
              <a:t>Take out thermometer and boil urine in TT</a:t>
            </a:r>
          </a:p>
          <a:p>
            <a:r>
              <a:rPr lang="en-US" dirty="0" smtClean="0">
                <a:latin typeface="Lucida Sans Unicode"/>
                <a:cs typeface="Lucida Sans Unicode"/>
              </a:rPr>
              <a:t>Precipitates will dissolve</a:t>
            </a:r>
          </a:p>
          <a:p>
            <a:r>
              <a:rPr lang="en-US" dirty="0" smtClean="0">
                <a:latin typeface="Lucida Sans Unicode"/>
                <a:cs typeface="Lucida Sans Unicode"/>
              </a:rPr>
              <a:t>Replace the thermometer and again cool it down</a:t>
            </a:r>
          </a:p>
          <a:p>
            <a:r>
              <a:rPr lang="en-US" dirty="0" smtClean="0">
                <a:latin typeface="Lucida Sans Unicode"/>
                <a:cs typeface="Lucida Sans Unicode"/>
              </a:rPr>
              <a:t>Precipitates will reappear and fade to disappear at temperature below 40℃ </a:t>
            </a:r>
          </a:p>
          <a:p>
            <a:r>
              <a:rPr lang="en-US" dirty="0" smtClean="0">
                <a:latin typeface="Lucida Sans Unicode"/>
                <a:cs typeface="Lucida Sans Unicode"/>
              </a:rPr>
              <a:t>Test is confirmed by electrophoresis of concentrated urine</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704088"/>
          </a:xfrm>
        </p:spPr>
        <p:txBody>
          <a:bodyPr>
            <a:normAutofit/>
          </a:bodyPr>
          <a:lstStyle/>
          <a:p>
            <a:r>
              <a:rPr lang="en-US" dirty="0" smtClean="0"/>
              <a:t>   Immunochemical Techniques</a:t>
            </a:r>
            <a:endParaRPr lang="en-US" dirty="0"/>
          </a:p>
        </p:txBody>
      </p:sp>
      <p:sp>
        <p:nvSpPr>
          <p:cNvPr id="3" name="Content Placeholder 2"/>
          <p:cNvSpPr>
            <a:spLocks noGrp="1"/>
          </p:cNvSpPr>
          <p:nvPr>
            <p:ph idx="1"/>
          </p:nvPr>
        </p:nvSpPr>
        <p:spPr>
          <a:xfrm>
            <a:off x="0" y="1219200"/>
            <a:ext cx="8915400" cy="5638800"/>
          </a:xfrm>
        </p:spPr>
        <p:txBody>
          <a:bodyPr>
            <a:normAutofit fontScale="62500" lnSpcReduction="20000"/>
          </a:bodyPr>
          <a:lstStyle/>
          <a:p>
            <a:r>
              <a:rPr lang="en-US" sz="2800" b="1" dirty="0" smtClean="0">
                <a:latin typeface="Arial" pitchFamily="34" charset="0"/>
                <a:cs typeface="Arial" pitchFamily="34" charset="0"/>
              </a:rPr>
              <a:t>Understanding the results of a </a:t>
            </a:r>
            <a:r>
              <a:rPr lang="en-US" sz="2800" b="1" dirty="0" err="1" smtClean="0">
                <a:latin typeface="Arial" pitchFamily="34" charset="0"/>
                <a:cs typeface="Arial" pitchFamily="34" charset="0"/>
              </a:rPr>
              <a:t>Bence</a:t>
            </a:r>
            <a:r>
              <a:rPr lang="en-US" sz="2800" b="1" dirty="0" smtClean="0">
                <a:latin typeface="Arial" pitchFamily="34" charset="0"/>
                <a:cs typeface="Arial" pitchFamily="34" charset="0"/>
              </a:rPr>
              <a:t> Jones protein test</a:t>
            </a:r>
          </a:p>
          <a:p>
            <a:endParaRPr lang="en-US" sz="2800" b="1" dirty="0" smtClean="0">
              <a:latin typeface="Arial" pitchFamily="34" charset="0"/>
              <a:cs typeface="Arial" pitchFamily="34" charset="0"/>
            </a:endParaRPr>
          </a:p>
          <a:p>
            <a:r>
              <a:rPr lang="en-US" sz="2800" dirty="0" smtClean="0">
                <a:latin typeface="Arial" pitchFamily="34" charset="0"/>
                <a:cs typeface="Arial" pitchFamily="34" charset="0"/>
              </a:rPr>
              <a:t>It can take anywhere from a few days to two weeks to get your results, depending on the lab and your doctor. </a:t>
            </a:r>
            <a:r>
              <a:rPr lang="en-US" sz="2800" dirty="0" err="1" smtClean="0">
                <a:latin typeface="Arial" pitchFamily="34" charset="0"/>
                <a:cs typeface="Arial" pitchFamily="34" charset="0"/>
              </a:rPr>
              <a:t>Bence</a:t>
            </a:r>
            <a:r>
              <a:rPr lang="en-US" sz="2800" dirty="0" smtClean="0">
                <a:latin typeface="Arial" pitchFamily="34" charset="0"/>
                <a:cs typeface="Arial" pitchFamily="34" charset="0"/>
              </a:rPr>
              <a:t> Jones proteins are not normally found in urine, so a positive test indicates that you probably have multiple myeloma. Other kinds of cancer may also be associated with a positive result.</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An abnormal test may indicate other types of cancer including </a:t>
            </a:r>
            <a:r>
              <a:rPr lang="en-US" sz="2800" dirty="0" smtClean="0">
                <a:latin typeface="Arial" pitchFamily="34" charset="0"/>
                <a:cs typeface="Arial" pitchFamily="34" charset="0"/>
                <a:hlinkClick r:id="rId2"/>
              </a:rPr>
              <a:t>lymphoma</a:t>
            </a:r>
            <a:r>
              <a:rPr lang="en-US" sz="2800" dirty="0" smtClean="0">
                <a:latin typeface="Arial" pitchFamily="34" charset="0"/>
                <a:cs typeface="Arial" pitchFamily="34" charset="0"/>
              </a:rPr>
              <a:t>, </a:t>
            </a:r>
            <a:r>
              <a:rPr lang="en-US" sz="2800" dirty="0" smtClean="0">
                <a:latin typeface="Arial" pitchFamily="34" charset="0"/>
                <a:cs typeface="Arial" pitchFamily="34" charset="0"/>
                <a:hlinkClick r:id="rId3"/>
              </a:rPr>
              <a:t>chronic lymphocytic leukemia</a:t>
            </a:r>
            <a:r>
              <a:rPr lang="en-US" sz="2800" dirty="0" smtClean="0">
                <a:latin typeface="Arial" pitchFamily="34" charset="0"/>
                <a:cs typeface="Arial" pitchFamily="34" charset="0"/>
              </a:rPr>
              <a:t>, and </a:t>
            </a:r>
            <a:r>
              <a:rPr lang="en-US" sz="2800" dirty="0" err="1" smtClean="0">
                <a:latin typeface="Arial" pitchFamily="34" charset="0"/>
                <a:cs typeface="Arial" pitchFamily="34" charset="0"/>
              </a:rPr>
              <a:t>macroglobulinemia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Macroglobulinemia</a:t>
            </a:r>
            <a:r>
              <a:rPr lang="en-US" sz="2800" dirty="0" smtClean="0">
                <a:latin typeface="Arial" pitchFamily="34" charset="0"/>
                <a:cs typeface="Arial" pitchFamily="34" charset="0"/>
              </a:rPr>
              <a:t> is a type of white blood cell cancer.</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In some instances, an abnormal result may not indicate cancer at all. </a:t>
            </a:r>
            <a:r>
              <a:rPr lang="en-US" sz="2800" dirty="0" err="1" smtClean="0">
                <a:latin typeface="Arial" pitchFamily="34" charset="0"/>
                <a:cs typeface="Arial" pitchFamily="34" charset="0"/>
                <a:hlinkClick r:id="rId4"/>
              </a:rPr>
              <a:t>Amyloidosis</a:t>
            </a:r>
            <a:r>
              <a:rPr lang="en-US" sz="2800" dirty="0" smtClean="0">
                <a:latin typeface="Arial" pitchFamily="34" charset="0"/>
                <a:cs typeface="Arial" pitchFamily="34" charset="0"/>
              </a:rPr>
              <a:t> is a condition that causes </a:t>
            </a:r>
            <a:r>
              <a:rPr lang="en-US" sz="2800" dirty="0" err="1" smtClean="0">
                <a:latin typeface="Arial" pitchFamily="34" charset="0"/>
                <a:cs typeface="Arial" pitchFamily="34" charset="0"/>
              </a:rPr>
              <a:t>amyloid</a:t>
            </a:r>
            <a:r>
              <a:rPr lang="en-US" sz="2800" dirty="0" smtClean="0">
                <a:latin typeface="Arial" pitchFamily="34" charset="0"/>
                <a:cs typeface="Arial" pitchFamily="34" charset="0"/>
              </a:rPr>
              <a:t> deposits, which are abnormal buildups of proteins in organs and tissues. </a:t>
            </a:r>
            <a:r>
              <a:rPr lang="en-US" sz="2800" dirty="0" err="1" smtClean="0">
                <a:latin typeface="Arial" pitchFamily="34" charset="0"/>
                <a:cs typeface="Arial" pitchFamily="34" charset="0"/>
              </a:rPr>
              <a:t>Amyloidosis</a:t>
            </a:r>
            <a:r>
              <a:rPr lang="en-US" sz="2800" dirty="0" smtClean="0">
                <a:latin typeface="Arial" pitchFamily="34" charset="0"/>
                <a:cs typeface="Arial" pitchFamily="34" charset="0"/>
              </a:rPr>
              <a:t> is rare, but it’s similar to multiple myeloma. It can have dangerous long-term effects, including kidney failure, heart muscle damage, and nerve damage.</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Monoclonal </a:t>
            </a:r>
            <a:r>
              <a:rPr lang="en-US" sz="2800" dirty="0" err="1" smtClean="0">
                <a:latin typeface="Arial" pitchFamily="34" charset="0"/>
                <a:cs typeface="Arial" pitchFamily="34" charset="0"/>
              </a:rPr>
              <a:t>gammopathy</a:t>
            </a:r>
            <a:r>
              <a:rPr lang="en-US" sz="2800" dirty="0" smtClean="0">
                <a:latin typeface="Arial" pitchFamily="34" charset="0"/>
                <a:cs typeface="Arial" pitchFamily="34" charset="0"/>
              </a:rPr>
              <a:t> of uncertain significance (MGUS) is another common cause of an abnormal BJP test result. In this condition, an abnormal protein that is produced by white blood cells is found in the blood. While MGUS is not dangerous on its own, its progression can lead to other conditions, including blood cancers.</a:t>
            </a:r>
          </a:p>
          <a:p>
            <a:endParaRPr lang="en-US" sz="28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a:xfrm>
            <a:off x="685800" y="1783560"/>
            <a:ext cx="8153400" cy="4572000"/>
          </a:xfrm>
        </p:spPr>
        <p:txBody>
          <a:bodyPr>
            <a:normAutofit fontScale="92500"/>
          </a:bodyPr>
          <a:lstStyle/>
          <a:p>
            <a:pPr>
              <a:buNone/>
            </a:pPr>
            <a:r>
              <a:rPr lang="en-US" sz="2800" b="1" dirty="0" smtClean="0"/>
              <a:t>      Detection of </a:t>
            </a:r>
            <a:r>
              <a:rPr lang="en-US" sz="2800" b="1" dirty="0" err="1" smtClean="0"/>
              <a:t>Cryoglobulins</a:t>
            </a:r>
            <a:endParaRPr lang="en-US" sz="2800" b="1" dirty="0" smtClean="0"/>
          </a:p>
          <a:p>
            <a:r>
              <a:rPr lang="en-US" dirty="0" smtClean="0"/>
              <a:t>They are circulating proteins, specifically </a:t>
            </a:r>
            <a:r>
              <a:rPr lang="en-US" dirty="0" err="1" smtClean="0"/>
              <a:t>immunoglobulins</a:t>
            </a:r>
            <a:r>
              <a:rPr lang="en-US" dirty="0" smtClean="0"/>
              <a:t> </a:t>
            </a:r>
          </a:p>
          <a:p>
            <a:r>
              <a:rPr lang="en-US" dirty="0" smtClean="0"/>
              <a:t>i.e., </a:t>
            </a:r>
            <a:r>
              <a:rPr lang="en-US" dirty="0" err="1" smtClean="0"/>
              <a:t>IgG</a:t>
            </a:r>
            <a:r>
              <a:rPr lang="en-US" dirty="0" smtClean="0"/>
              <a:t>, </a:t>
            </a:r>
            <a:r>
              <a:rPr lang="en-US" dirty="0" err="1" smtClean="0"/>
              <a:t>IgM</a:t>
            </a:r>
            <a:r>
              <a:rPr lang="en-US" dirty="0" smtClean="0"/>
              <a:t>, </a:t>
            </a:r>
            <a:r>
              <a:rPr lang="en-US" dirty="0" err="1" smtClean="0"/>
              <a:t>IgA</a:t>
            </a:r>
            <a:r>
              <a:rPr lang="en-US" dirty="0" smtClean="0"/>
              <a:t> or light chains), that clump together (precipitate) /solid/gel like when they are exposed to cold and dissolve when warmed. They may be present in small quantities in the blood of some healthy people but are most frequently associated with abnormal protein production and a variety of diseases and conditions.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Symptoms</a:t>
            </a:r>
          </a:p>
          <a:p>
            <a:r>
              <a:rPr lang="en-US" dirty="0" smtClean="0"/>
              <a:t>Rash, bruising, weakness, joint pain and coolness of the </a:t>
            </a:r>
            <a:r>
              <a:rPr lang="en-US" dirty="0" err="1" smtClean="0"/>
              <a:t>extermites</a:t>
            </a:r>
            <a:r>
              <a:rPr lang="en-US" dirty="0" smtClean="0"/>
              <a:t> that occur on exposure to cold</a:t>
            </a:r>
          </a:p>
          <a:p>
            <a:r>
              <a:rPr lang="en-US" dirty="0" smtClean="0"/>
              <a:t>Precipitated </a:t>
            </a:r>
            <a:r>
              <a:rPr lang="en-US" dirty="0" err="1" smtClean="0"/>
              <a:t>cryoglobulins</a:t>
            </a:r>
            <a:r>
              <a:rPr lang="en-US" dirty="0" smtClean="0"/>
              <a:t> can slow the flow of blood and block small BV. The presence of large amounts of </a:t>
            </a:r>
            <a:r>
              <a:rPr lang="en-US" dirty="0" err="1" smtClean="0"/>
              <a:t>cryoglobulins</a:t>
            </a:r>
            <a:r>
              <a:rPr lang="en-US" dirty="0" smtClean="0"/>
              <a:t> in the blood is called as </a:t>
            </a:r>
            <a:r>
              <a:rPr lang="en-US" dirty="0" err="1" smtClean="0"/>
              <a:t>cryoglobulinemia</a:t>
            </a:r>
            <a:endParaRPr lang="en-US" dirty="0" smtClean="0"/>
          </a:p>
          <a:p>
            <a:r>
              <a:rPr lang="en-US" dirty="0" err="1" smtClean="0"/>
              <a:t>Cryoglobulins</a:t>
            </a:r>
            <a:r>
              <a:rPr lang="en-US" dirty="0" smtClean="0"/>
              <a:t> can cause tissue damage that leads to skin ulcers, and gangrene</a:t>
            </a:r>
          </a:p>
          <a:p>
            <a:r>
              <a:rPr lang="en-US" dirty="0" smtClean="0"/>
              <a:t>They can also activate immune system leading to immune complex deposition in tissues resulting in inflammation, bleeding and clotting that can effect circulation in kidneys or liver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3 types of </a:t>
            </a:r>
            <a:r>
              <a:rPr lang="en-US" dirty="0" err="1" smtClean="0"/>
              <a:t>cryoglobulins</a:t>
            </a:r>
            <a:r>
              <a:rPr lang="en-US" dirty="0" smtClean="0"/>
              <a:t> are found</a:t>
            </a:r>
          </a:p>
          <a:p>
            <a:r>
              <a:rPr lang="en-US" dirty="0" smtClean="0"/>
              <a:t>Type 1</a:t>
            </a:r>
          </a:p>
          <a:p>
            <a:pPr>
              <a:buNone/>
            </a:pPr>
            <a:r>
              <a:rPr lang="en-US" dirty="0" smtClean="0"/>
              <a:t>    Consist of monoclonal immune globulin seen in MM or lymphoma</a:t>
            </a:r>
          </a:p>
          <a:p>
            <a:r>
              <a:rPr lang="en-US" dirty="0" smtClean="0"/>
              <a:t>Type 2</a:t>
            </a:r>
          </a:p>
          <a:p>
            <a:pPr>
              <a:buNone/>
            </a:pPr>
            <a:r>
              <a:rPr lang="en-US" dirty="0" smtClean="0"/>
              <a:t>    Consist of polyclonal </a:t>
            </a:r>
            <a:r>
              <a:rPr lang="en-US" dirty="0" err="1" smtClean="0"/>
              <a:t>Ig</a:t>
            </a:r>
            <a:r>
              <a:rPr lang="en-US" dirty="0" smtClean="0"/>
              <a:t> and monoclonal </a:t>
            </a:r>
            <a:r>
              <a:rPr lang="en-US" dirty="0" err="1" smtClean="0"/>
              <a:t>Ig</a:t>
            </a:r>
            <a:r>
              <a:rPr lang="en-US" dirty="0" smtClean="0"/>
              <a:t> mixture. It is seen in patients with hepatitis C and viral infection</a:t>
            </a:r>
          </a:p>
          <a:p>
            <a:r>
              <a:rPr lang="en-US" dirty="0" smtClean="0"/>
              <a:t>Type 3</a:t>
            </a:r>
          </a:p>
          <a:p>
            <a:pPr>
              <a:buNone/>
            </a:pPr>
            <a:r>
              <a:rPr lang="en-US" dirty="0" smtClean="0"/>
              <a:t>    Consist f polyclonal </a:t>
            </a:r>
            <a:r>
              <a:rPr lang="en-US" dirty="0" err="1" smtClean="0"/>
              <a:t>Igs</a:t>
            </a:r>
            <a:r>
              <a:rPr lang="en-US" dirty="0" smtClean="0"/>
              <a:t>, most often seen in autoimmune diseases</a:t>
            </a:r>
          </a:p>
          <a:p>
            <a:r>
              <a:rPr lang="en-US" dirty="0" smtClean="0"/>
              <a:t>These 3 types are distinguished by electrophoresis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lstStyle/>
          <a:p>
            <a:r>
              <a:rPr lang="en-US" sz="2400" b="1" dirty="0" smtClean="0"/>
              <a:t> Detection of </a:t>
            </a:r>
            <a:r>
              <a:rPr lang="en-US" sz="2400" b="1" dirty="0" err="1" smtClean="0"/>
              <a:t>Cryoglobulins</a:t>
            </a:r>
            <a:endParaRPr lang="en-US" sz="2400" b="1" dirty="0" smtClean="0"/>
          </a:p>
          <a:p>
            <a:r>
              <a:rPr lang="en-US" b="1" dirty="0" smtClean="0"/>
              <a:t>Test Preparation Needed?</a:t>
            </a:r>
          </a:p>
          <a:p>
            <a:r>
              <a:rPr lang="en-US" dirty="0" smtClean="0"/>
              <a:t>No test preparation is usually needed. An 8-hour fast before sample collection may be instructed to minimize the potential for turbidity (cloudiness) in the sample due to triglycerides.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fontScale="92500" lnSpcReduction="20000"/>
          </a:bodyPr>
          <a:lstStyle/>
          <a:p>
            <a:r>
              <a:rPr lang="en-US" sz="2400" b="1" dirty="0" smtClean="0"/>
              <a:t> Detection of </a:t>
            </a:r>
            <a:r>
              <a:rPr lang="en-US" sz="2400" b="1" dirty="0" err="1" smtClean="0"/>
              <a:t>Cryoglobulins</a:t>
            </a:r>
            <a:endParaRPr lang="en-US" sz="2400" b="1" dirty="0" smtClean="0"/>
          </a:p>
          <a:p>
            <a:r>
              <a:rPr lang="en-US" dirty="0" smtClean="0"/>
              <a:t>The </a:t>
            </a:r>
            <a:r>
              <a:rPr lang="en-US" dirty="0" err="1" smtClean="0"/>
              <a:t>cryoglobulins</a:t>
            </a:r>
            <a:r>
              <a:rPr lang="en-US" dirty="0" smtClean="0"/>
              <a:t> test is negative (no </a:t>
            </a:r>
            <a:r>
              <a:rPr lang="en-US" dirty="0" err="1" smtClean="0"/>
              <a:t>cryoglobulins</a:t>
            </a:r>
            <a:r>
              <a:rPr lang="en-US" dirty="0" smtClean="0"/>
              <a:t> found) in most healthy people and is not routinely ordered for those without symptoms.</a:t>
            </a:r>
          </a:p>
          <a:p>
            <a:r>
              <a:rPr lang="en-US" dirty="0" smtClean="0"/>
              <a:t>When the test is positive, it means that </a:t>
            </a:r>
            <a:r>
              <a:rPr lang="en-US" dirty="0" err="1" smtClean="0"/>
              <a:t>cryoglobulins</a:t>
            </a:r>
            <a:r>
              <a:rPr lang="en-US" dirty="0" smtClean="0"/>
              <a:t> are present and have the potential to precipitate upon exposure to cold. The symptoms experienced when this happens will vary from person to person, may be different with each exposure, and will not necessarily correlate with the quantity of </a:t>
            </a:r>
            <a:r>
              <a:rPr lang="en-US" dirty="0" err="1" smtClean="0"/>
              <a:t>cryoglobulins</a:t>
            </a:r>
            <a:r>
              <a:rPr lang="en-US" dirty="0" smtClean="0"/>
              <a:t> present.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sz="3900" b="1" dirty="0" smtClean="0"/>
              <a:t> Detection of </a:t>
            </a:r>
            <a:r>
              <a:rPr lang="en-US" sz="3900" b="1" dirty="0" err="1" smtClean="0"/>
              <a:t>Cryoglobulins</a:t>
            </a:r>
            <a:endParaRPr lang="en-US" sz="3900" b="1" dirty="0" smtClean="0"/>
          </a:p>
          <a:p>
            <a:r>
              <a:rPr lang="en-US" dirty="0" smtClean="0"/>
              <a:t>The test is kept at or near the body temp during sample preparation. The patients serum is then refrigerated for 72 hours and examined daily for about 7 days for ppt. If present then and sample is warmed to check if </a:t>
            </a:r>
            <a:r>
              <a:rPr lang="en-US" dirty="0" err="1" smtClean="0"/>
              <a:t>ppts</a:t>
            </a:r>
            <a:r>
              <a:rPr lang="en-US" dirty="0" smtClean="0"/>
              <a:t> dissolve. If they do then test is positive</a:t>
            </a:r>
          </a:p>
          <a:p>
            <a:r>
              <a:rPr lang="en-US" dirty="0" smtClean="0"/>
              <a:t>If positive then protein electrophoresis is done to quantify the </a:t>
            </a:r>
            <a:r>
              <a:rPr lang="en-US" dirty="0" err="1" smtClean="0"/>
              <a:t>cryoglobulins</a:t>
            </a:r>
            <a:r>
              <a:rPr lang="en-US" dirty="0" smtClean="0"/>
              <a:t> and </a:t>
            </a:r>
            <a:r>
              <a:rPr lang="en-US" dirty="0" err="1" smtClean="0"/>
              <a:t>immunofixation</a:t>
            </a:r>
            <a:r>
              <a:rPr lang="en-US" dirty="0" smtClean="0"/>
              <a:t> testing is done to determine the type of protein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a:xfrm>
            <a:off x="914400" y="1219200"/>
            <a:ext cx="7772400" cy="5638800"/>
          </a:xfrm>
        </p:spPr>
        <p:txBody>
          <a:bodyPr>
            <a:normAutofit fontScale="62500" lnSpcReduction="20000"/>
          </a:bodyPr>
          <a:lstStyle/>
          <a:p>
            <a:pPr>
              <a:buNone/>
            </a:pPr>
            <a:r>
              <a:rPr lang="en-US" sz="3200" b="1" dirty="0" smtClean="0"/>
              <a:t>      </a:t>
            </a:r>
            <a:r>
              <a:rPr lang="en-US" sz="5100" b="1" dirty="0" smtClean="0"/>
              <a:t>Detection of </a:t>
            </a:r>
            <a:r>
              <a:rPr lang="en-US" sz="5100" b="1" dirty="0" err="1" smtClean="0"/>
              <a:t>Cryoglobulins</a:t>
            </a:r>
            <a:endParaRPr lang="en-US" sz="5100" b="1" dirty="0" smtClean="0"/>
          </a:p>
          <a:p>
            <a:pPr>
              <a:buNone/>
            </a:pPr>
            <a:endParaRPr lang="en-US" sz="3200" b="1" dirty="0" smtClean="0"/>
          </a:p>
          <a:p>
            <a:r>
              <a:rPr lang="en-US" sz="3800" dirty="0" smtClean="0"/>
              <a:t>A positive test for </a:t>
            </a:r>
            <a:r>
              <a:rPr lang="en-US" sz="3800" dirty="0" err="1" smtClean="0"/>
              <a:t>cryoglobulins</a:t>
            </a:r>
            <a:r>
              <a:rPr lang="en-US" sz="3800" dirty="0" smtClean="0"/>
              <a:t> may be seen in numerous conditions. Some examples include:</a:t>
            </a:r>
          </a:p>
          <a:p>
            <a:r>
              <a:rPr lang="en-US" sz="3800" dirty="0" smtClean="0"/>
              <a:t>Infections such as</a:t>
            </a:r>
            <a:r>
              <a:rPr lang="en-US" sz="3800" dirty="0" smtClean="0">
                <a:solidFill>
                  <a:srgbClr val="FF0000"/>
                </a:solidFill>
              </a:rPr>
              <a:t> </a:t>
            </a:r>
            <a:r>
              <a:rPr lang="en-US" sz="3800" dirty="0" smtClean="0"/>
              <a:t>Lyme disease,  infectious mononucleosis, hepatitis C and HIV</a:t>
            </a:r>
          </a:p>
          <a:p>
            <a:r>
              <a:rPr lang="en-US" sz="3800" dirty="0" smtClean="0"/>
              <a:t>Kidney disease</a:t>
            </a:r>
          </a:p>
          <a:p>
            <a:r>
              <a:rPr lang="en-US" sz="3800" dirty="0" smtClean="0"/>
              <a:t>Autoimmune diseases such as SLE, rheumatoid arthritis, and </a:t>
            </a:r>
            <a:r>
              <a:rPr lang="en-US" sz="3800" dirty="0" err="1" smtClean="0"/>
              <a:t>Sjögren</a:t>
            </a:r>
            <a:r>
              <a:rPr lang="en-US" sz="3800" dirty="0" smtClean="0"/>
              <a:t> syndrome</a:t>
            </a:r>
          </a:p>
          <a:p>
            <a:r>
              <a:rPr lang="en-US" sz="3800" dirty="0" smtClean="0"/>
              <a:t>Diseases characterized by an increase in lymphocytes such as multiple myeloma, lymphoma and lymphoid leukemia</a:t>
            </a:r>
          </a:p>
          <a:p>
            <a:r>
              <a:rPr lang="en-US" sz="3800" dirty="0" smtClean="0"/>
              <a:t>Disorders associated with inflammation of blood vessels (</a:t>
            </a:r>
            <a:r>
              <a:rPr lang="en-US" sz="3800" dirty="0" err="1" smtClean="0"/>
              <a:t>vasculitis</a:t>
            </a:r>
            <a:r>
              <a:rPr lang="en-US" sz="3800" dirty="0" smtClean="0"/>
              <a:t>)</a:t>
            </a:r>
          </a:p>
          <a:p>
            <a:r>
              <a:rPr lang="en-US" sz="3800" dirty="0" smtClean="0"/>
              <a:t>The </a:t>
            </a:r>
            <a:r>
              <a:rPr lang="en-US" sz="3800" dirty="0" err="1" smtClean="0"/>
              <a:t>cryoglobulins</a:t>
            </a:r>
            <a:r>
              <a:rPr lang="en-US" sz="3800" dirty="0" smtClean="0"/>
              <a:t> test will not indicate which type of </a:t>
            </a:r>
            <a:r>
              <a:rPr lang="en-US" sz="3800" dirty="0" err="1" smtClean="0"/>
              <a:t>cryoglobulins</a:t>
            </a:r>
            <a:r>
              <a:rPr lang="en-US" sz="3800" dirty="0" smtClean="0"/>
              <a:t> are present and is not diagnostic of a specific underlying condition.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fontScale="77500" lnSpcReduction="20000"/>
          </a:bodyPr>
          <a:lstStyle/>
          <a:p>
            <a:pPr fontAlgn="base">
              <a:buNone/>
            </a:pPr>
            <a:r>
              <a:rPr lang="en-US" sz="3200" b="1" dirty="0" smtClean="0"/>
              <a:t>    </a:t>
            </a:r>
            <a:r>
              <a:rPr lang="en-US" sz="4000" b="1" dirty="0" smtClean="0"/>
              <a:t>Tests for Estimation of Circulating Immune Complexes</a:t>
            </a:r>
          </a:p>
          <a:p>
            <a:pPr fontAlgn="base">
              <a:buNone/>
            </a:pPr>
            <a:r>
              <a:rPr lang="en-US" sz="3900" b="1" dirty="0" smtClean="0"/>
              <a:t>Interpretation </a:t>
            </a:r>
            <a:endParaRPr lang="en-US" sz="3200" b="1" dirty="0" smtClean="0"/>
          </a:p>
          <a:p>
            <a:pPr fontAlgn="base"/>
            <a:r>
              <a:rPr lang="en-US" sz="3200" dirty="0" smtClean="0"/>
              <a:t>Circulating immune complexes may be found without any evident pathology and positive results do not necessarily implicate the immune complex in a disease process. </a:t>
            </a:r>
          </a:p>
          <a:p>
            <a:pPr fontAlgn="base"/>
            <a:r>
              <a:rPr lang="en-US" sz="3200" dirty="0" smtClean="0"/>
              <a:t>Many autoimmune disorders, chronic infections and malignancies are associated with circulating immune complexes. </a:t>
            </a:r>
          </a:p>
          <a:p>
            <a:pPr fontAlgn="base"/>
            <a:r>
              <a:rPr lang="en-US" sz="3200" dirty="0" err="1" smtClean="0"/>
              <a:t>Quantitation</a:t>
            </a:r>
            <a:r>
              <a:rPr lang="en-US" sz="3200" dirty="0" smtClean="0"/>
              <a:t> of immune complexes assists in staging immunologic disorders.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Immunoprecipitation</a:t>
            </a:r>
            <a:endParaRPr lang="en-US" dirty="0" smtClean="0"/>
          </a:p>
          <a:p>
            <a:pPr>
              <a:buNone/>
            </a:pPr>
            <a:r>
              <a:rPr lang="en-US" dirty="0" smtClean="0"/>
              <a:t>    A technique for detecting a particular antigen in a given cell or tissue type</a:t>
            </a:r>
          </a:p>
          <a:p>
            <a:r>
              <a:rPr lang="en-US" dirty="0" err="1" smtClean="0"/>
              <a:t>Immunoelectrophoresis</a:t>
            </a:r>
            <a:endParaRPr lang="en-US" dirty="0" smtClean="0"/>
          </a:p>
          <a:p>
            <a:pPr>
              <a:buNone/>
            </a:pPr>
            <a:r>
              <a:rPr lang="en-US" dirty="0" smtClean="0"/>
              <a:t>    A technique used in clinical laboratories to detect the presence or absence of proteins in the serum</a:t>
            </a:r>
          </a:p>
          <a:p>
            <a:r>
              <a:rPr lang="en-US" dirty="0" err="1" smtClean="0"/>
              <a:t>Immunofloresence</a:t>
            </a:r>
            <a:endParaRPr lang="en-US" dirty="0" smtClean="0"/>
          </a:p>
          <a:p>
            <a:pPr>
              <a:buNone/>
            </a:pPr>
            <a:r>
              <a:rPr lang="en-US" dirty="0" smtClean="0"/>
              <a:t>    A technique for </a:t>
            </a:r>
            <a:r>
              <a:rPr lang="en-US" dirty="0" err="1" smtClean="0"/>
              <a:t>labelling</a:t>
            </a:r>
            <a:r>
              <a:rPr lang="en-US" dirty="0" smtClean="0"/>
              <a:t> the antibodies and antigens</a:t>
            </a:r>
          </a:p>
          <a:p>
            <a:r>
              <a:rPr lang="en-US" dirty="0" err="1" smtClean="0"/>
              <a:t>Immunohistochemistry</a:t>
            </a:r>
            <a:endParaRPr lang="en-US" dirty="0" smtClean="0"/>
          </a:p>
          <a:p>
            <a:pPr>
              <a:buNone/>
            </a:pPr>
            <a:r>
              <a:rPr lang="en-US" dirty="0" smtClean="0"/>
              <a:t>    A technique used for localizing the proteins in cells of a tissue section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dirty="0" smtClean="0"/>
              <a:t>      Immunochemical Techniques</a:t>
            </a:r>
            <a:endParaRPr lang="en-US" dirty="0"/>
          </a:p>
        </p:txBody>
      </p:sp>
      <p:sp>
        <p:nvSpPr>
          <p:cNvPr id="3" name="Content Placeholder 2"/>
          <p:cNvSpPr>
            <a:spLocks noGrp="1"/>
          </p:cNvSpPr>
          <p:nvPr>
            <p:ph idx="1"/>
          </p:nvPr>
        </p:nvSpPr>
        <p:spPr>
          <a:xfrm>
            <a:off x="457200" y="1066800"/>
            <a:ext cx="8229600" cy="5638800"/>
          </a:xfrm>
        </p:spPr>
        <p:txBody>
          <a:bodyPr>
            <a:normAutofit/>
          </a:bodyPr>
          <a:lstStyle/>
          <a:p>
            <a:pPr>
              <a:buNone/>
            </a:pPr>
            <a:r>
              <a:rPr lang="en-US" sz="3200" b="1" dirty="0" smtClean="0"/>
              <a:t>  </a:t>
            </a:r>
            <a:r>
              <a:rPr lang="en-US" sz="3600" b="1" dirty="0" smtClean="0"/>
              <a:t> Tests for Estimation of Circulating     Immune Complexes </a:t>
            </a:r>
            <a:endParaRPr lang="en-US" sz="3200" b="1" dirty="0" smtClean="0"/>
          </a:p>
          <a:p>
            <a:pPr fontAlgn="base"/>
            <a:r>
              <a:rPr lang="en-US" sz="2600" dirty="0" smtClean="0"/>
              <a:t>Immune complexes bind to </a:t>
            </a:r>
            <a:r>
              <a:rPr lang="en-US" sz="2600" dirty="0" err="1" smtClean="0"/>
              <a:t>Raji</a:t>
            </a:r>
            <a:r>
              <a:rPr lang="en-US" sz="2600" dirty="0" smtClean="0"/>
              <a:t> </a:t>
            </a:r>
            <a:r>
              <a:rPr lang="en-US" sz="2600" dirty="0" err="1" smtClean="0"/>
              <a:t>lymphoblastoid</a:t>
            </a:r>
            <a:r>
              <a:rPr lang="en-US" sz="2600" dirty="0" smtClean="0"/>
              <a:t> Cells via their complement receptors. The immunoglobulin portion of the immune complex is then subsequently quantified by </a:t>
            </a:r>
            <a:r>
              <a:rPr lang="en-US" sz="2600" dirty="0" err="1" smtClean="0"/>
              <a:t>radiolabelled</a:t>
            </a:r>
            <a:r>
              <a:rPr lang="en-US" sz="2600" dirty="0" smtClean="0"/>
              <a:t> anti-</a:t>
            </a:r>
            <a:r>
              <a:rPr lang="en-US" sz="2600" dirty="0" err="1" smtClean="0"/>
              <a:t>Ig</a:t>
            </a:r>
            <a:r>
              <a:rPr lang="en-US" sz="2600" dirty="0" smtClean="0"/>
              <a:t> or by flow </a:t>
            </a:r>
            <a:r>
              <a:rPr lang="en-US" sz="2600" dirty="0" err="1" smtClean="0"/>
              <a:t>cytometry</a:t>
            </a:r>
            <a:r>
              <a:rPr lang="en-US" sz="2600" dirty="0" smtClean="0"/>
              <a:t> with anti-human </a:t>
            </a:r>
            <a:r>
              <a:rPr lang="en-US" sz="2600" dirty="0" err="1" smtClean="0"/>
              <a:t>IgG</a:t>
            </a:r>
            <a:r>
              <a:rPr lang="en-US" sz="2600" dirty="0" smtClean="0"/>
              <a:t>-FITC (</a:t>
            </a:r>
            <a:r>
              <a:rPr lang="en-US" sz="2600" dirty="0" err="1" smtClean="0"/>
              <a:t>fluorescein</a:t>
            </a:r>
            <a:r>
              <a:rPr lang="en-US" sz="2600" dirty="0" smtClean="0"/>
              <a:t> </a:t>
            </a:r>
            <a:r>
              <a:rPr lang="en-US" sz="2600" dirty="0" err="1" smtClean="0"/>
              <a:t>isothiocyanate</a:t>
            </a:r>
            <a:r>
              <a:rPr lang="en-US" sz="2600" dirty="0" smtClean="0"/>
              <a:t>).</a:t>
            </a:r>
          </a:p>
          <a:p>
            <a:r>
              <a:rPr lang="en-US" sz="2600" dirty="0" smtClean="0"/>
              <a:t>By complement fixation test</a:t>
            </a:r>
          </a:p>
          <a:p>
            <a:pPr fontAlgn="base"/>
            <a:r>
              <a:rPr lang="en-US" sz="2600" dirty="0" smtClean="0"/>
              <a:t>Less than or equal to 3.9 µg </a:t>
            </a:r>
            <a:r>
              <a:rPr lang="en-US" sz="2600" dirty="0" err="1" smtClean="0"/>
              <a:t>Eq</a:t>
            </a:r>
            <a:r>
              <a:rPr lang="en-US" sz="2600" dirty="0" smtClean="0"/>
              <a:t>/</a:t>
            </a:r>
            <a:r>
              <a:rPr lang="en-US" sz="2600" dirty="0" err="1" smtClean="0"/>
              <a:t>mL</a:t>
            </a:r>
            <a:r>
              <a:rPr lang="en-US" sz="2600" dirty="0" smtClean="0"/>
              <a:t> is considered negative for circulating complement binding immune complexes.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new assay for the detection of circulating immune complexes, the polyethylene glycol precipitation-complement consumption assay (PEG-CC).</a:t>
            </a:r>
          </a:p>
          <a:p>
            <a:r>
              <a:rPr lang="en-US" dirty="0" smtClean="0"/>
              <a:t>The test is both simple and sensitive, and exhibits a high degree of specificity. Immune complexes are first isolated from serum by</a:t>
            </a:r>
            <a:r>
              <a:rPr lang="en-US" dirty="0" smtClean="0">
                <a:solidFill>
                  <a:srgbClr val="FF0000"/>
                </a:solidFill>
              </a:rPr>
              <a:t> precipitation </a:t>
            </a:r>
            <a:r>
              <a:rPr lang="en-US" dirty="0" smtClean="0"/>
              <a:t>in 2.5% polyethylene glycol (PEG) and concentrated. They are then assayed functionally by measuring their ability to </a:t>
            </a:r>
            <a:r>
              <a:rPr lang="en-US" dirty="0" smtClean="0">
                <a:solidFill>
                  <a:srgbClr val="FF0000"/>
                </a:solidFill>
              </a:rPr>
              <a:t>fix complement </a:t>
            </a:r>
            <a:r>
              <a:rPr lang="en-US" dirty="0" smtClean="0"/>
              <a:t>using a sensitive kinetic assay for total </a:t>
            </a:r>
            <a:r>
              <a:rPr lang="en-US" dirty="0" err="1" smtClean="0"/>
              <a:t>haemolytic</a:t>
            </a:r>
            <a:r>
              <a:rPr lang="en-US" dirty="0" smtClean="0"/>
              <a:t> complement. The test can detect aggregated </a:t>
            </a:r>
            <a:r>
              <a:rPr lang="en-US" dirty="0" err="1" smtClean="0"/>
              <a:t>IgG</a:t>
            </a:r>
            <a:r>
              <a:rPr lang="en-US" dirty="0" smtClean="0"/>
              <a:t> in serum at concentrations around 6.0 micrograms/ml (about 2.0 micrograms absolute..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a:xfrm>
            <a:off x="914400" y="1371600"/>
            <a:ext cx="7772400" cy="4983960"/>
          </a:xfrm>
        </p:spPr>
        <p:txBody>
          <a:bodyPr>
            <a:normAutofit/>
          </a:bodyPr>
          <a:lstStyle/>
          <a:p>
            <a:pPr>
              <a:buNone/>
            </a:pPr>
            <a:r>
              <a:rPr lang="en-US" sz="3600" dirty="0" smtClean="0"/>
              <a:t>    </a:t>
            </a:r>
            <a:r>
              <a:rPr lang="en-US" sz="4000" dirty="0" smtClean="0"/>
              <a:t>Measurement of Overall Complement Function</a:t>
            </a:r>
            <a:endParaRPr lang="en-US" sz="3600" dirty="0" smtClean="0"/>
          </a:p>
          <a:p>
            <a:pPr>
              <a:buNone/>
            </a:pPr>
            <a:r>
              <a:rPr lang="en-US" sz="3600" dirty="0" smtClean="0"/>
              <a:t>   The hemolytic unit of C (CH50) may be defined as that amount of complement that lyses 50% of sensitized erythrocytes under defined conditions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Immunochemical Techniques</a:t>
            </a:r>
            <a:endParaRPr lang="en-US" dirty="0"/>
          </a:p>
        </p:txBody>
      </p:sp>
      <p:sp>
        <p:nvSpPr>
          <p:cNvPr id="3" name="Content Placeholder 2"/>
          <p:cNvSpPr>
            <a:spLocks noGrp="1"/>
          </p:cNvSpPr>
          <p:nvPr>
            <p:ph idx="1"/>
          </p:nvPr>
        </p:nvSpPr>
        <p:spPr>
          <a:xfrm>
            <a:off x="914400" y="1219200"/>
            <a:ext cx="7772400" cy="5486400"/>
          </a:xfrm>
        </p:spPr>
        <p:txBody>
          <a:bodyPr>
            <a:normAutofit fontScale="92500" lnSpcReduction="10000"/>
          </a:bodyPr>
          <a:lstStyle/>
          <a:p>
            <a:r>
              <a:rPr lang="en-US" dirty="0" smtClean="0"/>
              <a:t>Complement ordinarily does not bind to free Ag or </a:t>
            </a:r>
            <a:r>
              <a:rPr lang="en-US" dirty="0" err="1" smtClean="0"/>
              <a:t>Ab</a:t>
            </a:r>
            <a:r>
              <a:rPr lang="en-US" dirty="0" smtClean="0"/>
              <a:t> but only to the </a:t>
            </a:r>
            <a:r>
              <a:rPr lang="en-US" dirty="0" err="1" smtClean="0"/>
              <a:t>Ab</a:t>
            </a:r>
            <a:r>
              <a:rPr lang="en-US" dirty="0" smtClean="0"/>
              <a:t> which has been combined with its Ag</a:t>
            </a:r>
          </a:p>
          <a:p>
            <a:r>
              <a:rPr lang="en-US" dirty="0" smtClean="0"/>
              <a:t>A total complement measurement checks the activity of the main complement components by gauging the total amount of complement protein in the blood. It is called as total hemolytic complement, or a CH50 measurement.</a:t>
            </a:r>
          </a:p>
          <a:p>
            <a:r>
              <a:rPr lang="en-US" dirty="0" smtClean="0"/>
              <a:t>Complement levels that are too low or too high can cause problem</a:t>
            </a:r>
          </a:p>
          <a:p>
            <a:r>
              <a:rPr lang="en-US" dirty="0" smtClean="0"/>
              <a:t>A complement test can be done to see the prognosis of an autoimmune disease such as SLE or RA</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lnSpcReduction="10000"/>
          </a:bodyPr>
          <a:lstStyle/>
          <a:p>
            <a:r>
              <a:rPr lang="en-US" dirty="0" smtClean="0"/>
              <a:t>A total complement test tells how well the complement system is functioning</a:t>
            </a:r>
          </a:p>
          <a:p>
            <a:r>
              <a:rPr lang="en-US" dirty="0" smtClean="0"/>
              <a:t>Total complement tests are advised for people with family history of complement deficiency </a:t>
            </a:r>
          </a:p>
          <a:p>
            <a:r>
              <a:rPr lang="en-US" dirty="0" smtClean="0"/>
              <a:t>RA</a:t>
            </a:r>
          </a:p>
          <a:p>
            <a:r>
              <a:rPr lang="en-US" dirty="0" smtClean="0"/>
              <a:t>HUS</a:t>
            </a:r>
          </a:p>
          <a:p>
            <a:r>
              <a:rPr lang="en-US" dirty="0" smtClean="0"/>
              <a:t>Kidney disease</a:t>
            </a:r>
          </a:p>
          <a:p>
            <a:r>
              <a:rPr lang="en-US" dirty="0" smtClean="0"/>
              <a:t>SLE</a:t>
            </a:r>
          </a:p>
          <a:p>
            <a:r>
              <a:rPr lang="en-US" dirty="0" smtClean="0"/>
              <a:t>Myasthenia gravis</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lstStyle/>
          <a:p>
            <a:r>
              <a:rPr lang="en-US" dirty="0" err="1" smtClean="0"/>
              <a:t>Quantitation</a:t>
            </a:r>
            <a:r>
              <a:rPr lang="en-US" dirty="0" smtClean="0"/>
              <a:t> of complement</a:t>
            </a:r>
          </a:p>
          <a:p>
            <a:r>
              <a:rPr lang="en-US" dirty="0" smtClean="0"/>
              <a:t>Complement fixation test</a:t>
            </a:r>
          </a:p>
          <a:p>
            <a:r>
              <a:rPr lang="en-US" dirty="0" smtClean="0"/>
              <a:t>The </a:t>
            </a:r>
            <a:r>
              <a:rPr lang="en-US" dirty="0" err="1" smtClean="0"/>
              <a:t>lysis</a:t>
            </a:r>
            <a:r>
              <a:rPr lang="en-US" dirty="0" smtClean="0"/>
              <a:t> of RBCs provides the basis of measurement of ‘C’ activity</a:t>
            </a:r>
          </a:p>
          <a:p>
            <a:r>
              <a:rPr lang="en-US" dirty="0" smtClean="0"/>
              <a:t>Measurement of the complement levels in the serum can be accomplished by estimating the highest dilution of the serum </a:t>
            </a:r>
            <a:r>
              <a:rPr lang="en-US" dirty="0" err="1" smtClean="0"/>
              <a:t>lysing</a:t>
            </a:r>
            <a:r>
              <a:rPr lang="en-US" dirty="0" smtClean="0"/>
              <a:t> the sheep RBCs sensitized by </a:t>
            </a:r>
            <a:r>
              <a:rPr lang="en-US" dirty="0" err="1" smtClean="0"/>
              <a:t>antierythrocytic</a:t>
            </a:r>
            <a:r>
              <a:rPr lang="en-US" dirty="0" smtClean="0"/>
              <a:t> antibody. </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Specific complement tests are performed by doing various types of immunoassays</a:t>
            </a:r>
          </a:p>
          <a:p>
            <a:r>
              <a:rPr lang="en-US" dirty="0" smtClean="0"/>
              <a:t>C2, C3,C4 measured by radial immunoassay/</a:t>
            </a:r>
            <a:r>
              <a:rPr lang="en-US" dirty="0" err="1" smtClean="0"/>
              <a:t>immunodiffusion</a:t>
            </a:r>
            <a:endParaRPr lang="en-US" dirty="0" smtClean="0"/>
          </a:p>
          <a:p>
            <a:r>
              <a:rPr lang="en-US" dirty="0" smtClean="0"/>
              <a:t>May help to evaluate the prognosis of disease</a:t>
            </a:r>
          </a:p>
          <a:p>
            <a:r>
              <a:rPr lang="en-US" dirty="0" smtClean="0"/>
              <a:t>Results are expressed in mg/</a:t>
            </a:r>
            <a:r>
              <a:rPr lang="en-US" dirty="0" err="1" smtClean="0"/>
              <a:t>dL</a:t>
            </a:r>
            <a:r>
              <a:rPr lang="en-US" dirty="0" smtClean="0"/>
              <a:t> </a:t>
            </a:r>
          </a:p>
          <a:p>
            <a:pPr>
              <a:buNone/>
            </a:pPr>
            <a:r>
              <a:rPr lang="en-US" dirty="0" smtClean="0"/>
              <a:t>        Normal ranges for complement are</a:t>
            </a:r>
          </a:p>
          <a:p>
            <a:r>
              <a:rPr lang="en-US" dirty="0" smtClean="0"/>
              <a:t>Total blood complement 30-75 U/ml</a:t>
            </a:r>
          </a:p>
          <a:p>
            <a:r>
              <a:rPr lang="en-US" dirty="0" smtClean="0"/>
              <a:t>C2…..25-47 mg/</a:t>
            </a:r>
            <a:r>
              <a:rPr lang="en-US" dirty="0" err="1" smtClean="0"/>
              <a:t>dL</a:t>
            </a:r>
            <a:endParaRPr lang="en-US" dirty="0" smtClean="0"/>
          </a:p>
          <a:p>
            <a:r>
              <a:rPr lang="en-US" dirty="0" smtClean="0"/>
              <a:t>C3…..75-175 mg/</a:t>
            </a:r>
            <a:r>
              <a:rPr lang="en-US" dirty="0" err="1" smtClean="0"/>
              <a:t>dL</a:t>
            </a:r>
            <a:endParaRPr lang="en-US" dirty="0" smtClean="0"/>
          </a:p>
          <a:p>
            <a:r>
              <a:rPr lang="en-US" dirty="0" smtClean="0"/>
              <a:t>C4…..14-40 mg/</a:t>
            </a:r>
            <a:r>
              <a:rPr lang="en-US" dirty="0" err="1" smtClean="0"/>
              <a:t>dL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lstStyle/>
          <a:p>
            <a:pPr>
              <a:buNone/>
            </a:pPr>
            <a:r>
              <a:rPr lang="en-US" u="sng" dirty="0" smtClean="0"/>
              <a:t>Higher levels of different complement components are seen in</a:t>
            </a:r>
          </a:p>
          <a:p>
            <a:r>
              <a:rPr lang="en-US" dirty="0" smtClean="0"/>
              <a:t>Cancer, viral infections, NAFLD, metabolic syndromes, obesity, DM, heart disease, psoriasis, ulcerative colitis</a:t>
            </a:r>
          </a:p>
          <a:p>
            <a:pPr>
              <a:buNone/>
            </a:pPr>
            <a:r>
              <a:rPr lang="en-US" u="sng" dirty="0" smtClean="0"/>
              <a:t>Lower levels are seen i</a:t>
            </a:r>
            <a:r>
              <a:rPr lang="en-US" dirty="0" smtClean="0"/>
              <a:t>n</a:t>
            </a:r>
          </a:p>
          <a:p>
            <a:r>
              <a:rPr lang="en-US" dirty="0" smtClean="0"/>
              <a:t>Lupus, cirrhosis, GN, hereditary </a:t>
            </a:r>
            <a:r>
              <a:rPr lang="en-US" dirty="0" err="1" smtClean="0"/>
              <a:t>angiodema</a:t>
            </a:r>
            <a:r>
              <a:rPr lang="en-US" dirty="0" smtClean="0"/>
              <a:t>, a </a:t>
            </a:r>
            <a:r>
              <a:rPr lang="en-US" dirty="0" err="1" smtClean="0"/>
              <a:t>flareup</a:t>
            </a:r>
            <a:r>
              <a:rPr lang="en-US" dirty="0" smtClean="0"/>
              <a:t> of autoimmune disease etc</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914400"/>
          </a:xfrm>
        </p:spPr>
        <p:txBody>
          <a:bodyPr>
            <a:noAutofit/>
          </a:bodyPr>
          <a:lstStyle/>
          <a:p>
            <a:pPr algn="ctr"/>
            <a:r>
              <a:rPr lang="en-US" sz="2800" dirty="0" smtClean="0">
                <a:solidFill>
                  <a:srgbClr val="7030A0"/>
                </a:solidFill>
              </a:rPr>
              <a:t>EXAMPLES OF IMMUNE COMPLEX MEDIATED DISEASES </a:t>
            </a:r>
            <a:endParaRPr lang="en-US" sz="2800" dirty="0">
              <a:solidFill>
                <a:srgbClr val="7030A0"/>
              </a:solidFill>
            </a:endParaRPr>
          </a:p>
        </p:txBody>
      </p:sp>
      <p:pic>
        <p:nvPicPr>
          <p:cNvPr id="4" name="Content Placeholder 3" descr="scan0183.jpg"/>
          <p:cNvPicPr>
            <a:picLocks noGrp="1" noChangeAspect="1"/>
          </p:cNvPicPr>
          <p:nvPr>
            <p:ph idx="1"/>
          </p:nvPr>
        </p:nvPicPr>
        <p:blipFill>
          <a:blip r:embed="rId2"/>
          <a:stretch>
            <a:fillRect/>
          </a:stretch>
        </p:blipFill>
        <p:spPr>
          <a:xfrm>
            <a:off x="0" y="1371600"/>
            <a:ext cx="9144000" cy="5105400"/>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lstStyle/>
          <a:p>
            <a:r>
              <a:rPr lang="en-US" dirty="0" smtClean="0"/>
              <a:t>Factor band C1 esterase inhibitor deficiency. It’s a type of complement deficiency seen in regulatory component </a:t>
            </a:r>
          </a:p>
          <a:p>
            <a:r>
              <a:rPr lang="en-US" dirty="0" smtClean="0"/>
              <a:t>Factor band C1 esterase inhibitor deficiency is associated with Hereditary  </a:t>
            </a:r>
            <a:r>
              <a:rPr lang="en-US" dirty="0" err="1" smtClean="0"/>
              <a:t>angio</a:t>
            </a:r>
            <a:r>
              <a:rPr lang="en-US" dirty="0" smtClean="0"/>
              <a:t>-edema ………continuous complement activation and consumption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a:bodyPr>
          <a:lstStyle/>
          <a:p>
            <a:pPr>
              <a:buNone/>
            </a:pPr>
            <a:r>
              <a:rPr lang="en-US" sz="2800" dirty="0" smtClean="0">
                <a:solidFill>
                  <a:srgbClr val="FF0000"/>
                </a:solidFill>
              </a:rPr>
              <a:t>   </a:t>
            </a:r>
            <a:r>
              <a:rPr lang="en-US" sz="2800" dirty="0" err="1" smtClean="0">
                <a:solidFill>
                  <a:srgbClr val="FF0000"/>
                </a:solidFill>
              </a:rPr>
              <a:t>Quantitation</a:t>
            </a:r>
            <a:r>
              <a:rPr lang="en-US" sz="2800" dirty="0" smtClean="0">
                <a:solidFill>
                  <a:srgbClr val="FF0000"/>
                </a:solidFill>
              </a:rPr>
              <a:t> of </a:t>
            </a:r>
            <a:r>
              <a:rPr lang="en-US" sz="2800" dirty="0" err="1" smtClean="0">
                <a:solidFill>
                  <a:srgbClr val="FF0000"/>
                </a:solidFill>
              </a:rPr>
              <a:t>IgA</a:t>
            </a:r>
            <a:r>
              <a:rPr lang="en-US" sz="2800" dirty="0" smtClean="0">
                <a:solidFill>
                  <a:srgbClr val="FF0000"/>
                </a:solidFill>
              </a:rPr>
              <a:t>, </a:t>
            </a:r>
            <a:r>
              <a:rPr lang="en-US" sz="2800" dirty="0" err="1" smtClean="0">
                <a:solidFill>
                  <a:srgbClr val="FF0000"/>
                </a:solidFill>
              </a:rPr>
              <a:t>IgG</a:t>
            </a:r>
            <a:r>
              <a:rPr lang="en-US" sz="2800" dirty="0" smtClean="0">
                <a:solidFill>
                  <a:srgbClr val="FF0000"/>
                </a:solidFill>
              </a:rPr>
              <a:t>, </a:t>
            </a:r>
            <a:r>
              <a:rPr lang="en-US" sz="2800" dirty="0" err="1" smtClean="0">
                <a:solidFill>
                  <a:srgbClr val="FF0000"/>
                </a:solidFill>
              </a:rPr>
              <a:t>IgM</a:t>
            </a:r>
            <a:r>
              <a:rPr lang="en-US" sz="2800" dirty="0" smtClean="0">
                <a:solidFill>
                  <a:srgbClr val="FF0000"/>
                </a:solidFill>
              </a:rPr>
              <a:t>, </a:t>
            </a:r>
            <a:r>
              <a:rPr lang="en-US" sz="2800" dirty="0" err="1" smtClean="0">
                <a:solidFill>
                  <a:srgbClr val="FF0000"/>
                </a:solidFill>
              </a:rPr>
              <a:t>IgD</a:t>
            </a:r>
            <a:r>
              <a:rPr lang="en-US" sz="2800" dirty="0" smtClean="0">
                <a:solidFill>
                  <a:srgbClr val="FF0000"/>
                </a:solidFill>
              </a:rPr>
              <a:t> and </a:t>
            </a:r>
            <a:r>
              <a:rPr lang="en-US" sz="2800" dirty="0" err="1" smtClean="0">
                <a:solidFill>
                  <a:srgbClr val="FF0000"/>
                </a:solidFill>
              </a:rPr>
              <a:t>IgE</a:t>
            </a:r>
            <a:r>
              <a:rPr lang="en-US" sz="2800" dirty="0" smtClean="0">
                <a:solidFill>
                  <a:srgbClr val="FF0000"/>
                </a:solidFill>
              </a:rPr>
              <a:t> in serum and other body fluids</a:t>
            </a:r>
          </a:p>
          <a:p>
            <a:r>
              <a:rPr lang="en-US" sz="2400" dirty="0" smtClean="0"/>
              <a:t>Serum immunoglobulin (</a:t>
            </a:r>
            <a:r>
              <a:rPr lang="en-US" sz="2400" dirty="0" err="1" smtClean="0"/>
              <a:t>IgG</a:t>
            </a:r>
            <a:r>
              <a:rPr lang="en-US" sz="2400" dirty="0" smtClean="0"/>
              <a:t>, </a:t>
            </a:r>
            <a:r>
              <a:rPr lang="en-US" sz="2400" dirty="0" err="1" smtClean="0"/>
              <a:t>IgA</a:t>
            </a:r>
            <a:r>
              <a:rPr lang="en-US" sz="2400" dirty="0" smtClean="0"/>
              <a:t> and </a:t>
            </a:r>
            <a:r>
              <a:rPr lang="en-US" sz="2400" dirty="0" err="1" smtClean="0"/>
              <a:t>IgM</a:t>
            </a:r>
            <a:r>
              <a:rPr lang="en-US" sz="2400" dirty="0" smtClean="0"/>
              <a:t>) levels were determined by a commercial </a:t>
            </a:r>
            <a:r>
              <a:rPr lang="en-US" sz="2400" dirty="0" err="1" smtClean="0"/>
              <a:t>nephelometry</a:t>
            </a:r>
            <a:r>
              <a:rPr lang="en-US" sz="2400" dirty="0" smtClean="0"/>
              <a:t> assay. Following are the reference intervals for healthy adults: </a:t>
            </a:r>
            <a:r>
              <a:rPr lang="en-US" sz="2400" dirty="0" err="1" smtClean="0"/>
              <a:t>IgA</a:t>
            </a:r>
            <a:r>
              <a:rPr lang="en-US" sz="2400" dirty="0" smtClean="0"/>
              <a:t> 70–400 mg/dl, </a:t>
            </a:r>
            <a:r>
              <a:rPr lang="en-US" sz="2400" dirty="0" err="1" smtClean="0"/>
              <a:t>IgG</a:t>
            </a:r>
            <a:r>
              <a:rPr lang="en-US" sz="2400" dirty="0" smtClean="0"/>
              <a:t> 700–1600 mg/dl and </a:t>
            </a:r>
            <a:r>
              <a:rPr lang="en-US" sz="2400" dirty="0" err="1" smtClean="0"/>
              <a:t>IgM</a:t>
            </a:r>
            <a:r>
              <a:rPr lang="en-US" sz="2400" dirty="0" smtClean="0"/>
              <a:t> 40–230 mg/dl</a:t>
            </a:r>
          </a:p>
          <a:p>
            <a:r>
              <a:rPr lang="en-US" sz="2400" dirty="0" err="1" smtClean="0"/>
              <a:t>IgE</a:t>
            </a:r>
            <a:r>
              <a:rPr lang="en-US" sz="2400" dirty="0" smtClean="0"/>
              <a:t> estimation by ELISA.  </a:t>
            </a:r>
            <a:r>
              <a:rPr lang="en-US" sz="2400" dirty="0" err="1" smtClean="0"/>
              <a:t>IgE</a:t>
            </a:r>
            <a:r>
              <a:rPr lang="en-US" sz="2400" dirty="0" smtClean="0"/>
              <a:t> molecules are found in relatively small concentrations in serum less than 120 IU/ml</a:t>
            </a:r>
          </a:p>
          <a:p>
            <a:r>
              <a:rPr lang="en-US" sz="2400" dirty="0" smtClean="0"/>
              <a:t>In body fluids they are measured by enzyme immunoassay</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lstStyle/>
          <a:p>
            <a:r>
              <a:rPr lang="en-US" dirty="0" smtClean="0"/>
              <a:t>C2 deficiency leads to increased susceptibility to infections</a:t>
            </a:r>
          </a:p>
          <a:p>
            <a:r>
              <a:rPr lang="en-US" dirty="0" smtClean="0"/>
              <a:t>C3 deficiency , the most serious seen in repeated </a:t>
            </a:r>
            <a:r>
              <a:rPr lang="en-US" dirty="0" err="1" smtClean="0"/>
              <a:t>pyogenic</a:t>
            </a:r>
            <a:r>
              <a:rPr lang="en-US" dirty="0" smtClean="0"/>
              <a:t>/bacterial infections</a:t>
            </a:r>
          </a:p>
          <a:p>
            <a:r>
              <a:rPr lang="en-US" dirty="0" smtClean="0"/>
              <a:t>C4 deficiency seen in SLE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Medical files\Immunology book\scan0027.jpg"/>
          <p:cNvPicPr>
            <a:picLocks noChangeAspect="1" noChangeArrowheads="1"/>
          </p:cNvPicPr>
          <p:nvPr/>
        </p:nvPicPr>
        <p:blipFill>
          <a:blip r:embed="rId2" cstate="print">
            <a:lum bright="-18000"/>
          </a:blip>
          <a:srcRect l="18240" t="9642" r="8802" b="33380"/>
          <a:stretch>
            <a:fillRect/>
          </a:stretch>
        </p:blipFill>
        <p:spPr bwMode="auto">
          <a:xfrm>
            <a:off x="2240280" y="76200"/>
            <a:ext cx="5303520" cy="66294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a:xfrm>
            <a:off x="914400" y="1524000"/>
            <a:ext cx="7772400" cy="4831560"/>
          </a:xfrm>
        </p:spPr>
        <p:txBody>
          <a:bodyPr>
            <a:noAutofit/>
          </a:bodyPr>
          <a:lstStyle/>
          <a:p>
            <a:pPr>
              <a:buNone/>
            </a:pPr>
            <a:r>
              <a:rPr lang="en-US" sz="2800" dirty="0" smtClean="0"/>
              <a:t>   </a:t>
            </a:r>
            <a:r>
              <a:rPr lang="en-US" sz="2800" dirty="0" err="1" smtClean="0"/>
              <a:t>Electrophoretic</a:t>
            </a:r>
            <a:r>
              <a:rPr lang="en-US" sz="2800" dirty="0" smtClean="0"/>
              <a:t> Examination for Altered Complement Components</a:t>
            </a:r>
          </a:p>
          <a:p>
            <a:r>
              <a:rPr lang="en-US" sz="2400" dirty="0" smtClean="0"/>
              <a:t>Complement activation is a key component of the pathogenesis of immune-mediated tissue damage in many diseases. Assessment of complement activation in current practice is largely based on the measurement of intact C3 and C4 or the determination of complement </a:t>
            </a:r>
            <a:r>
              <a:rPr lang="en-US" sz="2400" dirty="0" err="1" smtClean="0"/>
              <a:t>haemolytic</a:t>
            </a:r>
            <a:r>
              <a:rPr lang="en-US" sz="2400" dirty="0" smtClean="0"/>
              <a:t> function. </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a:xfrm>
            <a:off x="457200" y="1219200"/>
            <a:ext cx="8534400" cy="5486400"/>
          </a:xfrm>
        </p:spPr>
        <p:txBody>
          <a:bodyPr>
            <a:normAutofit fontScale="92500" lnSpcReduction="10000"/>
          </a:bodyPr>
          <a:lstStyle/>
          <a:p>
            <a:r>
              <a:rPr lang="en-US" dirty="0" smtClean="0"/>
              <a:t>CSF is a selective </a:t>
            </a:r>
            <a:r>
              <a:rPr lang="en-US" dirty="0" err="1" smtClean="0"/>
              <a:t>ultrafiltrate</a:t>
            </a:r>
            <a:r>
              <a:rPr lang="en-US" dirty="0" smtClean="0"/>
              <a:t> of plasma</a:t>
            </a:r>
          </a:p>
          <a:p>
            <a:r>
              <a:rPr lang="en-US" dirty="0" smtClean="0"/>
              <a:t>CSF proteins are derived from serum proteins with the exception of the trace proteins and some beta globulins. </a:t>
            </a:r>
          </a:p>
          <a:p>
            <a:r>
              <a:rPr lang="en-US" dirty="0" smtClean="0"/>
              <a:t>300 different proteins have been separated from CSF using 2 dimensional electrophoresis and silver staining</a:t>
            </a:r>
          </a:p>
          <a:p>
            <a:r>
              <a:rPr lang="en-US" dirty="0" smtClean="0"/>
              <a:t>Serum proteins enter the CSF by means of </a:t>
            </a:r>
            <a:r>
              <a:rPr lang="en-US" dirty="0" err="1" smtClean="0"/>
              <a:t>pinocytosis</a:t>
            </a:r>
            <a:r>
              <a:rPr lang="en-US" dirty="0" smtClean="0"/>
              <a:t> across the capillary endothelial cells of the brain and spinal cord. </a:t>
            </a:r>
          </a:p>
          <a:p>
            <a:r>
              <a:rPr lang="en-US" dirty="0" smtClean="0"/>
              <a:t>Clinical usefulness of CSF proteins is presently limited to the measurement and characterization of total protein and </a:t>
            </a:r>
            <a:r>
              <a:rPr lang="en-US" dirty="0" err="1" smtClean="0"/>
              <a:t>IgG</a:t>
            </a:r>
            <a:r>
              <a:rPr lang="en-US" dirty="0" smtClean="0"/>
              <a:t>. Three pathological conditions can cause abnormalities of the CSF proteins: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a:xfrm>
            <a:off x="914400" y="1371600"/>
            <a:ext cx="7772400" cy="5257800"/>
          </a:xfrm>
        </p:spPr>
        <p:txBody>
          <a:bodyPr>
            <a:normAutofit fontScale="85000" lnSpcReduction="10000"/>
          </a:bodyPr>
          <a:lstStyle/>
          <a:p>
            <a:r>
              <a:rPr lang="en-US" dirty="0" smtClean="0"/>
              <a:t>1. Increased entry of plasma proteins due to increased permeability of the blood–brain-barrier. The composition and pattern of CSF proteins will in this case reflect that of the plasma proteins, whether normal or abnormal.</a:t>
            </a:r>
          </a:p>
          <a:p>
            <a:pPr>
              <a:buNone/>
            </a:pPr>
            <a:r>
              <a:rPr lang="en-US" dirty="0" smtClean="0"/>
              <a:t>     Total protein is a non-specific marker of  a disease</a:t>
            </a:r>
          </a:p>
          <a:p>
            <a:pPr>
              <a:buNone/>
            </a:pPr>
            <a:endParaRPr lang="en-US" dirty="0" smtClean="0"/>
          </a:p>
          <a:p>
            <a:r>
              <a:rPr lang="en-US" dirty="0" smtClean="0"/>
              <a:t>2. Local synthesis of proteins within the central nervous system. Clinical interest is limited to </a:t>
            </a:r>
            <a:r>
              <a:rPr lang="en-US" dirty="0" err="1" smtClean="0"/>
              <a:t>IgG</a:t>
            </a:r>
            <a:r>
              <a:rPr lang="en-US" dirty="0" smtClean="0"/>
              <a:t> currently.</a:t>
            </a:r>
          </a:p>
          <a:p>
            <a:pPr>
              <a:buNone/>
            </a:pPr>
            <a:endParaRPr lang="en-US" dirty="0" smtClean="0"/>
          </a:p>
          <a:p>
            <a:r>
              <a:rPr lang="en-US" dirty="0" smtClean="0"/>
              <a:t>3. Impaired </a:t>
            </a:r>
            <a:r>
              <a:rPr lang="en-US" dirty="0" err="1" smtClean="0"/>
              <a:t>resorption</a:t>
            </a:r>
            <a:r>
              <a:rPr lang="en-US" dirty="0" smtClean="0"/>
              <a:t> of CSF proteins by the </a:t>
            </a:r>
            <a:r>
              <a:rPr lang="en-US" dirty="0" err="1" smtClean="0"/>
              <a:t>arachnoid</a:t>
            </a:r>
            <a:r>
              <a:rPr lang="en-US" dirty="0" smtClean="0"/>
              <a:t> </a:t>
            </a:r>
            <a:r>
              <a:rPr lang="en-US" dirty="0" err="1" smtClean="0"/>
              <a:t>villi</a:t>
            </a:r>
            <a:r>
              <a:rPr lang="en-US" dirty="0" smtClean="0"/>
              <a: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15686" t="28348" r="39216" b="14107"/>
          <a:stretch>
            <a:fillRect/>
          </a:stretch>
        </p:blipFill>
        <p:spPr bwMode="auto">
          <a:xfrm>
            <a:off x="443347" y="434009"/>
            <a:ext cx="8700653" cy="624177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4706" t="30092" r="39216" b="12364"/>
          <a:stretch>
            <a:fillRect/>
          </a:stretch>
        </p:blipFill>
        <p:spPr bwMode="auto">
          <a:xfrm>
            <a:off x="381001" y="685799"/>
            <a:ext cx="8689108" cy="61008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14706" t="28348" r="42157" b="14107"/>
          <a:stretch>
            <a:fillRect/>
          </a:stretch>
        </p:blipFill>
        <p:spPr bwMode="auto">
          <a:xfrm>
            <a:off x="406400" y="609600"/>
            <a:ext cx="8737600" cy="6248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15686" t="25243" r="41176" b="14107"/>
          <a:stretch>
            <a:fillRect/>
          </a:stretch>
        </p:blipFill>
        <p:spPr bwMode="auto">
          <a:xfrm>
            <a:off x="381000" y="457200"/>
            <a:ext cx="8763000" cy="63246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l="15686" t="24861" r="39216" b="14107"/>
          <a:stretch>
            <a:fillRect/>
          </a:stretch>
        </p:blipFill>
        <p:spPr bwMode="auto">
          <a:xfrm>
            <a:off x="334828" y="380999"/>
            <a:ext cx="8809172" cy="652869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2800" dirty="0" smtClean="0">
                <a:solidFill>
                  <a:srgbClr val="FF0000"/>
                </a:solidFill>
              </a:rPr>
              <a:t>    </a:t>
            </a:r>
            <a:r>
              <a:rPr lang="en-US" sz="2800" dirty="0" err="1" smtClean="0">
                <a:solidFill>
                  <a:srgbClr val="FF0000"/>
                </a:solidFill>
              </a:rPr>
              <a:t>Immunoelectrophoretic</a:t>
            </a:r>
            <a:r>
              <a:rPr lang="en-US" sz="2800" dirty="0" smtClean="0">
                <a:solidFill>
                  <a:srgbClr val="FF0000"/>
                </a:solidFill>
              </a:rPr>
              <a:t> analysis of serum </a:t>
            </a:r>
            <a:r>
              <a:rPr lang="en-US" sz="2800" dirty="0" err="1" smtClean="0">
                <a:solidFill>
                  <a:srgbClr val="FF0000"/>
                </a:solidFill>
              </a:rPr>
              <a:t>immunglobulin</a:t>
            </a:r>
            <a:r>
              <a:rPr lang="en-US" sz="2800" dirty="0" smtClean="0">
                <a:solidFill>
                  <a:srgbClr val="FF0000"/>
                </a:solidFill>
              </a:rPr>
              <a:t> abnormalities</a:t>
            </a:r>
          </a:p>
          <a:p>
            <a:r>
              <a:rPr lang="en-US" dirty="0" smtClean="0"/>
              <a:t>You need proper levels of normal </a:t>
            </a:r>
            <a:r>
              <a:rPr lang="en-US" dirty="0" err="1" smtClean="0"/>
              <a:t>Igs</a:t>
            </a:r>
            <a:r>
              <a:rPr lang="en-US" dirty="0" smtClean="0"/>
              <a:t> to maintain health. If your </a:t>
            </a:r>
            <a:r>
              <a:rPr lang="en-US" dirty="0" err="1" smtClean="0"/>
              <a:t>Ig</a:t>
            </a:r>
            <a:r>
              <a:rPr lang="en-US" dirty="0" smtClean="0"/>
              <a:t> levels are too high or too low, that may suggest the presence of disease. Abnormal </a:t>
            </a:r>
            <a:r>
              <a:rPr lang="en-US" dirty="0" err="1" smtClean="0"/>
              <a:t>Igs</a:t>
            </a:r>
            <a:r>
              <a:rPr lang="en-US" dirty="0" smtClean="0"/>
              <a:t> also suggest the presence of disease. An example of an abnormal </a:t>
            </a:r>
            <a:r>
              <a:rPr lang="en-US" dirty="0" err="1" smtClean="0"/>
              <a:t>Ig</a:t>
            </a:r>
            <a:r>
              <a:rPr lang="en-US" dirty="0" smtClean="0"/>
              <a:t> is monoclonal protein, or M protein.</a:t>
            </a:r>
          </a:p>
          <a:p>
            <a:r>
              <a:rPr lang="en-US" dirty="0" smtClean="0"/>
              <a:t>The </a:t>
            </a:r>
            <a:r>
              <a:rPr lang="en-US" dirty="0" err="1" smtClean="0"/>
              <a:t>immunoelectrophoresis</a:t>
            </a:r>
            <a:r>
              <a:rPr lang="en-US" dirty="0" smtClean="0"/>
              <a:t>-serum test (IEP-serum) is a blood test used to measure the types of </a:t>
            </a:r>
            <a:r>
              <a:rPr lang="en-US" dirty="0" err="1" smtClean="0"/>
              <a:t>Ig</a:t>
            </a:r>
            <a:r>
              <a:rPr lang="en-US" dirty="0" smtClean="0"/>
              <a:t> present in your blood, especially </a:t>
            </a:r>
            <a:r>
              <a:rPr lang="en-US" dirty="0" err="1" smtClean="0"/>
              <a:t>IgM</a:t>
            </a:r>
            <a:r>
              <a:rPr lang="en-US" dirty="0" smtClean="0"/>
              <a:t>, </a:t>
            </a:r>
            <a:r>
              <a:rPr lang="en-US" dirty="0" err="1" smtClean="0"/>
              <a:t>IgG</a:t>
            </a:r>
            <a:r>
              <a:rPr lang="en-US" dirty="0" smtClean="0"/>
              <a:t>, and </a:t>
            </a:r>
            <a:r>
              <a:rPr lang="en-US" dirty="0" err="1" smtClean="0"/>
              <a:t>IgA</a:t>
            </a:r>
            <a:r>
              <a:rPr lang="en-US" dirty="0" smtClean="0"/>
              <a:t>.</a:t>
            </a:r>
          </a:p>
          <a:p>
            <a:r>
              <a:rPr lang="en-US" dirty="0" smtClean="0"/>
              <a:t>The IEP-serum test is also known by the following names:</a:t>
            </a:r>
          </a:p>
          <a:p>
            <a:r>
              <a:rPr lang="en-US" dirty="0" smtClean="0"/>
              <a:t>Immunoglobulin electrophoresis-serum test</a:t>
            </a:r>
          </a:p>
          <a:p>
            <a:r>
              <a:rPr lang="en-US" dirty="0" smtClean="0"/>
              <a:t>Gamma globulin electrophoresis</a:t>
            </a:r>
          </a:p>
          <a:p>
            <a:r>
              <a:rPr lang="en-US" dirty="0" smtClean="0"/>
              <a:t>Serum immunoglobulin electrophoresis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p:txBody>
          <a:bodyPr/>
          <a:lstStyle/>
          <a:p>
            <a:r>
              <a:rPr lang="en-US" dirty="0" smtClean="0"/>
              <a:t>Proteins: At different levels of spinal tap:     </a:t>
            </a:r>
          </a:p>
          <a:p>
            <a:pPr lvl="1"/>
            <a:r>
              <a:rPr lang="en-US" dirty="0" smtClean="0"/>
              <a:t>Lumbar: 20-40 mg/</a:t>
            </a:r>
            <a:r>
              <a:rPr lang="en-US" dirty="0" err="1" smtClean="0"/>
              <a:t>dL</a:t>
            </a:r>
            <a:r>
              <a:rPr lang="en-US" dirty="0" smtClean="0"/>
              <a:t>                </a:t>
            </a:r>
          </a:p>
          <a:p>
            <a:pPr lvl="1"/>
            <a:r>
              <a:rPr lang="en-US" dirty="0" err="1" smtClean="0"/>
              <a:t>Cisternal</a:t>
            </a:r>
            <a:r>
              <a:rPr lang="en-US" dirty="0" smtClean="0"/>
              <a:t>: 15-25 mg/</a:t>
            </a:r>
            <a:r>
              <a:rPr lang="en-US" dirty="0" err="1" smtClean="0"/>
              <a:t>dL</a:t>
            </a:r>
            <a:endParaRPr lang="en-US" dirty="0" smtClean="0"/>
          </a:p>
          <a:p>
            <a:pPr lvl="1"/>
            <a:r>
              <a:rPr lang="en-US" dirty="0" smtClean="0"/>
              <a:t>Ventricular: 15-45 mg/</a:t>
            </a:r>
            <a:r>
              <a:rPr lang="en-US" dirty="0" err="1" smtClean="0"/>
              <a:t>dL</a:t>
            </a:r>
            <a:r>
              <a:rPr lang="en-US" dirty="0" smtClean="0"/>
              <a:t>  </a:t>
            </a:r>
          </a:p>
          <a:p>
            <a:r>
              <a:rPr lang="en-US" dirty="0" smtClean="0"/>
              <a:t>Normal CSF proteins concentration in children:</a:t>
            </a:r>
          </a:p>
          <a:p>
            <a:pPr lvl="1"/>
            <a:r>
              <a:rPr lang="en-US" dirty="0" smtClean="0"/>
              <a:t>Up to 6 days of age: 70 mg/</a:t>
            </a:r>
            <a:r>
              <a:rPr lang="en-US" dirty="0" err="1" smtClean="0"/>
              <a:t>dL</a:t>
            </a:r>
            <a:endParaRPr lang="en-US" dirty="0" smtClean="0"/>
          </a:p>
          <a:p>
            <a:pPr lvl="1"/>
            <a:r>
              <a:rPr lang="en-US" dirty="0" smtClean="0"/>
              <a:t>Up to 4 years of age: 24 mg/</a:t>
            </a:r>
            <a:r>
              <a:rPr lang="en-US" dirty="0" err="1" smtClean="0"/>
              <a:t>dL</a:t>
            </a: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Electrophoretic</a:t>
            </a:r>
            <a:r>
              <a:rPr lang="en-US" dirty="0" smtClean="0"/>
              <a:t> analysis of CSF </a:t>
            </a:r>
            <a:endParaRPr lang="en-US" dirty="0"/>
          </a:p>
        </p:txBody>
      </p:sp>
      <p:sp>
        <p:nvSpPr>
          <p:cNvPr id="3" name="Content Placeholder 2"/>
          <p:cNvSpPr>
            <a:spLocks noGrp="1"/>
          </p:cNvSpPr>
          <p:nvPr>
            <p:ph idx="1"/>
          </p:nvPr>
        </p:nvSpPr>
        <p:spPr/>
        <p:txBody>
          <a:bodyPr/>
          <a:lstStyle/>
          <a:p>
            <a:r>
              <a:rPr lang="en-US" dirty="0" smtClean="0"/>
              <a:t>Indications of CSF examination</a:t>
            </a:r>
          </a:p>
          <a:p>
            <a:r>
              <a:rPr lang="en-US" dirty="0" smtClean="0"/>
              <a:t>Infections….meningitis, encephalitis</a:t>
            </a:r>
          </a:p>
          <a:p>
            <a:r>
              <a:rPr lang="en-US" dirty="0" smtClean="0"/>
              <a:t>Inflammatory conditions…..</a:t>
            </a:r>
            <a:r>
              <a:rPr lang="en-US" dirty="0" err="1" smtClean="0"/>
              <a:t>sarcoidosis</a:t>
            </a:r>
            <a:r>
              <a:rPr lang="en-US" dirty="0" smtClean="0"/>
              <a:t>, </a:t>
            </a:r>
            <a:r>
              <a:rPr lang="en-US" dirty="0" err="1" smtClean="0"/>
              <a:t>neurosyphilis</a:t>
            </a:r>
            <a:r>
              <a:rPr lang="en-US" dirty="0" smtClean="0"/>
              <a:t>, SLE</a:t>
            </a:r>
          </a:p>
          <a:p>
            <a:r>
              <a:rPr lang="en-US" dirty="0" smtClean="0"/>
              <a:t>Infiltrative conditions…..</a:t>
            </a:r>
            <a:r>
              <a:rPr lang="en-US" dirty="0" err="1" smtClean="0"/>
              <a:t>leukaemia</a:t>
            </a:r>
            <a:r>
              <a:rPr lang="en-US" dirty="0" smtClean="0"/>
              <a:t>, lymphoma</a:t>
            </a:r>
          </a:p>
          <a:p>
            <a:r>
              <a:rPr lang="en-US" dirty="0" smtClean="0"/>
              <a:t>Drugs….anticancer, </a:t>
            </a:r>
            <a:r>
              <a:rPr lang="en-US" dirty="0" err="1" smtClean="0"/>
              <a:t>anaesthetic</a:t>
            </a:r>
            <a:r>
              <a:rPr lang="en-US" dirty="0" smtClean="0"/>
              <a:t> drugs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p:txBody>
          <a:bodyPr/>
          <a:lstStyle/>
          <a:p>
            <a:pPr>
              <a:buNone/>
            </a:pPr>
            <a:r>
              <a:rPr lang="en-US" dirty="0" smtClean="0"/>
              <a:t>   Sections of CSF analysis</a:t>
            </a:r>
          </a:p>
          <a:p>
            <a:r>
              <a:rPr lang="en-US" dirty="0" smtClean="0"/>
              <a:t>Chemistry</a:t>
            </a:r>
          </a:p>
          <a:p>
            <a:r>
              <a:rPr lang="en-US" dirty="0" smtClean="0"/>
              <a:t>Hematology</a:t>
            </a:r>
          </a:p>
          <a:p>
            <a:r>
              <a:rPr lang="en-US" dirty="0" smtClean="0"/>
              <a:t>Microbiology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a:xfrm>
            <a:off x="914400" y="1600200"/>
            <a:ext cx="7772400" cy="5105400"/>
          </a:xfrm>
        </p:spPr>
        <p:txBody>
          <a:bodyPr>
            <a:normAutofit fontScale="77500" lnSpcReduction="20000"/>
          </a:bodyPr>
          <a:lstStyle/>
          <a:p>
            <a:r>
              <a:rPr lang="en-US" dirty="0" err="1" smtClean="0"/>
              <a:t>Electrophoretic</a:t>
            </a:r>
            <a:r>
              <a:rPr lang="en-US" dirty="0" smtClean="0"/>
              <a:t> separation of spinal fluid proteins (% of total protein concentrations) </a:t>
            </a:r>
          </a:p>
          <a:p>
            <a:r>
              <a:rPr lang="en-US" dirty="0" err="1" smtClean="0"/>
              <a:t>Prealbumin</a:t>
            </a:r>
            <a:r>
              <a:rPr lang="en-US" dirty="0" smtClean="0"/>
              <a:t>: 2-7%</a:t>
            </a:r>
          </a:p>
          <a:p>
            <a:r>
              <a:rPr lang="en-US" dirty="0" smtClean="0"/>
              <a:t>Albumin: 56-76%</a:t>
            </a:r>
          </a:p>
          <a:p>
            <a:r>
              <a:rPr lang="en-US" dirty="0" smtClean="0"/>
              <a:t>a</a:t>
            </a:r>
            <a:r>
              <a:rPr lang="en-US" baseline="-25000" dirty="0" smtClean="0"/>
              <a:t>1</a:t>
            </a:r>
            <a:r>
              <a:rPr lang="en-US" dirty="0" smtClean="0"/>
              <a:t>-Globulin: 2-7%</a:t>
            </a:r>
          </a:p>
          <a:p>
            <a:r>
              <a:rPr lang="en-US" dirty="0" smtClean="0"/>
              <a:t>a</a:t>
            </a:r>
            <a:r>
              <a:rPr lang="en-US" baseline="-25000" dirty="0" smtClean="0"/>
              <a:t> 2</a:t>
            </a:r>
            <a:r>
              <a:rPr lang="en-US" dirty="0" smtClean="0"/>
              <a:t>-Globulin: 3.5-12%</a:t>
            </a:r>
          </a:p>
          <a:p>
            <a:r>
              <a:rPr lang="en-US" dirty="0" smtClean="0"/>
              <a:t>b-and g-globulin: 8-18%</a:t>
            </a:r>
          </a:p>
          <a:p>
            <a:r>
              <a:rPr lang="en-US" dirty="0" smtClean="0"/>
              <a:t>g-Globulin: 7-12%</a:t>
            </a:r>
          </a:p>
          <a:p>
            <a:r>
              <a:rPr lang="en-US" dirty="0" err="1" smtClean="0"/>
              <a:t>Oligoclonal</a:t>
            </a:r>
            <a:r>
              <a:rPr lang="en-US" dirty="0" smtClean="0"/>
              <a:t> bands - absent</a:t>
            </a:r>
          </a:p>
          <a:p>
            <a:r>
              <a:rPr lang="en-US" dirty="0" err="1" smtClean="0"/>
              <a:t>Immunoglobulins</a:t>
            </a:r>
            <a:r>
              <a:rPr lang="en-US" dirty="0" smtClean="0"/>
              <a:t> </a:t>
            </a:r>
            <a:r>
              <a:rPr lang="en-US" dirty="0" err="1" smtClean="0"/>
              <a:t>IgG</a:t>
            </a:r>
            <a:r>
              <a:rPr lang="en-US" dirty="0" smtClean="0"/>
              <a:t>: 10-40 mg/L</a:t>
            </a:r>
          </a:p>
          <a:p>
            <a:r>
              <a:rPr lang="en-US" dirty="0" err="1" smtClean="0"/>
              <a:t>IgA</a:t>
            </a:r>
            <a:r>
              <a:rPr lang="en-US" dirty="0" smtClean="0"/>
              <a:t>: 0-0.2 mg/L</a:t>
            </a:r>
          </a:p>
          <a:p>
            <a:r>
              <a:rPr lang="en-US" dirty="0" err="1" smtClean="0"/>
              <a:t>IgM</a:t>
            </a:r>
            <a:r>
              <a:rPr lang="en-US" dirty="0" smtClean="0"/>
              <a:t>: 0-0.6 mg/L</a:t>
            </a:r>
          </a:p>
          <a:p>
            <a:r>
              <a:rPr lang="en-US" dirty="0" smtClean="0"/>
              <a:t>k/l ratio: 1</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Elevated CSF total protein is highly suggestive of neurologic disease. Elevation indicates increased endothelial cell permeability. </a:t>
            </a:r>
          </a:p>
          <a:p>
            <a:r>
              <a:rPr lang="en-US" dirty="0" smtClean="0"/>
              <a:t>Many diseases elevate the CSF protein to some degree. </a:t>
            </a:r>
          </a:p>
          <a:p>
            <a:r>
              <a:rPr lang="en-US" dirty="0" smtClean="0"/>
              <a:t>Total protein over 500 mg/dl is seen in meningitis, cord tumor with spinal block, and bloody CSF. (Each 1000 RBC/mm</a:t>
            </a:r>
            <a:r>
              <a:rPr lang="en-US" baseline="30000" dirty="0" smtClean="0"/>
              <a:t>3</a:t>
            </a:r>
            <a:r>
              <a:rPr lang="en-US" dirty="0" smtClean="0"/>
              <a:t> raises the CSF protein 1.5 mg/dl</a:t>
            </a:r>
          </a:p>
          <a:p>
            <a:r>
              <a:rPr lang="en-US" dirty="0" smtClean="0"/>
              <a:t>Peripheral neuropathy due to various causes (e.g., diabetes) is a frequent diagnosis in patients with modestly elevated total protein.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p:txBody>
          <a:bodyPr>
            <a:normAutofit/>
          </a:bodyPr>
          <a:lstStyle/>
          <a:p>
            <a:r>
              <a:rPr lang="en-US" dirty="0" err="1" smtClean="0"/>
              <a:t>IgG</a:t>
            </a:r>
            <a:r>
              <a:rPr lang="en-US" dirty="0" smtClean="0"/>
              <a:t> concentration in the CSF is normally 4.6 ± 1.9 mg/</a:t>
            </a:r>
            <a:r>
              <a:rPr lang="en-US" dirty="0" err="1" smtClean="0"/>
              <a:t>dl.It</a:t>
            </a:r>
            <a:r>
              <a:rPr lang="en-US" dirty="0" smtClean="0"/>
              <a:t> is the principal immunoglobulin in the CSF. Under normal conditions the CSF </a:t>
            </a:r>
            <a:r>
              <a:rPr lang="en-US" dirty="0" err="1" smtClean="0"/>
              <a:t>IgG</a:t>
            </a:r>
            <a:r>
              <a:rPr lang="en-US" dirty="0" smtClean="0"/>
              <a:t> is derived from the plasma. </a:t>
            </a:r>
          </a:p>
          <a:p>
            <a:r>
              <a:rPr lang="en-US" dirty="0" smtClean="0"/>
              <a:t>The difficulty in assessing </a:t>
            </a:r>
            <a:r>
              <a:rPr lang="en-US" dirty="0" err="1" smtClean="0"/>
              <a:t>IgG</a:t>
            </a:r>
            <a:r>
              <a:rPr lang="en-US" dirty="0" smtClean="0"/>
              <a:t> levels in the CSF lies in distinguishing whether elevated levels are due to increased permeability of the blood–brain barrier, or whether there is local synthesis in the central nervous system.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p:txBody>
          <a:bodyPr/>
          <a:lstStyle/>
          <a:p>
            <a:r>
              <a:rPr lang="en-US" dirty="0" smtClean="0"/>
              <a:t>Local synthesis within the central nervous system occurs in a variety of disorders: multiple sclerosis, </a:t>
            </a:r>
            <a:r>
              <a:rPr lang="en-US" dirty="0" err="1" smtClean="0"/>
              <a:t>neurosyphilis</a:t>
            </a:r>
            <a:r>
              <a:rPr lang="en-US" dirty="0" smtClean="0"/>
              <a:t>, </a:t>
            </a:r>
            <a:r>
              <a:rPr lang="en-US" dirty="0" err="1" smtClean="0"/>
              <a:t>subacute</a:t>
            </a:r>
            <a:r>
              <a:rPr lang="en-US" dirty="0" smtClean="0"/>
              <a:t> </a:t>
            </a:r>
            <a:r>
              <a:rPr lang="en-US" dirty="0" err="1" smtClean="0"/>
              <a:t>sclerosing</a:t>
            </a:r>
            <a:r>
              <a:rPr lang="en-US" dirty="0" smtClean="0"/>
              <a:t> </a:t>
            </a:r>
            <a:r>
              <a:rPr lang="en-US" dirty="0" err="1" smtClean="0"/>
              <a:t>panencephalitis</a:t>
            </a:r>
            <a:r>
              <a:rPr lang="en-US" dirty="0" smtClean="0"/>
              <a:t>, progressive rubella encephalitis, viral </a:t>
            </a:r>
            <a:r>
              <a:rPr lang="en-US" dirty="0" err="1" smtClean="0"/>
              <a:t>meningoencephalitides</a:t>
            </a:r>
            <a:r>
              <a:rPr lang="en-US" dirty="0" smtClean="0"/>
              <a:t>, </a:t>
            </a:r>
            <a:r>
              <a:rPr lang="en-US" dirty="0" err="1" smtClean="0"/>
              <a:t>sarcoidosis</a:t>
            </a:r>
            <a:r>
              <a:rPr lang="en-US" dirty="0" smtClean="0"/>
              <a:t>, etc. The majority of these conditions are inflammatory disorders. </a:t>
            </a:r>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85800"/>
          </a:xfrm>
        </p:spPr>
        <p:txBody>
          <a:bodyPr/>
          <a:lstStyle/>
          <a:p>
            <a:r>
              <a:rPr lang="en-US" dirty="0" err="1" smtClean="0"/>
              <a:t>Electrophoretic</a:t>
            </a:r>
            <a:r>
              <a:rPr lang="en-US" dirty="0" smtClean="0"/>
              <a:t> analysis of CSF</a:t>
            </a:r>
            <a:endParaRPr lang="en-US" dirty="0"/>
          </a:p>
        </p:txBody>
      </p:sp>
      <p:sp>
        <p:nvSpPr>
          <p:cNvPr id="3" name="Content Placeholder 2"/>
          <p:cNvSpPr>
            <a:spLocks noGrp="1"/>
          </p:cNvSpPr>
          <p:nvPr>
            <p:ph idx="1"/>
          </p:nvPr>
        </p:nvSpPr>
        <p:spPr>
          <a:xfrm>
            <a:off x="685800" y="1219200"/>
            <a:ext cx="8001000" cy="5136360"/>
          </a:xfrm>
        </p:spPr>
        <p:txBody>
          <a:bodyPr>
            <a:noAutofit/>
          </a:bodyPr>
          <a:lstStyle/>
          <a:p>
            <a:r>
              <a:rPr lang="en-US" sz="2400" dirty="0" smtClean="0"/>
              <a:t>In addition to quantification, </a:t>
            </a:r>
            <a:r>
              <a:rPr lang="en-US" sz="2400" dirty="0" err="1" smtClean="0"/>
              <a:t>IgG</a:t>
            </a:r>
            <a:r>
              <a:rPr lang="en-US" sz="2400" dirty="0" smtClean="0"/>
              <a:t> can be characterized by agar gel electrophoresis and </a:t>
            </a:r>
            <a:r>
              <a:rPr lang="en-US" sz="2400" dirty="0" err="1" smtClean="0"/>
              <a:t>isoelectric</a:t>
            </a:r>
            <a:r>
              <a:rPr lang="en-US" sz="2400" dirty="0" smtClean="0"/>
              <a:t> focusing for the identification of </a:t>
            </a:r>
            <a:r>
              <a:rPr lang="en-US" sz="2400" dirty="0" err="1" smtClean="0"/>
              <a:t>oligoclonal</a:t>
            </a:r>
            <a:r>
              <a:rPr lang="en-US" sz="2400" dirty="0" smtClean="0"/>
              <a:t> banding. </a:t>
            </a:r>
          </a:p>
          <a:p>
            <a:r>
              <a:rPr lang="en-US" sz="2400" dirty="0" smtClean="0"/>
              <a:t>Up to 90% of cases of confirmed multiple sclerosis have elevated gamma globulin and/or </a:t>
            </a:r>
            <a:r>
              <a:rPr lang="en-US" sz="2400" dirty="0" err="1" smtClean="0"/>
              <a:t>oligoclonal</a:t>
            </a:r>
            <a:r>
              <a:rPr lang="en-US" sz="2400" dirty="0" smtClean="0"/>
              <a:t> bands.</a:t>
            </a:r>
          </a:p>
          <a:p>
            <a:r>
              <a:rPr lang="en-US" sz="2400" dirty="0" err="1" smtClean="0"/>
              <a:t>Oligoclonal</a:t>
            </a:r>
            <a:r>
              <a:rPr lang="en-US" sz="2400" dirty="0" smtClean="0"/>
              <a:t> bands represent a qualitative change in </a:t>
            </a:r>
            <a:r>
              <a:rPr lang="en-US" sz="2400" dirty="0" err="1" smtClean="0"/>
              <a:t>IgG</a:t>
            </a:r>
            <a:r>
              <a:rPr lang="en-US" sz="2400" dirty="0" smtClean="0"/>
              <a:t>. Each band is presumed to be protein derived from the response of </a:t>
            </a:r>
            <a:r>
              <a:rPr lang="en-US" sz="2400" dirty="0" err="1" smtClean="0"/>
              <a:t>immunocompetent</a:t>
            </a:r>
            <a:r>
              <a:rPr lang="en-US" sz="2400" dirty="0" smtClean="0"/>
              <a:t> cells to a single antigen. These bands occur in the inflammatory conditions causing elevated </a:t>
            </a:r>
            <a:r>
              <a:rPr lang="en-US" sz="2400" dirty="0" err="1" smtClean="0"/>
              <a:t>IgG</a:t>
            </a:r>
            <a:r>
              <a:rPr lang="en-US" sz="2400" dirty="0" smtClean="0"/>
              <a:t>. </a:t>
            </a:r>
          </a:p>
          <a:p>
            <a:r>
              <a:rPr lang="en-US" sz="2400" dirty="0" smtClean="0"/>
              <a:t>The appearance of </a:t>
            </a:r>
            <a:r>
              <a:rPr lang="en-US" sz="2400" dirty="0" err="1" smtClean="0"/>
              <a:t>oligoclonal</a:t>
            </a:r>
            <a:r>
              <a:rPr lang="en-US" sz="2400" dirty="0" smtClean="0"/>
              <a:t> bands in the CSF in the absence of similar bands in the serum is an indication of gamma globulin production in the central nervous system</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610600" cy="6248400"/>
          </a:xfrm>
        </p:spPr>
        <p:txBody>
          <a:bodyPr>
            <a:normAutofit fontScale="47500" lnSpcReduction="20000"/>
          </a:bodyPr>
          <a:lstStyle/>
          <a:p>
            <a:r>
              <a:rPr lang="en-US" sz="4200" dirty="0" smtClean="0"/>
              <a:t>A patient is admitted with multiple bacterial infections and is found to have a complete absence of C Which complement-mediated function would remain intact in such a patient? </a:t>
            </a:r>
            <a:br>
              <a:rPr lang="en-US" sz="4200" dirty="0" smtClean="0"/>
            </a:br>
            <a:r>
              <a:rPr lang="en-US" sz="4200" dirty="0" smtClean="0"/>
              <a:t/>
            </a:r>
            <a:br>
              <a:rPr lang="en-US" sz="4200" dirty="0" smtClean="0"/>
            </a:br>
            <a:r>
              <a:rPr lang="en-US" sz="4200" dirty="0" smtClean="0"/>
              <a:t>A) </a:t>
            </a:r>
            <a:r>
              <a:rPr lang="en-US" sz="4200" dirty="0" err="1" smtClean="0"/>
              <a:t>lysis</a:t>
            </a:r>
            <a:r>
              <a:rPr lang="en-US" sz="4200" dirty="0" smtClean="0"/>
              <a:t> of bacteria</a:t>
            </a:r>
            <a:br>
              <a:rPr lang="en-US" sz="4200" dirty="0" smtClean="0"/>
            </a:br>
            <a:r>
              <a:rPr lang="en-US" sz="4200" dirty="0" smtClean="0"/>
              <a:t>B) </a:t>
            </a:r>
            <a:r>
              <a:rPr lang="en-US" sz="4200" dirty="0" err="1" smtClean="0"/>
              <a:t>opsonization</a:t>
            </a:r>
            <a:r>
              <a:rPr lang="en-US" sz="4200" dirty="0" smtClean="0"/>
              <a:t> of bacteria</a:t>
            </a:r>
            <a:br>
              <a:rPr lang="en-US" sz="4200" dirty="0" smtClean="0"/>
            </a:br>
            <a:r>
              <a:rPr lang="en-US" sz="4200" dirty="0" smtClean="0"/>
              <a:t>C) generation of </a:t>
            </a:r>
            <a:r>
              <a:rPr lang="en-US" sz="4200" dirty="0" err="1" smtClean="0"/>
              <a:t>anaphylatoxins</a:t>
            </a:r>
            <a:r>
              <a:rPr lang="en-US" sz="4200" dirty="0" smtClean="0"/>
              <a:t/>
            </a:r>
            <a:br>
              <a:rPr lang="en-US" sz="4200" dirty="0" smtClean="0"/>
            </a:br>
            <a:r>
              <a:rPr lang="en-US" sz="4200" dirty="0" smtClean="0"/>
              <a:t>D) generation of </a:t>
            </a:r>
            <a:r>
              <a:rPr lang="en-US" sz="4200" dirty="0" err="1" smtClean="0"/>
              <a:t>neutrophil</a:t>
            </a:r>
            <a:r>
              <a:rPr lang="en-US" sz="4200" dirty="0" smtClean="0"/>
              <a:t> </a:t>
            </a:r>
            <a:r>
              <a:rPr lang="en-US" sz="4200" dirty="0" err="1" smtClean="0"/>
              <a:t>chemotactic</a:t>
            </a:r>
            <a:r>
              <a:rPr lang="en-US" sz="4200" dirty="0" smtClean="0"/>
              <a:t> factors</a:t>
            </a:r>
            <a:br>
              <a:rPr lang="en-US" sz="4200" dirty="0" smtClean="0"/>
            </a:br>
            <a:r>
              <a:rPr lang="en-US" sz="4200" dirty="0" smtClean="0"/>
              <a:t>E) None of the above.</a:t>
            </a:r>
          </a:p>
          <a:p>
            <a:r>
              <a:rPr lang="en-US" sz="4200" dirty="0" smtClean="0"/>
              <a:t>Which of the following screening tests would be most useful for confirming a presumptive diagnosis of a congenital absence of a complement component? </a:t>
            </a:r>
            <a:br>
              <a:rPr lang="en-US" sz="4200" dirty="0" smtClean="0"/>
            </a:br>
            <a:r>
              <a:rPr lang="en-US" sz="4200" dirty="0" smtClean="0"/>
              <a:t/>
            </a:r>
            <a:br>
              <a:rPr lang="en-US" sz="4200" dirty="0" smtClean="0"/>
            </a:br>
            <a:r>
              <a:rPr lang="en-US" sz="4200" dirty="0" smtClean="0"/>
              <a:t>A) </a:t>
            </a:r>
            <a:r>
              <a:rPr lang="en-US" sz="4200" dirty="0" err="1" smtClean="0"/>
              <a:t>quantitation</a:t>
            </a:r>
            <a:r>
              <a:rPr lang="en-US" sz="4200" dirty="0" smtClean="0"/>
              <a:t> of serum </a:t>
            </a:r>
            <a:r>
              <a:rPr lang="en-US" sz="4200" dirty="0" err="1" smtClean="0"/>
              <a:t>opsonic</a:t>
            </a:r>
            <a:r>
              <a:rPr lang="en-US" sz="4200" dirty="0" smtClean="0"/>
              <a:t> activity</a:t>
            </a:r>
            <a:br>
              <a:rPr lang="en-US" sz="4200" dirty="0" smtClean="0"/>
            </a:br>
            <a:r>
              <a:rPr lang="en-US" sz="4200" b="1" dirty="0" smtClean="0"/>
              <a:t>B</a:t>
            </a:r>
            <a:r>
              <a:rPr lang="en-US" sz="4200" dirty="0" smtClean="0"/>
              <a:t>) </a:t>
            </a:r>
            <a:r>
              <a:rPr lang="en-US" sz="4200" dirty="0" err="1" smtClean="0"/>
              <a:t>quantitation</a:t>
            </a:r>
            <a:r>
              <a:rPr lang="en-US" sz="4200" dirty="0" smtClean="0"/>
              <a:t> of serum hemolytic activity</a:t>
            </a:r>
            <a:br>
              <a:rPr lang="en-US" sz="4200" dirty="0" smtClean="0"/>
            </a:br>
            <a:r>
              <a:rPr lang="en-US" sz="4200" dirty="0" smtClean="0"/>
              <a:t>C) </a:t>
            </a:r>
            <a:r>
              <a:rPr lang="en-US" sz="4200" dirty="0" err="1" smtClean="0"/>
              <a:t>quantitation</a:t>
            </a:r>
            <a:r>
              <a:rPr lang="en-US" sz="4200" dirty="0" smtClean="0"/>
              <a:t> of C3 content of serum</a:t>
            </a:r>
            <a:br>
              <a:rPr lang="en-US" sz="4200" dirty="0" smtClean="0"/>
            </a:br>
            <a:r>
              <a:rPr lang="en-US" sz="4200" dirty="0" smtClean="0"/>
              <a:t>D) </a:t>
            </a:r>
            <a:r>
              <a:rPr lang="en-US" sz="4200" dirty="0" err="1" smtClean="0"/>
              <a:t>quantitation</a:t>
            </a:r>
            <a:r>
              <a:rPr lang="en-US" sz="4200" dirty="0" smtClean="0"/>
              <a:t> of C1 content of serum</a:t>
            </a:r>
            <a:br>
              <a:rPr lang="en-US" sz="4200" dirty="0" smtClean="0"/>
            </a:br>
            <a:r>
              <a:rPr lang="en-US" sz="4200" dirty="0" smtClean="0"/>
              <a:t>E) </a:t>
            </a:r>
            <a:r>
              <a:rPr lang="en-US" sz="4200" dirty="0" err="1" smtClean="0"/>
              <a:t>electrophoretic</a:t>
            </a:r>
            <a:r>
              <a:rPr lang="en-US" sz="4200" dirty="0" smtClean="0"/>
              <a:t> analysis of patient's serum</a:t>
            </a:r>
          </a:p>
          <a:p>
            <a:r>
              <a:rPr lang="en-US" sz="4200" dirty="0" smtClean="0"/>
              <a:t>Complement is required for </a:t>
            </a:r>
            <a:br>
              <a:rPr lang="en-US" sz="4200" dirty="0" smtClean="0"/>
            </a:br>
            <a:r>
              <a:rPr lang="en-US" sz="4200" dirty="0" smtClean="0"/>
              <a:t/>
            </a:r>
            <a:br>
              <a:rPr lang="en-US" sz="4200" dirty="0" smtClean="0"/>
            </a:br>
            <a:r>
              <a:rPr lang="en-US" sz="4200" dirty="0" smtClean="0"/>
              <a:t>A) </a:t>
            </a:r>
            <a:r>
              <a:rPr lang="en-US" sz="4200" dirty="0" err="1" smtClean="0"/>
              <a:t>lysis</a:t>
            </a:r>
            <a:r>
              <a:rPr lang="en-US" sz="4200" dirty="0" smtClean="0"/>
              <a:t> of erythrocytes by </a:t>
            </a:r>
            <a:r>
              <a:rPr lang="en-US" sz="4200" dirty="0" err="1" smtClean="0"/>
              <a:t>lecithinase</a:t>
            </a:r>
            <a:r>
              <a:rPr lang="en-US" sz="4200" dirty="0" smtClean="0"/>
              <a:t>.</a:t>
            </a:r>
            <a:br>
              <a:rPr lang="en-US" sz="4200" dirty="0" smtClean="0"/>
            </a:br>
            <a:r>
              <a:rPr lang="en-US" sz="4200" dirty="0" smtClean="0"/>
              <a:t>B) NK-mediated </a:t>
            </a:r>
            <a:r>
              <a:rPr lang="en-US" sz="4200" dirty="0" err="1" smtClean="0"/>
              <a:t>lysis</a:t>
            </a:r>
            <a:r>
              <a:rPr lang="en-US" sz="4200" dirty="0" smtClean="0"/>
              <a:t> of tumor cells.</a:t>
            </a:r>
            <a:br>
              <a:rPr lang="en-US" sz="4200" dirty="0" smtClean="0"/>
            </a:br>
            <a:r>
              <a:rPr lang="en-US" sz="4200" dirty="0" smtClean="0"/>
              <a:t>C) </a:t>
            </a:r>
            <a:r>
              <a:rPr lang="en-US" sz="4200" dirty="0" err="1" smtClean="0"/>
              <a:t>phagocytosis</a:t>
            </a:r>
            <a:r>
              <a:rPr lang="en-US" sz="4200" dirty="0" smtClean="0"/>
              <a:t>.</a:t>
            </a:r>
            <a:br>
              <a:rPr lang="en-US" sz="4200" dirty="0" smtClean="0"/>
            </a:br>
            <a:r>
              <a:rPr lang="en-US" sz="4200" b="1" dirty="0" smtClean="0"/>
              <a:t>D) </a:t>
            </a:r>
            <a:r>
              <a:rPr lang="en-US" sz="4200" dirty="0" err="1" smtClean="0"/>
              <a:t>bacteriolysis</a:t>
            </a:r>
            <a:r>
              <a:rPr lang="en-US" sz="4200" dirty="0" smtClean="0"/>
              <a:t> by specific antibodies.</a:t>
            </a:r>
            <a:br>
              <a:rPr lang="en-US" sz="4200" dirty="0" smtClean="0"/>
            </a:br>
            <a:r>
              <a:rPr lang="en-US" sz="4200" dirty="0" smtClean="0"/>
              <a:t>E) All of the above.</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smtClean="0"/>
              <a:t>Which of the following is associated with the development of systemic lupus </a:t>
            </a:r>
            <a:r>
              <a:rPr lang="en-US" dirty="0" err="1" smtClean="0"/>
              <a:t>erythematosus</a:t>
            </a:r>
            <a:r>
              <a:rPr lang="en-US" dirty="0" smtClean="0"/>
              <a:t> (SLE)? </a:t>
            </a:r>
            <a:br>
              <a:rPr lang="en-US" dirty="0" smtClean="0"/>
            </a:br>
            <a:r>
              <a:rPr lang="en-US" b="1" dirty="0" smtClean="0"/>
              <a:t/>
            </a:r>
            <a:br>
              <a:rPr lang="en-US" b="1" dirty="0" smtClean="0"/>
            </a:br>
            <a:r>
              <a:rPr lang="en-US" b="1" dirty="0" smtClean="0"/>
              <a:t>A) deficiencies in C1, C4, or C2</a:t>
            </a:r>
            <a:r>
              <a:rPr lang="en-US" dirty="0" smtClean="0"/>
              <a:t/>
            </a:r>
            <a:br>
              <a:rPr lang="en-US" dirty="0" smtClean="0"/>
            </a:br>
            <a:r>
              <a:rPr lang="en-US" dirty="0" smtClean="0"/>
              <a:t>B) deficiencies in C5, C6, or C7</a:t>
            </a:r>
            <a:br>
              <a:rPr lang="en-US" dirty="0" smtClean="0"/>
            </a:br>
            <a:r>
              <a:rPr lang="en-US" dirty="0" smtClean="0"/>
              <a:t>C) deficiencies in the late components of complement</a:t>
            </a:r>
            <a:br>
              <a:rPr lang="en-US" dirty="0" smtClean="0"/>
            </a:br>
            <a:r>
              <a:rPr lang="en-US" dirty="0" smtClean="0"/>
              <a:t>D) increases in the serum C3 level</a:t>
            </a:r>
            <a:br>
              <a:rPr lang="en-US" dirty="0" smtClean="0"/>
            </a:br>
            <a:r>
              <a:rPr lang="en-US" dirty="0" smtClean="0"/>
              <a:t>E) increases in the levels of C1, C4, or C2</a:t>
            </a:r>
          </a:p>
          <a:p>
            <a:r>
              <a:rPr lang="en-US" dirty="0" smtClean="0"/>
              <a:t>Active fragments of C5 can lead to the following, except </a:t>
            </a:r>
            <a:br>
              <a:rPr lang="en-US" dirty="0" smtClean="0"/>
            </a:br>
            <a:r>
              <a:rPr lang="en-US" dirty="0" smtClean="0"/>
              <a:t/>
            </a:r>
            <a:br>
              <a:rPr lang="en-US" dirty="0" smtClean="0"/>
            </a:br>
            <a:r>
              <a:rPr lang="en-US" dirty="0" smtClean="0"/>
              <a:t>A) contraction of smooth muscle.</a:t>
            </a:r>
            <a:br>
              <a:rPr lang="en-US" dirty="0" smtClean="0"/>
            </a:br>
            <a:r>
              <a:rPr lang="en-US" dirty="0" smtClean="0"/>
              <a:t>B) </a:t>
            </a:r>
            <a:r>
              <a:rPr lang="en-US" dirty="0" err="1" smtClean="0"/>
              <a:t>vasodilation</a:t>
            </a:r>
            <a:r>
              <a:rPr lang="en-US" dirty="0" smtClean="0"/>
              <a:t>.</a:t>
            </a:r>
            <a:br>
              <a:rPr lang="en-US" dirty="0" smtClean="0"/>
            </a:br>
            <a:r>
              <a:rPr lang="en-US" dirty="0" smtClean="0"/>
              <a:t>C) attraction of leukocytes.</a:t>
            </a:r>
            <a:br>
              <a:rPr lang="en-US" dirty="0" smtClean="0"/>
            </a:br>
            <a:r>
              <a:rPr lang="en-US" b="1" dirty="0" smtClean="0"/>
              <a:t>D) attachment of lymphocytes to macrophages.</a:t>
            </a:r>
            <a:r>
              <a:rPr lang="en-US" dirty="0" smtClean="0"/>
              <a:t/>
            </a:r>
            <a:br>
              <a:rPr lang="en-US" dirty="0" smtClean="0"/>
            </a:br>
            <a:r>
              <a:rPr lang="en-US" dirty="0" smtClean="0"/>
              <a:t>E) All of the above.</a:t>
            </a:r>
          </a:p>
          <a:p>
            <a:r>
              <a:rPr lang="en-US" dirty="0" smtClean="0"/>
              <a:t>The alternative pathway of complement activation is characterized by the functions listed below, except </a:t>
            </a:r>
            <a:br>
              <a:rPr lang="en-US" dirty="0" smtClean="0"/>
            </a:br>
            <a:r>
              <a:rPr lang="en-US" dirty="0" smtClean="0"/>
              <a:t>A) activation of complement components beyond C3 in the cascade.</a:t>
            </a:r>
            <a:br>
              <a:rPr lang="en-US" dirty="0" smtClean="0"/>
            </a:br>
            <a:r>
              <a:rPr lang="en-US" dirty="0" smtClean="0"/>
              <a:t>B) participation of </a:t>
            </a:r>
            <a:r>
              <a:rPr lang="en-US" dirty="0" err="1" smtClean="0"/>
              <a:t>properdin</a:t>
            </a:r>
            <a:r>
              <a:rPr lang="en-US" dirty="0" smtClean="0"/>
              <a:t>.</a:t>
            </a:r>
            <a:br>
              <a:rPr lang="en-US" dirty="0" smtClean="0"/>
            </a:br>
            <a:r>
              <a:rPr lang="en-US" dirty="0" smtClean="0"/>
              <a:t>C) generation of </a:t>
            </a:r>
            <a:r>
              <a:rPr lang="en-US" dirty="0" err="1" smtClean="0"/>
              <a:t>anaphylatoxin</a:t>
            </a:r>
            <a:r>
              <a:rPr lang="en-US" dirty="0" smtClean="0"/>
              <a:t>.</a:t>
            </a:r>
            <a:br>
              <a:rPr lang="en-US" dirty="0" smtClean="0"/>
            </a:br>
            <a:r>
              <a:rPr lang="en-US" b="1" dirty="0" smtClean="0"/>
              <a:t>D) use of C</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     Immunochemical Techniques</a:t>
            </a:r>
            <a:endParaRPr lang="en-US" dirty="0"/>
          </a:p>
        </p:txBody>
      </p:sp>
      <p:sp>
        <p:nvSpPr>
          <p:cNvPr id="3" name="Content Placeholder 2"/>
          <p:cNvSpPr>
            <a:spLocks noGrp="1"/>
          </p:cNvSpPr>
          <p:nvPr>
            <p:ph idx="1"/>
          </p:nvPr>
        </p:nvSpPr>
        <p:spPr>
          <a:xfrm>
            <a:off x="457200" y="1524000"/>
            <a:ext cx="8229600" cy="5029200"/>
          </a:xfrm>
        </p:spPr>
        <p:txBody>
          <a:bodyPr>
            <a:normAutofit fontScale="77500" lnSpcReduction="20000"/>
          </a:bodyPr>
          <a:lstStyle/>
          <a:p>
            <a:pPr>
              <a:buNone/>
            </a:pPr>
            <a:r>
              <a:rPr lang="en-US" sz="3100" dirty="0" smtClean="0">
                <a:solidFill>
                  <a:srgbClr val="FF0000"/>
                </a:solidFill>
              </a:rPr>
              <a:t>Detection and </a:t>
            </a:r>
            <a:r>
              <a:rPr lang="en-US" sz="3100" dirty="0" err="1" smtClean="0">
                <a:solidFill>
                  <a:srgbClr val="FF0000"/>
                </a:solidFill>
              </a:rPr>
              <a:t>Quantitation</a:t>
            </a:r>
            <a:r>
              <a:rPr lang="en-US" sz="3100" dirty="0" smtClean="0">
                <a:solidFill>
                  <a:srgbClr val="FF0000"/>
                </a:solidFill>
              </a:rPr>
              <a:t> of </a:t>
            </a:r>
            <a:r>
              <a:rPr lang="en-US" sz="3100" dirty="0" err="1" smtClean="0">
                <a:solidFill>
                  <a:srgbClr val="FF0000"/>
                </a:solidFill>
              </a:rPr>
              <a:t>Bence</a:t>
            </a:r>
            <a:r>
              <a:rPr lang="en-US" sz="3100" dirty="0" smtClean="0">
                <a:solidFill>
                  <a:srgbClr val="FF0000"/>
                </a:solidFill>
              </a:rPr>
              <a:t> Jones Proteins in Urine</a:t>
            </a:r>
          </a:p>
          <a:p>
            <a:pPr fontAlgn="base"/>
            <a:r>
              <a:rPr lang="en-US" i="1" dirty="0" smtClean="0"/>
              <a:t>Background:</a:t>
            </a:r>
            <a:r>
              <a:rPr lang="en-US" dirty="0" smtClean="0"/>
              <a:t> Quantification of free monoclonal light chains in urine [</a:t>
            </a:r>
            <a:r>
              <a:rPr lang="en-US" dirty="0" err="1" smtClean="0"/>
              <a:t>Bence</a:t>
            </a:r>
            <a:r>
              <a:rPr lang="en-US" dirty="0" smtClean="0"/>
              <a:t> Jones proteins (BJPs)] is used to diagnose multiple myeloma and to evaluate response to treatment</a:t>
            </a:r>
          </a:p>
          <a:p>
            <a:pPr fontAlgn="base"/>
            <a:r>
              <a:rPr lang="en-US" i="1" dirty="0" smtClean="0"/>
              <a:t>Methods:</a:t>
            </a:r>
            <a:r>
              <a:rPr lang="en-US" dirty="0" smtClean="0"/>
              <a:t> High-resolution gel electrophoresis of </a:t>
            </a:r>
            <a:r>
              <a:rPr lang="en-US" dirty="0" err="1" smtClean="0"/>
              <a:t>unconcentrated</a:t>
            </a:r>
            <a:r>
              <a:rPr lang="en-US" dirty="0" smtClean="0"/>
              <a:t> urine and albumin calibrators was carried out on </a:t>
            </a:r>
            <a:r>
              <a:rPr lang="en-US" dirty="0" err="1" smtClean="0"/>
              <a:t>Sebia’s</a:t>
            </a:r>
            <a:r>
              <a:rPr lang="en-US" dirty="0" smtClean="0"/>
              <a:t> </a:t>
            </a:r>
            <a:r>
              <a:rPr lang="en-US" dirty="0" err="1" smtClean="0"/>
              <a:t>Hydrasys</a:t>
            </a:r>
            <a:r>
              <a:rPr lang="en-US" dirty="0" smtClean="0"/>
              <a:t> instrument with </a:t>
            </a:r>
            <a:r>
              <a:rPr lang="en-US" dirty="0" err="1" smtClean="0"/>
              <a:t>Hydragel</a:t>
            </a:r>
            <a:r>
              <a:rPr lang="en-US" dirty="0" smtClean="0"/>
              <a:t> HR </a:t>
            </a:r>
            <a:r>
              <a:rPr lang="en-US" dirty="0" err="1" smtClean="0"/>
              <a:t>agarose</a:t>
            </a:r>
            <a:r>
              <a:rPr lang="en-US" dirty="0" smtClean="0"/>
              <a:t> gels. After staining with acid violet, the gels were scanned </a:t>
            </a:r>
            <a:r>
              <a:rPr lang="en-US" dirty="0" err="1" smtClean="0"/>
              <a:t>densitometrically</a:t>
            </a:r>
            <a:r>
              <a:rPr lang="en-US" dirty="0" smtClean="0"/>
              <a:t>. The staining intensities of BJP bands relative to the staining intensities of albumin solutions were used to determine the BJP concentrations. Results for patient samples were compared with conventional </a:t>
            </a:r>
            <a:r>
              <a:rPr lang="en-US" dirty="0" err="1" smtClean="0"/>
              <a:t>agarose</a:t>
            </a:r>
            <a:r>
              <a:rPr lang="en-US" dirty="0" smtClean="0"/>
              <a:t> gel electrophoresis on concentrated samples.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Decay-accelerating factor (DAF) regulates the complement system to prevent complement-mediated </a:t>
            </a:r>
            <a:r>
              <a:rPr lang="en-US" dirty="0" err="1" smtClean="0"/>
              <a:t>lysis</a:t>
            </a:r>
            <a:r>
              <a:rPr lang="en-US" dirty="0" smtClean="0"/>
              <a:t> of cells. This involves </a:t>
            </a:r>
            <a:br>
              <a:rPr lang="en-US" dirty="0" smtClean="0"/>
            </a:br>
            <a:r>
              <a:rPr lang="en-US" dirty="0" smtClean="0"/>
              <a:t/>
            </a:r>
            <a:br>
              <a:rPr lang="en-US" dirty="0" smtClean="0"/>
            </a:br>
            <a:r>
              <a:rPr lang="en-US" b="1" dirty="0" smtClean="0"/>
              <a:t>A) dissociation of C4b2a or the C3bBb enzyme complex.</a:t>
            </a:r>
            <a:r>
              <a:rPr lang="en-US" dirty="0" smtClean="0"/>
              <a:t/>
            </a:r>
            <a:br>
              <a:rPr lang="en-US" dirty="0" smtClean="0"/>
            </a:br>
            <a:r>
              <a:rPr lang="en-US" dirty="0" smtClean="0"/>
              <a:t>B) blocking the binding of C3 </a:t>
            </a:r>
            <a:r>
              <a:rPr lang="en-US" dirty="0" err="1" smtClean="0"/>
              <a:t>convertase</a:t>
            </a:r>
            <a:r>
              <a:rPr lang="en-US" dirty="0" smtClean="0"/>
              <a:t> to the surface of bacterial cells.</a:t>
            </a:r>
            <a:br>
              <a:rPr lang="en-US" dirty="0" smtClean="0"/>
            </a:br>
            <a:r>
              <a:rPr lang="en-US" dirty="0" smtClean="0"/>
              <a:t>C) inhibiting the membrane attack complex from binding to bacterial membranes.</a:t>
            </a:r>
            <a:br>
              <a:rPr lang="en-US" dirty="0" smtClean="0"/>
            </a:br>
            <a:r>
              <a:rPr lang="en-US" dirty="0" smtClean="0"/>
              <a:t>D) acting as a cofactor for the cleavage of C3b.</a:t>
            </a:r>
            <a:br>
              <a:rPr lang="en-US" dirty="0" smtClean="0"/>
            </a:br>
            <a:r>
              <a:rPr lang="en-US" dirty="0" smtClean="0"/>
              <a:t>E) causing dissociation of C5 </a:t>
            </a:r>
            <a:r>
              <a:rPr lang="en-US" dirty="0" err="1" smtClean="0"/>
              <a:t>convertase</a:t>
            </a:r>
            <a:r>
              <a:rPr lang="en-US" dirty="0" smtClean="0"/>
              <a:t>.</a:t>
            </a:r>
          </a:p>
          <a:p>
            <a:r>
              <a:rPr lang="en-US" dirty="0" smtClean="0"/>
              <a:t>The following activate(s) the alternative pathway of complement: </a:t>
            </a:r>
            <a:br>
              <a:rPr lang="en-US" dirty="0" smtClean="0"/>
            </a:br>
            <a:r>
              <a:rPr lang="en-US" dirty="0" smtClean="0"/>
              <a:t>A) </a:t>
            </a:r>
            <a:r>
              <a:rPr lang="en-US" dirty="0" err="1" smtClean="0"/>
              <a:t>lipopolysaccharides</a:t>
            </a:r>
            <a:r>
              <a:rPr lang="en-US" dirty="0" smtClean="0"/>
              <a:t/>
            </a:r>
            <a:br>
              <a:rPr lang="en-US" dirty="0" smtClean="0"/>
            </a:br>
            <a:r>
              <a:rPr lang="en-US" dirty="0" smtClean="0"/>
              <a:t>B) some viruses and virus-infected cells</a:t>
            </a:r>
            <a:br>
              <a:rPr lang="en-US" dirty="0" smtClean="0"/>
            </a:br>
            <a:r>
              <a:rPr lang="en-US" dirty="0" smtClean="0"/>
              <a:t>C) fungal and yeast cell walls (</a:t>
            </a:r>
            <a:r>
              <a:rPr lang="en-US" dirty="0" err="1" smtClean="0"/>
              <a:t>zymosin</a:t>
            </a:r>
            <a:r>
              <a:rPr lang="en-US" dirty="0" smtClean="0"/>
              <a:t>)</a:t>
            </a:r>
            <a:br>
              <a:rPr lang="en-US" dirty="0" smtClean="0"/>
            </a:br>
            <a:r>
              <a:rPr lang="en-US" dirty="0" smtClean="0"/>
              <a:t>D) many strains of gram-positive bacteria</a:t>
            </a:r>
            <a:br>
              <a:rPr lang="en-US" dirty="0" smtClean="0"/>
            </a:br>
            <a:r>
              <a:rPr lang="en-US" b="1" dirty="0" smtClean="0"/>
              <a:t>E) all of the above.</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Which component(s) of complement could be missing and still leave the remainder of the complement system capable of activation by the alternative pathway? </a:t>
            </a:r>
            <a:br>
              <a:rPr lang="en-US" dirty="0" smtClean="0"/>
            </a:br>
            <a:r>
              <a:rPr lang="en-US" dirty="0" smtClean="0"/>
              <a:t/>
            </a:r>
            <a:br>
              <a:rPr lang="en-US" dirty="0" smtClean="0"/>
            </a:br>
            <a:r>
              <a:rPr lang="en-US" dirty="0" smtClean="0"/>
              <a:t>A) C1, C2, and C3</a:t>
            </a:r>
            <a:br>
              <a:rPr lang="en-US" dirty="0" smtClean="0"/>
            </a:br>
            <a:r>
              <a:rPr lang="en-US" dirty="0" smtClean="0"/>
              <a:t>B) C3 only</a:t>
            </a:r>
            <a:br>
              <a:rPr lang="en-US" dirty="0" smtClean="0"/>
            </a:br>
            <a:r>
              <a:rPr lang="en-US" dirty="0" smtClean="0"/>
              <a:t>C) C2, C3, and C4</a:t>
            </a:r>
            <a:br>
              <a:rPr lang="en-US" dirty="0" smtClean="0"/>
            </a:br>
            <a:r>
              <a:rPr lang="en-US" b="1" dirty="0" smtClean="0"/>
              <a:t>D) C1, C2, and C4</a:t>
            </a:r>
            <a:r>
              <a:rPr lang="en-US" dirty="0" smtClean="0"/>
              <a:t/>
            </a:r>
            <a:br>
              <a:rPr lang="en-US" dirty="0" smtClean="0"/>
            </a:br>
            <a:r>
              <a:rPr lang="en-US" dirty="0" smtClean="0"/>
              <a:t>E) C1, C3, and C4</a:t>
            </a:r>
          </a:p>
          <a:p>
            <a:r>
              <a:rPr lang="en-US" dirty="0" smtClean="0"/>
              <a:t>An antigen—antibody immune complex in a C3-deficient individual will still result in </a:t>
            </a:r>
            <a:br>
              <a:rPr lang="en-US" dirty="0" smtClean="0"/>
            </a:br>
            <a:r>
              <a:rPr lang="en-US" dirty="0" smtClean="0"/>
              <a:t/>
            </a:r>
            <a:br>
              <a:rPr lang="en-US" dirty="0" smtClean="0"/>
            </a:br>
            <a:r>
              <a:rPr lang="en-US" dirty="0" smtClean="0"/>
              <a:t>A) </a:t>
            </a:r>
            <a:r>
              <a:rPr lang="en-US" dirty="0" err="1" smtClean="0"/>
              <a:t>anaphylatoxin</a:t>
            </a:r>
            <a:r>
              <a:rPr lang="en-US" dirty="0" smtClean="0"/>
              <a:t> production.</a:t>
            </a:r>
            <a:br>
              <a:rPr lang="en-US" dirty="0" smtClean="0"/>
            </a:br>
            <a:r>
              <a:rPr lang="en-US" dirty="0" smtClean="0"/>
              <a:t>B) depression of factor B.</a:t>
            </a:r>
            <a:br>
              <a:rPr lang="en-US" dirty="0" smtClean="0"/>
            </a:br>
            <a:r>
              <a:rPr lang="en-US" dirty="0" smtClean="0"/>
              <a:t>C) production of </a:t>
            </a:r>
            <a:r>
              <a:rPr lang="en-US" dirty="0" err="1" smtClean="0"/>
              <a:t>chemotactic</a:t>
            </a:r>
            <a:r>
              <a:rPr lang="en-US" dirty="0" smtClean="0"/>
              <a:t> factors.</a:t>
            </a:r>
            <a:br>
              <a:rPr lang="en-US" dirty="0" smtClean="0"/>
            </a:br>
            <a:r>
              <a:rPr lang="en-US" b="1" dirty="0" smtClean="0"/>
              <a:t>D) activation of C</a:t>
            </a:r>
            <a:r>
              <a:rPr lang="en-US" dirty="0" smtClean="0"/>
              <a:t/>
            </a:r>
            <a:br>
              <a:rPr lang="en-US" dirty="0" smtClean="0"/>
            </a:br>
            <a:r>
              <a:rPr lang="en-US" dirty="0" smtClean="0"/>
              <a:t>E) activation of C5.</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1. E</a:t>
            </a:r>
            <a:r>
              <a:rPr lang="en-US" dirty="0" smtClean="0"/>
              <a:t> All these functions are mediated by complement components that come after C3 and in its absence cannot be activated.</a:t>
            </a:r>
          </a:p>
          <a:p>
            <a:r>
              <a:rPr lang="en-US" b="1" dirty="0" smtClean="0"/>
              <a:t>2. B</a:t>
            </a:r>
            <a:r>
              <a:rPr lang="en-US" dirty="0" smtClean="0"/>
              <a:t> The hemolytic assay would reveal a defect in any one of the complement components, since all are required to effect </a:t>
            </a:r>
            <a:r>
              <a:rPr lang="en-US" dirty="0" err="1" smtClean="0"/>
              <a:t>hemolysis</a:t>
            </a:r>
            <a:r>
              <a:rPr lang="en-US" dirty="0" smtClean="0"/>
              <a:t>. The tests for specific components are likely to work only if you happen to pick the right one. They are not useful for screening. </a:t>
            </a:r>
            <a:r>
              <a:rPr lang="en-US" dirty="0" err="1" smtClean="0"/>
              <a:t>Electrophoretic</a:t>
            </a:r>
            <a:r>
              <a:rPr lang="en-US" dirty="0" smtClean="0"/>
              <a:t> analysis is good for the major serum components (albumin and globulin) but unlikely to give information on many of the complement components.</a:t>
            </a:r>
          </a:p>
          <a:p>
            <a:r>
              <a:rPr lang="en-US" b="1" dirty="0" smtClean="0"/>
              <a:t>3. D</a:t>
            </a:r>
            <a:r>
              <a:rPr lang="en-US" dirty="0" smtClean="0"/>
              <a:t> Complement is required for </a:t>
            </a:r>
            <a:r>
              <a:rPr lang="en-US" dirty="0" err="1" smtClean="0"/>
              <a:t>lysis</a:t>
            </a:r>
            <a:r>
              <a:rPr lang="en-US" dirty="0" smtClean="0"/>
              <a:t> of bacteria by specific anti-bacteria </a:t>
            </a:r>
            <a:r>
              <a:rPr lang="en-US" dirty="0" err="1" smtClean="0"/>
              <a:t>IgM</a:t>
            </a:r>
            <a:r>
              <a:rPr lang="en-US" dirty="0" smtClean="0"/>
              <a:t> or </a:t>
            </a:r>
            <a:r>
              <a:rPr lang="en-US" dirty="0" err="1" smtClean="0"/>
              <a:t>IgG</a:t>
            </a:r>
            <a:r>
              <a:rPr lang="en-US" dirty="0" smtClean="0"/>
              <a:t>. Complement is not required for </a:t>
            </a:r>
            <a:r>
              <a:rPr lang="en-US" dirty="0" err="1" smtClean="0"/>
              <a:t>phagocytosis</a:t>
            </a:r>
            <a:r>
              <a:rPr lang="en-US" dirty="0" smtClean="0"/>
              <a:t> or </a:t>
            </a:r>
            <a:r>
              <a:rPr lang="en-US" dirty="0" err="1" smtClean="0"/>
              <a:t>lysis</a:t>
            </a:r>
            <a:r>
              <a:rPr lang="en-US" dirty="0" smtClean="0"/>
              <a:t> of erythrocytes by </a:t>
            </a:r>
            <a:r>
              <a:rPr lang="en-US" dirty="0" err="1" smtClean="0"/>
              <a:t>lecithinase</a:t>
            </a:r>
            <a:r>
              <a:rPr lang="en-US" dirty="0" smtClean="0"/>
              <a:t>. However, the C3b </a:t>
            </a:r>
            <a:r>
              <a:rPr lang="en-US" dirty="0" err="1" smtClean="0"/>
              <a:t>opsonins</a:t>
            </a:r>
            <a:r>
              <a:rPr lang="en-US" dirty="0" smtClean="0"/>
              <a:t>, that are generated during complement activation, enhance </a:t>
            </a:r>
            <a:r>
              <a:rPr lang="en-US" dirty="0" err="1" smtClean="0"/>
              <a:t>phagocytosis</a:t>
            </a:r>
            <a:r>
              <a:rPr lang="en-US" dirty="0" smtClean="0"/>
              <a:t> of the </a:t>
            </a:r>
            <a:r>
              <a:rPr lang="en-US" dirty="0" err="1" smtClean="0"/>
              <a:t>opsonized</a:t>
            </a:r>
            <a:r>
              <a:rPr lang="en-US" dirty="0" smtClean="0"/>
              <a:t> particle. Although some tumor cells can initiate the alternate pathway of complement activation, complement plays no role in NK-mediated </a:t>
            </a:r>
            <a:r>
              <a:rPr lang="en-US" dirty="0" err="1" smtClean="0"/>
              <a:t>lysis</a:t>
            </a:r>
            <a:r>
              <a:rPr lang="en-US" dirty="0" smtClean="0"/>
              <a:t> of these cells.</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smtClean="0"/>
              <a:t>4. A</a:t>
            </a:r>
            <a:r>
              <a:rPr lang="en-US" dirty="0" smtClean="0"/>
              <a:t> Inherited homozygous deficiency of the early proteins of the classical complement pathway (C1, C4, or C2) are strongly associated with the development of systemic lupus </a:t>
            </a:r>
            <a:r>
              <a:rPr lang="en-US" dirty="0" err="1" smtClean="0"/>
              <a:t>erythematosus</a:t>
            </a:r>
            <a:r>
              <a:rPr lang="en-US" dirty="0" smtClean="0"/>
              <a:t> (SLE). Such deficiencies probably result in abnormal processing of immune complexes in the absence of a functional classical pathway of complement fixation. Serum levels of C3 or C4 decrease in SLE due to the large number of immune complexes that bind to them. Deficiencies in the late components are associated with recurrent infections with </a:t>
            </a:r>
            <a:r>
              <a:rPr lang="en-US" dirty="0" err="1" smtClean="0"/>
              <a:t>pyogenic</a:t>
            </a:r>
            <a:r>
              <a:rPr lang="en-US" dirty="0" smtClean="0"/>
              <a:t> organisms.</a:t>
            </a:r>
          </a:p>
          <a:p>
            <a:r>
              <a:rPr lang="en-US" b="1" dirty="0" smtClean="0"/>
              <a:t>5. D</a:t>
            </a:r>
            <a:r>
              <a:rPr lang="en-US" dirty="0" smtClean="0"/>
              <a:t> C5a is an </a:t>
            </a:r>
            <a:r>
              <a:rPr lang="en-US" dirty="0" err="1" smtClean="0"/>
              <a:t>anaphylatoxin</a:t>
            </a:r>
            <a:r>
              <a:rPr lang="en-US" dirty="0" smtClean="0"/>
              <a:t>, which induces </a:t>
            </a:r>
            <a:r>
              <a:rPr lang="en-US" dirty="0" err="1" smtClean="0"/>
              <a:t>degranulation</a:t>
            </a:r>
            <a:r>
              <a:rPr lang="en-US" dirty="0" smtClean="0"/>
              <a:t> of mast cells, resulting in the release of histamine, causing </a:t>
            </a:r>
            <a:r>
              <a:rPr lang="en-US" dirty="0" err="1" smtClean="0"/>
              <a:t>vasodilation</a:t>
            </a:r>
            <a:r>
              <a:rPr lang="en-US" dirty="0" smtClean="0"/>
              <a:t> and contraction of smooth muscles. C5a is also a </a:t>
            </a:r>
            <a:r>
              <a:rPr lang="en-US" dirty="0" err="1" smtClean="0"/>
              <a:t>chemotaxin</a:t>
            </a:r>
            <a:r>
              <a:rPr lang="en-US" dirty="0" smtClean="0"/>
              <a:t>, attracting leukocytes to the area of its release where the antigen is reacting with antibodies and activates the complement system. It does not promote the attachment of lymphocytes to </a:t>
            </a:r>
            <a:r>
              <a:rPr lang="en-US" dirty="0" err="1" smtClean="0"/>
              <a:t>macrophases</a:t>
            </a:r>
            <a:r>
              <a:rPr lang="en-US" dirty="0" smtClean="0"/>
              <a:t>.</a:t>
            </a:r>
          </a:p>
          <a:p>
            <a:r>
              <a:rPr lang="en-US" b="1" dirty="0" smtClean="0"/>
              <a:t>6. D</a:t>
            </a:r>
            <a:r>
              <a:rPr lang="en-US" dirty="0" smtClean="0"/>
              <a:t> The alternative pathway of complement activation connects with the classical pathway at the activation of C Thus, it does not require C1, C4, or C </a:t>
            </a:r>
            <a:r>
              <a:rPr lang="en-US" dirty="0" err="1" smtClean="0"/>
              <a:t>Properdin</a:t>
            </a:r>
            <a:r>
              <a:rPr lang="en-US" dirty="0" smtClean="0"/>
              <a:t> is essential for the activation through the alternative pathway, since it stabilizes the complex (C3bBb) formed between C3b and activated serum factor B, which acts as a C3 </a:t>
            </a:r>
            <a:r>
              <a:rPr lang="en-US" dirty="0" err="1" smtClean="0"/>
              <a:t>convertase</a:t>
            </a:r>
            <a:r>
              <a:rPr lang="en-US" dirty="0" smtClean="0"/>
              <a:t> and activates C During the activation of the alternative pathway both C3a and C5a are generated; both are </a:t>
            </a:r>
            <a:r>
              <a:rPr lang="en-US" dirty="0" err="1" smtClean="0"/>
              <a:t>anaphylatoxins</a:t>
            </a:r>
            <a:r>
              <a:rPr lang="en-US" dirty="0" smtClean="0"/>
              <a:t> and cause </a:t>
            </a:r>
            <a:r>
              <a:rPr lang="en-US" dirty="0" err="1" smtClean="0"/>
              <a:t>degranulation</a:t>
            </a:r>
            <a:r>
              <a:rPr lang="en-US" dirty="0" smtClean="0"/>
              <a:t> of mast cells.</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b="1" dirty="0" smtClean="0"/>
              <a:t>7. A</a:t>
            </a:r>
            <a:r>
              <a:rPr lang="en-US" dirty="0" smtClean="0"/>
              <a:t> As a cell surface regulator of complement activation, DAF destabilizes both the alternate and classical pathway C3 </a:t>
            </a:r>
            <a:r>
              <a:rPr lang="en-US" dirty="0" err="1" smtClean="0"/>
              <a:t>convertases</a:t>
            </a:r>
            <a:r>
              <a:rPr lang="en-US" dirty="0" smtClean="0"/>
              <a:t> (C4b2a or C3bBb). Like the other regulators of complement activation (RC</a:t>
            </a:r>
            <a:br>
              <a:rPr lang="en-US" dirty="0" smtClean="0"/>
            </a:br>
            <a:r>
              <a:rPr lang="en-US" dirty="0" smtClean="0"/>
              <a:t/>
            </a:r>
            <a:br>
              <a:rPr lang="en-US" dirty="0" smtClean="0"/>
            </a:br>
            <a:r>
              <a:rPr lang="en-US" dirty="0" smtClean="0"/>
              <a:t>A), including CR1, factor H, and C4bBP, these proteins accelerate decay (dissociation) of C3 </a:t>
            </a:r>
            <a:r>
              <a:rPr lang="en-US" dirty="0" err="1" smtClean="0"/>
              <a:t>convertase</a:t>
            </a:r>
            <a:r>
              <a:rPr lang="en-US" dirty="0" smtClean="0"/>
              <a:t>, releasing the component with enzymatic activity (C2a or Bb) from the component bound to the cell membrane (C4b or C3b).</a:t>
            </a:r>
          </a:p>
          <a:p>
            <a:r>
              <a:rPr lang="en-US" b="1" dirty="0" smtClean="0"/>
              <a:t>8. E</a:t>
            </a:r>
            <a:r>
              <a:rPr lang="en-US" dirty="0" smtClean="0"/>
              <a:t> Each of the pathogens and particles of microbial origin listed can initiate the alternate pathway of complement activation. Parasites (e.g., trypanosomes) and </a:t>
            </a:r>
            <a:r>
              <a:rPr lang="en-US" dirty="0" err="1" smtClean="0"/>
              <a:t>teichoic</a:t>
            </a:r>
            <a:r>
              <a:rPr lang="en-US" dirty="0" smtClean="0"/>
              <a:t> acid from gram-positive cell walls can also activate complement using this pathway.</a:t>
            </a:r>
          </a:p>
          <a:p>
            <a:r>
              <a:rPr lang="en-US" b="1" dirty="0" smtClean="0"/>
              <a:t>9. D</a:t>
            </a:r>
            <a:r>
              <a:rPr lang="en-US" dirty="0" smtClean="0"/>
              <a:t> C3 is required for the alternative pathway of complement activation, while C1, C2, or C4 are not required.</a:t>
            </a:r>
          </a:p>
          <a:p>
            <a:r>
              <a:rPr lang="en-US" b="1" dirty="0" smtClean="0"/>
              <a:t>10. D</a:t>
            </a:r>
            <a:r>
              <a:rPr lang="en-US" dirty="0" smtClean="0"/>
              <a:t> The immune complex will activate C2 (and C4) but will not activate C3 or any other components. Since the alternative pathway of complement activation also requires C3, this pathway will not be activated. </a:t>
            </a:r>
            <a:r>
              <a:rPr lang="en-US" dirty="0" err="1" smtClean="0"/>
              <a:t>Anaphylatoxins</a:t>
            </a:r>
            <a:r>
              <a:rPr lang="en-US" dirty="0" smtClean="0"/>
              <a:t> and </a:t>
            </a:r>
            <a:r>
              <a:rPr lang="en-US" dirty="0" err="1" smtClean="0"/>
              <a:t>chemotactic</a:t>
            </a:r>
            <a:r>
              <a:rPr lang="en-US" dirty="0" smtClean="0"/>
              <a:t> factor generation require C3, while the synthesis of factor B is not related to C</a:t>
            </a:r>
          </a:p>
          <a:p>
            <a:r>
              <a:rPr lang="en-US" dirty="0" smtClean="0"/>
              <a:t/>
            </a:r>
            <a:br>
              <a:rPr lang="en-US" dirty="0" smtClean="0"/>
            </a:br>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lstStyle/>
          <a:p>
            <a:r>
              <a:rPr lang="en-US" dirty="0" smtClean="0"/>
              <a:t>Determination of CRP</a:t>
            </a:r>
          </a:p>
          <a:p>
            <a:r>
              <a:rPr lang="en-US" dirty="0" smtClean="0"/>
              <a:t>CEA</a:t>
            </a:r>
          </a:p>
          <a:p>
            <a:r>
              <a:rPr lang="en-US" dirty="0" smtClean="0"/>
              <a:t>Alpha Fetoprotein</a:t>
            </a:r>
          </a:p>
          <a:p>
            <a:r>
              <a:rPr lang="en-US" dirty="0" smtClean="0"/>
              <a:t>Protein clearance ratio</a:t>
            </a:r>
          </a:p>
          <a:p>
            <a:r>
              <a:rPr lang="en-US" dirty="0" smtClean="0"/>
              <a:t>Pregnancy test on urine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Tumor cells can be distinguished from normal cells by quantitative and qualitative differences in their antigens</a:t>
            </a:r>
          </a:p>
          <a:p>
            <a:r>
              <a:rPr lang="en-US" dirty="0" smtClean="0"/>
              <a:t>Tumor antigens can be classified on the basis of their origin /nature</a:t>
            </a:r>
          </a:p>
          <a:p>
            <a:r>
              <a:rPr lang="en-US" dirty="0" smtClean="0"/>
              <a:t>Tumor Specific Antigen TSA (unique to tumors)</a:t>
            </a:r>
          </a:p>
          <a:p>
            <a:r>
              <a:rPr lang="en-US" dirty="0" smtClean="0"/>
              <a:t>Tumor Associated Antigen TAA (also found on normal cells)</a:t>
            </a:r>
          </a:p>
          <a:p>
            <a:r>
              <a:rPr lang="en-US" dirty="0" smtClean="0"/>
              <a:t>Virally or chemically induced tumor antigens</a:t>
            </a:r>
          </a:p>
          <a:p>
            <a:r>
              <a:rPr lang="en-US" dirty="0" err="1" smtClean="0"/>
              <a:t>Oncofetal</a:t>
            </a:r>
            <a:r>
              <a:rPr lang="en-US" dirty="0" smtClean="0"/>
              <a:t> antigens e.g., CEA &amp; AFP antigens are examples of </a:t>
            </a:r>
            <a:r>
              <a:rPr lang="en-US" dirty="0" err="1" smtClean="0"/>
              <a:t>oncofetal</a:t>
            </a:r>
            <a:r>
              <a:rPr lang="en-US" dirty="0" smtClean="0"/>
              <a:t> antigens</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CEA is expressed by gut, liver and pancreas of human fetuses (2-6 months)</a:t>
            </a:r>
          </a:p>
          <a:p>
            <a:r>
              <a:rPr lang="en-US" dirty="0" smtClean="0"/>
              <a:t>Its also expressed by both on cells and in extracellular fluids by many GI derived tumors like CA colon, gastric, pancreatic, liver or gall bladder tumors and also by breast, lung, bladder, thyroid, head &amp; neck, cervical, ovarian, lymphoma, melanomas</a:t>
            </a:r>
          </a:p>
          <a:p>
            <a:r>
              <a:rPr lang="en-US" dirty="0" smtClean="0"/>
              <a:t>Non cancerous conditions are cigarette smoking, pancreatitis, hepatitis, IBD, peptic ulcer disease, hypothyroidism, cirrhosis, COPD, </a:t>
            </a:r>
            <a:r>
              <a:rPr lang="en-US" dirty="0" err="1" smtClean="0"/>
              <a:t>biliary</a:t>
            </a:r>
            <a:r>
              <a:rPr lang="en-US" dirty="0" smtClean="0"/>
              <a:t> obstruction</a:t>
            </a:r>
          </a:p>
          <a:p>
            <a:r>
              <a:rPr lang="en-US" dirty="0" smtClean="0"/>
              <a:t>&lt;2.5 </a:t>
            </a:r>
            <a:r>
              <a:rPr lang="en-US" dirty="0" err="1" smtClean="0"/>
              <a:t>ng</a:t>
            </a:r>
            <a:r>
              <a:rPr lang="en-US" dirty="0" smtClean="0"/>
              <a:t>/ml in non-smokers, &lt;5ng/ml in smokers, &gt;100 seen in </a:t>
            </a:r>
            <a:r>
              <a:rPr lang="en-US" smtClean="0"/>
              <a:t>metastatic cancer</a:t>
            </a: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a:xfrm>
            <a:off x="914400" y="1447800"/>
            <a:ext cx="7772400" cy="4907760"/>
          </a:xfrm>
        </p:spPr>
        <p:txBody>
          <a:bodyPr>
            <a:normAutofit fontScale="92500" lnSpcReduction="10000"/>
          </a:bodyPr>
          <a:lstStyle/>
          <a:p>
            <a:r>
              <a:rPr lang="en-US" dirty="0" smtClean="0"/>
              <a:t>AFP</a:t>
            </a:r>
          </a:p>
          <a:p>
            <a:r>
              <a:rPr lang="en-US" dirty="0" smtClean="0"/>
              <a:t>AFP is found in secretions of yolk sac and fetal liver</a:t>
            </a:r>
          </a:p>
          <a:p>
            <a:r>
              <a:rPr lang="en-US" dirty="0" smtClean="0"/>
              <a:t>Elevated levels are seen in germ cell cancers of ovaries and testes, some primary liver cancers</a:t>
            </a:r>
          </a:p>
          <a:p>
            <a:r>
              <a:rPr lang="en-US" dirty="0" smtClean="0"/>
              <a:t>Non-cancerous conditions with elevated levels are pregnancy, liver disease, hepatitis, toxic liver injury, cirrhosis, inflammatory bowel disease</a:t>
            </a:r>
          </a:p>
          <a:p>
            <a:r>
              <a:rPr lang="en-US" dirty="0" smtClean="0"/>
              <a:t>Normal range for AFP in both males and females is 0-15 IU/ml. </a:t>
            </a:r>
          </a:p>
          <a:p>
            <a:r>
              <a:rPr lang="en-US" dirty="0" smtClean="0"/>
              <a:t>&gt;400 IU/ml are seen in cancer</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lstStyle/>
          <a:p>
            <a:r>
              <a:rPr lang="en-US" dirty="0" smtClean="0"/>
              <a:t>These antigens are not TSA</a:t>
            </a:r>
          </a:p>
          <a:p>
            <a:r>
              <a:rPr lang="en-US" dirty="0" smtClean="0"/>
              <a:t>They are measured by ELISA</a:t>
            </a:r>
          </a:p>
          <a:p>
            <a:r>
              <a:rPr lang="en-US" dirty="0" smtClean="0"/>
              <a:t>As neither their presence nor their higher concentration is diagnostic for a tumor</a:t>
            </a:r>
          </a:p>
          <a:p>
            <a:r>
              <a:rPr lang="en-US" dirty="0" smtClean="0"/>
              <a:t>It can tell us about the tumor burden and effectiveness of drug therapy</a:t>
            </a:r>
          </a:p>
          <a:p>
            <a:r>
              <a:rPr lang="en-US" dirty="0" smtClean="0"/>
              <a:t>Their high concentration tells about chronic inflammation of the bowel or cirrhosis of the liver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smtClean="0"/>
              <a:t>    Immunochemical Techniques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fontAlgn="base">
              <a:buNone/>
            </a:pPr>
            <a:r>
              <a:rPr lang="en-US" sz="3100" dirty="0" smtClean="0">
                <a:solidFill>
                  <a:srgbClr val="FF0000"/>
                </a:solidFill>
              </a:rPr>
              <a:t>    Detection and </a:t>
            </a:r>
            <a:r>
              <a:rPr lang="en-US" sz="3100" dirty="0" err="1" smtClean="0">
                <a:solidFill>
                  <a:srgbClr val="FF0000"/>
                </a:solidFill>
              </a:rPr>
              <a:t>Quantitation</a:t>
            </a:r>
            <a:r>
              <a:rPr lang="en-US" sz="3100" dirty="0" smtClean="0">
                <a:solidFill>
                  <a:srgbClr val="FF0000"/>
                </a:solidFill>
              </a:rPr>
              <a:t> of </a:t>
            </a:r>
            <a:r>
              <a:rPr lang="en-US" sz="3100" dirty="0" err="1" smtClean="0">
                <a:solidFill>
                  <a:srgbClr val="FF0000"/>
                </a:solidFill>
              </a:rPr>
              <a:t>Bence</a:t>
            </a:r>
            <a:r>
              <a:rPr lang="en-US" sz="3100" dirty="0" smtClean="0">
                <a:solidFill>
                  <a:srgbClr val="FF0000"/>
                </a:solidFill>
              </a:rPr>
              <a:t> Jones Proteins in Urine</a:t>
            </a:r>
            <a:endParaRPr lang="en-US" sz="2900" dirty="0" smtClean="0"/>
          </a:p>
          <a:p>
            <a:pPr fontAlgn="base"/>
            <a:r>
              <a:rPr lang="en-US" sz="2900" dirty="0" smtClean="0"/>
              <a:t>Approximately 50% of patients with multiple myeloma excrete monoclonal free immunoglobulin light chains [</a:t>
            </a:r>
            <a:r>
              <a:rPr lang="en-US" sz="2900" dirty="0" err="1" smtClean="0"/>
              <a:t>Bence</a:t>
            </a:r>
            <a:r>
              <a:rPr lang="en-US" sz="2900" dirty="0" smtClean="0"/>
              <a:t> Jones proteins (BJPs)]  in the urine.</a:t>
            </a:r>
          </a:p>
          <a:p>
            <a:pPr fontAlgn="base"/>
            <a:r>
              <a:rPr lang="en-US" sz="2900" dirty="0" smtClean="0"/>
              <a:t> The most sensitive method to detect BJPs is </a:t>
            </a:r>
            <a:r>
              <a:rPr lang="en-US" sz="2900" dirty="0" err="1" smtClean="0"/>
              <a:t>immunofixation</a:t>
            </a:r>
            <a:r>
              <a:rPr lang="en-US" sz="2900" dirty="0" smtClean="0"/>
              <a:t> electrophoresis (IFE) of concentrated urine, but it provides only qualitative results. </a:t>
            </a:r>
          </a:p>
          <a:p>
            <a:pPr fontAlgn="base"/>
            <a:r>
              <a:rPr lang="en-US" sz="2900" dirty="0" smtClean="0"/>
              <a:t>Quantification of BJPs provides important information as it is strongly correlated with myeloma tumor burden, the classic Myeloma Staging System, and more recently, in the criteria for disease response and progression.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smtClean="0"/>
              <a:t>Immunochemical Techniques</a:t>
            </a:r>
            <a:endParaRPr lang="en-US" dirty="0"/>
          </a:p>
        </p:txBody>
      </p:sp>
      <p:sp>
        <p:nvSpPr>
          <p:cNvPr id="3" name="Content Placeholder 2"/>
          <p:cNvSpPr>
            <a:spLocks noGrp="1"/>
          </p:cNvSpPr>
          <p:nvPr>
            <p:ph idx="1"/>
          </p:nvPr>
        </p:nvSpPr>
        <p:spPr>
          <a:xfrm>
            <a:off x="533400" y="1066800"/>
            <a:ext cx="8153400" cy="5562600"/>
          </a:xfrm>
        </p:spPr>
        <p:txBody>
          <a:bodyPr>
            <a:normAutofit fontScale="25000" lnSpcReduction="20000"/>
          </a:bodyPr>
          <a:lstStyle/>
          <a:p>
            <a:pPr fontAlgn="base">
              <a:buNone/>
            </a:pPr>
            <a:r>
              <a:rPr lang="en-US" sz="14400" dirty="0" smtClean="0"/>
              <a:t>   Protein clearance ratio </a:t>
            </a:r>
          </a:p>
          <a:p>
            <a:r>
              <a:rPr lang="en-US" sz="11200" dirty="0" smtClean="0"/>
              <a:t>Protein is filtered out of urine by the </a:t>
            </a:r>
            <a:r>
              <a:rPr lang="en-US" sz="11200" dirty="0" err="1" smtClean="0"/>
              <a:t>glomeruli</a:t>
            </a:r>
            <a:r>
              <a:rPr lang="en-US" sz="11200" dirty="0" smtClean="0"/>
              <a:t> of the kidneys. </a:t>
            </a:r>
          </a:p>
          <a:p>
            <a:r>
              <a:rPr lang="en-US" sz="11200" dirty="0" smtClean="0"/>
              <a:t>Albumin is the most common serum protein, thus the majority of the protein in urine is albumin. </a:t>
            </a:r>
          </a:p>
          <a:p>
            <a:r>
              <a:rPr lang="en-US" sz="11200" dirty="0" smtClean="0"/>
              <a:t>A damaged kidney will allow some protein to be excreted through urine.</a:t>
            </a:r>
          </a:p>
          <a:p>
            <a:r>
              <a:rPr lang="en-US" sz="11200" dirty="0" smtClean="0"/>
              <a:t>Elevated protein levels in urine is called </a:t>
            </a:r>
            <a:r>
              <a:rPr lang="en-US" sz="11200" dirty="0" err="1" smtClean="0"/>
              <a:t>microalbuminuria</a:t>
            </a:r>
            <a:r>
              <a:rPr lang="en-US" sz="11200" dirty="0" smtClean="0"/>
              <a:t> or </a:t>
            </a:r>
            <a:r>
              <a:rPr lang="en-US" sz="11200" dirty="0" err="1" smtClean="0"/>
              <a:t>proteinuria</a:t>
            </a:r>
            <a:r>
              <a:rPr lang="en-US" sz="11200" dirty="0" smtClean="0"/>
              <a:t>, which typically arises due to type 1 diabetes, type 2 diabetes, or high blood pressure. </a:t>
            </a:r>
          </a:p>
          <a:p>
            <a:r>
              <a:rPr lang="en-US" sz="11200" dirty="0" smtClean="0"/>
              <a:t>The normal healthy person passes 0-14 mg/</a:t>
            </a:r>
            <a:r>
              <a:rPr lang="en-US" sz="11200" dirty="0" err="1" smtClean="0"/>
              <a:t>dL</a:t>
            </a:r>
            <a:r>
              <a:rPr lang="en-US" sz="11200" dirty="0" smtClean="0"/>
              <a:t> or less than 80mg/day proteins (albumin) in urine </a:t>
            </a:r>
          </a:p>
          <a:p>
            <a:pPr>
              <a:buNone/>
            </a:pPr>
            <a:r>
              <a:rPr lang="en-US" sz="4400" dirty="0" smtClean="0"/>
              <a:t/>
            </a:r>
            <a:br>
              <a:rPr lang="en-US" sz="4400" dirty="0" smtClean="0"/>
            </a:br>
            <a:r>
              <a:rPr lang="en-US" sz="4400" dirty="0" smtClean="0"/>
              <a:t/>
            </a:r>
            <a:br>
              <a:rPr lang="en-US" sz="4400" dirty="0" smtClean="0"/>
            </a:br>
            <a:r>
              <a:rPr lang="en-US" dirty="0" smtClean="0"/>
              <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772400" cy="5364960"/>
          </a:xfrm>
        </p:spPr>
        <p:txBody>
          <a:bodyPr>
            <a:normAutofit/>
          </a:bodyPr>
          <a:lstStyle/>
          <a:p>
            <a:r>
              <a:rPr lang="en-US" sz="4400" dirty="0" smtClean="0"/>
              <a:t>Protein clearance ratio </a:t>
            </a:r>
          </a:p>
          <a:p>
            <a:pPr>
              <a:buNone/>
            </a:pPr>
            <a:endParaRPr lang="en-US" sz="4400" dirty="0" smtClean="0"/>
          </a:p>
          <a:p>
            <a:pPr>
              <a:buNone/>
            </a:pPr>
            <a:r>
              <a:rPr lang="en-US" sz="3200" dirty="0" smtClean="0"/>
              <a:t>Pathological </a:t>
            </a:r>
            <a:r>
              <a:rPr lang="en-US" sz="3200" dirty="0" err="1" smtClean="0"/>
              <a:t>proteinuria</a:t>
            </a:r>
            <a:r>
              <a:rPr lang="en-US" sz="3200" dirty="0" smtClean="0"/>
              <a:t> can be classified as</a:t>
            </a:r>
          </a:p>
          <a:p>
            <a:r>
              <a:rPr lang="en-US" sz="3200" dirty="0" smtClean="0"/>
              <a:t>1. </a:t>
            </a:r>
            <a:r>
              <a:rPr lang="en-US" sz="3200" dirty="0" err="1" smtClean="0"/>
              <a:t>Glomerular</a:t>
            </a:r>
            <a:r>
              <a:rPr lang="en-US" sz="3200" dirty="0" smtClean="0"/>
              <a:t>  </a:t>
            </a:r>
            <a:r>
              <a:rPr lang="en-US" sz="3200" dirty="0" err="1" smtClean="0"/>
              <a:t>proteinuria</a:t>
            </a:r>
            <a:r>
              <a:rPr lang="en-US" sz="3200" dirty="0" smtClean="0"/>
              <a:t> is characterized by loss of plasma proteins equal to or greater than albumin. In cases when renal biopsy is contraindicated, </a:t>
            </a:r>
            <a:r>
              <a:rPr lang="en-US" sz="3200" dirty="0" err="1" smtClean="0"/>
              <a:t>IgG</a:t>
            </a:r>
            <a:r>
              <a:rPr lang="en-US" sz="3200" dirty="0" smtClean="0"/>
              <a:t>/albumin clearance ratio can give some information</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clearance ratio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2. Tubular </a:t>
            </a:r>
            <a:r>
              <a:rPr lang="en-US" dirty="0" err="1" smtClean="0"/>
              <a:t>proteinuria</a:t>
            </a:r>
            <a:endParaRPr lang="en-US" dirty="0" smtClean="0"/>
          </a:p>
          <a:p>
            <a:r>
              <a:rPr lang="en-US" dirty="0" smtClean="0"/>
              <a:t>It occurs due to deceased </a:t>
            </a:r>
            <a:r>
              <a:rPr lang="en-US" dirty="0" err="1" smtClean="0"/>
              <a:t>reabsorption</a:t>
            </a:r>
            <a:r>
              <a:rPr lang="en-US" dirty="0" smtClean="0"/>
              <a:t> of low molecular weight proteins via tubules resulting in tubular </a:t>
            </a:r>
            <a:r>
              <a:rPr lang="en-US" dirty="0" err="1" smtClean="0"/>
              <a:t>proteinuria</a:t>
            </a:r>
            <a:endParaRPr lang="en-US" dirty="0" smtClean="0"/>
          </a:p>
          <a:p>
            <a:r>
              <a:rPr lang="en-US" dirty="0" smtClean="0"/>
              <a:t>The protein which is most suitable for the detection of tubular </a:t>
            </a:r>
            <a:r>
              <a:rPr lang="en-US" dirty="0" err="1" smtClean="0"/>
              <a:t>proteinuria</a:t>
            </a:r>
            <a:r>
              <a:rPr lang="en-US" dirty="0" smtClean="0"/>
              <a:t> is retinol binding protein</a:t>
            </a:r>
            <a:br>
              <a:rPr lang="en-US" dirty="0" smtClean="0"/>
            </a:b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clearance ratio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Overflow </a:t>
            </a:r>
            <a:r>
              <a:rPr lang="en-US" dirty="0" err="1" smtClean="0"/>
              <a:t>proteinuria</a:t>
            </a:r>
            <a:endParaRPr lang="en-US" dirty="0" smtClean="0"/>
          </a:p>
          <a:p>
            <a:r>
              <a:rPr lang="en-US" dirty="0" smtClean="0"/>
              <a:t>It occurs when increased concentration of low molecular weight proteins filter through </a:t>
            </a:r>
            <a:r>
              <a:rPr lang="en-US" dirty="0" err="1" smtClean="0"/>
              <a:t>glomerulus</a:t>
            </a:r>
            <a:r>
              <a:rPr lang="en-US" dirty="0" smtClean="0"/>
              <a:t> and can not reabsorb through tubules</a:t>
            </a:r>
          </a:p>
          <a:p>
            <a:r>
              <a:rPr lang="en-US" dirty="0" smtClean="0"/>
              <a:t>It is best </a:t>
            </a:r>
            <a:r>
              <a:rPr lang="en-US" dirty="0" err="1" smtClean="0"/>
              <a:t>examplified</a:t>
            </a:r>
            <a:r>
              <a:rPr lang="en-US" dirty="0" smtClean="0"/>
              <a:t> by </a:t>
            </a:r>
            <a:r>
              <a:rPr lang="en-US" dirty="0" err="1" smtClean="0"/>
              <a:t>bence</a:t>
            </a:r>
            <a:r>
              <a:rPr lang="en-US" dirty="0" smtClean="0"/>
              <a:t> </a:t>
            </a:r>
            <a:r>
              <a:rPr lang="en-US" dirty="0" err="1" smtClean="0"/>
              <a:t>jones</a:t>
            </a:r>
            <a:r>
              <a:rPr lang="en-US" dirty="0" smtClean="0"/>
              <a:t> </a:t>
            </a:r>
            <a:r>
              <a:rPr lang="en-US" dirty="0" err="1" smtClean="0"/>
              <a:t>proteinuria</a:t>
            </a:r>
            <a:r>
              <a:rPr lang="en-US" dirty="0" smtClean="0"/>
              <a:t> which is detected by electrophoresis of urine </a:t>
            </a:r>
          </a:p>
          <a:p>
            <a:r>
              <a:rPr lang="en-US" dirty="0" err="1" smtClean="0"/>
              <a:t>Bence</a:t>
            </a:r>
            <a:r>
              <a:rPr lang="en-US" dirty="0" smtClean="0"/>
              <a:t> Jones proteins should be confirmed or excluded by </a:t>
            </a:r>
            <a:r>
              <a:rPr lang="en-US" dirty="0" err="1" smtClean="0"/>
              <a:t>immunofixation</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clearance ratio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Sample requirement</a:t>
            </a:r>
          </a:p>
          <a:p>
            <a:r>
              <a:rPr lang="en-US" dirty="0" smtClean="0"/>
              <a:t>2ml….serum</a:t>
            </a:r>
          </a:p>
          <a:p>
            <a:r>
              <a:rPr lang="en-US" dirty="0" smtClean="0"/>
              <a:t>25ml…urine</a:t>
            </a:r>
          </a:p>
          <a:p>
            <a:r>
              <a:rPr lang="en-US" dirty="0" smtClean="0"/>
              <a:t>The sample must be collected within the same 4 hour period</a:t>
            </a:r>
          </a:p>
          <a:p>
            <a:r>
              <a:rPr lang="en-US" dirty="0" smtClean="0"/>
              <a:t>Reference range</a:t>
            </a:r>
          </a:p>
          <a:p>
            <a:r>
              <a:rPr lang="en-US" dirty="0" smtClean="0"/>
              <a:t>Selective    &lt;0.16</a:t>
            </a:r>
          </a:p>
          <a:p>
            <a:r>
              <a:rPr lang="en-US" dirty="0" smtClean="0"/>
              <a:t>Moderate   0.16-0.30</a:t>
            </a:r>
          </a:p>
          <a:p>
            <a:r>
              <a:rPr lang="en-US" dirty="0" smtClean="0"/>
              <a:t>Non-selective    &gt;0.30</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Pregnancy Test</a:t>
            </a:r>
          </a:p>
          <a:p>
            <a:pPr fontAlgn="base">
              <a:buNone/>
            </a:pPr>
            <a:r>
              <a:rPr lang="en-US" dirty="0" smtClean="0"/>
              <a:t>   There are two types of </a:t>
            </a:r>
            <a:r>
              <a:rPr lang="en-US" dirty="0" smtClean="0">
                <a:hlinkClick r:id="rId2" tooltip="Pregnancy Tests"/>
              </a:rPr>
              <a:t>pregnancy tests</a:t>
            </a:r>
            <a:r>
              <a:rPr lang="en-US" dirty="0" smtClean="0"/>
              <a:t>;</a:t>
            </a:r>
          </a:p>
          <a:p>
            <a:pPr fontAlgn="base"/>
            <a:r>
              <a:rPr lang="en-US" dirty="0" smtClean="0"/>
              <a:t>One uses a urine sample, the other a sample of blood. </a:t>
            </a:r>
          </a:p>
          <a:p>
            <a:pPr fontAlgn="base"/>
            <a:r>
              <a:rPr lang="en-US" dirty="0" smtClean="0"/>
              <a:t>Both tests detect the presence of a hormone called </a:t>
            </a:r>
            <a:r>
              <a:rPr lang="en-US" dirty="0" smtClean="0">
                <a:hlinkClick r:id="rId3" tooltip="Human Chorionic Gonadotropin (hCG);The Pregnancy Hormone"/>
              </a:rPr>
              <a:t>human chorionic </a:t>
            </a:r>
            <a:r>
              <a:rPr lang="en-US" dirty="0" err="1" smtClean="0">
                <a:hlinkClick r:id="rId3" tooltip="Human Chorionic Gonadotropin (hCG);The Pregnancy Hormone"/>
              </a:rPr>
              <a:t>gonadotropin</a:t>
            </a:r>
            <a:r>
              <a:rPr lang="en-US" dirty="0" smtClean="0"/>
              <a:t> (</a:t>
            </a:r>
            <a:r>
              <a:rPr lang="en-US" dirty="0" err="1" smtClean="0"/>
              <a:t>hCG</a:t>
            </a:r>
            <a:r>
              <a:rPr lang="en-US" dirty="0" smtClean="0"/>
              <a:t>). This hormone is produced by the placenta shortly after the embryo attaches to the uterine lining and builds up rapidly in your body in the first few days of pregnancy.</a:t>
            </a:r>
          </a:p>
          <a:p>
            <a:pPr fontAlgn="base"/>
            <a:r>
              <a:rPr lang="en-US" dirty="0" smtClean="0"/>
              <a:t>It is this rapid shift in hormones that trigger most of your pregnancy symptoms.</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b="1" dirty="0" smtClean="0"/>
              <a:t>Urine Tests</a:t>
            </a:r>
          </a:p>
          <a:p>
            <a:pPr fontAlgn="base"/>
            <a:r>
              <a:rPr lang="en-US" dirty="0" smtClean="0"/>
              <a:t>Urine tests can be performed in two different ways and these can be performed at home or in a clinic. One way involves collecting your urine in a cup and dipping a stick into the urine or putting urine into a special container with an eyedropper. Another option involves placing a stick into your urine stream and catching your urine in midstream.</a:t>
            </a:r>
          </a:p>
          <a:p>
            <a:pPr fontAlgn="base"/>
            <a:r>
              <a:rPr lang="en-US" dirty="0" smtClean="0"/>
              <a:t>Tests vary in how long you have to wait to get a result. You will be looking for a change in color, a line, or a symbol (like a plus or minus). The newer digital pregnancy test offered by Clearblue Easy makes reading your results simple: the window will either show the words “not pregnant” or “pregnant”.</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Immunochemical Techniques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Urine tests or home pregnancy tests are around </a:t>
            </a:r>
            <a:r>
              <a:rPr lang="en-US" b="1" dirty="0" smtClean="0"/>
              <a:t>97% accurate</a:t>
            </a:r>
            <a:r>
              <a:rPr lang="en-US" dirty="0" smtClean="0"/>
              <a:t> when done correctly. </a:t>
            </a:r>
          </a:p>
          <a:p>
            <a:r>
              <a:rPr lang="en-US" dirty="0" smtClean="0"/>
              <a:t> Most of them qualitatively detect the presence of </a:t>
            </a:r>
            <a:r>
              <a:rPr lang="en-US" dirty="0" err="1" smtClean="0"/>
              <a:t>hCG</a:t>
            </a:r>
            <a:r>
              <a:rPr lang="en-US" dirty="0" smtClean="0"/>
              <a:t> in urine specimen at the sensitivity of 25 </a:t>
            </a:r>
            <a:r>
              <a:rPr lang="en-US" dirty="0" err="1" smtClean="0"/>
              <a:t>mIU</a:t>
            </a:r>
            <a:r>
              <a:rPr lang="en-US" dirty="0" smtClean="0"/>
              <a:t>/</a:t>
            </a:r>
            <a:r>
              <a:rPr lang="en-US" dirty="0" err="1" smtClean="0"/>
              <a:t>mL.</a:t>
            </a:r>
            <a:r>
              <a:rPr lang="en-US" dirty="0" smtClean="0"/>
              <a:t> The test uses two lines to indicate results. The test line utilizes a combination of antibodies including a monoclonal </a:t>
            </a:r>
            <a:r>
              <a:rPr lang="en-US" dirty="0" err="1" smtClean="0"/>
              <a:t>hCG</a:t>
            </a:r>
            <a:r>
              <a:rPr lang="en-US" dirty="0" smtClean="0"/>
              <a:t> antibody to selectively detect elevated levels of </a:t>
            </a:r>
            <a:r>
              <a:rPr lang="en-US" dirty="0" err="1" smtClean="0"/>
              <a:t>hCG</a:t>
            </a:r>
            <a:r>
              <a:rPr lang="en-US" dirty="0" smtClean="0"/>
              <a:t>. The control line is composed of goat polyclonal antibodies and colloidal gold particles. Positive samples react with the specific antibody-</a:t>
            </a:r>
            <a:r>
              <a:rPr lang="en-US" dirty="0" err="1" smtClean="0"/>
              <a:t>hCG</a:t>
            </a:r>
            <a:r>
              <a:rPr lang="en-US" dirty="0" smtClean="0"/>
              <a:t>-colored conjugate to form a colored line at the test line region of the membrane. Absence of this colored line suggests a negative result. </a:t>
            </a:r>
          </a:p>
          <a:p>
            <a:r>
              <a:rPr lang="en-US" dirty="0" smtClean="0"/>
              <a:t>A colored line will always appear in the control line region if the tests has been performed properly.</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3600" dirty="0" smtClean="0">
                <a:solidFill>
                  <a:srgbClr val="FF0000"/>
                </a:solidFill>
              </a:rPr>
              <a:t>CRP</a:t>
            </a:r>
          </a:p>
          <a:p>
            <a:r>
              <a:rPr lang="en-US" dirty="0" smtClean="0"/>
              <a:t>Its an innate protein helps to </a:t>
            </a:r>
            <a:r>
              <a:rPr lang="en-US" dirty="0" err="1" smtClean="0"/>
              <a:t>opsonise</a:t>
            </a:r>
            <a:r>
              <a:rPr lang="en-US" dirty="0" smtClean="0"/>
              <a:t> pathogens for </a:t>
            </a:r>
            <a:r>
              <a:rPr lang="en-US" dirty="0" err="1" smtClean="0"/>
              <a:t>phagocytosis</a:t>
            </a:r>
            <a:r>
              <a:rPr lang="en-US" dirty="0" smtClean="0"/>
              <a:t> and activates the complement system</a:t>
            </a:r>
          </a:p>
          <a:p>
            <a:r>
              <a:rPr lang="en-US" smtClean="0"/>
              <a:t>It is under </a:t>
            </a:r>
            <a:r>
              <a:rPr lang="en-US" dirty="0" smtClean="0"/>
              <a:t>control of IL-1, IL-6, TNF-alpha</a:t>
            </a:r>
          </a:p>
          <a:p>
            <a:r>
              <a:rPr lang="en-US" dirty="0" smtClean="0"/>
              <a:t>Changes in CRP are more rapid than in ESR and it is relatively stable than ESR</a:t>
            </a:r>
          </a:p>
          <a:p>
            <a:r>
              <a:rPr lang="en-US" dirty="0" smtClean="0"/>
              <a:t>The magnitude of inflammation is directly related with CRP. Normal value is less than 0.2 mg/dl. While more than 1.0mg/dl is suggestive of inflammation and/or infection </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Measure of CRP helps in differentiating viral/bacterial infection. Highly increased levels are suggestive of bacterial infection</a:t>
            </a:r>
          </a:p>
          <a:p>
            <a:r>
              <a:rPr lang="en-US" dirty="0" smtClean="0"/>
              <a:t>Rapid Latex Agglutination Test</a:t>
            </a:r>
          </a:p>
          <a:p>
            <a:r>
              <a:rPr lang="en-US" dirty="0" smtClean="0"/>
              <a:t>Principle</a:t>
            </a:r>
          </a:p>
          <a:p>
            <a:r>
              <a:rPr lang="en-US" dirty="0" smtClean="0"/>
              <a:t>The test is based on reaction between patient’s serum containing CRP as antigen and corresponding  antibody coated to treated surface of latex particle. Coated particles enhance detection when antigen is present in serum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55000" lnSpcReduction="20000"/>
          </a:bodyPr>
          <a:lstStyle/>
          <a:p>
            <a:pPr>
              <a:buNone/>
            </a:pPr>
            <a:endParaRPr lang="en-US" dirty="0" smtClean="0"/>
          </a:p>
          <a:p>
            <a:r>
              <a:rPr lang="en-US" b="1" dirty="0" smtClean="0"/>
              <a:t>Clean catch method</a:t>
            </a:r>
          </a:p>
          <a:p>
            <a:r>
              <a:rPr lang="en-US" dirty="0" smtClean="0"/>
              <a:t>Clean the area around your urethra with the wipe your doctor provides for you.</a:t>
            </a:r>
          </a:p>
          <a:p>
            <a:r>
              <a:rPr lang="en-US" dirty="0" smtClean="0"/>
              <a:t>Begin to urinate into the toilet.</a:t>
            </a:r>
          </a:p>
          <a:p>
            <a:r>
              <a:rPr lang="en-US" dirty="0" smtClean="0"/>
              <a:t>Move the collection cup into your urine stream.</a:t>
            </a:r>
          </a:p>
          <a:p>
            <a:r>
              <a:rPr lang="en-US" dirty="0" smtClean="0"/>
              <a:t>Collect 1 to 2 ounces of urine.</a:t>
            </a:r>
          </a:p>
          <a:p>
            <a:r>
              <a:rPr lang="en-US" dirty="0" smtClean="0"/>
              <a:t>Move the cup away and finish urinating into the toilet.</a:t>
            </a:r>
          </a:p>
          <a:p>
            <a:r>
              <a:rPr lang="en-US" dirty="0" smtClean="0"/>
              <a:t>Close the cup and return it to the lab.</a:t>
            </a:r>
          </a:p>
          <a:p>
            <a:r>
              <a:rPr lang="en-US" dirty="0" smtClean="0"/>
              <a:t>If you’re collecting a urine sample from an infant, you’ll need a urine collection bag. This plastic bag is placed over the labia or around the penis. Adhesive keeps it in place.</a:t>
            </a:r>
          </a:p>
          <a:p>
            <a:r>
              <a:rPr lang="en-US" dirty="0" smtClean="0"/>
              <a:t>To perform a clean catch on an infant, clean around the baby’s urethra. Then attach the bag. The bag is covered with a diaper, as usual. Once the baby has urinated, remove the bag. Then pour the urine into a container for transport to the lab.</a:t>
            </a:r>
          </a:p>
          <a:p>
            <a:pPr>
              <a:buNone/>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Specimen ….Serum</a:t>
            </a:r>
          </a:p>
          <a:p>
            <a:r>
              <a:rPr lang="en-US" dirty="0" smtClean="0"/>
              <a:t>Bring reagent and serum at room temperature before use</a:t>
            </a:r>
          </a:p>
          <a:p>
            <a:r>
              <a:rPr lang="en-US" dirty="0" smtClean="0"/>
              <a:t>Place 1 drop of CRP +</a:t>
            </a:r>
            <a:r>
              <a:rPr lang="en-US" dirty="0" err="1" smtClean="0"/>
              <a:t>ve</a:t>
            </a:r>
            <a:r>
              <a:rPr lang="en-US" dirty="0" smtClean="0"/>
              <a:t> control on field 01 of reaction slide. Place 1 drop of -</a:t>
            </a:r>
            <a:r>
              <a:rPr lang="en-US" dirty="0" err="1" smtClean="0"/>
              <a:t>ve</a:t>
            </a:r>
            <a:r>
              <a:rPr lang="en-US" dirty="0" smtClean="0"/>
              <a:t> control on field 02 of the reaction slide</a:t>
            </a:r>
          </a:p>
          <a:p>
            <a:r>
              <a:rPr lang="en-US" dirty="0" smtClean="0"/>
              <a:t>Using a serological pipette place 1 drop of undiluted patient’s serum on field 03. Take latex reagent and add 01 drop in each field </a:t>
            </a:r>
          </a:p>
          <a:p>
            <a:r>
              <a:rPr lang="en-US" dirty="0" smtClean="0"/>
              <a:t>Now look for agglutination</a:t>
            </a:r>
          </a:p>
          <a:p>
            <a:r>
              <a:rPr lang="en-US" dirty="0" smtClean="0"/>
              <a:t>+</a:t>
            </a:r>
            <a:r>
              <a:rPr lang="en-US" dirty="0" err="1" smtClean="0"/>
              <a:t>ve</a:t>
            </a:r>
            <a:r>
              <a:rPr lang="en-US" dirty="0" smtClean="0"/>
              <a:t> test shows agglutination which tells us that the level of CRP may be equal to or &gt;6mg/dl</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fontScale="77500" lnSpcReduction="20000"/>
          </a:bodyPr>
          <a:lstStyle/>
          <a:p>
            <a:pPr>
              <a:buNone/>
            </a:pPr>
            <a:endParaRPr lang="en-US" dirty="0" smtClean="0"/>
          </a:p>
          <a:p>
            <a:r>
              <a:rPr lang="en-US" dirty="0" smtClean="0"/>
              <a:t>Prepare dilution of the serum with physiological saline 0.9% as follows</a:t>
            </a:r>
          </a:p>
          <a:p>
            <a:r>
              <a:rPr lang="en-US" dirty="0" smtClean="0"/>
              <a:t>Dilution                CRP µg/ml</a:t>
            </a:r>
          </a:p>
          <a:p>
            <a:pPr>
              <a:buNone/>
            </a:pPr>
            <a:r>
              <a:rPr lang="en-US" dirty="0" smtClean="0"/>
              <a:t>    1:2                               12</a:t>
            </a:r>
          </a:p>
          <a:p>
            <a:pPr>
              <a:buNone/>
            </a:pPr>
            <a:r>
              <a:rPr lang="en-US" dirty="0" smtClean="0"/>
              <a:t>    1:4                               24</a:t>
            </a:r>
          </a:p>
          <a:p>
            <a:pPr>
              <a:buNone/>
            </a:pPr>
            <a:r>
              <a:rPr lang="en-US" dirty="0" smtClean="0"/>
              <a:t>     1:8                              48</a:t>
            </a:r>
          </a:p>
          <a:p>
            <a:pPr>
              <a:buNone/>
            </a:pPr>
            <a:r>
              <a:rPr lang="en-US" dirty="0" smtClean="0"/>
              <a:t>    1:16                              99</a:t>
            </a:r>
          </a:p>
          <a:p>
            <a:pPr>
              <a:buNone/>
            </a:pPr>
            <a:r>
              <a:rPr lang="en-US" dirty="0" smtClean="0"/>
              <a:t>    1:32                             199</a:t>
            </a:r>
          </a:p>
          <a:p>
            <a:pPr>
              <a:buNone/>
            </a:pPr>
            <a:r>
              <a:rPr lang="en-US" dirty="0" smtClean="0"/>
              <a:t>    1:64                             384</a:t>
            </a:r>
          </a:p>
          <a:p>
            <a:pPr>
              <a:buNone/>
            </a:pPr>
            <a:r>
              <a:rPr lang="en-US" dirty="0" smtClean="0"/>
              <a:t>Now proceed for each dilution as in qualitative test. The highest dilution showing the +</a:t>
            </a:r>
            <a:r>
              <a:rPr lang="en-US" dirty="0" err="1" smtClean="0"/>
              <a:t>ve</a:t>
            </a:r>
            <a:r>
              <a:rPr lang="en-US" dirty="0" smtClean="0"/>
              <a:t> agglutination is showing the highest </a:t>
            </a:r>
            <a:r>
              <a:rPr lang="en-US" dirty="0" err="1" smtClean="0"/>
              <a:t>titre</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lstStyle/>
          <a:p>
            <a:r>
              <a:rPr lang="en-US" dirty="0" smtClean="0"/>
              <a:t>Calculation of </a:t>
            </a:r>
            <a:r>
              <a:rPr lang="en-US" dirty="0" err="1" smtClean="0"/>
              <a:t>titre</a:t>
            </a:r>
            <a:endParaRPr lang="en-US" dirty="0" smtClean="0"/>
          </a:p>
          <a:p>
            <a:r>
              <a:rPr lang="en-US" dirty="0" smtClean="0"/>
              <a:t>CRP  microgram/ml =6D</a:t>
            </a:r>
          </a:p>
          <a:p>
            <a:r>
              <a:rPr lang="en-US" dirty="0" smtClean="0"/>
              <a:t>Where D is the higher dilution of serum showing the agglutination and 06 is the sensitivity factor in µg/ml</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lstStyle/>
          <a:p>
            <a:r>
              <a:rPr lang="en-US" dirty="0" smtClean="0"/>
              <a:t> dot-labeled </a:t>
            </a:r>
            <a:r>
              <a:rPr lang="en-US" dirty="0" err="1" smtClean="0"/>
              <a:t>immunosorbent</a:t>
            </a:r>
            <a:r>
              <a:rPr lang="en-US" dirty="0" smtClean="0"/>
              <a:t> assay for rapid disease detection of C-reactive protein (CRP).</a:t>
            </a:r>
          </a:p>
          <a:p>
            <a:r>
              <a:rPr lang="en-US" b="1" dirty="0" smtClean="0"/>
              <a:t>ELISA</a:t>
            </a:r>
          </a:p>
          <a:p>
            <a:r>
              <a:rPr lang="en-US" dirty="0" smtClean="0"/>
              <a:t>Semiconductor quantum dots (QDs) are ideal fluorescent probes for advanced biosensor</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Immuno</a:t>
            </a:r>
            <a:r>
              <a:rPr lang="en-US" dirty="0" smtClean="0"/>
              <a:t>-histological Tests</a:t>
            </a:r>
            <a:endParaRPr lang="en-US" dirty="0"/>
          </a:p>
        </p:txBody>
      </p:sp>
      <p:sp>
        <p:nvSpPr>
          <p:cNvPr id="3" name="Content Placeholder 2"/>
          <p:cNvSpPr>
            <a:spLocks noGrp="1"/>
          </p:cNvSpPr>
          <p:nvPr>
            <p:ph idx="1"/>
          </p:nvPr>
        </p:nvSpPr>
        <p:spPr/>
        <p:txBody>
          <a:bodyPr/>
          <a:lstStyle/>
          <a:p>
            <a:r>
              <a:rPr lang="en-US" dirty="0" smtClean="0"/>
              <a:t>Characterization of plasma cells and </a:t>
            </a:r>
            <a:r>
              <a:rPr lang="en-US" dirty="0" err="1" smtClean="0"/>
              <a:t>Lymhocyte</a:t>
            </a:r>
            <a:r>
              <a:rPr lang="en-US" dirty="0" smtClean="0"/>
              <a:t> types in relevant tissue biopsies using </a:t>
            </a:r>
            <a:r>
              <a:rPr lang="en-US" dirty="0" err="1" smtClean="0"/>
              <a:t>immunoflorescent</a:t>
            </a:r>
            <a:r>
              <a:rPr lang="en-US" dirty="0" smtClean="0"/>
              <a:t> and enzyme </a:t>
            </a:r>
            <a:r>
              <a:rPr lang="en-US" dirty="0" err="1" smtClean="0"/>
              <a:t>labelled</a:t>
            </a:r>
            <a:r>
              <a:rPr lang="en-US" dirty="0" smtClean="0"/>
              <a:t> techniques</a:t>
            </a:r>
          </a:p>
          <a:p>
            <a:r>
              <a:rPr lang="en-US" dirty="0" smtClean="0"/>
              <a:t>By using </a:t>
            </a:r>
            <a:r>
              <a:rPr lang="en-US" dirty="0" err="1" smtClean="0"/>
              <a:t>immunocytochemistry</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a:bodyPr>
          <a:lstStyle/>
          <a:p>
            <a:r>
              <a:rPr lang="en-US" dirty="0" smtClean="0"/>
              <a:t>Detection of Antigen, Antibodies, and Complement Components deposited in Pathological lesions</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smtClean="0"/>
              <a:t>Immunochemical Techniques</a:t>
            </a:r>
            <a:endParaRPr lang="en-US" dirty="0"/>
          </a:p>
        </p:txBody>
      </p:sp>
      <p:sp>
        <p:nvSpPr>
          <p:cNvPr id="3" name="Content Placeholder 2"/>
          <p:cNvSpPr>
            <a:spLocks noGrp="1"/>
          </p:cNvSpPr>
          <p:nvPr>
            <p:ph idx="1"/>
          </p:nvPr>
        </p:nvSpPr>
        <p:spPr>
          <a:xfrm>
            <a:off x="457200" y="1143000"/>
            <a:ext cx="8229600" cy="5410200"/>
          </a:xfrm>
        </p:spPr>
        <p:txBody>
          <a:bodyPr>
            <a:noAutofit/>
          </a:bodyPr>
          <a:lstStyle/>
          <a:p>
            <a:pPr fontAlgn="base">
              <a:buNone/>
            </a:pPr>
            <a:r>
              <a:rPr lang="en-US" sz="2400" dirty="0" smtClean="0"/>
              <a:t>     Detection Limit</a:t>
            </a:r>
            <a:br>
              <a:rPr lang="en-US" sz="2400" dirty="0" smtClean="0"/>
            </a:br>
            <a:r>
              <a:rPr lang="en-US" sz="2400" dirty="0" smtClean="0"/>
              <a:t>• 1 mg/</a:t>
            </a:r>
            <a:r>
              <a:rPr lang="en-US" sz="2400" dirty="0" err="1" smtClean="0"/>
              <a:t>dL</a:t>
            </a:r>
            <a:r>
              <a:rPr lang="en-US" sz="2400" dirty="0" smtClean="0"/>
              <a:t> Protein and 1 mg/</a:t>
            </a:r>
            <a:r>
              <a:rPr lang="en-US" sz="2400" dirty="0" err="1" smtClean="0"/>
              <a:t>dL</a:t>
            </a:r>
            <a:r>
              <a:rPr lang="en-US" sz="2400" dirty="0" smtClean="0"/>
              <a:t> </a:t>
            </a:r>
            <a:r>
              <a:rPr lang="en-US" sz="2400" dirty="0" err="1" smtClean="0"/>
              <a:t>Creatinine</a:t>
            </a:r>
            <a:r>
              <a:rPr lang="en-US" sz="2400" dirty="0" smtClean="0"/>
              <a:t/>
            </a:r>
            <a:br>
              <a:rPr lang="en-US" sz="2400" dirty="0" smtClean="0"/>
            </a:br>
            <a:r>
              <a:rPr lang="en-US" sz="2400" dirty="0" smtClean="0"/>
              <a:t>•      CREATININE is synthesized in the body at a fairly constant rate from </a:t>
            </a:r>
            <a:r>
              <a:rPr lang="en-US" sz="2400" dirty="0" err="1" smtClean="0"/>
              <a:t>creatine</a:t>
            </a:r>
            <a:r>
              <a:rPr lang="en-US" sz="2400" dirty="0" smtClean="0"/>
              <a:t>. In healthy individuals, </a:t>
            </a:r>
            <a:r>
              <a:rPr lang="en-US" sz="2400" dirty="0" err="1" smtClean="0"/>
              <a:t>creatinine</a:t>
            </a:r>
            <a:r>
              <a:rPr lang="en-US" sz="2400" dirty="0" smtClean="0"/>
              <a:t> secretion is independent of diet and is fairly constant. </a:t>
            </a:r>
          </a:p>
          <a:p>
            <a:pPr fontAlgn="base">
              <a:buNone/>
            </a:pPr>
            <a:r>
              <a:rPr lang="en-US" sz="2400" dirty="0" smtClean="0"/>
              <a:t>The </a:t>
            </a:r>
            <a:r>
              <a:rPr lang="en-US" sz="2400" dirty="0" err="1" smtClean="0"/>
              <a:t>creatinine</a:t>
            </a:r>
            <a:r>
              <a:rPr lang="en-US" sz="2400" dirty="0" smtClean="0"/>
              <a:t> clearance test has become one of the most sensitive tests for measuring </a:t>
            </a:r>
            <a:r>
              <a:rPr lang="en-US" sz="2400" dirty="0" err="1" smtClean="0"/>
              <a:t>glomerular</a:t>
            </a:r>
            <a:r>
              <a:rPr lang="en-US" sz="2400" dirty="0" smtClean="0"/>
              <a:t> filtration rate. </a:t>
            </a:r>
          </a:p>
          <a:p>
            <a:pPr fontAlgn="base">
              <a:buNone/>
            </a:pPr>
            <a:r>
              <a:rPr lang="en-US" sz="2400" dirty="0" smtClean="0"/>
              <a:t>     PROTEIN/CREATININE RATIO (PCR) remains the simplest and most convenient test for </a:t>
            </a:r>
            <a:r>
              <a:rPr lang="en-US" sz="2400" dirty="0" err="1" smtClean="0"/>
              <a:t>proteinuria</a:t>
            </a:r>
            <a:r>
              <a:rPr lang="en-US" sz="2400" dirty="0" smtClean="0"/>
              <a:t>. Other methods such as 24 hour urine test or timed urine test require strict adherence to sample collection protocol. Since the protein concentration is normalized to </a:t>
            </a:r>
            <a:r>
              <a:rPr lang="en-US" sz="2400" dirty="0" err="1" smtClean="0"/>
              <a:t>creatinine</a:t>
            </a:r>
            <a:r>
              <a:rPr lang="en-US" sz="2400" dirty="0" smtClean="0"/>
              <a:t> secretion, the urine sample can be taken at anytime and no diet or liquid restrictions are necessary for sample collection.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Autofit/>
          </a:bodyPr>
          <a:lstStyle/>
          <a:p>
            <a:r>
              <a:rPr lang="en-US" sz="1800" b="1" dirty="0" smtClean="0"/>
              <a:t>24-hour collection</a:t>
            </a:r>
          </a:p>
          <a:p>
            <a:r>
              <a:rPr lang="en-US" sz="1800" dirty="0" smtClean="0"/>
              <a:t>A 24-hour urine test may also be used. In this test, you collect samples of urine over a 24-hour period. When you first wake up in the morning, empty your bladder. You won’t collect a sample this time, but instead note the time. For the next 24 hours, save all voided urine into one container. The sample should be refrigerated throughout the duration of the collection process in order to keep it viable. The collection also includes urine from the second morning.</a:t>
            </a:r>
          </a:p>
          <a:p>
            <a:r>
              <a:rPr lang="en-US" sz="1800" dirty="0" smtClean="0"/>
              <a:t>You then bring your urine to the lab for testing.</a:t>
            </a:r>
          </a:p>
          <a:p>
            <a:r>
              <a:rPr lang="en-US" sz="1800" dirty="0" smtClean="0"/>
              <a:t>Your doctor may ask for a 24-hour test because levels of various substances in your body change during the course of an entire day. By collecting urine over 24 hours, the measured substances can be averaged from the entire day. This helps your doctor evaluate them more accurately than they could from a single, random sample.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Immunochemical Techniques</a:t>
            </a:r>
            <a:endParaRPr lang="en-US" dirty="0"/>
          </a:p>
        </p:txBody>
      </p:sp>
      <p:sp>
        <p:nvSpPr>
          <p:cNvPr id="3" name="Content Placeholder 2"/>
          <p:cNvSpPr>
            <a:spLocks noGrp="1"/>
          </p:cNvSpPr>
          <p:nvPr>
            <p:ph idx="1"/>
          </p:nvPr>
        </p:nvSpPr>
        <p:spPr/>
        <p:txBody>
          <a:bodyPr>
            <a:normAutofit lnSpcReduction="10000"/>
          </a:bodyPr>
          <a:lstStyle/>
          <a:p>
            <a:r>
              <a:rPr lang="en-US" b="1" dirty="0" smtClean="0"/>
              <a:t>Detection</a:t>
            </a:r>
          </a:p>
          <a:p>
            <a:r>
              <a:rPr lang="en-US" b="1" dirty="0" smtClean="0"/>
              <a:t>+</a:t>
            </a:r>
            <a:r>
              <a:rPr lang="en-US" b="1" dirty="0" err="1" smtClean="0"/>
              <a:t>ve</a:t>
            </a:r>
            <a:r>
              <a:rPr lang="en-US" b="1" dirty="0" smtClean="0"/>
              <a:t> </a:t>
            </a:r>
            <a:r>
              <a:rPr lang="en-US" b="1" dirty="0" err="1" smtClean="0"/>
              <a:t>sulphosalicylic</a:t>
            </a:r>
            <a:r>
              <a:rPr lang="en-US" b="1" dirty="0" smtClean="0"/>
              <a:t> acid test</a:t>
            </a:r>
          </a:p>
          <a:p>
            <a:r>
              <a:rPr lang="en-US" b="1" dirty="0" smtClean="0"/>
              <a:t>Little +</a:t>
            </a:r>
            <a:r>
              <a:rPr lang="en-US" b="1" dirty="0" err="1" smtClean="0"/>
              <a:t>ve</a:t>
            </a:r>
            <a:r>
              <a:rPr lang="en-US" b="1" dirty="0" smtClean="0"/>
              <a:t> or no reaction on dip stick test</a:t>
            </a:r>
          </a:p>
          <a:p>
            <a:r>
              <a:rPr lang="en-US" b="1" dirty="0" smtClean="0"/>
              <a:t>Heat precipitation test</a:t>
            </a:r>
          </a:p>
          <a:p>
            <a:pPr>
              <a:buNone/>
            </a:pPr>
            <a:r>
              <a:rPr lang="en-US" b="1" dirty="0" smtClean="0"/>
              <a:t>   </a:t>
            </a:r>
            <a:r>
              <a:rPr lang="en-US" b="1" dirty="0" err="1" smtClean="0"/>
              <a:t>Princilple</a:t>
            </a:r>
            <a:endParaRPr lang="en-US" b="1" dirty="0" smtClean="0"/>
          </a:p>
          <a:p>
            <a:pPr>
              <a:buNone/>
            </a:pPr>
            <a:r>
              <a:rPr lang="en-US" dirty="0" smtClean="0"/>
              <a:t>   </a:t>
            </a:r>
            <a:r>
              <a:rPr lang="en-US" dirty="0" err="1" smtClean="0"/>
              <a:t>Bence</a:t>
            </a:r>
            <a:r>
              <a:rPr lang="en-US" dirty="0" smtClean="0"/>
              <a:t>-Jones Proteins precipitate at 60</a:t>
            </a:r>
            <a:r>
              <a:rPr lang="en-US" dirty="0" smtClean="0">
                <a:latin typeface="Lucida Sans Unicode"/>
                <a:cs typeface="Lucida Sans Unicode"/>
              </a:rPr>
              <a:t> ℃ and then re-dissolve at 100℃. When the urine is cool down precipitates reappear at 85-60 ℃</a:t>
            </a:r>
            <a:endParaRPr lang="en-US"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7529</TotalTime>
  <Words>3622</Words>
  <Application>Microsoft Office PowerPoint</Application>
  <PresentationFormat>On-screen Show (4:3)</PresentationFormat>
  <Paragraphs>385</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Metro</vt:lpstr>
      <vt:lpstr>   Immunochemical Techniques</vt:lpstr>
      <vt:lpstr>   Immunochemical Techniques</vt:lpstr>
      <vt:lpstr>  Immunochemical Techniques</vt:lpstr>
      <vt:lpstr>  Immunochemical Techniques</vt:lpstr>
      <vt:lpstr>     Immunochemical Techniques</vt:lpstr>
      <vt:lpstr>    Immunochemical Techniques</vt:lpstr>
      <vt:lpstr>   Immunochemical Techniques</vt:lpstr>
      <vt:lpstr>   Immunochemical Techniques</vt:lpstr>
      <vt:lpstr>  Immunochemical Techniques</vt:lpstr>
      <vt:lpstr>Slide 10</vt:lpstr>
      <vt:lpstr>   Immunochemical Techniques</vt:lpstr>
      <vt:lpstr>Immunochemical Techniques</vt:lpstr>
      <vt:lpstr>Immunochemical Techniques</vt:lpstr>
      <vt:lpstr>Immunochemical Techniques</vt:lpstr>
      <vt:lpstr>Immunochemical Techniques</vt:lpstr>
      <vt:lpstr>Immunochemical Techniques</vt:lpstr>
      <vt:lpstr>Immunochemical Techniques</vt:lpstr>
      <vt:lpstr>Immunochemical Techniques</vt:lpstr>
      <vt:lpstr>Immunochemical Techniques</vt:lpstr>
      <vt:lpstr>      Immunochemical Techniques</vt:lpstr>
      <vt:lpstr>Immunochemical Techniques</vt:lpstr>
      <vt:lpstr>Immunochemical Techniques</vt:lpstr>
      <vt:lpstr>Immunochemical Techniques</vt:lpstr>
      <vt:lpstr>Immunochemical Techniques</vt:lpstr>
      <vt:lpstr>Immunochemical Techniques</vt:lpstr>
      <vt:lpstr>  Immunochemical Techniques</vt:lpstr>
      <vt:lpstr>   Immunochemical Techniques</vt:lpstr>
      <vt:lpstr>EXAMPLES OF IMMUNE COMPLEX MEDIATED DISEASES </vt:lpstr>
      <vt:lpstr>Immunochemical Techniques</vt:lpstr>
      <vt:lpstr>Immunochemical Techniques</vt:lpstr>
      <vt:lpstr>Slide 31</vt:lpstr>
      <vt:lpstr>    Immunochemical Techniques</vt:lpstr>
      <vt:lpstr>Electrophoretic analysis of CSF</vt:lpstr>
      <vt:lpstr>Electrophoretic analysis of CSF</vt:lpstr>
      <vt:lpstr>Slide 35</vt:lpstr>
      <vt:lpstr>Slide 36</vt:lpstr>
      <vt:lpstr>Slide 37</vt:lpstr>
      <vt:lpstr>Slide 38</vt:lpstr>
      <vt:lpstr>Slide 39</vt:lpstr>
      <vt:lpstr>Electrophoretic analysis of CSF</vt:lpstr>
      <vt:lpstr>Electrophoretic analysis of CSF </vt:lpstr>
      <vt:lpstr>Electrophoretic analysis of CSF</vt:lpstr>
      <vt:lpstr>Electrophoretic analysis of CSF</vt:lpstr>
      <vt:lpstr>Electrophoretic analysis of CSF</vt:lpstr>
      <vt:lpstr>Electrophoretic analysis of CSF</vt:lpstr>
      <vt:lpstr>Electrophoretic analysis of CSF</vt:lpstr>
      <vt:lpstr>Electrophoretic analysis of CSF</vt:lpstr>
      <vt:lpstr>Slide 48</vt:lpstr>
      <vt:lpstr>Slide 49</vt:lpstr>
      <vt:lpstr>Slide 50</vt:lpstr>
      <vt:lpstr>Slide 51</vt:lpstr>
      <vt:lpstr>Slide 52</vt:lpstr>
      <vt:lpstr>Slide 53</vt:lpstr>
      <vt:lpstr>Slide 54</vt:lpstr>
      <vt:lpstr>   Immunochemical Techniques</vt:lpstr>
      <vt:lpstr>    Immunochemical Techniques</vt:lpstr>
      <vt:lpstr>Immunochemical Techniques</vt:lpstr>
      <vt:lpstr>Immunochemical Techniques</vt:lpstr>
      <vt:lpstr>Immunochemical Techniques</vt:lpstr>
      <vt:lpstr>Immunochemical Techniques</vt:lpstr>
      <vt:lpstr>Slide 61</vt:lpstr>
      <vt:lpstr>Protein clearance ratio  </vt:lpstr>
      <vt:lpstr>Protein clearance ratio  </vt:lpstr>
      <vt:lpstr>Protein clearance ratio  </vt:lpstr>
      <vt:lpstr>     Immunochemical Techniques</vt:lpstr>
      <vt:lpstr> Immunochemical Techniques</vt:lpstr>
      <vt:lpstr>Immunochemical Techniques</vt:lpstr>
      <vt:lpstr> Immunochemical Techniques</vt:lpstr>
      <vt:lpstr> Immunochemical Techniques</vt:lpstr>
      <vt:lpstr> Immunochemical Techniques</vt:lpstr>
      <vt:lpstr> Immunochemical Techniques</vt:lpstr>
      <vt:lpstr> Immunochemical Techniques</vt:lpstr>
      <vt:lpstr> Immunochemical Techniques</vt:lpstr>
      <vt:lpstr>      Immuno-histological Tests</vt:lpstr>
      <vt:lpstr>      Immunochemical Techniques</vt:lpstr>
      <vt:lpstr>Immunochemical Techniques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TISSUES FOR  HISTOTECHNOLOGY</dc:title>
  <dc:creator>dell</dc:creator>
  <cp:lastModifiedBy>dell</cp:lastModifiedBy>
  <cp:revision>92</cp:revision>
  <dcterms:created xsi:type="dcterms:W3CDTF">2018-01-01T10:00:47Z</dcterms:created>
  <dcterms:modified xsi:type="dcterms:W3CDTF">2020-04-21T04:16:59Z</dcterms:modified>
</cp:coreProperties>
</file>