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7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E4200-6308-DF44-BCB2-1BBF1AEDC9E9}" type="datetimeFigureOut">
              <a:rPr lang="en-US" smtClean="0"/>
              <a:t>03/12/20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F3F3-9087-1B48-BC1F-133825132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226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E4200-6308-DF44-BCB2-1BBF1AEDC9E9}" type="datetimeFigureOut">
              <a:rPr lang="en-US" smtClean="0"/>
              <a:t>03/12/20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F3F3-9087-1B48-BC1F-133825132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656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E4200-6308-DF44-BCB2-1BBF1AEDC9E9}" type="datetimeFigureOut">
              <a:rPr lang="en-US" smtClean="0"/>
              <a:t>03/12/20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F3F3-9087-1B48-BC1F-133825132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668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E4200-6308-DF44-BCB2-1BBF1AEDC9E9}" type="datetimeFigureOut">
              <a:rPr lang="en-US" smtClean="0"/>
              <a:t>03/12/20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F3F3-9087-1B48-BC1F-133825132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840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E4200-6308-DF44-BCB2-1BBF1AEDC9E9}" type="datetimeFigureOut">
              <a:rPr lang="en-US" smtClean="0"/>
              <a:t>03/12/20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F3F3-9087-1B48-BC1F-133825132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28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E4200-6308-DF44-BCB2-1BBF1AEDC9E9}" type="datetimeFigureOut">
              <a:rPr lang="en-US" smtClean="0"/>
              <a:t>03/12/20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F3F3-9087-1B48-BC1F-133825132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231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E4200-6308-DF44-BCB2-1BBF1AEDC9E9}" type="datetimeFigureOut">
              <a:rPr lang="en-US" smtClean="0"/>
              <a:t>03/12/20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F3F3-9087-1B48-BC1F-133825132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539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E4200-6308-DF44-BCB2-1BBF1AEDC9E9}" type="datetimeFigureOut">
              <a:rPr lang="en-US" smtClean="0"/>
              <a:t>03/12/20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F3F3-9087-1B48-BC1F-133825132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618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E4200-6308-DF44-BCB2-1BBF1AEDC9E9}" type="datetimeFigureOut">
              <a:rPr lang="en-US" smtClean="0"/>
              <a:t>03/12/20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F3F3-9087-1B48-BC1F-133825132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979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E4200-6308-DF44-BCB2-1BBF1AEDC9E9}" type="datetimeFigureOut">
              <a:rPr lang="en-US" smtClean="0"/>
              <a:t>03/12/20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F3F3-9087-1B48-BC1F-133825132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005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E4200-6308-DF44-BCB2-1BBF1AEDC9E9}" type="datetimeFigureOut">
              <a:rPr lang="en-US" smtClean="0"/>
              <a:t>03/12/20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F3F3-9087-1B48-BC1F-133825132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551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E4200-6308-DF44-BCB2-1BBF1AEDC9E9}" type="datetimeFigureOut">
              <a:rPr lang="en-US" smtClean="0"/>
              <a:t>03/12/20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4F3F3-9087-1B48-BC1F-133825132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147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scribbr.com/methodology/systematic-sampling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scribbr.com/methodology/stratified-sampling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scribbr.com/methodology/cluster-sampling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scribbr.com/methodology/sampling-methods/%23non-probability-samplin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scribbr.com/methodology/simple-random-samplin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AMPLING TECHNIQUES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57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600" dirty="0">
                <a:hlinkClick r:id="rId2"/>
              </a:rPr>
              <a:t>Systematic sampling</a:t>
            </a:r>
            <a:r>
              <a:rPr lang="en-US" sz="3600" dirty="0"/>
              <a:t> is similar to simple random sampling, but it is usually slightly easier to conduct. Every member of the population is listed with a number, but instead of randomly generating numbers, individuals are chosen at regular intervals.</a:t>
            </a:r>
            <a:endParaRPr lang="en-GB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13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dirty="0">
                <a:hlinkClick r:id="rId2"/>
              </a:rPr>
              <a:t>Stratified sampling</a:t>
            </a:r>
            <a:r>
              <a:rPr lang="en-US" dirty="0"/>
              <a:t> involves dividing the population into subpopulations that may differ in important ways. It allows you draw more precise conclusions by ensuring that every subgroup is properly represented in the sample.</a:t>
            </a:r>
            <a:endParaRPr lang="en-GB" dirty="0"/>
          </a:p>
          <a:p>
            <a:pPr algn="just"/>
            <a:r>
              <a:rPr lang="en-US" dirty="0"/>
              <a:t>To use this sampling method, you divide the population into subgroups (called strata) based on the relevant characteristic (e.g. gender, age range, income bracket, job role).</a:t>
            </a:r>
            <a:r>
              <a:rPr lang="en-GB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039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600" dirty="0">
                <a:hlinkClick r:id="rId2"/>
              </a:rPr>
              <a:t>Cluster sampling</a:t>
            </a:r>
            <a:r>
              <a:rPr lang="en-US" sz="3600" dirty="0"/>
              <a:t> also involves dividing the population into subgroups, but each subgroup should have similar characteristics to the whole sample. Instead of sampling individuals from each subgroup, you randomly select entire subgroups.</a:t>
            </a:r>
            <a:endParaRPr lang="en-GB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97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</a:t>
            </a:r>
            <a:r>
              <a:rPr lang="en-US" dirty="0" smtClean="0"/>
              <a:t>ON PROBABILITY SAMPLING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69862"/>
            <a:ext cx="9144000" cy="2134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032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52222"/>
            <a:ext cx="9144000" cy="232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586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>
                <a:solidFill>
                  <a:srgbClr val="0000FF"/>
                </a:solidFill>
              </a:rPr>
              <a:t>Step – 5:</a:t>
            </a:r>
            <a:r>
              <a:rPr lang="en-US" b="1" dirty="0">
                <a:solidFill>
                  <a:srgbClr val="0000FF"/>
                </a:solidFill>
              </a:rPr>
              <a:t> Deciding on the sample design</a:t>
            </a:r>
            <a:r>
              <a:rPr lang="en-GB" dirty="0">
                <a:solidFill>
                  <a:srgbClr val="0000FF"/>
                </a:solidFill>
              </a:rPr>
              <a:t/>
            </a:r>
            <a:br>
              <a:rPr lang="en-GB" dirty="0">
                <a:solidFill>
                  <a:srgbClr val="0000FF"/>
                </a:solidFill>
              </a:rPr>
            </a:br>
            <a:endParaRPr lang="en-US" dirty="0">
              <a:solidFill>
                <a:srgbClr val="0000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5245"/>
            <a:ext cx="9144000" cy="2381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454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600" dirty="0"/>
              <a:t>To draw valid conclusions from your results, you have to carefully decide how you will select a sample that is </a:t>
            </a:r>
            <a:r>
              <a:rPr lang="en-US" sz="3600" b="1" dirty="0">
                <a:solidFill>
                  <a:srgbClr val="0000FF"/>
                </a:solidFill>
              </a:rPr>
              <a:t>representative</a:t>
            </a:r>
            <a:r>
              <a:rPr lang="en-US" sz="3600" dirty="0"/>
              <a:t> of the group as a whole. </a:t>
            </a:r>
            <a:endParaRPr lang="en-US" sz="3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6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0000FF"/>
                </a:solidFill>
              </a:rPr>
              <a:t>Probability Sampling</a:t>
            </a:r>
            <a:endParaRPr lang="en-US" sz="48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US" sz="4000" dirty="0" smtClean="0"/>
              <a:t>It involves </a:t>
            </a:r>
            <a:r>
              <a:rPr lang="en-US" sz="4000" dirty="0"/>
              <a:t>random selection, allowing you to make statistical inferences about the whole group</a:t>
            </a:r>
            <a:r>
              <a:rPr lang="en-US" sz="4000" dirty="0" smtClean="0"/>
              <a:t>.</a:t>
            </a:r>
          </a:p>
          <a:p>
            <a:pPr lvl="0" algn="just"/>
            <a:r>
              <a:rPr lang="en-US" sz="4000" dirty="0"/>
              <a:t>Probability sampling means that every member of the population has a chance of being selected. </a:t>
            </a:r>
            <a:endParaRPr lang="en-GB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614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US" sz="4000" b="1" dirty="0">
                <a:hlinkClick r:id="rId2"/>
              </a:rPr>
              <a:t>Non-probability sampling</a:t>
            </a:r>
            <a:r>
              <a:rPr lang="en-US" sz="4000" dirty="0"/>
              <a:t> involves non-random selection based on convenience or other criteria, allowing you to easily collect initial data.</a:t>
            </a:r>
            <a:endParaRPr lang="en-GB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152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0" y="622300"/>
            <a:ext cx="6350000" cy="5613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6062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Sampling frame</a:t>
            </a:r>
            <a:endParaRPr lang="en-GB" dirty="0"/>
          </a:p>
          <a:p>
            <a:pPr algn="just"/>
            <a:r>
              <a:rPr lang="en-US" sz="3600" dirty="0"/>
              <a:t>The sampling frame is the actual list of individuals that the sample will be drawn from. </a:t>
            </a:r>
          </a:p>
        </p:txBody>
      </p:sp>
    </p:spTree>
    <p:extLst>
      <p:ext uri="{BB962C8B-B14F-4D97-AF65-F5344CB8AC3E}">
        <p14:creationId xmlns:p14="http://schemas.microsoft.com/office/powerpoint/2010/main" val="4155150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0000FF"/>
                </a:solidFill>
              </a:rPr>
              <a:t>P</a:t>
            </a:r>
            <a:r>
              <a:rPr lang="en-US" sz="4800" b="1" dirty="0" smtClean="0">
                <a:solidFill>
                  <a:srgbClr val="0000FF"/>
                </a:solidFill>
              </a:rPr>
              <a:t>ROBABILITY SAMPLING</a:t>
            </a:r>
            <a:endParaRPr lang="en-US" sz="4800" b="1" dirty="0">
              <a:solidFill>
                <a:srgbClr val="0000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417638"/>
            <a:ext cx="9108636" cy="5440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414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4000" dirty="0"/>
              <a:t>In a </a:t>
            </a:r>
            <a:r>
              <a:rPr lang="en-US" sz="4000" dirty="0">
                <a:hlinkClick r:id="rId2"/>
              </a:rPr>
              <a:t>simple random sample</a:t>
            </a:r>
            <a:r>
              <a:rPr lang="en-US" sz="4000" dirty="0"/>
              <a:t>, every member of the population has an equal chance of being selected. Your sampling frame should include the whole population.</a:t>
            </a:r>
            <a:endParaRPr lang="en-GB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930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299</Words>
  <Application>Microsoft Macintosh PowerPoint</Application>
  <PresentationFormat>On-screen Show (4:3)</PresentationFormat>
  <Paragraphs>16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SAMPLING TECHNIQUES</vt:lpstr>
      <vt:lpstr>Step – 5: Deciding on the sample design </vt:lpstr>
      <vt:lpstr>PowerPoint Presentation</vt:lpstr>
      <vt:lpstr>Probability Sampling</vt:lpstr>
      <vt:lpstr>PowerPoint Presentation</vt:lpstr>
      <vt:lpstr>PowerPoint Presentation</vt:lpstr>
      <vt:lpstr>PowerPoint Presentation</vt:lpstr>
      <vt:lpstr>PROBABILITY SAMPLING</vt:lpstr>
      <vt:lpstr>PowerPoint Presentation</vt:lpstr>
      <vt:lpstr>PowerPoint Presentation</vt:lpstr>
      <vt:lpstr>PowerPoint Presentation</vt:lpstr>
      <vt:lpstr>PowerPoint Presentation</vt:lpstr>
      <vt:lpstr>NON PROBABILITY SAMPLING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SAMPLING TECHNIQUES</dc:title>
  <dc:creator>Umar Farooq</dc:creator>
  <cp:lastModifiedBy>Umar Farooq</cp:lastModifiedBy>
  <cp:revision>3</cp:revision>
  <dcterms:created xsi:type="dcterms:W3CDTF">2020-12-03T07:25:19Z</dcterms:created>
  <dcterms:modified xsi:type="dcterms:W3CDTF">2020-12-03T07:27:30Z</dcterms:modified>
</cp:coreProperties>
</file>